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layfair Display"/>
      <p:regular r:id="rId33"/>
      <p:bold r:id="rId34"/>
      <p:italic r:id="rId35"/>
      <p:boldItalic r:id="rId36"/>
    </p:embeddedFont>
    <p:embeddedFont>
      <p:font typeface="Montserrat"/>
      <p:regular r:id="rId37"/>
      <p:bold r:id="rId38"/>
      <p:italic r:id="rId39"/>
      <p:boldItalic r:id="rId40"/>
    </p:embeddedFont>
    <p:embeddedFont>
      <p:font typeface="Oswa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171a966b6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171a966b6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171a966b6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171a966b6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171a966b6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171a966b6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171a966b6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171a966b6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71a966b6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171a966b6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71a966b6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171a966b6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171a966b6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171a966b6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171a966b6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171a966b6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171a966b6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171a966b6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171a966b6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171a966b6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16ad8fc5b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16ad8fc5b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171a966b6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171a966b6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71a966b6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71a966b6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71a966b6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171a966b6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71a966b6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171a966b6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71a966b6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171a966b6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71a966b6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71a966b6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171a966b6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171a966b6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171a966b6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171a966b6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16ad8fc5b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16ad8fc5b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171a966b6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171a966b6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71a966b6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71a966b6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171a966b6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171a966b6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171a966b6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171a966b6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171a966b6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171a966b6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71a966b6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71a966b6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ru" sz="4020">
                <a:solidFill>
                  <a:srgbClr val="38761D"/>
                </a:solidFill>
              </a:rPr>
              <a:t>Лекційне </a:t>
            </a:r>
            <a:r>
              <a:rPr lang="ru" sz="4020">
                <a:solidFill>
                  <a:srgbClr val="38761D"/>
                </a:solidFill>
              </a:rPr>
              <a:t>заняття на тему:</a:t>
            </a:r>
            <a:endParaRPr sz="4020">
              <a:solidFill>
                <a:srgbClr val="38761D"/>
              </a:solidFill>
            </a:endParaRPr>
          </a:p>
          <a:p>
            <a:pPr indent="0" lvl="0" marL="0" rtl="0" algn="ctr">
              <a:spcBef>
                <a:spcPts val="0"/>
              </a:spcBef>
              <a:spcAft>
                <a:spcPts val="0"/>
              </a:spcAft>
              <a:buSzPts val="990"/>
              <a:buNone/>
            </a:pPr>
            <a:r>
              <a:rPr lang="ru" sz="4020">
                <a:solidFill>
                  <a:srgbClr val="1155CC"/>
                </a:solidFill>
              </a:rPr>
              <a:t>“Теоретико-методологічні засади політичного управління”</a:t>
            </a:r>
            <a:endParaRPr sz="4020">
              <a:solidFill>
                <a:srgbClr val="1155CC"/>
              </a:solidFill>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lnSpc>
                <a:spcPct val="80000"/>
              </a:lnSpc>
              <a:spcBef>
                <a:spcPts val="0"/>
              </a:spcBef>
              <a:spcAft>
                <a:spcPts val="0"/>
              </a:spcAft>
              <a:buSzPts val="440"/>
              <a:buNone/>
            </a:pPr>
            <a:r>
              <a:rPr lang="ru" sz="1460">
                <a:solidFill>
                  <a:srgbClr val="EAD1DC"/>
                </a:solidFill>
              </a:rPr>
              <a:t>Підготувала студентка 1 курсу магістратури</a:t>
            </a:r>
            <a:endParaRPr sz="1460">
              <a:solidFill>
                <a:srgbClr val="EAD1DC"/>
              </a:solidFill>
            </a:endParaRPr>
          </a:p>
          <a:p>
            <a:pPr indent="0" lvl="0" marL="0" rtl="0" algn="l">
              <a:lnSpc>
                <a:spcPct val="80000"/>
              </a:lnSpc>
              <a:spcBef>
                <a:spcPts val="0"/>
              </a:spcBef>
              <a:spcAft>
                <a:spcPts val="0"/>
              </a:spcAft>
              <a:buSzPts val="440"/>
              <a:buNone/>
            </a:pPr>
            <a:r>
              <a:rPr lang="ru" sz="1460">
                <a:solidFill>
                  <a:srgbClr val="FCE5CD"/>
                </a:solidFill>
              </a:rPr>
              <a:t>Групи 8.0522</a:t>
            </a:r>
            <a:endParaRPr sz="1460">
              <a:solidFill>
                <a:srgbClr val="FCE5CD"/>
              </a:solidFill>
            </a:endParaRPr>
          </a:p>
          <a:p>
            <a:pPr indent="0" lvl="0" marL="0" rtl="0" algn="l">
              <a:lnSpc>
                <a:spcPct val="80000"/>
              </a:lnSpc>
              <a:spcBef>
                <a:spcPts val="0"/>
              </a:spcBef>
              <a:spcAft>
                <a:spcPts val="0"/>
              </a:spcAft>
              <a:buSzPts val="440"/>
              <a:buNone/>
            </a:pPr>
            <a:r>
              <a:rPr lang="ru" sz="1460">
                <a:solidFill>
                  <a:srgbClr val="F4CCCC"/>
                </a:solidFill>
              </a:rPr>
              <a:t>Фоменко Діана Ігорівна</a:t>
            </a:r>
            <a:endParaRPr sz="1460">
              <a:solidFill>
                <a:srgbClr val="F4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100"/>
              <a:t>2. Концептуалізація механізмів політичного управління в сучасному науковому дискурсі</a:t>
            </a:r>
            <a:endParaRPr sz="2100"/>
          </a:p>
        </p:txBody>
      </p:sp>
      <p:sp>
        <p:nvSpPr>
          <p:cNvPr id="117" name="Google Shape;117;p22"/>
          <p:cNvSpPr txBox="1"/>
          <p:nvPr>
            <p:ph idx="1" type="body"/>
          </p:nvPr>
        </p:nvSpPr>
        <p:spPr>
          <a:xfrm>
            <a:off x="0" y="503675"/>
            <a:ext cx="4782300" cy="4639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ru" sz="1629">
                <a:solidFill>
                  <a:srgbClr val="38761D"/>
                </a:solidFill>
              </a:rPr>
              <a:t>Сучасний науковий дискурс про політичне управління орієнтується на концептуалізацію механізмів, що визначають взаємодію між інститутами політичного управління та політичної влади в цілому. Дослідження у цій галузі відображають різноманітні підходи та теорії, які визначають різні механізми політичного управління.</a:t>
            </a:r>
            <a:endParaRPr sz="1629">
              <a:solidFill>
                <a:srgbClr val="38761D"/>
              </a:solidFill>
            </a:endParaRPr>
          </a:p>
          <a:p>
            <a:pPr indent="0" lvl="0" marL="0" rtl="0" algn="l">
              <a:lnSpc>
                <a:spcPct val="95000"/>
              </a:lnSpc>
              <a:spcBef>
                <a:spcPts val="1200"/>
              </a:spcBef>
              <a:spcAft>
                <a:spcPts val="1200"/>
              </a:spcAft>
              <a:buSzPts val="935"/>
              <a:buNone/>
            </a:pPr>
            <a:r>
              <a:rPr lang="ru" sz="1629">
                <a:solidFill>
                  <a:srgbClr val="351C75"/>
                </a:solidFill>
              </a:rPr>
              <a:t>Одним з підходів до концептуалізації механізмів політичного управління є підхід системного аналізу, який розглядає політичне управління як систему, що складається з різних компонентів та взаємодіє з зовнішнім середовищем. Цей підхід дозволяє досліджувати механізми взаємодії між компонентами системи та визначати, як вони впливають на функціонування системи в цілому.</a:t>
            </a:r>
            <a:endParaRPr sz="1629">
              <a:solidFill>
                <a:srgbClr val="351C75"/>
              </a:solidFill>
            </a:endParaRPr>
          </a:p>
        </p:txBody>
      </p:sp>
      <p:pic>
        <p:nvPicPr>
          <p:cNvPr id="118" name="Google Shape;118;p22"/>
          <p:cNvPicPr preferRelativeResize="0"/>
          <p:nvPr/>
        </p:nvPicPr>
        <p:blipFill>
          <a:blip r:embed="rId3">
            <a:alphaModFix/>
          </a:blip>
          <a:stretch>
            <a:fillRect/>
          </a:stretch>
        </p:blipFill>
        <p:spPr>
          <a:xfrm>
            <a:off x="4782300" y="572700"/>
            <a:ext cx="4288775" cy="449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2" name="Shape 122"/>
        <p:cNvGrpSpPr/>
        <p:nvPr/>
      </p:nvGrpSpPr>
      <p:grpSpPr>
        <a:xfrm>
          <a:off x="0" y="0"/>
          <a:ext cx="0" cy="0"/>
          <a:chOff x="0" y="0"/>
          <a:chExt cx="0" cy="0"/>
        </a:xfrm>
      </p:grpSpPr>
      <p:sp>
        <p:nvSpPr>
          <p:cNvPr id="123" name="Google Shape;123;p23"/>
          <p:cNvSpPr txBox="1"/>
          <p:nvPr>
            <p:ph idx="1" type="body"/>
          </p:nvPr>
        </p:nvSpPr>
        <p:spPr>
          <a:xfrm>
            <a:off x="0" y="0"/>
            <a:ext cx="4660200" cy="5143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ru">
                <a:solidFill>
                  <a:srgbClr val="134F5C"/>
                </a:solidFill>
              </a:rPr>
              <a:t>Інший підхід до концептуалізації механізмів політичного управління полягає у використанні ідеї влади як процесу, а не як стану. Цей підхід зосереджений на дослідженні процесів взаємодії між різними інститутами та групами влади та їхніх взаємовідносинах з громадськістю. Він зазначає, що влада не є статичним поняттям, а є процесом взаємодії та переговорів між різними суб'єктами.</a:t>
            </a:r>
            <a:endParaRPr>
              <a:solidFill>
                <a:srgbClr val="134F5C"/>
              </a:solidFill>
            </a:endParaRPr>
          </a:p>
          <a:p>
            <a:pPr indent="0" lvl="0" marL="0" rtl="0" algn="l">
              <a:spcBef>
                <a:spcPts val="1200"/>
              </a:spcBef>
              <a:spcAft>
                <a:spcPts val="1200"/>
              </a:spcAft>
              <a:buNone/>
            </a:pPr>
            <a:r>
              <a:rPr lang="ru">
                <a:solidFill>
                  <a:srgbClr val="351C75"/>
                </a:solidFill>
              </a:rPr>
              <a:t>Інші підходи до концептуалізації механізмів політичного управління можуть включати різні теорії, такі як теорія регулювання, теорія соціальних мереж та теорія управління.</a:t>
            </a:r>
            <a:endParaRPr>
              <a:solidFill>
                <a:srgbClr val="351C75"/>
              </a:solidFill>
            </a:endParaRPr>
          </a:p>
        </p:txBody>
      </p:sp>
      <p:pic>
        <p:nvPicPr>
          <p:cNvPr id="124" name="Google Shape;124;p23"/>
          <p:cNvPicPr preferRelativeResize="0"/>
          <p:nvPr/>
        </p:nvPicPr>
        <p:blipFill>
          <a:blip r:embed="rId3">
            <a:alphaModFix/>
          </a:blip>
          <a:stretch>
            <a:fillRect/>
          </a:stretch>
        </p:blipFill>
        <p:spPr>
          <a:xfrm>
            <a:off x="4660200" y="106600"/>
            <a:ext cx="4395625" cy="488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0" y="0"/>
            <a:ext cx="9144000" cy="572700"/>
          </a:xfrm>
          <a:prstGeom prst="rect">
            <a:avLst/>
          </a:prstGeom>
        </p:spPr>
        <p:txBody>
          <a:bodyPr anchorCtr="0" anchor="t" bIns="91425" lIns="91425" spcFirstLastPara="1" rIns="91425" wrap="square" tIns="91425">
            <a:normAutofit fontScale="90000"/>
          </a:bodyPr>
          <a:lstStyle/>
          <a:p>
            <a:pPr indent="457200" lvl="0" marL="1371600" rtl="0" algn="l">
              <a:spcBef>
                <a:spcPts val="0"/>
              </a:spcBef>
              <a:spcAft>
                <a:spcPts val="0"/>
              </a:spcAft>
              <a:buNone/>
            </a:pPr>
            <a:r>
              <a:rPr lang="ru"/>
              <a:t>3. Політизація державного управління</a:t>
            </a:r>
            <a:endParaRPr/>
          </a:p>
        </p:txBody>
      </p:sp>
      <p:sp>
        <p:nvSpPr>
          <p:cNvPr id="130" name="Google Shape;130;p24"/>
          <p:cNvSpPr txBox="1"/>
          <p:nvPr>
            <p:ph idx="1" type="body"/>
          </p:nvPr>
        </p:nvSpPr>
        <p:spPr>
          <a:xfrm>
            <a:off x="0" y="572700"/>
            <a:ext cx="4324500" cy="4570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ru" u="sng">
                <a:solidFill>
                  <a:srgbClr val="B45F06"/>
                </a:solidFill>
              </a:rPr>
              <a:t>Політизація державного управління</a:t>
            </a:r>
            <a:r>
              <a:rPr lang="ru"/>
              <a:t> </a:t>
            </a:r>
            <a:r>
              <a:rPr lang="ru">
                <a:solidFill>
                  <a:srgbClr val="134F5C"/>
                </a:solidFill>
              </a:rPr>
              <a:t>- це процес, коли влада, яка має політичну приналежність, використовує свої повноваження, щоб забезпечити свої політичні інтереси через державні інститути та державні органи управління. Це може відбуватися шляхом зміни керівництва державних органів, накладання політичного впливу на процеси державного управління, включення політичних заяв в державні програми та стратегії, використання державних ресурсів для підтримки політичної партії або кандидата.</a:t>
            </a:r>
            <a:endParaRPr>
              <a:solidFill>
                <a:srgbClr val="134F5C"/>
              </a:solidFill>
            </a:endParaRPr>
          </a:p>
        </p:txBody>
      </p:sp>
      <p:pic>
        <p:nvPicPr>
          <p:cNvPr id="131" name="Google Shape;131;p24"/>
          <p:cNvPicPr preferRelativeResize="0"/>
          <p:nvPr/>
        </p:nvPicPr>
        <p:blipFill>
          <a:blip r:embed="rId3">
            <a:alphaModFix/>
          </a:blip>
          <a:stretch>
            <a:fillRect/>
          </a:stretch>
        </p:blipFill>
        <p:spPr>
          <a:xfrm>
            <a:off x="4476900" y="725100"/>
            <a:ext cx="4578925" cy="432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35" name="Shape 135"/>
        <p:cNvGrpSpPr/>
        <p:nvPr/>
      </p:nvGrpSpPr>
      <p:grpSpPr>
        <a:xfrm>
          <a:off x="0" y="0"/>
          <a:ext cx="0" cy="0"/>
          <a:chOff x="0" y="0"/>
          <a:chExt cx="0" cy="0"/>
        </a:xfrm>
      </p:grpSpPr>
      <p:sp>
        <p:nvSpPr>
          <p:cNvPr id="136" name="Google Shape;136;p25"/>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ru">
                <a:solidFill>
                  <a:srgbClr val="38761D"/>
                </a:solidFill>
              </a:rPr>
              <a:t>Політизація державного управління може вплинути на ефективність роботи державних органів та інститутів, а також на довіру громадськості до держави. Це може також призвести до корупції, відмивання грошей та інших форм злочинності, які можуть пошкодити економіку та суспільство в цілому.</a:t>
            </a:r>
            <a:endParaRPr>
              <a:solidFill>
                <a:srgbClr val="38761D"/>
              </a:solidFill>
            </a:endParaRPr>
          </a:p>
          <a:p>
            <a:pPr indent="0" lvl="0" marL="0" rtl="0" algn="l">
              <a:spcBef>
                <a:spcPts val="1200"/>
              </a:spcBef>
              <a:spcAft>
                <a:spcPts val="1200"/>
              </a:spcAft>
              <a:buNone/>
            </a:pPr>
            <a:r>
              <a:rPr lang="ru">
                <a:solidFill>
                  <a:srgbClr val="351C75"/>
                </a:solidFill>
              </a:rPr>
              <a:t>Деякі експерти вважають, що політизація державного управління не може бути повністю уникнута, оскільки будь-яка влада має свої інтереси та прагне забезпечити своє виживання та процвітання. Однак, можна вживати заходів для зменшення впливу політичної боротьби на державні органи та інститути управління, такі як забезпечення незалежності суду, підвищення транспарентності процесів державного управління та встановлення чітких процедур для зміни керівництва державними органами.</a:t>
            </a:r>
            <a:endParaRPr>
              <a:solidFill>
                <a:srgbClr val="351C75"/>
              </a:solidFill>
            </a:endParaRPr>
          </a:p>
        </p:txBody>
      </p:sp>
      <p:pic>
        <p:nvPicPr>
          <p:cNvPr id="137" name="Google Shape;137;p25"/>
          <p:cNvPicPr preferRelativeResize="0"/>
          <p:nvPr/>
        </p:nvPicPr>
        <p:blipFill>
          <a:blip r:embed="rId3">
            <a:alphaModFix/>
          </a:blip>
          <a:stretch>
            <a:fillRect/>
          </a:stretch>
        </p:blipFill>
        <p:spPr>
          <a:xfrm>
            <a:off x="4572000" y="76100"/>
            <a:ext cx="4468550" cy="497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1" name="Shape 141"/>
        <p:cNvGrpSpPr/>
        <p:nvPr/>
      </p:nvGrpSpPr>
      <p:grpSpPr>
        <a:xfrm>
          <a:off x="0" y="0"/>
          <a:ext cx="0" cy="0"/>
          <a:chOff x="0" y="0"/>
          <a:chExt cx="0" cy="0"/>
        </a:xfrm>
      </p:grpSpPr>
      <p:sp>
        <p:nvSpPr>
          <p:cNvPr id="142" name="Google Shape;142;p26"/>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ru">
                <a:solidFill>
                  <a:srgbClr val="85200C"/>
                </a:solidFill>
              </a:rPr>
              <a:t>Дірк Краан, експерт Міжнародного валютного фонду та Організації економічного співробітництва і розвитку (ОЕСР), професор економіки Дірк Краан – людина, яка не з третіх вуст знає проблеми державного сектору в країнах колишнього соцтабору. Свого часу він проводив, зокрема, аналіз бюджетів держав Центрально-Східної та Південно-Східної Європи. У своїх дослідженнях фахівець також оцінює останні тренди реформування публічного менеджменту в розвинутих країнах світу. Міркуваннями про те, як покращити загрузлий у корупції вітчизняний державний апарат, учений поділився під час київської лекції, організованої посольствами Швейцарії та Нідерландів спільно з журналом «Український тиждень». Він вважає, що політизація державного управління шкодить розвиткові України.</a:t>
            </a:r>
            <a:endParaRPr>
              <a:solidFill>
                <a:srgbClr val="85200C"/>
              </a:solidFill>
            </a:endParaRPr>
          </a:p>
        </p:txBody>
      </p:sp>
      <p:pic>
        <p:nvPicPr>
          <p:cNvPr id="143" name="Google Shape;143;p26"/>
          <p:cNvPicPr preferRelativeResize="0"/>
          <p:nvPr/>
        </p:nvPicPr>
        <p:blipFill>
          <a:blip r:embed="rId3">
            <a:alphaModFix/>
          </a:blip>
          <a:stretch>
            <a:fillRect/>
          </a:stretch>
        </p:blipFill>
        <p:spPr>
          <a:xfrm>
            <a:off x="4724400" y="152400"/>
            <a:ext cx="4331425" cy="486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47" name="Shape 147"/>
        <p:cNvGrpSpPr/>
        <p:nvPr/>
      </p:nvGrpSpPr>
      <p:grpSpPr>
        <a:xfrm>
          <a:off x="0" y="0"/>
          <a:ext cx="0" cy="0"/>
          <a:chOff x="0" y="0"/>
          <a:chExt cx="0" cy="0"/>
        </a:xfrm>
      </p:grpSpPr>
      <p:sp>
        <p:nvSpPr>
          <p:cNvPr id="148" name="Google Shape;148;p27"/>
          <p:cNvSpPr txBox="1"/>
          <p:nvPr>
            <p:ph idx="1" type="body"/>
          </p:nvPr>
        </p:nvSpPr>
        <p:spPr>
          <a:xfrm>
            <a:off x="0" y="0"/>
            <a:ext cx="4736400" cy="514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i="1" lang="ru" sz="1629">
                <a:solidFill>
                  <a:srgbClr val="38761D"/>
                </a:solidFill>
              </a:rPr>
              <a:t>“Політизація державного управління й службовців шкодить розвиткові України, яка потребує стабільності”.</a:t>
            </a:r>
            <a:endParaRPr i="1" sz="1629">
              <a:solidFill>
                <a:srgbClr val="38761D"/>
              </a:solidFill>
            </a:endParaRPr>
          </a:p>
          <a:p>
            <a:pPr indent="0" lvl="0" marL="0" rtl="0" algn="l">
              <a:lnSpc>
                <a:spcPct val="95000"/>
              </a:lnSpc>
              <a:spcBef>
                <a:spcPts val="1200"/>
              </a:spcBef>
              <a:spcAft>
                <a:spcPts val="1200"/>
              </a:spcAft>
              <a:buSzPts val="935"/>
              <a:buNone/>
            </a:pPr>
            <a:r>
              <a:rPr lang="ru" sz="1629">
                <a:solidFill>
                  <a:srgbClr val="7F6000"/>
                </a:solidFill>
              </a:rPr>
              <a:t>Управлінські реформи в Україні, на мою думку, не припинились із приходом до влади Адміністрації Януковича, і нині ваша країна має потужний стимул відповідати європейським стандартам у цій сфері. Усі країни Центрально-Східної та Південно-Східної Європи, які прагнули приєднатися до ЄС або дістати кандидатство на членство, мали конкретну мотивацію до проведення реформ. Зокрема, це добре спрацювало в Хорватії, Словенії, країнах Балтії та Вишеградської четвірки, які вже входять до ЄС. Ці стимули сьогодні важливі для таких держав, як Молдова, Україна, Македонія, Чорногорія, Сербія, Боснія і Герцеговина, і вони в кінцевому рахунку приведуть до асоціації з Євросоюзом.</a:t>
            </a:r>
            <a:endParaRPr sz="1629">
              <a:solidFill>
                <a:srgbClr val="7F6000"/>
              </a:solidFill>
            </a:endParaRPr>
          </a:p>
        </p:txBody>
      </p:sp>
      <p:pic>
        <p:nvPicPr>
          <p:cNvPr id="149" name="Google Shape;149;p27"/>
          <p:cNvPicPr preferRelativeResize="0"/>
          <p:nvPr/>
        </p:nvPicPr>
        <p:blipFill>
          <a:blip r:embed="rId3">
            <a:alphaModFix/>
          </a:blip>
          <a:stretch>
            <a:fillRect/>
          </a:stretch>
        </p:blipFill>
        <p:spPr>
          <a:xfrm>
            <a:off x="4736400" y="137150"/>
            <a:ext cx="4288900" cy="493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53" name="Shape 153"/>
        <p:cNvGrpSpPr/>
        <p:nvPr/>
      </p:nvGrpSpPr>
      <p:grpSpPr>
        <a:xfrm>
          <a:off x="0" y="0"/>
          <a:ext cx="0" cy="0"/>
          <a:chOff x="0" y="0"/>
          <a:chExt cx="0" cy="0"/>
        </a:xfrm>
      </p:grpSpPr>
      <p:sp>
        <p:nvSpPr>
          <p:cNvPr id="154" name="Google Shape;154;p28"/>
          <p:cNvSpPr txBox="1"/>
          <p:nvPr>
            <p:ph idx="1" type="body"/>
          </p:nvPr>
        </p:nvSpPr>
        <p:spPr>
          <a:xfrm>
            <a:off x="0" y="0"/>
            <a:ext cx="4572000" cy="51435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ru">
                <a:solidFill>
                  <a:srgbClr val="1155CC"/>
                </a:solidFill>
              </a:rPr>
              <a:t>Рівень політизації державного управління в Україні є гранично високим. Наскільки це впливає на ефективність і якість адміністрування? (його спитали)</a:t>
            </a:r>
            <a:endParaRPr>
              <a:solidFill>
                <a:srgbClr val="1155CC"/>
              </a:solidFill>
            </a:endParaRPr>
          </a:p>
          <a:p>
            <a:pPr indent="0" lvl="0" marL="0" rtl="0" algn="l">
              <a:spcBef>
                <a:spcPts val="1200"/>
              </a:spcBef>
              <a:spcAft>
                <a:spcPts val="0"/>
              </a:spcAft>
              <a:buNone/>
            </a:pPr>
            <a:r>
              <a:rPr lang="ru">
                <a:solidFill>
                  <a:srgbClr val="38761D"/>
                </a:solidFill>
              </a:rPr>
              <a:t>Це проблема не лише України, вона стосується всього регіону Східної Європи, де є давня традиція проводити масові звільнення державних службовців, щойно приходить нова влада. Ця звичка отруює атмосферу в усьому урядовому апараті. Тому високопосадовці беруть до уваги тільки політичні бажання своїх господарів, тоді як їхня компетенція – ухвалювати об’єктивні рішення на підставі наявної інформації. Звичайно, політики можуть попросити в них якихось альтернативних ідей, що відповідали б їхнім політичним </a:t>
            </a:r>
            <a:r>
              <a:rPr lang="ru">
                <a:solidFill>
                  <a:srgbClr val="274E13"/>
                </a:solidFill>
              </a:rPr>
              <a:t>уподобанням, хоча чинити так не зобов’язані.</a:t>
            </a:r>
            <a:endParaRPr>
              <a:solidFill>
                <a:srgbClr val="274E13"/>
              </a:solidFill>
            </a:endParaRPr>
          </a:p>
          <a:p>
            <a:pPr indent="0" lvl="0" marL="0" rtl="0" algn="l">
              <a:spcBef>
                <a:spcPts val="1200"/>
              </a:spcBef>
              <a:spcAft>
                <a:spcPts val="0"/>
              </a:spcAft>
              <a:buNone/>
            </a:pPr>
            <a:r>
              <a:rPr lang="ru">
                <a:solidFill>
                  <a:srgbClr val="990000"/>
                </a:solidFill>
              </a:rPr>
              <a:t>У цій сфері помітний певний прогрес, зокрема у Словенії та Хорватії. Однак у решті країн регіону практика звільнень держслужбовців із приходом нової влади ще жива. Кілька тижнів тому я спілкувався з колишнім директором лікарні в Албанії, якого звільнили наступного дня після приходу нового уряду. Звільнення зачепило 40 очільників медзакладів по всій країні. Це просто нонсенс!</a:t>
            </a:r>
            <a:endParaRPr>
              <a:solidFill>
                <a:srgbClr val="990000"/>
              </a:solidFill>
            </a:endParaRPr>
          </a:p>
          <a:p>
            <a:pPr indent="0" lvl="0" marL="0" rtl="0" algn="l">
              <a:spcBef>
                <a:spcPts val="1200"/>
              </a:spcBef>
              <a:spcAft>
                <a:spcPts val="1200"/>
              </a:spcAft>
              <a:buNone/>
            </a:pPr>
            <a:r>
              <a:rPr lang="ru">
                <a:solidFill>
                  <a:srgbClr val="351C75"/>
                </a:solidFill>
              </a:rPr>
              <a:t>Я вважаю, що політизація державного управління та службовців негативно впливає на розвиток України, яка потребує стабільності. Управлінці повинні бути захищені від політичного впливу.</a:t>
            </a:r>
            <a:endParaRPr>
              <a:solidFill>
                <a:srgbClr val="351C75"/>
              </a:solidFill>
            </a:endParaRPr>
          </a:p>
        </p:txBody>
      </p:sp>
      <p:pic>
        <p:nvPicPr>
          <p:cNvPr id="155" name="Google Shape;155;p28"/>
          <p:cNvPicPr preferRelativeResize="0"/>
          <p:nvPr/>
        </p:nvPicPr>
        <p:blipFill>
          <a:blip r:embed="rId3">
            <a:alphaModFix/>
          </a:blip>
          <a:stretch>
            <a:fillRect/>
          </a:stretch>
        </p:blipFill>
        <p:spPr>
          <a:xfrm>
            <a:off x="4572000" y="137150"/>
            <a:ext cx="4453300" cy="2434600"/>
          </a:xfrm>
          <a:prstGeom prst="rect">
            <a:avLst/>
          </a:prstGeom>
          <a:noFill/>
          <a:ln>
            <a:noFill/>
          </a:ln>
        </p:spPr>
      </p:pic>
      <p:pic>
        <p:nvPicPr>
          <p:cNvPr id="156" name="Google Shape;156;p28"/>
          <p:cNvPicPr preferRelativeResize="0"/>
          <p:nvPr/>
        </p:nvPicPr>
        <p:blipFill>
          <a:blip r:embed="rId4">
            <a:alphaModFix/>
          </a:blip>
          <a:stretch>
            <a:fillRect/>
          </a:stretch>
        </p:blipFill>
        <p:spPr>
          <a:xfrm>
            <a:off x="4572000" y="2647825"/>
            <a:ext cx="4453299" cy="243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60" name="Shape 160"/>
        <p:cNvGrpSpPr/>
        <p:nvPr/>
      </p:nvGrpSpPr>
      <p:grpSpPr>
        <a:xfrm>
          <a:off x="0" y="0"/>
          <a:ext cx="0" cy="0"/>
          <a:chOff x="0" y="0"/>
          <a:chExt cx="0" cy="0"/>
        </a:xfrm>
      </p:grpSpPr>
      <p:sp>
        <p:nvSpPr>
          <p:cNvPr id="161" name="Google Shape;161;p29"/>
          <p:cNvSpPr txBox="1"/>
          <p:nvPr>
            <p:ph idx="1" type="body"/>
          </p:nvPr>
        </p:nvSpPr>
        <p:spPr>
          <a:xfrm>
            <a:off x="0" y="0"/>
            <a:ext cx="4572000" cy="5143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ru">
                <a:solidFill>
                  <a:srgbClr val="1C4587"/>
                </a:solidFill>
              </a:rPr>
              <a:t>Однією з причин політизації державного управління є відсутність достатньої незалежності державних органів та інститутів від політичних партій та владних структур. Це може бути результатом недостатньої регуляторної бази та недостатньої відповідальності державних службовців за свої дії. Також політизація державного управління може бути результатом поганого управління та недостатньої професійності державних службовців, які не мають достатніх знань та досвіду для ефективної роботи.</a:t>
            </a:r>
            <a:endParaRPr>
              <a:solidFill>
                <a:srgbClr val="1C4587"/>
              </a:solidFill>
            </a:endParaRPr>
          </a:p>
          <a:p>
            <a:pPr indent="0" lvl="0" marL="0" rtl="0" algn="l">
              <a:spcBef>
                <a:spcPts val="1200"/>
              </a:spcBef>
              <a:spcAft>
                <a:spcPts val="1200"/>
              </a:spcAft>
              <a:buNone/>
            </a:pPr>
            <a:r>
              <a:rPr lang="ru">
                <a:solidFill>
                  <a:srgbClr val="38761D"/>
                </a:solidFill>
              </a:rPr>
              <a:t>Щоб зменшити політизацію державного управління, необхідно підвищувати незалежність державних органів та інститутів від політичних партій, забезпечувати професійну підготовки кадрів.</a:t>
            </a:r>
            <a:endParaRPr>
              <a:solidFill>
                <a:srgbClr val="38761D"/>
              </a:solidFill>
            </a:endParaRPr>
          </a:p>
        </p:txBody>
      </p:sp>
      <p:pic>
        <p:nvPicPr>
          <p:cNvPr id="162" name="Google Shape;162;p29"/>
          <p:cNvPicPr preferRelativeResize="0"/>
          <p:nvPr/>
        </p:nvPicPr>
        <p:blipFill>
          <a:blip r:embed="rId3">
            <a:alphaModFix/>
          </a:blip>
          <a:stretch>
            <a:fillRect/>
          </a:stretch>
        </p:blipFill>
        <p:spPr>
          <a:xfrm>
            <a:off x="4572000" y="91350"/>
            <a:ext cx="4499075" cy="493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66" name="Shape 166"/>
        <p:cNvGrpSpPr/>
        <p:nvPr/>
      </p:nvGrpSpPr>
      <p:grpSpPr>
        <a:xfrm>
          <a:off x="0" y="0"/>
          <a:ext cx="0" cy="0"/>
          <a:chOff x="0" y="0"/>
          <a:chExt cx="0" cy="0"/>
        </a:xfrm>
      </p:grpSpPr>
      <p:sp>
        <p:nvSpPr>
          <p:cNvPr id="167" name="Google Shape;167;p30"/>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ru">
                <a:solidFill>
                  <a:srgbClr val="1C4587"/>
                </a:solidFill>
              </a:rPr>
              <a:t>Політизація державного управління може мати як позитивні, так і негативні наслідки.</a:t>
            </a:r>
            <a:endParaRPr>
              <a:solidFill>
                <a:srgbClr val="1C4587"/>
              </a:solidFill>
            </a:endParaRPr>
          </a:p>
          <a:p>
            <a:pPr indent="0" lvl="0" marL="0" rtl="0" algn="l">
              <a:spcBef>
                <a:spcPts val="1200"/>
              </a:spcBef>
              <a:spcAft>
                <a:spcPts val="0"/>
              </a:spcAft>
              <a:buNone/>
            </a:pPr>
            <a:r>
              <a:rPr lang="ru">
                <a:solidFill>
                  <a:srgbClr val="990000"/>
                </a:solidFill>
              </a:rPr>
              <a:t>До </a:t>
            </a:r>
            <a:r>
              <a:rPr lang="ru" u="sng">
                <a:solidFill>
                  <a:srgbClr val="990000"/>
                </a:solidFill>
              </a:rPr>
              <a:t>позитивних</a:t>
            </a:r>
            <a:r>
              <a:rPr lang="ru">
                <a:solidFill>
                  <a:srgbClr val="990000"/>
                </a:solidFill>
              </a:rPr>
              <a:t> наслідків можна віднести:</a:t>
            </a:r>
            <a:endParaRPr>
              <a:solidFill>
                <a:srgbClr val="990000"/>
              </a:solidFill>
            </a:endParaRPr>
          </a:p>
          <a:p>
            <a:pPr indent="-325755" lvl="0" marL="457200" rtl="0" algn="l">
              <a:spcBef>
                <a:spcPts val="1200"/>
              </a:spcBef>
              <a:spcAft>
                <a:spcPts val="0"/>
              </a:spcAft>
              <a:buClr>
                <a:srgbClr val="38761D"/>
              </a:buClr>
              <a:buSzPct val="100000"/>
              <a:buAutoNum type="arabicPeriod"/>
            </a:pPr>
            <a:r>
              <a:rPr lang="ru">
                <a:solidFill>
                  <a:srgbClr val="38761D"/>
                </a:solidFill>
              </a:rPr>
              <a:t>Збільшення ефективності державного управління. Коли державні органи діють відповідно до політичної волі, це може сприяти швидшому та більш ефективному прийняттю рішень.</a:t>
            </a:r>
            <a:endParaRPr>
              <a:solidFill>
                <a:srgbClr val="38761D"/>
              </a:solidFill>
            </a:endParaRPr>
          </a:p>
          <a:p>
            <a:pPr indent="-325755" lvl="0" marL="457200" rtl="0" algn="l">
              <a:spcBef>
                <a:spcPts val="0"/>
              </a:spcBef>
              <a:spcAft>
                <a:spcPts val="0"/>
              </a:spcAft>
              <a:buClr>
                <a:srgbClr val="783F04"/>
              </a:buClr>
              <a:buSzPct val="100000"/>
              <a:buAutoNum type="arabicPeriod"/>
            </a:pPr>
            <a:r>
              <a:rPr lang="ru">
                <a:solidFill>
                  <a:srgbClr val="783F04"/>
                </a:solidFill>
              </a:rPr>
              <a:t>Забезпечення політичної стабільності. Коли державні органи враховують політичні інтереси, це може допомогти забезпечити стабільність в країні та запобігти політичним кризам.</a:t>
            </a:r>
            <a:endParaRPr>
              <a:solidFill>
                <a:srgbClr val="783F04"/>
              </a:solidFill>
            </a:endParaRPr>
          </a:p>
          <a:p>
            <a:pPr indent="-325755" lvl="0" marL="457200" rtl="0" algn="l">
              <a:spcBef>
                <a:spcPts val="0"/>
              </a:spcBef>
              <a:spcAft>
                <a:spcPts val="0"/>
              </a:spcAft>
              <a:buClr>
                <a:srgbClr val="85200C"/>
              </a:buClr>
              <a:buSzPct val="100000"/>
              <a:buAutoNum type="arabicPeriod"/>
            </a:pPr>
            <a:r>
              <a:rPr lang="ru">
                <a:solidFill>
                  <a:srgbClr val="85200C"/>
                </a:solidFill>
              </a:rPr>
              <a:t>Збільшення відповідальності державних органів. Політичні чинники можуть накладати вимоги на державні органи та стежити за їх роботою, що може забезпечити відповідальніше ставлення до виконання державних функцій.</a:t>
            </a:r>
            <a:endParaRPr>
              <a:solidFill>
                <a:srgbClr val="85200C"/>
              </a:solidFill>
            </a:endParaRPr>
          </a:p>
        </p:txBody>
      </p:sp>
      <p:pic>
        <p:nvPicPr>
          <p:cNvPr id="168" name="Google Shape;168;p30"/>
          <p:cNvPicPr preferRelativeResize="0"/>
          <p:nvPr/>
        </p:nvPicPr>
        <p:blipFill>
          <a:blip r:embed="rId3">
            <a:alphaModFix/>
          </a:blip>
          <a:stretch>
            <a:fillRect/>
          </a:stretch>
        </p:blipFill>
        <p:spPr>
          <a:xfrm>
            <a:off x="4572000" y="91350"/>
            <a:ext cx="4483825" cy="4930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72" name="Shape 172"/>
        <p:cNvGrpSpPr/>
        <p:nvPr/>
      </p:nvGrpSpPr>
      <p:grpSpPr>
        <a:xfrm>
          <a:off x="0" y="0"/>
          <a:ext cx="0" cy="0"/>
          <a:chOff x="0" y="0"/>
          <a:chExt cx="0" cy="0"/>
        </a:xfrm>
      </p:grpSpPr>
      <p:sp>
        <p:nvSpPr>
          <p:cNvPr id="173" name="Google Shape;173;p31"/>
          <p:cNvSpPr txBox="1"/>
          <p:nvPr>
            <p:ph idx="1" type="body"/>
          </p:nvPr>
        </p:nvSpPr>
        <p:spPr>
          <a:xfrm>
            <a:off x="0" y="0"/>
            <a:ext cx="4828200" cy="514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ru" sz="1629">
                <a:solidFill>
                  <a:srgbClr val="B45F06"/>
                </a:solidFill>
              </a:rPr>
              <a:t>До </a:t>
            </a:r>
            <a:r>
              <a:rPr lang="ru" sz="1629" u="sng">
                <a:solidFill>
                  <a:srgbClr val="B45F06"/>
                </a:solidFill>
              </a:rPr>
              <a:t>негативних</a:t>
            </a:r>
            <a:r>
              <a:rPr lang="ru" sz="1629">
                <a:solidFill>
                  <a:srgbClr val="B45F06"/>
                </a:solidFill>
              </a:rPr>
              <a:t> наслідків можна віднести:</a:t>
            </a:r>
            <a:endParaRPr sz="1629">
              <a:solidFill>
                <a:srgbClr val="B45F06"/>
              </a:solidFill>
            </a:endParaRPr>
          </a:p>
          <a:p>
            <a:pPr indent="-332105" lvl="0" marL="457200" rtl="0" algn="l">
              <a:lnSpc>
                <a:spcPct val="95000"/>
              </a:lnSpc>
              <a:spcBef>
                <a:spcPts val="1200"/>
              </a:spcBef>
              <a:spcAft>
                <a:spcPts val="0"/>
              </a:spcAft>
              <a:buClr>
                <a:srgbClr val="351C75"/>
              </a:buClr>
              <a:buSzPts val="1630"/>
              <a:buAutoNum type="arabicPeriod"/>
            </a:pPr>
            <a:r>
              <a:rPr lang="ru" sz="1629">
                <a:solidFill>
                  <a:srgbClr val="351C75"/>
                </a:solidFill>
              </a:rPr>
              <a:t>Корупцію та відмивання грошей. Політичні інтереси можуть стати пріоритетом для державних органів та службовців, що може призвести до використання їх власної влади для отримання вигод та зловживання владою.</a:t>
            </a:r>
            <a:endParaRPr sz="1629">
              <a:solidFill>
                <a:srgbClr val="351C75"/>
              </a:solidFill>
            </a:endParaRPr>
          </a:p>
          <a:p>
            <a:pPr indent="-332105" lvl="0" marL="457200" rtl="0" algn="l">
              <a:lnSpc>
                <a:spcPct val="95000"/>
              </a:lnSpc>
              <a:spcBef>
                <a:spcPts val="0"/>
              </a:spcBef>
              <a:spcAft>
                <a:spcPts val="0"/>
              </a:spcAft>
              <a:buClr>
                <a:srgbClr val="38761D"/>
              </a:buClr>
              <a:buSzPts val="1630"/>
              <a:buAutoNum type="arabicPeriod"/>
            </a:pPr>
            <a:r>
              <a:rPr lang="ru" sz="1629">
                <a:solidFill>
                  <a:srgbClr val="38761D"/>
                </a:solidFill>
              </a:rPr>
              <a:t>Загрозу правам та свободам громадян. Коли політичні інтереси переважають над інтересами громадян, може страждати демократія та правова держава, що може призвести до порушення прав та свобод людей.</a:t>
            </a:r>
            <a:endParaRPr sz="1629">
              <a:solidFill>
                <a:srgbClr val="38761D"/>
              </a:solidFill>
            </a:endParaRPr>
          </a:p>
          <a:p>
            <a:pPr indent="-332105" lvl="0" marL="457200" rtl="0" algn="l">
              <a:lnSpc>
                <a:spcPct val="95000"/>
              </a:lnSpc>
              <a:spcBef>
                <a:spcPts val="0"/>
              </a:spcBef>
              <a:spcAft>
                <a:spcPts val="0"/>
              </a:spcAft>
              <a:buClr>
                <a:srgbClr val="990000"/>
              </a:buClr>
              <a:buSzPts val="1630"/>
              <a:buAutoNum type="arabicPeriod"/>
            </a:pPr>
            <a:r>
              <a:rPr lang="ru" sz="1629">
                <a:solidFill>
                  <a:srgbClr val="990000"/>
                </a:solidFill>
              </a:rPr>
              <a:t>Зменшення довіри до державних органів. Якщо громадяни бачать, що державні органи працюють відповідно до політичних інтересів, а не в інтересах громадян, це може призвести до зменшення довіри до держави та її органів.</a:t>
            </a:r>
            <a:endParaRPr sz="1629">
              <a:solidFill>
                <a:srgbClr val="990000"/>
              </a:solidFill>
            </a:endParaRPr>
          </a:p>
        </p:txBody>
      </p:sp>
      <p:pic>
        <p:nvPicPr>
          <p:cNvPr id="174" name="Google Shape;174;p31"/>
          <p:cNvPicPr preferRelativeResize="0"/>
          <p:nvPr/>
        </p:nvPicPr>
        <p:blipFill>
          <a:blip r:embed="rId3">
            <a:alphaModFix/>
          </a:blip>
          <a:stretch>
            <a:fillRect/>
          </a:stretch>
        </p:blipFill>
        <p:spPr>
          <a:xfrm>
            <a:off x="4828200" y="95400"/>
            <a:ext cx="4227625" cy="491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607950" y="0"/>
            <a:ext cx="1928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План заняття</a:t>
            </a:r>
            <a:endParaRPr/>
          </a:p>
        </p:txBody>
      </p:sp>
      <p:sp>
        <p:nvSpPr>
          <p:cNvPr id="65" name="Google Shape;65;p14"/>
          <p:cNvSpPr txBox="1"/>
          <p:nvPr>
            <p:ph idx="1" type="body"/>
          </p:nvPr>
        </p:nvSpPr>
        <p:spPr>
          <a:xfrm>
            <a:off x="0" y="572700"/>
            <a:ext cx="4724400" cy="4570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ru" sz="2225">
                <a:solidFill>
                  <a:srgbClr val="38761D"/>
                </a:solidFill>
              </a:rPr>
              <a:t>1. Політичне управління: сутність, зміст, його інститути, форми.</a:t>
            </a:r>
            <a:endParaRPr sz="2225">
              <a:solidFill>
                <a:srgbClr val="38761D"/>
              </a:solidFill>
            </a:endParaRPr>
          </a:p>
          <a:p>
            <a:pPr indent="0" lvl="0" marL="0" rtl="0" algn="l">
              <a:spcBef>
                <a:spcPts val="1200"/>
              </a:spcBef>
              <a:spcAft>
                <a:spcPts val="0"/>
              </a:spcAft>
              <a:buNone/>
            </a:pPr>
            <a:r>
              <a:rPr lang="ru" sz="2225">
                <a:solidFill>
                  <a:srgbClr val="990000"/>
                </a:solidFill>
              </a:rPr>
              <a:t>2. Концептуалізація механізмів політичного управління в сучасному науковому дискурсі.</a:t>
            </a:r>
            <a:endParaRPr sz="2225">
              <a:solidFill>
                <a:srgbClr val="990000"/>
              </a:solidFill>
            </a:endParaRPr>
          </a:p>
          <a:p>
            <a:pPr indent="0" lvl="0" marL="0" rtl="0" algn="l">
              <a:spcBef>
                <a:spcPts val="1200"/>
              </a:spcBef>
              <a:spcAft>
                <a:spcPts val="0"/>
              </a:spcAft>
              <a:buNone/>
            </a:pPr>
            <a:r>
              <a:rPr lang="ru" sz="2225">
                <a:solidFill>
                  <a:srgbClr val="351C75"/>
                </a:solidFill>
              </a:rPr>
              <a:t>3. Політизація державного управління.</a:t>
            </a:r>
            <a:endParaRPr sz="2225">
              <a:solidFill>
                <a:srgbClr val="351C75"/>
              </a:solidFill>
            </a:endParaRPr>
          </a:p>
          <a:p>
            <a:pPr indent="0" lvl="0" marL="0" rtl="0" algn="l">
              <a:spcBef>
                <a:spcPts val="1200"/>
              </a:spcBef>
              <a:spcAft>
                <a:spcPts val="0"/>
              </a:spcAft>
              <a:buNone/>
            </a:pPr>
            <a:r>
              <a:rPr lang="ru" sz="2225">
                <a:solidFill>
                  <a:srgbClr val="741B47"/>
                </a:solidFill>
              </a:rPr>
              <a:t>4. Співвідношення політичного та державного управління.</a:t>
            </a:r>
            <a:endParaRPr sz="2225">
              <a:solidFill>
                <a:srgbClr val="741B47"/>
              </a:solidFill>
            </a:endParaRPr>
          </a:p>
          <a:p>
            <a:pPr indent="0" lvl="0" marL="0" rtl="0" algn="l">
              <a:spcBef>
                <a:spcPts val="1200"/>
              </a:spcBef>
              <a:spcAft>
                <a:spcPts val="0"/>
              </a:spcAft>
              <a:buNone/>
            </a:pPr>
            <a:r>
              <a:rPr lang="ru" sz="2225">
                <a:solidFill>
                  <a:srgbClr val="A61C00"/>
                </a:solidFill>
              </a:rPr>
              <a:t>5. Спільні та відмінні риси між політичним та державним управлінням.</a:t>
            </a:r>
            <a:endParaRPr sz="2225">
              <a:solidFill>
                <a:srgbClr val="A61C00"/>
              </a:solidFill>
            </a:endParaRPr>
          </a:p>
          <a:p>
            <a:pPr indent="0" lvl="0" marL="0" rtl="0" algn="l">
              <a:spcBef>
                <a:spcPts val="1200"/>
              </a:spcBef>
              <a:spcAft>
                <a:spcPts val="1200"/>
              </a:spcAft>
              <a:buNone/>
            </a:pPr>
            <a:r>
              <a:t/>
            </a:r>
            <a:endParaRPr>
              <a:solidFill>
                <a:srgbClr val="38761D"/>
              </a:solidFill>
            </a:endParaRPr>
          </a:p>
        </p:txBody>
      </p:sp>
      <p:pic>
        <p:nvPicPr>
          <p:cNvPr id="66" name="Google Shape;66;p14"/>
          <p:cNvPicPr preferRelativeResize="0"/>
          <p:nvPr/>
        </p:nvPicPr>
        <p:blipFill>
          <a:blip r:embed="rId3">
            <a:alphaModFix/>
          </a:blip>
          <a:stretch>
            <a:fillRect/>
          </a:stretch>
        </p:blipFill>
        <p:spPr>
          <a:xfrm>
            <a:off x="4724400" y="725100"/>
            <a:ext cx="4267200" cy="428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78" name="Shape 178"/>
        <p:cNvGrpSpPr/>
        <p:nvPr/>
      </p:nvGrpSpPr>
      <p:grpSpPr>
        <a:xfrm>
          <a:off x="0" y="0"/>
          <a:ext cx="0" cy="0"/>
          <a:chOff x="0" y="0"/>
          <a:chExt cx="0" cy="0"/>
        </a:xfrm>
      </p:grpSpPr>
      <p:sp>
        <p:nvSpPr>
          <p:cNvPr id="179" name="Google Shape;179;p32"/>
          <p:cNvSpPr txBox="1"/>
          <p:nvPr>
            <p:ph type="title"/>
          </p:nvPr>
        </p:nvSpPr>
        <p:spPr>
          <a:xfrm>
            <a:off x="0" y="0"/>
            <a:ext cx="9144000" cy="572700"/>
          </a:xfrm>
          <a:prstGeom prst="rect">
            <a:avLst/>
          </a:prstGeom>
        </p:spPr>
        <p:txBody>
          <a:bodyPr anchorCtr="0" anchor="t" bIns="91425" lIns="91425" spcFirstLastPara="1" rIns="91425" wrap="square" tIns="91425">
            <a:normAutofit fontScale="90000"/>
          </a:bodyPr>
          <a:lstStyle/>
          <a:p>
            <a:pPr indent="457200" lvl="0" marL="457200" rtl="0" algn="l">
              <a:spcBef>
                <a:spcPts val="0"/>
              </a:spcBef>
              <a:spcAft>
                <a:spcPts val="0"/>
              </a:spcAft>
              <a:buNone/>
            </a:pPr>
            <a:r>
              <a:rPr lang="ru"/>
              <a:t>4. Співвідношення політичного та державного управління</a:t>
            </a:r>
            <a:endParaRPr/>
          </a:p>
        </p:txBody>
      </p:sp>
      <p:sp>
        <p:nvSpPr>
          <p:cNvPr id="180" name="Google Shape;180;p32"/>
          <p:cNvSpPr txBox="1"/>
          <p:nvPr>
            <p:ph idx="1" type="body"/>
          </p:nvPr>
        </p:nvSpPr>
        <p:spPr>
          <a:xfrm>
            <a:off x="0" y="572700"/>
            <a:ext cx="4572000" cy="45708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ru">
                <a:solidFill>
                  <a:srgbClr val="85200C"/>
                </a:solidFill>
              </a:rPr>
              <a:t>Політичне та державне управління є двома різними аспектами влади, але вони пов'язані та взаємодіють один з одним.</a:t>
            </a:r>
            <a:endParaRPr>
              <a:solidFill>
                <a:srgbClr val="85200C"/>
              </a:solidFill>
            </a:endParaRPr>
          </a:p>
          <a:p>
            <a:pPr indent="0" lvl="0" marL="0" rtl="0" algn="l">
              <a:spcBef>
                <a:spcPts val="1200"/>
              </a:spcBef>
              <a:spcAft>
                <a:spcPts val="0"/>
              </a:spcAft>
              <a:buNone/>
            </a:pPr>
            <a:r>
              <a:rPr b="1" lang="ru" u="sng">
                <a:solidFill>
                  <a:srgbClr val="BF9000"/>
                </a:solidFill>
              </a:rPr>
              <a:t>Політичне управління</a:t>
            </a:r>
            <a:r>
              <a:rPr lang="ru"/>
              <a:t> </a:t>
            </a:r>
            <a:r>
              <a:rPr lang="ru">
                <a:solidFill>
                  <a:srgbClr val="134F5C"/>
                </a:solidFill>
              </a:rPr>
              <a:t>- це процес формування та реалізації політичної волі, тобто встановлення пріоритетів, цілей та завдань держави, а також прийняття рішень з їх реалізації.</a:t>
            </a:r>
            <a:endParaRPr>
              <a:solidFill>
                <a:srgbClr val="134F5C"/>
              </a:solidFill>
            </a:endParaRPr>
          </a:p>
          <a:p>
            <a:pPr indent="0" lvl="0" marL="0" rtl="0" algn="l">
              <a:spcBef>
                <a:spcPts val="1200"/>
              </a:spcBef>
              <a:spcAft>
                <a:spcPts val="0"/>
              </a:spcAft>
              <a:buNone/>
            </a:pPr>
            <a:r>
              <a:rPr b="1" lang="ru" u="sng"/>
              <a:t>Державне управління</a:t>
            </a:r>
            <a:r>
              <a:rPr lang="ru"/>
              <a:t> </a:t>
            </a:r>
            <a:r>
              <a:rPr lang="ru">
                <a:solidFill>
                  <a:srgbClr val="741B47"/>
                </a:solidFill>
              </a:rPr>
              <a:t>- це процес здійснення влади держави, тобто реалізація політичної волі, закріплена у законах та правилах, через діяльність державних органів та службовців.</a:t>
            </a:r>
            <a:endParaRPr>
              <a:solidFill>
                <a:srgbClr val="741B47"/>
              </a:solidFill>
            </a:endParaRPr>
          </a:p>
          <a:p>
            <a:pPr indent="0" lvl="0" marL="0" rtl="0" algn="l">
              <a:spcBef>
                <a:spcPts val="1200"/>
              </a:spcBef>
              <a:spcAft>
                <a:spcPts val="1200"/>
              </a:spcAft>
              <a:buNone/>
            </a:pPr>
            <a:r>
              <a:rPr lang="ru">
                <a:solidFill>
                  <a:srgbClr val="990000"/>
                </a:solidFill>
              </a:rPr>
              <a:t>Співвідношення політичного та державного управління може бути різним у різних країнах та в різні періоди часу. В деяких країнах політичне управління може мати більший вплив на державне управління, тоді як в інших - навпаки.</a:t>
            </a:r>
            <a:endParaRPr>
              <a:solidFill>
                <a:srgbClr val="990000"/>
              </a:solidFill>
            </a:endParaRPr>
          </a:p>
        </p:txBody>
      </p:sp>
      <p:pic>
        <p:nvPicPr>
          <p:cNvPr id="181" name="Google Shape;181;p32"/>
          <p:cNvPicPr preferRelativeResize="0"/>
          <p:nvPr/>
        </p:nvPicPr>
        <p:blipFill>
          <a:blip r:embed="rId3">
            <a:alphaModFix/>
          </a:blip>
          <a:stretch>
            <a:fillRect/>
          </a:stretch>
        </p:blipFill>
        <p:spPr>
          <a:xfrm>
            <a:off x="4572000" y="679325"/>
            <a:ext cx="4499074" cy="438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85" name="Shape 185"/>
        <p:cNvGrpSpPr/>
        <p:nvPr/>
      </p:nvGrpSpPr>
      <p:grpSpPr>
        <a:xfrm>
          <a:off x="0" y="0"/>
          <a:ext cx="0" cy="0"/>
          <a:chOff x="0" y="0"/>
          <a:chExt cx="0" cy="0"/>
        </a:xfrm>
      </p:grpSpPr>
      <p:sp>
        <p:nvSpPr>
          <p:cNvPr id="186" name="Google Shape;186;p33"/>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ru">
                <a:solidFill>
                  <a:srgbClr val="351C75"/>
                </a:solidFill>
              </a:rPr>
              <a:t>З одного боку, політичне управління є необхідним для формулювання та визначення цілей та завдань держави, які реалізуються через державне управління. Політичні лідери встановлюють пріоритети та напрямки розвитку країни, які державні органи мають виконувати.</a:t>
            </a:r>
            <a:endParaRPr>
              <a:solidFill>
                <a:srgbClr val="351C75"/>
              </a:solidFill>
            </a:endParaRPr>
          </a:p>
          <a:p>
            <a:pPr indent="0" lvl="0" marL="0" rtl="0" algn="l">
              <a:spcBef>
                <a:spcPts val="1200"/>
              </a:spcBef>
              <a:spcAft>
                <a:spcPts val="0"/>
              </a:spcAft>
              <a:buNone/>
            </a:pPr>
            <a:r>
              <a:rPr lang="ru">
                <a:solidFill>
                  <a:srgbClr val="B45F06"/>
                </a:solidFill>
              </a:rPr>
              <a:t>З іншого боку, державне управління забезпечує реалізацію політичної волі через конкретні дії та заходи, що здійснюються державними органами та службовцями. Державне управління забезпечує забезпечення прав та свобод громадян, забезпечення ефективності роботи державних служб та органів, та боротьбу з корупцією та злочинністю.</a:t>
            </a:r>
            <a:endParaRPr>
              <a:solidFill>
                <a:srgbClr val="B45F06"/>
              </a:solidFill>
            </a:endParaRPr>
          </a:p>
          <a:p>
            <a:pPr indent="0" lvl="0" marL="0" rtl="0" algn="l">
              <a:spcBef>
                <a:spcPts val="1200"/>
              </a:spcBef>
              <a:spcAft>
                <a:spcPts val="1200"/>
              </a:spcAft>
              <a:buNone/>
            </a:pPr>
            <a:r>
              <a:rPr i="1" lang="ru">
                <a:solidFill>
                  <a:srgbClr val="1155CC"/>
                </a:solidFill>
              </a:rPr>
              <a:t>Отже, політичне управління та державне управління є двома взаємопов'язаними аспектами влади, але вони виконують різні функції та мають різні цілі.</a:t>
            </a:r>
            <a:endParaRPr i="1">
              <a:solidFill>
                <a:srgbClr val="1155CC"/>
              </a:solidFill>
            </a:endParaRPr>
          </a:p>
        </p:txBody>
      </p:sp>
      <p:pic>
        <p:nvPicPr>
          <p:cNvPr id="187" name="Google Shape;187;p33"/>
          <p:cNvPicPr preferRelativeResize="0"/>
          <p:nvPr/>
        </p:nvPicPr>
        <p:blipFill>
          <a:blip r:embed="rId3">
            <a:alphaModFix/>
          </a:blip>
          <a:stretch>
            <a:fillRect/>
          </a:stretch>
        </p:blipFill>
        <p:spPr>
          <a:xfrm>
            <a:off x="4572000" y="76100"/>
            <a:ext cx="4572000" cy="496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91" name="Shape 191"/>
        <p:cNvGrpSpPr/>
        <p:nvPr/>
      </p:nvGrpSpPr>
      <p:grpSpPr>
        <a:xfrm>
          <a:off x="0" y="0"/>
          <a:ext cx="0" cy="0"/>
          <a:chOff x="0" y="0"/>
          <a:chExt cx="0" cy="0"/>
        </a:xfrm>
      </p:grpSpPr>
      <p:sp>
        <p:nvSpPr>
          <p:cNvPr id="192" name="Google Shape;192;p34"/>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ru">
                <a:solidFill>
                  <a:srgbClr val="134F5C"/>
                </a:solidFill>
              </a:rPr>
              <a:t>Політичне управління</a:t>
            </a:r>
            <a:r>
              <a:rPr lang="ru">
                <a:solidFill>
                  <a:srgbClr val="1155CC"/>
                </a:solidFill>
              </a:rPr>
              <a:t> - це процес формування та реалізації політичної волі, тобто встановлення пріоритетів, цілей та завдань держави, а також прийняття рішень з їх реалізації. Цей процес здійснюють політичні лідери, політичні партії та інші політичні сили. Основною </a:t>
            </a:r>
            <a:r>
              <a:rPr i="1" lang="ru">
                <a:solidFill>
                  <a:srgbClr val="85200C"/>
                </a:solidFill>
              </a:rPr>
              <a:t>метою</a:t>
            </a:r>
            <a:r>
              <a:rPr lang="ru">
                <a:solidFill>
                  <a:srgbClr val="1155CC"/>
                </a:solidFill>
              </a:rPr>
              <a:t> політичного управління є формування та реалізація політики держави, яка відповідає потребам та інтересам громадян.</a:t>
            </a:r>
            <a:endParaRPr>
              <a:solidFill>
                <a:srgbClr val="1155CC"/>
              </a:solidFill>
            </a:endParaRPr>
          </a:p>
          <a:p>
            <a:pPr indent="0" lvl="0" marL="0" rtl="0" algn="l">
              <a:spcBef>
                <a:spcPts val="1200"/>
              </a:spcBef>
              <a:spcAft>
                <a:spcPts val="1200"/>
              </a:spcAft>
              <a:buNone/>
            </a:pPr>
            <a:r>
              <a:rPr lang="ru">
                <a:solidFill>
                  <a:srgbClr val="351C75"/>
                </a:solidFill>
              </a:rPr>
              <a:t>Державне управління охоплює всі види діяльності, які виконуються урядом або державними органами з метою забезпечення реалізації державної політики та забезпечення благополуччя громадян. Це включає в себе прийняття рішень, розробку та реалізацію програм, виконання законів та регулювання діяльності різних сфер життя.</a:t>
            </a:r>
            <a:endParaRPr>
              <a:solidFill>
                <a:srgbClr val="351C75"/>
              </a:solidFill>
            </a:endParaRPr>
          </a:p>
        </p:txBody>
      </p:sp>
      <p:pic>
        <p:nvPicPr>
          <p:cNvPr id="193" name="Google Shape;193;p34"/>
          <p:cNvPicPr preferRelativeResize="0"/>
          <p:nvPr/>
        </p:nvPicPr>
        <p:blipFill>
          <a:blip r:embed="rId3">
            <a:alphaModFix/>
          </a:blip>
          <a:stretch>
            <a:fillRect/>
          </a:stretch>
        </p:blipFill>
        <p:spPr>
          <a:xfrm>
            <a:off x="4572000" y="76075"/>
            <a:ext cx="4483825" cy="4975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97" name="Shape 197"/>
        <p:cNvGrpSpPr/>
        <p:nvPr/>
      </p:nvGrpSpPr>
      <p:grpSpPr>
        <a:xfrm>
          <a:off x="0" y="0"/>
          <a:ext cx="0" cy="0"/>
          <a:chOff x="0" y="0"/>
          <a:chExt cx="0" cy="0"/>
        </a:xfrm>
      </p:grpSpPr>
      <p:sp>
        <p:nvSpPr>
          <p:cNvPr id="198" name="Google Shape;198;p35"/>
          <p:cNvSpPr txBox="1"/>
          <p:nvPr>
            <p:ph idx="1" type="body"/>
          </p:nvPr>
        </p:nvSpPr>
        <p:spPr>
          <a:xfrm>
            <a:off x="0" y="0"/>
            <a:ext cx="4572000" cy="5143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ru">
                <a:solidFill>
                  <a:srgbClr val="38761D"/>
                </a:solidFill>
              </a:rPr>
              <a:t>Політичне управління та державне управління мають різні функції, але вони є нерозривно пов'язаними. Політичне управління встановлює цілі та напрямки державної політики, визначає завдання та пріоритети держави. Державне управління забезпечує виконання цієї політики, використовуючи доступні ресурси та інструменти. Доцільне політичне управління допомагає досягти ефективного державного управління.</a:t>
            </a:r>
            <a:endParaRPr>
              <a:solidFill>
                <a:srgbClr val="38761D"/>
              </a:solidFill>
            </a:endParaRPr>
          </a:p>
          <a:p>
            <a:pPr indent="0" lvl="0" marL="0" rtl="0" algn="l">
              <a:spcBef>
                <a:spcPts val="1200"/>
              </a:spcBef>
              <a:spcAft>
                <a:spcPts val="0"/>
              </a:spcAft>
              <a:buNone/>
            </a:pPr>
            <a:r>
              <a:rPr lang="ru">
                <a:solidFill>
                  <a:srgbClr val="1155CC"/>
                </a:solidFill>
              </a:rPr>
              <a:t>Отже, політичне управління та державне управління є важливими складовими державного апарату. Вони взаємопов'язані та взаємодіють, щоб забезпечити реалізацію державної політики та забезпечити благополуччя громадян.</a:t>
            </a:r>
            <a:endParaRPr>
              <a:solidFill>
                <a:srgbClr val="1155CC"/>
              </a:solidFill>
            </a:endParaRPr>
          </a:p>
          <a:p>
            <a:pPr indent="0" lvl="0" marL="0" rtl="0" algn="l">
              <a:spcBef>
                <a:spcPts val="1200"/>
              </a:spcBef>
              <a:spcAft>
                <a:spcPts val="1200"/>
              </a:spcAft>
              <a:buNone/>
            </a:pPr>
            <a:r>
              <a:rPr lang="ru">
                <a:solidFill>
                  <a:srgbClr val="B45F06"/>
                </a:solidFill>
              </a:rPr>
              <a:t>Державне управління є складовою політичного управління, тобто є процесом реалізації державної виконавчої влади як засобу функціонування будь-якої соціальної спільноти. У деяких країнах (наприклад, у Хорватії) цією діяльністю держави відає окреме міністерство.</a:t>
            </a:r>
            <a:endParaRPr>
              <a:solidFill>
                <a:srgbClr val="B45F06"/>
              </a:solidFill>
            </a:endParaRPr>
          </a:p>
        </p:txBody>
      </p:sp>
      <p:pic>
        <p:nvPicPr>
          <p:cNvPr id="199" name="Google Shape;199;p35"/>
          <p:cNvPicPr preferRelativeResize="0"/>
          <p:nvPr/>
        </p:nvPicPr>
        <p:blipFill>
          <a:blip r:embed="rId3">
            <a:alphaModFix/>
          </a:blip>
          <a:stretch>
            <a:fillRect/>
          </a:stretch>
        </p:blipFill>
        <p:spPr>
          <a:xfrm>
            <a:off x="4572000" y="121875"/>
            <a:ext cx="4453300" cy="2449875"/>
          </a:xfrm>
          <a:prstGeom prst="rect">
            <a:avLst/>
          </a:prstGeom>
          <a:noFill/>
          <a:ln>
            <a:noFill/>
          </a:ln>
        </p:spPr>
      </p:pic>
      <p:pic>
        <p:nvPicPr>
          <p:cNvPr id="200" name="Google Shape;200;p35"/>
          <p:cNvPicPr preferRelativeResize="0"/>
          <p:nvPr/>
        </p:nvPicPr>
        <p:blipFill>
          <a:blip r:embed="rId4">
            <a:alphaModFix/>
          </a:blip>
          <a:stretch>
            <a:fillRect/>
          </a:stretch>
        </p:blipFill>
        <p:spPr>
          <a:xfrm>
            <a:off x="4572000" y="2693625"/>
            <a:ext cx="4453300" cy="2358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04" name="Shape 204"/>
        <p:cNvGrpSpPr/>
        <p:nvPr/>
      </p:nvGrpSpPr>
      <p:grpSpPr>
        <a:xfrm>
          <a:off x="0" y="0"/>
          <a:ext cx="0" cy="0"/>
          <a:chOff x="0" y="0"/>
          <a:chExt cx="0" cy="0"/>
        </a:xfrm>
      </p:grpSpPr>
      <p:sp>
        <p:nvSpPr>
          <p:cNvPr id="205" name="Google Shape;205;p36"/>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600"/>
              <a:t>5. Спільні та відмінні риси між політичним та державним управлінням</a:t>
            </a:r>
            <a:endParaRPr sz="2600"/>
          </a:p>
        </p:txBody>
      </p:sp>
      <p:sp>
        <p:nvSpPr>
          <p:cNvPr id="206" name="Google Shape;206;p36"/>
          <p:cNvSpPr txBox="1"/>
          <p:nvPr>
            <p:ph idx="1" type="body"/>
          </p:nvPr>
        </p:nvSpPr>
        <p:spPr>
          <a:xfrm>
            <a:off x="0" y="572700"/>
            <a:ext cx="4572000" cy="45708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ru">
                <a:solidFill>
                  <a:srgbClr val="1155CC"/>
                </a:solidFill>
              </a:rPr>
              <a:t>Політичне та державне управління є двома різними, але взаємопов'язаними концепціями. Ось деякі спільні та відмінні риси між ними:</a:t>
            </a:r>
            <a:endParaRPr>
              <a:solidFill>
                <a:srgbClr val="1155CC"/>
              </a:solidFill>
            </a:endParaRPr>
          </a:p>
          <a:p>
            <a:pPr indent="0" lvl="0" marL="0" rtl="0" algn="l">
              <a:spcBef>
                <a:spcPts val="1200"/>
              </a:spcBef>
              <a:spcAft>
                <a:spcPts val="0"/>
              </a:spcAft>
              <a:buNone/>
            </a:pPr>
            <a:r>
              <a:rPr b="1" lang="ru" u="sng">
                <a:solidFill>
                  <a:srgbClr val="990000"/>
                </a:solidFill>
              </a:rPr>
              <a:t>Спільні риси:</a:t>
            </a:r>
            <a:endParaRPr b="1" u="sng">
              <a:solidFill>
                <a:srgbClr val="990000"/>
              </a:solidFill>
            </a:endParaRPr>
          </a:p>
          <a:p>
            <a:pPr indent="-317182" lvl="0" marL="457200" rtl="0" algn="l">
              <a:spcBef>
                <a:spcPts val="1200"/>
              </a:spcBef>
              <a:spcAft>
                <a:spcPts val="0"/>
              </a:spcAft>
              <a:buSzPct val="100000"/>
              <a:buAutoNum type="arabicPeriod"/>
            </a:pPr>
            <a:r>
              <a:rPr b="1" lang="ru" u="sng">
                <a:solidFill>
                  <a:srgbClr val="BF9000"/>
                </a:solidFill>
              </a:rPr>
              <a:t>Мета:</a:t>
            </a:r>
            <a:r>
              <a:rPr lang="ru"/>
              <a:t> </a:t>
            </a:r>
            <a:r>
              <a:rPr lang="ru">
                <a:solidFill>
                  <a:srgbClr val="741B47"/>
                </a:solidFill>
              </a:rPr>
              <a:t>Метою політичного та державного управління є забезпечення ефективного та ефективного функціонування держави та її інституцій, забезпечення благополуччя та захисту прав громадян.</a:t>
            </a:r>
            <a:endParaRPr>
              <a:solidFill>
                <a:srgbClr val="741B47"/>
              </a:solidFill>
            </a:endParaRPr>
          </a:p>
          <a:p>
            <a:pPr indent="-317182" lvl="0" marL="457200" rtl="0" algn="l">
              <a:spcBef>
                <a:spcPts val="0"/>
              </a:spcBef>
              <a:spcAft>
                <a:spcPts val="0"/>
              </a:spcAft>
              <a:buSzPct val="100000"/>
              <a:buAutoNum type="arabicPeriod"/>
            </a:pPr>
            <a:r>
              <a:rPr b="1" lang="ru" u="sng">
                <a:solidFill>
                  <a:srgbClr val="B45F06"/>
                </a:solidFill>
              </a:rPr>
              <a:t>Пов'язаність:</a:t>
            </a:r>
            <a:r>
              <a:rPr lang="ru"/>
              <a:t> </a:t>
            </a:r>
            <a:r>
              <a:rPr lang="ru">
                <a:solidFill>
                  <a:srgbClr val="1155CC"/>
                </a:solidFill>
              </a:rPr>
              <a:t>Політичне та державне управління є нерозривно пов'язаними. Політичне управління встановлює цілі та напрямки державної політики, а державне управління забезпечує виконання цієї політики.</a:t>
            </a:r>
            <a:endParaRPr>
              <a:solidFill>
                <a:srgbClr val="1155CC"/>
              </a:solidFill>
            </a:endParaRPr>
          </a:p>
          <a:p>
            <a:pPr indent="-317182" lvl="0" marL="457200" rtl="0" algn="l">
              <a:spcBef>
                <a:spcPts val="0"/>
              </a:spcBef>
              <a:spcAft>
                <a:spcPts val="0"/>
              </a:spcAft>
              <a:buSzPct val="100000"/>
              <a:buAutoNum type="arabicPeriod"/>
            </a:pPr>
            <a:r>
              <a:rPr b="1" lang="ru" u="sng">
                <a:solidFill>
                  <a:srgbClr val="990000"/>
                </a:solidFill>
              </a:rPr>
              <a:t>Використання ресурсів:</a:t>
            </a:r>
            <a:r>
              <a:rPr lang="ru"/>
              <a:t> </a:t>
            </a:r>
            <a:r>
              <a:rPr lang="ru">
                <a:solidFill>
                  <a:srgbClr val="134F5C"/>
                </a:solidFill>
              </a:rPr>
              <a:t>Політичне та державне управління використовують ресурси держави, включаючи людські, фінансові та матеріальні ресурси.</a:t>
            </a:r>
            <a:endParaRPr>
              <a:solidFill>
                <a:srgbClr val="134F5C"/>
              </a:solidFill>
            </a:endParaRPr>
          </a:p>
        </p:txBody>
      </p:sp>
      <p:pic>
        <p:nvPicPr>
          <p:cNvPr id="207" name="Google Shape;207;p36"/>
          <p:cNvPicPr preferRelativeResize="0"/>
          <p:nvPr/>
        </p:nvPicPr>
        <p:blipFill>
          <a:blip r:embed="rId3">
            <a:alphaModFix/>
          </a:blip>
          <a:stretch>
            <a:fillRect/>
          </a:stretch>
        </p:blipFill>
        <p:spPr>
          <a:xfrm>
            <a:off x="4572000" y="572700"/>
            <a:ext cx="4499075" cy="4479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11" name="Shape 211"/>
        <p:cNvGrpSpPr/>
        <p:nvPr/>
      </p:nvGrpSpPr>
      <p:grpSpPr>
        <a:xfrm>
          <a:off x="0" y="0"/>
          <a:ext cx="0" cy="0"/>
          <a:chOff x="0" y="0"/>
          <a:chExt cx="0" cy="0"/>
        </a:xfrm>
      </p:grpSpPr>
      <p:sp>
        <p:nvSpPr>
          <p:cNvPr id="212" name="Google Shape;212;p37"/>
          <p:cNvSpPr txBox="1"/>
          <p:nvPr>
            <p:ph idx="1" type="body"/>
          </p:nvPr>
        </p:nvSpPr>
        <p:spPr>
          <a:xfrm>
            <a:off x="0" y="0"/>
            <a:ext cx="4572000" cy="5143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ru" u="sng">
                <a:solidFill>
                  <a:srgbClr val="38761D"/>
                </a:solidFill>
              </a:rPr>
              <a:t>Відмінні риси:</a:t>
            </a:r>
            <a:endParaRPr b="1" u="sng">
              <a:solidFill>
                <a:srgbClr val="38761D"/>
              </a:solidFill>
            </a:endParaRPr>
          </a:p>
          <a:p>
            <a:pPr indent="-334327" lvl="0" marL="457200" rtl="0" algn="l">
              <a:spcBef>
                <a:spcPts val="1200"/>
              </a:spcBef>
              <a:spcAft>
                <a:spcPts val="0"/>
              </a:spcAft>
              <a:buSzPct val="100000"/>
              <a:buAutoNum type="arabicPeriod"/>
            </a:pPr>
            <a:r>
              <a:rPr b="1" lang="ru" u="sng">
                <a:solidFill>
                  <a:srgbClr val="000000"/>
                </a:solidFill>
              </a:rPr>
              <a:t>Функції: </a:t>
            </a:r>
            <a:r>
              <a:rPr lang="ru">
                <a:solidFill>
                  <a:srgbClr val="0B5394"/>
                </a:solidFill>
              </a:rPr>
              <a:t>Політичне управління здійснює політичний вплив на процес прийняття рішень, тоді як державне управління забезпечує виконання цих рішень та контролює їхню реалізацію.</a:t>
            </a:r>
            <a:endParaRPr>
              <a:solidFill>
                <a:srgbClr val="0B5394"/>
              </a:solidFill>
            </a:endParaRPr>
          </a:p>
          <a:p>
            <a:pPr indent="-334327" lvl="0" marL="457200" rtl="0" algn="l">
              <a:spcBef>
                <a:spcPts val="0"/>
              </a:spcBef>
              <a:spcAft>
                <a:spcPts val="0"/>
              </a:spcAft>
              <a:buSzPct val="100000"/>
              <a:buAutoNum type="arabicPeriod"/>
            </a:pPr>
            <a:r>
              <a:rPr b="1" lang="ru" u="sng">
                <a:solidFill>
                  <a:srgbClr val="38761D"/>
                </a:solidFill>
              </a:rPr>
              <a:t>Напрямки діяльності:</a:t>
            </a:r>
            <a:r>
              <a:rPr lang="ru"/>
              <a:t> </a:t>
            </a:r>
            <a:r>
              <a:rPr lang="ru">
                <a:solidFill>
                  <a:srgbClr val="990000"/>
                </a:solidFill>
              </a:rPr>
              <a:t>Політичне управління відповідає за розробку та визначення політики, тоді як державне управління відповідає за її реалізацію та контроль.</a:t>
            </a:r>
            <a:endParaRPr>
              <a:solidFill>
                <a:srgbClr val="990000"/>
              </a:solidFill>
            </a:endParaRPr>
          </a:p>
          <a:p>
            <a:pPr indent="-334327" lvl="0" marL="457200" rtl="0" algn="l">
              <a:spcBef>
                <a:spcPts val="0"/>
              </a:spcBef>
              <a:spcAft>
                <a:spcPts val="0"/>
              </a:spcAft>
              <a:buSzPct val="100000"/>
              <a:buAutoNum type="arabicPeriod"/>
            </a:pPr>
            <a:r>
              <a:rPr b="1" lang="ru" u="sng">
                <a:solidFill>
                  <a:srgbClr val="134F5C"/>
                </a:solidFill>
              </a:rPr>
              <a:t>Рівень влади:</a:t>
            </a:r>
            <a:r>
              <a:rPr lang="ru"/>
              <a:t> </a:t>
            </a:r>
            <a:r>
              <a:rPr lang="ru">
                <a:solidFill>
                  <a:srgbClr val="741B47"/>
                </a:solidFill>
              </a:rPr>
              <a:t>Політичне управління здійснюється на вищому рівні влади, в той час як державне управління відбувається на нижчому рівні влади.</a:t>
            </a:r>
            <a:endParaRPr>
              <a:solidFill>
                <a:srgbClr val="741B47"/>
              </a:solidFill>
            </a:endParaRPr>
          </a:p>
          <a:p>
            <a:pPr indent="-334327" lvl="0" marL="457200" rtl="0" algn="l">
              <a:spcBef>
                <a:spcPts val="0"/>
              </a:spcBef>
              <a:spcAft>
                <a:spcPts val="0"/>
              </a:spcAft>
              <a:buSzPct val="100000"/>
              <a:buAutoNum type="arabicPeriod"/>
            </a:pPr>
            <a:r>
              <a:rPr b="1" lang="ru" u="sng">
                <a:solidFill>
                  <a:srgbClr val="351C75"/>
                </a:solidFill>
              </a:rPr>
              <a:t>Часові рамки:</a:t>
            </a:r>
            <a:r>
              <a:rPr lang="ru"/>
              <a:t> </a:t>
            </a:r>
            <a:r>
              <a:rPr lang="ru">
                <a:solidFill>
                  <a:srgbClr val="000000"/>
                </a:solidFill>
              </a:rPr>
              <a:t>Політичне управління зазвичай має довгостроковий характер.</a:t>
            </a:r>
            <a:endParaRPr>
              <a:solidFill>
                <a:srgbClr val="000000"/>
              </a:solidFill>
            </a:endParaRPr>
          </a:p>
        </p:txBody>
      </p:sp>
      <p:pic>
        <p:nvPicPr>
          <p:cNvPr id="213" name="Google Shape;213;p37"/>
          <p:cNvPicPr preferRelativeResize="0"/>
          <p:nvPr/>
        </p:nvPicPr>
        <p:blipFill>
          <a:blip r:embed="rId3">
            <a:alphaModFix/>
          </a:blip>
          <a:stretch>
            <a:fillRect/>
          </a:stretch>
        </p:blipFill>
        <p:spPr>
          <a:xfrm>
            <a:off x="4572000" y="137125"/>
            <a:ext cx="4468550" cy="2434625"/>
          </a:xfrm>
          <a:prstGeom prst="rect">
            <a:avLst/>
          </a:prstGeom>
          <a:noFill/>
          <a:ln>
            <a:noFill/>
          </a:ln>
        </p:spPr>
      </p:pic>
      <p:pic>
        <p:nvPicPr>
          <p:cNvPr id="214" name="Google Shape;214;p37"/>
          <p:cNvPicPr preferRelativeResize="0"/>
          <p:nvPr/>
        </p:nvPicPr>
        <p:blipFill>
          <a:blip r:embed="rId4">
            <a:alphaModFix/>
          </a:blip>
          <a:stretch>
            <a:fillRect/>
          </a:stretch>
        </p:blipFill>
        <p:spPr>
          <a:xfrm>
            <a:off x="4572000" y="2663100"/>
            <a:ext cx="4468550" cy="2358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18" name="Shape 218"/>
        <p:cNvGrpSpPr/>
        <p:nvPr/>
      </p:nvGrpSpPr>
      <p:grpSpPr>
        <a:xfrm>
          <a:off x="0" y="0"/>
          <a:ext cx="0" cy="0"/>
          <a:chOff x="0" y="0"/>
          <a:chExt cx="0" cy="0"/>
        </a:xfrm>
      </p:grpSpPr>
      <p:sp>
        <p:nvSpPr>
          <p:cNvPr id="219" name="Google Shape;219;p38"/>
          <p:cNvSpPr txBox="1"/>
          <p:nvPr>
            <p:ph type="title"/>
          </p:nvPr>
        </p:nvSpPr>
        <p:spPr>
          <a:xfrm>
            <a:off x="2947200" y="0"/>
            <a:ext cx="3249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Питання для перевірки</a:t>
            </a:r>
            <a:endParaRPr/>
          </a:p>
        </p:txBody>
      </p:sp>
      <p:sp>
        <p:nvSpPr>
          <p:cNvPr id="220" name="Google Shape;220;p38"/>
          <p:cNvSpPr txBox="1"/>
          <p:nvPr>
            <p:ph idx="1" type="body"/>
          </p:nvPr>
        </p:nvSpPr>
        <p:spPr>
          <a:xfrm>
            <a:off x="0" y="572700"/>
            <a:ext cx="4721100" cy="4570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B5394"/>
              </a:buClr>
              <a:buSzPts val="1800"/>
              <a:buAutoNum type="arabicParenR"/>
            </a:pPr>
            <a:r>
              <a:rPr lang="ru">
                <a:solidFill>
                  <a:srgbClr val="0B5394"/>
                </a:solidFill>
              </a:rPr>
              <a:t>Визначте зміст поняття “політичне управління”?</a:t>
            </a:r>
            <a:endParaRPr>
              <a:solidFill>
                <a:srgbClr val="0B5394"/>
              </a:solidFill>
            </a:endParaRPr>
          </a:p>
          <a:p>
            <a:pPr indent="-342900" lvl="0" marL="457200" rtl="0" algn="l">
              <a:spcBef>
                <a:spcPts val="0"/>
              </a:spcBef>
              <a:spcAft>
                <a:spcPts val="0"/>
              </a:spcAft>
              <a:buClr>
                <a:srgbClr val="741B47"/>
              </a:buClr>
              <a:buSzPts val="1800"/>
              <a:buAutoNum type="arabicParenR"/>
            </a:pPr>
            <a:r>
              <a:rPr lang="ru">
                <a:solidFill>
                  <a:srgbClr val="741B47"/>
                </a:solidFill>
              </a:rPr>
              <a:t>Визначте зміст поняття “державне управління”?</a:t>
            </a:r>
            <a:endParaRPr>
              <a:solidFill>
                <a:srgbClr val="741B47"/>
              </a:solidFill>
            </a:endParaRPr>
          </a:p>
          <a:p>
            <a:pPr indent="-342900" lvl="0" marL="457200" rtl="0" algn="l">
              <a:spcBef>
                <a:spcPts val="0"/>
              </a:spcBef>
              <a:spcAft>
                <a:spcPts val="0"/>
              </a:spcAft>
              <a:buClr>
                <a:srgbClr val="B45F06"/>
              </a:buClr>
              <a:buSzPts val="1800"/>
              <a:buAutoNum type="arabicParenR"/>
            </a:pPr>
            <a:r>
              <a:rPr lang="ru">
                <a:solidFill>
                  <a:srgbClr val="B45F06"/>
                </a:solidFill>
              </a:rPr>
              <a:t>Назвіть спільні та відмінні риси між цими поняттями?</a:t>
            </a:r>
            <a:endParaRPr>
              <a:solidFill>
                <a:srgbClr val="B45F06"/>
              </a:solidFill>
            </a:endParaRPr>
          </a:p>
          <a:p>
            <a:pPr indent="-342900" lvl="0" marL="457200" rtl="0" algn="l">
              <a:spcBef>
                <a:spcPts val="0"/>
              </a:spcBef>
              <a:spcAft>
                <a:spcPts val="0"/>
              </a:spcAft>
              <a:buSzPts val="1800"/>
              <a:buAutoNum type="arabicParenR"/>
            </a:pPr>
            <a:r>
              <a:rPr lang="ru"/>
              <a:t>Якими інститутами представлене політичне управління?</a:t>
            </a:r>
            <a:endParaRPr/>
          </a:p>
          <a:p>
            <a:pPr indent="-342900" lvl="0" marL="457200" rtl="0" algn="l">
              <a:spcBef>
                <a:spcPts val="0"/>
              </a:spcBef>
              <a:spcAft>
                <a:spcPts val="0"/>
              </a:spcAft>
              <a:buClr>
                <a:srgbClr val="990000"/>
              </a:buClr>
              <a:buSzPts val="1800"/>
              <a:buAutoNum type="arabicParenR"/>
            </a:pPr>
            <a:r>
              <a:rPr lang="ru">
                <a:solidFill>
                  <a:srgbClr val="990000"/>
                </a:solidFill>
              </a:rPr>
              <a:t>Які форми може приймати політичне управління?</a:t>
            </a:r>
            <a:endParaRPr>
              <a:solidFill>
                <a:srgbClr val="990000"/>
              </a:solidFill>
            </a:endParaRPr>
          </a:p>
          <a:p>
            <a:pPr indent="-342900" lvl="0" marL="457200" rtl="0" algn="l">
              <a:spcBef>
                <a:spcPts val="0"/>
              </a:spcBef>
              <a:spcAft>
                <a:spcPts val="0"/>
              </a:spcAft>
              <a:buClr>
                <a:srgbClr val="38761D"/>
              </a:buClr>
              <a:buSzPts val="1800"/>
              <a:buAutoNum type="arabicParenR"/>
            </a:pPr>
            <a:r>
              <a:rPr lang="ru">
                <a:solidFill>
                  <a:srgbClr val="38761D"/>
                </a:solidFill>
              </a:rPr>
              <a:t>Назвіть основні підходи до концептуалізації механізмів політичного управління?</a:t>
            </a:r>
            <a:endParaRPr>
              <a:solidFill>
                <a:srgbClr val="38761D"/>
              </a:solidFill>
            </a:endParaRPr>
          </a:p>
          <a:p>
            <a:pPr indent="-342900" lvl="0" marL="457200" rtl="0" algn="l">
              <a:spcBef>
                <a:spcPts val="0"/>
              </a:spcBef>
              <a:spcAft>
                <a:spcPts val="0"/>
              </a:spcAft>
              <a:buClr>
                <a:srgbClr val="A64D79"/>
              </a:buClr>
              <a:buSzPts val="1800"/>
              <a:buAutoNum type="arabicParenR"/>
            </a:pPr>
            <a:r>
              <a:rPr lang="ru">
                <a:solidFill>
                  <a:srgbClr val="A64D79"/>
                </a:solidFill>
              </a:rPr>
              <a:t>Чим відрізняється політичне від державного управління?</a:t>
            </a:r>
            <a:endParaRPr>
              <a:solidFill>
                <a:srgbClr val="A64D79"/>
              </a:solidFill>
            </a:endParaRPr>
          </a:p>
        </p:txBody>
      </p:sp>
      <p:pic>
        <p:nvPicPr>
          <p:cNvPr id="221" name="Google Shape;221;p38"/>
          <p:cNvPicPr preferRelativeResize="0"/>
          <p:nvPr/>
        </p:nvPicPr>
        <p:blipFill>
          <a:blip r:embed="rId3">
            <a:alphaModFix/>
          </a:blip>
          <a:stretch>
            <a:fillRect/>
          </a:stretch>
        </p:blipFill>
        <p:spPr>
          <a:xfrm>
            <a:off x="4785450" y="572700"/>
            <a:ext cx="4267200" cy="4479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SzPts val="990"/>
              <a:buNone/>
            </a:pPr>
            <a:r>
              <a:rPr lang="ru" sz="2600"/>
              <a:t>1. Політичне управління: сутність, зміст, його інститути, форми</a:t>
            </a:r>
            <a:endParaRPr sz="2600"/>
          </a:p>
        </p:txBody>
      </p:sp>
      <p:sp>
        <p:nvSpPr>
          <p:cNvPr id="72" name="Google Shape;72;p15"/>
          <p:cNvSpPr txBox="1"/>
          <p:nvPr>
            <p:ph idx="1" type="body"/>
          </p:nvPr>
        </p:nvSpPr>
        <p:spPr>
          <a:xfrm>
            <a:off x="0" y="572700"/>
            <a:ext cx="4572000" cy="4570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ru" u="sng">
                <a:solidFill>
                  <a:srgbClr val="CC0000"/>
                </a:solidFill>
              </a:rPr>
              <a:t>Політичне управління</a:t>
            </a:r>
            <a:r>
              <a:rPr lang="ru"/>
              <a:t> </a:t>
            </a:r>
            <a:r>
              <a:rPr lang="ru">
                <a:solidFill>
                  <a:srgbClr val="0B5394"/>
                </a:solidFill>
              </a:rPr>
              <a:t>— це вид суспільного управління, що здійснюється органами, які вибрані народом або організацією і приймають політичні рішення в сфері реалізації стратегічних суспільних завдань, функціонування і розвитку політичних, правових соціально-економічних та культурних інститутів. Політичне управління здійснюється на рівні державних органів, регіональних структур влади та органів місцевого самоврядування, партій, груп тиску, політичних лідерів, засобів масової інформації тощо.</a:t>
            </a:r>
            <a:endParaRPr>
              <a:solidFill>
                <a:srgbClr val="0B5394"/>
              </a:solidFill>
            </a:endParaRPr>
          </a:p>
          <a:p>
            <a:pPr indent="0" lvl="0" marL="0" rtl="0" algn="l">
              <a:spcBef>
                <a:spcPts val="1200"/>
              </a:spcBef>
              <a:spcAft>
                <a:spcPts val="1200"/>
              </a:spcAft>
              <a:buNone/>
            </a:pPr>
            <a:r>
              <a:rPr lang="ru">
                <a:solidFill>
                  <a:srgbClr val="B45F06"/>
                </a:solidFill>
              </a:rPr>
              <a:t>Найбільш розвинений політичний механізм управління в умовах демократичної політичної системи. В узагальненому вигляді, на думку багатьох дослідників, основними суб’єктами політичного управління в демократичному суспільстві виступають:</a:t>
            </a:r>
            <a:endParaRPr>
              <a:solidFill>
                <a:srgbClr val="B45F06"/>
              </a:solidFill>
            </a:endParaRPr>
          </a:p>
        </p:txBody>
      </p:sp>
      <p:pic>
        <p:nvPicPr>
          <p:cNvPr id="73" name="Google Shape;73;p15"/>
          <p:cNvPicPr preferRelativeResize="0"/>
          <p:nvPr/>
        </p:nvPicPr>
        <p:blipFill>
          <a:blip r:embed="rId3">
            <a:alphaModFix/>
          </a:blip>
          <a:stretch>
            <a:fillRect/>
          </a:stretch>
        </p:blipFill>
        <p:spPr>
          <a:xfrm>
            <a:off x="4572000" y="664050"/>
            <a:ext cx="4483825" cy="438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7" name="Shape 77"/>
        <p:cNvGrpSpPr/>
        <p:nvPr/>
      </p:nvGrpSpPr>
      <p:grpSpPr>
        <a:xfrm>
          <a:off x="0" y="0"/>
          <a:ext cx="0" cy="0"/>
          <a:chOff x="0" y="0"/>
          <a:chExt cx="0" cy="0"/>
        </a:xfrm>
      </p:grpSpPr>
      <p:sp>
        <p:nvSpPr>
          <p:cNvPr id="78" name="Google Shape;78;p16"/>
          <p:cNvSpPr txBox="1"/>
          <p:nvPr>
            <p:ph idx="1" type="body"/>
          </p:nvPr>
        </p:nvSpPr>
        <p:spPr>
          <a:xfrm>
            <a:off x="0" y="0"/>
            <a:ext cx="4572000" cy="51435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lang="ru">
                <a:solidFill>
                  <a:srgbClr val="7F6000"/>
                </a:solidFill>
              </a:rPr>
              <a:t>– </a:t>
            </a:r>
            <a:r>
              <a:rPr b="1" lang="ru">
                <a:solidFill>
                  <a:srgbClr val="38761D"/>
                </a:solidFill>
              </a:rPr>
              <a:t>Народні маси. </a:t>
            </a:r>
            <a:r>
              <a:rPr lang="ru">
                <a:solidFill>
                  <a:srgbClr val="7F6000"/>
                </a:solidFill>
              </a:rPr>
              <a:t>Вони є як суб’єктом, так і об’єктом політичного управління. Громадяни беруть участь у політиці безпосередньо і опосередковано. Масовими формами прямої участі є вибори, референдуми, звернення громадян, страйки та інші легітимні і нелегітимні форми народного волевиявлення. Прямий вплив на політичні процеси надає громадська думка. Формою непрямого участі громадян є їх участь у формуванні представницьких органів влади. Вибрані населенням представники, насамперед депутати, виступають як посередники між громадянами і управлінськими структурами;</a:t>
            </a:r>
            <a:endParaRPr>
              <a:solidFill>
                <a:srgbClr val="7F6000"/>
              </a:solidFill>
            </a:endParaRPr>
          </a:p>
          <a:p>
            <a:pPr indent="0" lvl="0" marL="0" rtl="0" algn="l">
              <a:spcBef>
                <a:spcPts val="1200"/>
              </a:spcBef>
              <a:spcAft>
                <a:spcPts val="0"/>
              </a:spcAft>
              <a:buNone/>
            </a:pPr>
            <a:r>
              <a:rPr lang="ru"/>
              <a:t>– </a:t>
            </a:r>
            <a:r>
              <a:rPr b="1" lang="ru">
                <a:solidFill>
                  <a:srgbClr val="BF9000"/>
                </a:solidFill>
              </a:rPr>
              <a:t>Державні органи</a:t>
            </a:r>
            <a:r>
              <a:rPr lang="ru">
                <a:solidFill>
                  <a:srgbClr val="351C75"/>
                </a:solidFill>
              </a:rPr>
              <a:t>, а також</a:t>
            </a:r>
            <a:r>
              <a:rPr b="1" lang="ru">
                <a:solidFill>
                  <a:srgbClr val="741B47"/>
                </a:solidFill>
              </a:rPr>
              <a:t> система місцевого самоврядування;</a:t>
            </a:r>
            <a:endParaRPr b="1">
              <a:solidFill>
                <a:srgbClr val="741B47"/>
              </a:solidFill>
            </a:endParaRPr>
          </a:p>
          <a:p>
            <a:pPr indent="0" lvl="0" marL="0" rtl="0" algn="l">
              <a:spcBef>
                <a:spcPts val="1200"/>
              </a:spcBef>
              <a:spcAft>
                <a:spcPts val="0"/>
              </a:spcAft>
              <a:buNone/>
            </a:pPr>
            <a:r>
              <a:rPr lang="ru"/>
              <a:t>– </a:t>
            </a:r>
            <a:r>
              <a:rPr lang="ru">
                <a:solidFill>
                  <a:srgbClr val="38761D"/>
                </a:solidFill>
              </a:rPr>
              <a:t>Безпосередньо не займаються політичним управлінням, але активно беруть участь у ньому</a:t>
            </a:r>
            <a:r>
              <a:rPr lang="ru"/>
              <a:t> </a:t>
            </a:r>
            <a:r>
              <a:rPr b="1" lang="ru">
                <a:solidFill>
                  <a:srgbClr val="134F5C"/>
                </a:solidFill>
              </a:rPr>
              <a:t>політичні партії, громадські організації та рухи, засоби масової інформації, спілки,</a:t>
            </a:r>
            <a:r>
              <a:rPr lang="ru"/>
              <a:t> </a:t>
            </a:r>
            <a:r>
              <a:rPr lang="ru">
                <a:solidFill>
                  <a:srgbClr val="351C75"/>
                </a:solidFill>
              </a:rPr>
              <a:t>які представляють інтереси всіх основних верств і груп суспільства;</a:t>
            </a:r>
            <a:endParaRPr>
              <a:solidFill>
                <a:srgbClr val="351C75"/>
              </a:solidFill>
            </a:endParaRPr>
          </a:p>
          <a:p>
            <a:pPr indent="0" lvl="0" marL="0" rtl="0" algn="l">
              <a:spcBef>
                <a:spcPts val="1200"/>
              </a:spcBef>
              <a:spcAft>
                <a:spcPts val="0"/>
              </a:spcAft>
              <a:buNone/>
            </a:pPr>
            <a:r>
              <a:rPr lang="ru">
                <a:solidFill>
                  <a:srgbClr val="990000"/>
                </a:solidFill>
              </a:rPr>
              <a:t>– Організації, офіційно не пов’язані з процесом політичного управління, але які надають на нього істотний вплив, у тому числі </a:t>
            </a:r>
            <a:r>
              <a:rPr b="1" lang="ru">
                <a:solidFill>
                  <a:srgbClr val="741B47"/>
                </a:solidFill>
              </a:rPr>
              <a:t>армія, церква, підприємницькі структури.</a:t>
            </a:r>
            <a:endParaRPr b="1">
              <a:solidFill>
                <a:srgbClr val="741B47"/>
              </a:solidFill>
            </a:endParaRPr>
          </a:p>
          <a:p>
            <a:pPr indent="0" lvl="0" marL="0" rtl="0" algn="l">
              <a:spcBef>
                <a:spcPts val="1200"/>
              </a:spcBef>
              <a:spcAft>
                <a:spcPts val="1200"/>
              </a:spcAft>
              <a:buNone/>
            </a:pPr>
            <a:r>
              <a:rPr lang="ru">
                <a:solidFill>
                  <a:srgbClr val="38761D"/>
                </a:solidFill>
              </a:rPr>
              <a:t>Політичні інститути поділяються на інститути влади та інститути участі. До перших належать інститути, що здійснюють державну владу на різному ієрархічному рівні, до других – інститути участі, структури громадянського суспільства. Сукупність політичних інститутів складають політичну систему суспільства, що представляє собою певну цілісність, органічну взаємодію суб’єктів політики, інших елементів політичної дійсності.</a:t>
            </a:r>
            <a:endParaRPr>
              <a:solidFill>
                <a:srgbClr val="38761D"/>
              </a:solidFill>
            </a:endParaRPr>
          </a:p>
        </p:txBody>
      </p:sp>
      <p:pic>
        <p:nvPicPr>
          <p:cNvPr id="79" name="Google Shape;79;p16"/>
          <p:cNvPicPr preferRelativeResize="0"/>
          <p:nvPr/>
        </p:nvPicPr>
        <p:blipFill>
          <a:blip r:embed="rId3">
            <a:alphaModFix/>
          </a:blip>
          <a:stretch>
            <a:fillRect/>
          </a:stretch>
        </p:blipFill>
        <p:spPr>
          <a:xfrm>
            <a:off x="4572000" y="91575"/>
            <a:ext cx="4499075" cy="494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3" name="Shape 83"/>
        <p:cNvGrpSpPr/>
        <p:nvPr/>
      </p:nvGrpSpPr>
      <p:grpSpPr>
        <a:xfrm>
          <a:off x="0" y="0"/>
          <a:ext cx="0" cy="0"/>
          <a:chOff x="0" y="0"/>
          <a:chExt cx="0" cy="0"/>
        </a:xfrm>
      </p:grpSpPr>
      <p:sp>
        <p:nvSpPr>
          <p:cNvPr id="84" name="Google Shape;84;p17"/>
          <p:cNvSpPr txBox="1"/>
          <p:nvPr>
            <p:ph idx="1" type="body"/>
          </p:nvPr>
        </p:nvSpPr>
        <p:spPr>
          <a:xfrm>
            <a:off x="0" y="0"/>
            <a:ext cx="4572000" cy="5143500"/>
          </a:xfrm>
          <a:prstGeom prst="rect">
            <a:avLst/>
          </a:prstGeom>
        </p:spPr>
        <p:txBody>
          <a:bodyPr anchorCtr="0" anchor="t" bIns="91425" lIns="91425" spcFirstLastPara="1" rIns="91425" wrap="square" tIns="91425">
            <a:normAutofit fontScale="77500" lnSpcReduction="20000"/>
          </a:bodyPr>
          <a:lstStyle/>
          <a:p>
            <a:pPr indent="457200" lvl="0" marL="1371600" rtl="0" algn="l">
              <a:spcBef>
                <a:spcPts val="0"/>
              </a:spcBef>
              <a:spcAft>
                <a:spcPts val="0"/>
              </a:spcAft>
              <a:buNone/>
            </a:pPr>
            <a:r>
              <a:rPr b="1" lang="ru" u="sng">
                <a:solidFill>
                  <a:srgbClr val="38761D"/>
                </a:solidFill>
              </a:rPr>
              <a:t>Зміст</a:t>
            </a:r>
            <a:endParaRPr b="1" u="sng">
              <a:solidFill>
                <a:srgbClr val="38761D"/>
              </a:solidFill>
            </a:endParaRPr>
          </a:p>
          <a:p>
            <a:pPr indent="0" lvl="0" marL="0" rtl="0" algn="l">
              <a:spcBef>
                <a:spcPts val="1200"/>
              </a:spcBef>
              <a:spcAft>
                <a:spcPts val="0"/>
              </a:spcAft>
              <a:buNone/>
            </a:pPr>
            <a:r>
              <a:rPr lang="ru">
                <a:solidFill>
                  <a:srgbClr val="0B5394"/>
                </a:solidFill>
              </a:rPr>
              <a:t>Політичне управління може бути здійснене різними рівнями держави, від місцевого до національного. Органи політичного управління включають законодавчу владу, виконавчу владу та судову владу.</a:t>
            </a:r>
            <a:endParaRPr>
              <a:solidFill>
                <a:srgbClr val="0B5394"/>
              </a:solidFill>
            </a:endParaRPr>
          </a:p>
          <a:p>
            <a:pPr indent="0" lvl="0" marL="0" rtl="0" algn="l">
              <a:spcBef>
                <a:spcPts val="1200"/>
              </a:spcBef>
              <a:spcAft>
                <a:spcPts val="0"/>
              </a:spcAft>
              <a:buNone/>
            </a:pPr>
            <a:r>
              <a:rPr lang="ru">
                <a:solidFill>
                  <a:srgbClr val="990000"/>
                </a:solidFill>
              </a:rPr>
              <a:t>Законодавча влада приймає закони та регулює діяльність виконавчої влади. Виконавча влада реалізує політику держави та забезпечує її виконання, а судова влада вирішує спори та конфлікти, що виникають у процесі державного управління.</a:t>
            </a:r>
            <a:endParaRPr>
              <a:solidFill>
                <a:srgbClr val="990000"/>
              </a:solidFill>
            </a:endParaRPr>
          </a:p>
          <a:p>
            <a:pPr indent="0" lvl="0" marL="0" rtl="0" algn="l">
              <a:spcBef>
                <a:spcPts val="1200"/>
              </a:spcBef>
              <a:spcAft>
                <a:spcPts val="0"/>
              </a:spcAft>
              <a:buNone/>
            </a:pPr>
            <a:r>
              <a:rPr lang="ru">
                <a:solidFill>
                  <a:srgbClr val="741B47"/>
                </a:solidFill>
              </a:rPr>
              <a:t>Політичне управління також включає у себе взаємодію з громадськістю та різними інститутами суспільства, такими як бізнес, НПО та ЗМІ. Ці взаємодії можуть впливати на формування політик та прийняття рішень.</a:t>
            </a:r>
            <a:endParaRPr>
              <a:solidFill>
                <a:srgbClr val="741B47"/>
              </a:solidFill>
            </a:endParaRPr>
          </a:p>
          <a:p>
            <a:pPr indent="0" lvl="0" marL="0" rtl="0" algn="l">
              <a:spcBef>
                <a:spcPts val="1200"/>
              </a:spcBef>
              <a:spcAft>
                <a:spcPts val="1200"/>
              </a:spcAft>
              <a:buNone/>
            </a:pPr>
            <a:r>
              <a:rPr lang="ru">
                <a:solidFill>
                  <a:srgbClr val="073763"/>
                </a:solidFill>
              </a:rPr>
              <a:t>Ос</a:t>
            </a:r>
            <a:r>
              <a:rPr lang="ru">
                <a:solidFill>
                  <a:srgbClr val="073763"/>
                </a:solidFill>
              </a:rPr>
              <a:t>н</a:t>
            </a:r>
            <a:r>
              <a:rPr lang="ru">
                <a:solidFill>
                  <a:srgbClr val="073763"/>
                </a:solidFill>
              </a:rPr>
              <a:t>овною метою політичного управління є забезпечення ефективного та стабільного функціонування держави, задоволення потреб населення та забезпечення їхнього благополуччя.</a:t>
            </a:r>
            <a:endParaRPr>
              <a:solidFill>
                <a:srgbClr val="073763"/>
              </a:solidFill>
            </a:endParaRPr>
          </a:p>
        </p:txBody>
      </p:sp>
      <p:pic>
        <p:nvPicPr>
          <p:cNvPr id="85" name="Google Shape;85;p17"/>
          <p:cNvPicPr preferRelativeResize="0"/>
          <p:nvPr/>
        </p:nvPicPr>
        <p:blipFill>
          <a:blip r:embed="rId3">
            <a:alphaModFix/>
          </a:blip>
          <a:stretch>
            <a:fillRect/>
          </a:stretch>
        </p:blipFill>
        <p:spPr>
          <a:xfrm>
            <a:off x="4572000" y="91350"/>
            <a:ext cx="4483825" cy="2480400"/>
          </a:xfrm>
          <a:prstGeom prst="rect">
            <a:avLst/>
          </a:prstGeom>
          <a:noFill/>
          <a:ln>
            <a:noFill/>
          </a:ln>
        </p:spPr>
      </p:pic>
      <p:pic>
        <p:nvPicPr>
          <p:cNvPr id="86" name="Google Shape;86;p17"/>
          <p:cNvPicPr preferRelativeResize="0"/>
          <p:nvPr/>
        </p:nvPicPr>
        <p:blipFill>
          <a:blip r:embed="rId4">
            <a:alphaModFix/>
          </a:blip>
          <a:stretch>
            <a:fillRect/>
          </a:stretch>
        </p:blipFill>
        <p:spPr>
          <a:xfrm>
            <a:off x="4739675" y="2342575"/>
            <a:ext cx="4316150" cy="267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90" name="Shape 90"/>
        <p:cNvGrpSpPr/>
        <p:nvPr/>
      </p:nvGrpSpPr>
      <p:grpSpPr>
        <a:xfrm>
          <a:off x="0" y="0"/>
          <a:ext cx="0" cy="0"/>
          <a:chOff x="0" y="0"/>
          <a:chExt cx="0" cy="0"/>
        </a:xfrm>
      </p:grpSpPr>
      <p:sp>
        <p:nvSpPr>
          <p:cNvPr id="91" name="Google Shape;91;p18"/>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lnSpcReduction="20000"/>
          </a:bodyPr>
          <a:lstStyle/>
          <a:p>
            <a:pPr indent="457200" lvl="0" marL="914400" rtl="0" algn="l">
              <a:spcBef>
                <a:spcPts val="0"/>
              </a:spcBef>
              <a:spcAft>
                <a:spcPts val="0"/>
              </a:spcAft>
              <a:buNone/>
            </a:pPr>
            <a:r>
              <a:rPr b="1" lang="ru" u="sng">
                <a:solidFill>
                  <a:srgbClr val="741B47"/>
                </a:solidFill>
              </a:rPr>
              <a:t>Інститути</a:t>
            </a:r>
            <a:endParaRPr b="1" u="sng">
              <a:solidFill>
                <a:srgbClr val="741B47"/>
              </a:solidFill>
            </a:endParaRPr>
          </a:p>
          <a:p>
            <a:pPr indent="0" lvl="0" marL="0" rtl="0" algn="l">
              <a:spcBef>
                <a:spcPts val="1200"/>
              </a:spcBef>
              <a:spcAft>
                <a:spcPts val="0"/>
              </a:spcAft>
              <a:buNone/>
            </a:pPr>
            <a:r>
              <a:rPr lang="ru">
                <a:solidFill>
                  <a:srgbClr val="85200C"/>
                </a:solidFill>
              </a:rPr>
              <a:t>Політичне управління включає в себе різні інститути, які забезпечують реалізацію державної політики та функціонування державних органів. Основні інститути політичного управління включають:</a:t>
            </a:r>
            <a:endParaRPr>
              <a:solidFill>
                <a:srgbClr val="85200C"/>
              </a:solidFill>
            </a:endParaRPr>
          </a:p>
          <a:p>
            <a:pPr indent="-325755" lvl="0" marL="457200" rtl="0" algn="l">
              <a:spcBef>
                <a:spcPts val="1200"/>
              </a:spcBef>
              <a:spcAft>
                <a:spcPts val="0"/>
              </a:spcAft>
              <a:buClr>
                <a:srgbClr val="741B47"/>
              </a:buClr>
              <a:buSzPct val="100000"/>
              <a:buChar char="●"/>
            </a:pPr>
            <a:r>
              <a:rPr b="1" lang="ru">
                <a:solidFill>
                  <a:srgbClr val="000000"/>
                </a:solidFill>
              </a:rPr>
              <a:t>Законодавчу владу:</a:t>
            </a:r>
            <a:r>
              <a:rPr lang="ru">
                <a:solidFill>
                  <a:srgbClr val="0C343D"/>
                </a:solidFill>
              </a:rPr>
              <a:t> це органи державної влади, які відповідають за створення та ухвалення законів, що регулюють життя суспільства. Законодавча влада зазвичай складається з парламенту або конгресу.</a:t>
            </a:r>
            <a:endParaRPr>
              <a:solidFill>
                <a:srgbClr val="0C343D"/>
              </a:solidFill>
            </a:endParaRPr>
          </a:p>
          <a:p>
            <a:pPr indent="-325755" lvl="0" marL="457200" rtl="0" algn="l">
              <a:spcBef>
                <a:spcPts val="0"/>
              </a:spcBef>
              <a:spcAft>
                <a:spcPts val="0"/>
              </a:spcAft>
              <a:buClr>
                <a:srgbClr val="741B47"/>
              </a:buClr>
              <a:buSzPct val="100000"/>
              <a:buChar char="●"/>
            </a:pPr>
            <a:r>
              <a:rPr b="1" lang="ru">
                <a:solidFill>
                  <a:srgbClr val="351C75"/>
                </a:solidFill>
              </a:rPr>
              <a:t>Виконавчу владу: </a:t>
            </a:r>
            <a:r>
              <a:rPr lang="ru">
                <a:solidFill>
                  <a:srgbClr val="990000"/>
                </a:solidFill>
              </a:rPr>
              <a:t>це органи державної влади, які забезпечують виконання законів та реалізацію державної політики. До складу виконавчої влади входять уряд, президент та міністерства.</a:t>
            </a:r>
            <a:endParaRPr>
              <a:solidFill>
                <a:srgbClr val="990000"/>
              </a:solidFill>
            </a:endParaRPr>
          </a:p>
          <a:p>
            <a:pPr indent="-325755" lvl="0" marL="457200" rtl="0" algn="l">
              <a:spcBef>
                <a:spcPts val="0"/>
              </a:spcBef>
              <a:spcAft>
                <a:spcPts val="0"/>
              </a:spcAft>
              <a:buClr>
                <a:srgbClr val="741B47"/>
              </a:buClr>
              <a:buSzPct val="100000"/>
              <a:buChar char="●"/>
            </a:pPr>
            <a:r>
              <a:rPr b="1" lang="ru">
                <a:solidFill>
                  <a:srgbClr val="38761D"/>
                </a:solidFill>
              </a:rPr>
              <a:t>Судову владу: </a:t>
            </a:r>
            <a:r>
              <a:rPr lang="ru">
                <a:solidFill>
                  <a:srgbClr val="1155CC"/>
                </a:solidFill>
              </a:rPr>
              <a:t>це органи державної влади, які вирішують правові спори та конфлікти, що виникають у процесі державного управління. До складу судової влади входять суди та прокуратура.</a:t>
            </a:r>
            <a:endParaRPr>
              <a:solidFill>
                <a:srgbClr val="1155CC"/>
              </a:solidFill>
            </a:endParaRPr>
          </a:p>
        </p:txBody>
      </p:sp>
      <p:pic>
        <p:nvPicPr>
          <p:cNvPr id="92" name="Google Shape;92;p18"/>
          <p:cNvPicPr preferRelativeResize="0"/>
          <p:nvPr/>
        </p:nvPicPr>
        <p:blipFill>
          <a:blip r:embed="rId3">
            <a:alphaModFix/>
          </a:blip>
          <a:stretch>
            <a:fillRect/>
          </a:stretch>
        </p:blipFill>
        <p:spPr>
          <a:xfrm>
            <a:off x="4572000" y="121875"/>
            <a:ext cx="4483825" cy="493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6" name="Shape 96"/>
        <p:cNvGrpSpPr/>
        <p:nvPr/>
      </p:nvGrpSpPr>
      <p:grpSpPr>
        <a:xfrm>
          <a:off x="0" y="0"/>
          <a:ext cx="0" cy="0"/>
          <a:chOff x="0" y="0"/>
          <a:chExt cx="0" cy="0"/>
        </a:xfrm>
      </p:grpSpPr>
      <p:sp>
        <p:nvSpPr>
          <p:cNvPr id="97" name="Google Shape;97;p19"/>
          <p:cNvSpPr txBox="1"/>
          <p:nvPr>
            <p:ph idx="1" type="body"/>
          </p:nvPr>
        </p:nvSpPr>
        <p:spPr>
          <a:xfrm>
            <a:off x="0" y="0"/>
            <a:ext cx="4782300" cy="5143500"/>
          </a:xfrm>
          <a:prstGeom prst="rect">
            <a:avLst/>
          </a:prstGeom>
        </p:spPr>
        <p:txBody>
          <a:bodyPr anchorCtr="0" anchor="t" bIns="91425" lIns="91425" spcFirstLastPara="1" rIns="91425" wrap="square" tIns="91425">
            <a:noAutofit/>
          </a:bodyPr>
          <a:lstStyle/>
          <a:p>
            <a:pPr indent="-340677" lvl="0" marL="457200" rtl="0" algn="l">
              <a:lnSpc>
                <a:spcPct val="95000"/>
              </a:lnSpc>
              <a:spcBef>
                <a:spcPts val="0"/>
              </a:spcBef>
              <a:spcAft>
                <a:spcPts val="0"/>
              </a:spcAft>
              <a:buSzPts val="1765"/>
              <a:buChar char="●"/>
            </a:pPr>
            <a:r>
              <a:rPr b="1" lang="ru" sz="1765">
                <a:solidFill>
                  <a:srgbClr val="1155CC"/>
                </a:solidFill>
              </a:rPr>
              <a:t>Виборчу систему:</a:t>
            </a:r>
            <a:r>
              <a:rPr lang="ru" sz="1765"/>
              <a:t> </a:t>
            </a:r>
            <a:r>
              <a:rPr lang="ru" sz="1765">
                <a:solidFill>
                  <a:srgbClr val="783F04"/>
                </a:solidFill>
              </a:rPr>
              <a:t>це механізми, які використовуються для визначення та обрання представників державних органів. Виборча система зазвичай включає в себе виборчі комісії, законодавчі акти щодо виборів та процедури голосування.</a:t>
            </a:r>
            <a:endParaRPr sz="1765">
              <a:solidFill>
                <a:srgbClr val="783F04"/>
              </a:solidFill>
            </a:endParaRPr>
          </a:p>
          <a:p>
            <a:pPr indent="-340677" lvl="0" marL="457200" rtl="0" algn="l">
              <a:lnSpc>
                <a:spcPct val="95000"/>
              </a:lnSpc>
              <a:spcBef>
                <a:spcPts val="0"/>
              </a:spcBef>
              <a:spcAft>
                <a:spcPts val="0"/>
              </a:spcAft>
              <a:buSzPts val="1765"/>
              <a:buChar char="●"/>
            </a:pPr>
            <a:r>
              <a:rPr b="1" lang="ru" sz="1765">
                <a:solidFill>
                  <a:srgbClr val="351C75"/>
                </a:solidFill>
              </a:rPr>
              <a:t>Громадськість та ЗМІ: </a:t>
            </a:r>
            <a:r>
              <a:rPr lang="ru" sz="1765">
                <a:solidFill>
                  <a:srgbClr val="B45F06"/>
                </a:solidFill>
              </a:rPr>
              <a:t>це інститути, які впливають на формування державної політики та прийняття рішень. Громадськість та ЗМІ забезпечують широкий доступ до інформації та можуть виступати як критики або підтримувати державну політику.</a:t>
            </a:r>
            <a:endParaRPr sz="1765">
              <a:solidFill>
                <a:srgbClr val="B45F06"/>
              </a:solidFill>
            </a:endParaRPr>
          </a:p>
          <a:p>
            <a:pPr indent="-340677" lvl="0" marL="457200" rtl="0" algn="l">
              <a:lnSpc>
                <a:spcPct val="95000"/>
              </a:lnSpc>
              <a:spcBef>
                <a:spcPts val="0"/>
              </a:spcBef>
              <a:spcAft>
                <a:spcPts val="0"/>
              </a:spcAft>
              <a:buSzPts val="1765"/>
              <a:buChar char="●"/>
            </a:pPr>
            <a:r>
              <a:rPr b="1" lang="ru" sz="1765">
                <a:solidFill>
                  <a:srgbClr val="351C75"/>
                </a:solidFill>
              </a:rPr>
              <a:t>Бюрократичну систему: </a:t>
            </a:r>
            <a:r>
              <a:rPr lang="ru" sz="1765">
                <a:solidFill>
                  <a:srgbClr val="990000"/>
                </a:solidFill>
              </a:rPr>
              <a:t>це інститут, який забезпечує функціонування державних органів та реалізацію державної влади.</a:t>
            </a:r>
            <a:endParaRPr sz="1765">
              <a:solidFill>
                <a:srgbClr val="990000"/>
              </a:solidFill>
            </a:endParaRPr>
          </a:p>
        </p:txBody>
      </p:sp>
      <p:pic>
        <p:nvPicPr>
          <p:cNvPr id="98" name="Google Shape;98;p19"/>
          <p:cNvPicPr preferRelativeResize="0"/>
          <p:nvPr/>
        </p:nvPicPr>
        <p:blipFill>
          <a:blip r:embed="rId3">
            <a:alphaModFix/>
          </a:blip>
          <a:stretch>
            <a:fillRect/>
          </a:stretch>
        </p:blipFill>
        <p:spPr>
          <a:xfrm>
            <a:off x="4782300" y="106600"/>
            <a:ext cx="4288774" cy="4914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02" name="Shape 102"/>
        <p:cNvGrpSpPr/>
        <p:nvPr/>
      </p:nvGrpSpPr>
      <p:grpSpPr>
        <a:xfrm>
          <a:off x="0" y="0"/>
          <a:ext cx="0" cy="0"/>
          <a:chOff x="0" y="0"/>
          <a:chExt cx="0" cy="0"/>
        </a:xfrm>
      </p:grpSpPr>
      <p:sp>
        <p:nvSpPr>
          <p:cNvPr id="103" name="Google Shape;103;p20"/>
          <p:cNvSpPr txBox="1"/>
          <p:nvPr>
            <p:ph idx="1" type="body"/>
          </p:nvPr>
        </p:nvSpPr>
        <p:spPr>
          <a:xfrm>
            <a:off x="0" y="0"/>
            <a:ext cx="4572000" cy="5143500"/>
          </a:xfrm>
          <a:prstGeom prst="rect">
            <a:avLst/>
          </a:prstGeom>
        </p:spPr>
        <p:txBody>
          <a:bodyPr anchorCtr="0" anchor="t" bIns="91425" lIns="91425" spcFirstLastPara="1" rIns="91425" wrap="square" tIns="91425">
            <a:normAutofit fontScale="85000" lnSpcReduction="10000"/>
          </a:bodyPr>
          <a:lstStyle/>
          <a:p>
            <a:pPr indent="457200" lvl="0" marL="1371600" rtl="0" algn="l">
              <a:spcBef>
                <a:spcPts val="0"/>
              </a:spcBef>
              <a:spcAft>
                <a:spcPts val="0"/>
              </a:spcAft>
              <a:buNone/>
            </a:pPr>
            <a:r>
              <a:rPr b="1" lang="ru" u="sng">
                <a:solidFill>
                  <a:srgbClr val="CC0000"/>
                </a:solidFill>
              </a:rPr>
              <a:t>Форми</a:t>
            </a:r>
            <a:endParaRPr b="1" u="sng">
              <a:solidFill>
                <a:srgbClr val="CC0000"/>
              </a:solidFill>
            </a:endParaRPr>
          </a:p>
          <a:p>
            <a:pPr indent="0" lvl="0" marL="0" rtl="0" algn="l">
              <a:spcBef>
                <a:spcPts val="1200"/>
              </a:spcBef>
              <a:spcAft>
                <a:spcPts val="0"/>
              </a:spcAft>
              <a:buNone/>
            </a:pPr>
            <a:r>
              <a:rPr lang="ru">
                <a:solidFill>
                  <a:srgbClr val="B45F06"/>
                </a:solidFill>
              </a:rPr>
              <a:t>Політичне управління може приймати різні форми в залежності від організації політичної влади та взаємодії між різними інститутами політичного управління. Основні форми політичного управління включають:</a:t>
            </a:r>
            <a:endParaRPr>
              <a:solidFill>
                <a:srgbClr val="B45F06"/>
              </a:solidFill>
            </a:endParaRPr>
          </a:p>
          <a:p>
            <a:pPr indent="-325755" lvl="0" marL="457200" rtl="0" algn="l">
              <a:spcBef>
                <a:spcPts val="1200"/>
              </a:spcBef>
              <a:spcAft>
                <a:spcPts val="0"/>
              </a:spcAft>
              <a:buClr>
                <a:srgbClr val="CC0000"/>
              </a:buClr>
              <a:buSzPct val="100000"/>
              <a:buChar char="●"/>
            </a:pPr>
            <a:r>
              <a:rPr b="1" lang="ru">
                <a:solidFill>
                  <a:srgbClr val="134F5C"/>
                </a:solidFill>
              </a:rPr>
              <a:t>Монократія: </a:t>
            </a:r>
            <a:r>
              <a:rPr lang="ru">
                <a:solidFill>
                  <a:srgbClr val="38761D"/>
                </a:solidFill>
              </a:rPr>
              <a:t>це форма політичного управління, де влада належить одній особі. Ця форма управління є найбільш авторитарною та несправедливою, оскільки влада концентрується в руках однієї людини, що призводить до обмеження свобод та прав громадян.</a:t>
            </a:r>
            <a:endParaRPr>
              <a:solidFill>
                <a:srgbClr val="38761D"/>
              </a:solidFill>
            </a:endParaRPr>
          </a:p>
          <a:p>
            <a:pPr indent="-325755" lvl="0" marL="457200" rtl="0" algn="l">
              <a:spcBef>
                <a:spcPts val="0"/>
              </a:spcBef>
              <a:spcAft>
                <a:spcPts val="0"/>
              </a:spcAft>
              <a:buClr>
                <a:srgbClr val="CC0000"/>
              </a:buClr>
              <a:buSzPct val="100000"/>
              <a:buChar char="●"/>
            </a:pPr>
            <a:r>
              <a:rPr b="1" lang="ru">
                <a:solidFill>
                  <a:srgbClr val="0B5394"/>
                </a:solidFill>
              </a:rPr>
              <a:t>Монархія: </a:t>
            </a:r>
            <a:r>
              <a:rPr lang="ru">
                <a:solidFill>
                  <a:srgbClr val="741B47"/>
                </a:solidFill>
              </a:rPr>
              <a:t>це форма політичного управління, де влада належить монарху. Влада монарха може бути обмеженою конституційними нормами, як у Великій Британії, або необмеженою, як у Саудівській Аравії.</a:t>
            </a:r>
            <a:endParaRPr>
              <a:solidFill>
                <a:srgbClr val="741B47"/>
              </a:solidFill>
            </a:endParaRPr>
          </a:p>
        </p:txBody>
      </p:sp>
      <p:pic>
        <p:nvPicPr>
          <p:cNvPr id="104" name="Google Shape;104;p20"/>
          <p:cNvPicPr preferRelativeResize="0"/>
          <p:nvPr/>
        </p:nvPicPr>
        <p:blipFill>
          <a:blip r:embed="rId3">
            <a:alphaModFix/>
          </a:blip>
          <a:stretch>
            <a:fillRect/>
          </a:stretch>
        </p:blipFill>
        <p:spPr>
          <a:xfrm>
            <a:off x="4572000" y="106600"/>
            <a:ext cx="4499075" cy="494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8" name="Shape 108"/>
        <p:cNvGrpSpPr/>
        <p:nvPr/>
      </p:nvGrpSpPr>
      <p:grpSpPr>
        <a:xfrm>
          <a:off x="0" y="0"/>
          <a:ext cx="0" cy="0"/>
          <a:chOff x="0" y="0"/>
          <a:chExt cx="0" cy="0"/>
        </a:xfrm>
      </p:grpSpPr>
      <p:sp>
        <p:nvSpPr>
          <p:cNvPr id="109" name="Google Shape;109;p21"/>
          <p:cNvSpPr txBox="1"/>
          <p:nvPr>
            <p:ph idx="1" type="body"/>
          </p:nvPr>
        </p:nvSpPr>
        <p:spPr>
          <a:xfrm>
            <a:off x="0" y="0"/>
            <a:ext cx="4572000" cy="51435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ru">
                <a:solidFill>
                  <a:srgbClr val="B45F06"/>
                </a:solidFill>
              </a:rPr>
              <a:t>Демократія:</a:t>
            </a:r>
            <a:r>
              <a:rPr lang="ru"/>
              <a:t> </a:t>
            </a:r>
            <a:r>
              <a:rPr lang="ru">
                <a:solidFill>
                  <a:srgbClr val="274E13"/>
                </a:solidFill>
              </a:rPr>
              <a:t>це форма політичного управління, де влада належить народу. У демократії громадяни мають право обирати своїх представників, які приймають рішення від імені народу. Демократія є більш прозорою та справедливою формою управління, оскільки влада знаходиться в руках громадян.</a:t>
            </a:r>
            <a:endParaRPr>
              <a:solidFill>
                <a:srgbClr val="274E13"/>
              </a:solidFill>
            </a:endParaRPr>
          </a:p>
          <a:p>
            <a:pPr indent="-334327" lvl="0" marL="457200" rtl="0" algn="l">
              <a:spcBef>
                <a:spcPts val="0"/>
              </a:spcBef>
              <a:spcAft>
                <a:spcPts val="0"/>
              </a:spcAft>
              <a:buSzPct val="100000"/>
              <a:buChar char="●"/>
            </a:pPr>
            <a:r>
              <a:rPr b="1" lang="ru">
                <a:solidFill>
                  <a:srgbClr val="000000"/>
                </a:solidFill>
              </a:rPr>
              <a:t>Олігархія: </a:t>
            </a:r>
            <a:r>
              <a:rPr lang="ru">
                <a:solidFill>
                  <a:srgbClr val="0B5394"/>
                </a:solidFill>
              </a:rPr>
              <a:t>це форма політичного управління, де влада належить невеликій групі людей. Олігархія може бути фінансовою, політичною або військовою, іноді ці групи можуть контролювати державні інститути та використовувати їх для своїх власних інтересів.</a:t>
            </a:r>
            <a:endParaRPr>
              <a:solidFill>
                <a:srgbClr val="0B5394"/>
              </a:solidFill>
            </a:endParaRPr>
          </a:p>
          <a:p>
            <a:pPr indent="-334327" lvl="0" marL="457200" rtl="0" algn="l">
              <a:spcBef>
                <a:spcPts val="0"/>
              </a:spcBef>
              <a:spcAft>
                <a:spcPts val="0"/>
              </a:spcAft>
              <a:buSzPct val="100000"/>
              <a:buChar char="●"/>
            </a:pPr>
            <a:r>
              <a:rPr b="1" lang="ru">
                <a:solidFill>
                  <a:srgbClr val="351C75"/>
                </a:solidFill>
              </a:rPr>
              <a:t>Тоталітаризм: </a:t>
            </a:r>
            <a:r>
              <a:rPr lang="ru">
                <a:solidFill>
                  <a:srgbClr val="990000"/>
                </a:solidFill>
              </a:rPr>
              <a:t>це форма політичного управління, де держава має повний контроль над життям громадян. </a:t>
            </a:r>
            <a:endParaRPr>
              <a:solidFill>
                <a:srgbClr val="990000"/>
              </a:solidFill>
            </a:endParaRPr>
          </a:p>
        </p:txBody>
      </p:sp>
      <p:pic>
        <p:nvPicPr>
          <p:cNvPr id="110" name="Google Shape;110;p21"/>
          <p:cNvPicPr preferRelativeResize="0"/>
          <p:nvPr/>
        </p:nvPicPr>
        <p:blipFill>
          <a:blip r:embed="rId3">
            <a:alphaModFix/>
          </a:blip>
          <a:stretch>
            <a:fillRect/>
          </a:stretch>
        </p:blipFill>
        <p:spPr>
          <a:xfrm>
            <a:off x="4572000" y="106625"/>
            <a:ext cx="4499075" cy="2465125"/>
          </a:xfrm>
          <a:prstGeom prst="rect">
            <a:avLst/>
          </a:prstGeom>
          <a:noFill/>
          <a:ln>
            <a:noFill/>
          </a:ln>
        </p:spPr>
      </p:pic>
      <p:pic>
        <p:nvPicPr>
          <p:cNvPr id="111" name="Google Shape;111;p21"/>
          <p:cNvPicPr preferRelativeResize="0"/>
          <p:nvPr/>
        </p:nvPicPr>
        <p:blipFill>
          <a:blip r:embed="rId4">
            <a:alphaModFix/>
          </a:blip>
          <a:stretch>
            <a:fillRect/>
          </a:stretch>
        </p:blipFill>
        <p:spPr>
          <a:xfrm>
            <a:off x="4572000" y="2708875"/>
            <a:ext cx="4499075" cy="234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