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31"/>
  </p:notesMasterIdLst>
  <p:handoutMasterIdLst>
    <p:handoutMasterId r:id="rId32"/>
  </p:handoutMasterIdLst>
  <p:sldIdLst>
    <p:sldId id="541" r:id="rId2"/>
    <p:sldId id="492" r:id="rId3"/>
    <p:sldId id="538" r:id="rId4"/>
    <p:sldId id="499" r:id="rId5"/>
    <p:sldId id="500" r:id="rId6"/>
    <p:sldId id="501" r:id="rId7"/>
    <p:sldId id="539" r:id="rId8"/>
    <p:sldId id="503" r:id="rId9"/>
    <p:sldId id="504" r:id="rId10"/>
    <p:sldId id="505" r:id="rId11"/>
    <p:sldId id="506" r:id="rId12"/>
    <p:sldId id="507" r:id="rId13"/>
    <p:sldId id="508" r:id="rId14"/>
    <p:sldId id="509" r:id="rId15"/>
    <p:sldId id="536" r:id="rId16"/>
    <p:sldId id="494" r:id="rId17"/>
    <p:sldId id="549" r:id="rId18"/>
    <p:sldId id="543" r:id="rId19"/>
    <p:sldId id="544" r:id="rId20"/>
    <p:sldId id="551" r:id="rId21"/>
    <p:sldId id="552" r:id="rId22"/>
    <p:sldId id="553" r:id="rId23"/>
    <p:sldId id="545" r:id="rId24"/>
    <p:sldId id="546" r:id="rId25"/>
    <p:sldId id="547" r:id="rId26"/>
    <p:sldId id="496" r:id="rId27"/>
    <p:sldId id="489" r:id="rId28"/>
    <p:sldId id="535" r:id="rId29"/>
    <p:sldId id="296" r:id="rId30"/>
  </p:sldIdLst>
  <p:sldSz cx="9144000" cy="6858000" type="screen4x3"/>
  <p:notesSz cx="9775825" cy="6645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993300"/>
    <a:srgbClr val="CC6600"/>
    <a:srgbClr val="FFFFFF"/>
    <a:srgbClr val="FF5050"/>
    <a:srgbClr val="333333"/>
    <a:srgbClr val="FF9933"/>
    <a:srgbClr val="C5C5C5"/>
    <a:srgbClr val="C0C0C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68" autoAdjust="0"/>
    <p:restoredTop sz="93743" autoAdjust="0"/>
  </p:normalViewPr>
  <p:slideViewPr>
    <p:cSldViewPr>
      <p:cViewPr varScale="1">
        <p:scale>
          <a:sx n="65" d="100"/>
          <a:sy n="65" d="100"/>
        </p:scale>
        <p:origin x="-15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12"/>
    </p:cViewPr>
  </p:sorterViewPr>
  <p:notesViewPr>
    <p:cSldViewPr>
      <p:cViewPr varScale="1">
        <p:scale>
          <a:sx n="111" d="100"/>
          <a:sy n="111" d="100"/>
        </p:scale>
        <p:origin x="2448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EA1E74-D161-4CCF-9FDF-0852C61E6528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6A53E0F-EBB3-4DEA-9976-2C409B460C92}">
      <dgm:prSet phldrT="[Текст]"/>
      <dgm:spPr/>
      <dgm:t>
        <a:bodyPr/>
        <a:lstStyle/>
        <a:p>
          <a:r>
            <a:rPr lang="uk-UA" dirty="0" smtClean="0"/>
            <a:t>1</a:t>
          </a:r>
          <a:endParaRPr lang="ru-RU" dirty="0"/>
        </a:p>
      </dgm:t>
    </dgm:pt>
    <dgm:pt modelId="{96C2A29A-1C36-43D3-B782-6AE60ABD2F47}" type="parTrans" cxnId="{9D584C32-77E5-4CA2-ACB8-A8837C34B355}">
      <dgm:prSet/>
      <dgm:spPr/>
      <dgm:t>
        <a:bodyPr/>
        <a:lstStyle/>
        <a:p>
          <a:endParaRPr lang="ru-RU"/>
        </a:p>
      </dgm:t>
    </dgm:pt>
    <dgm:pt modelId="{954DF907-834A-46F7-9A4F-273D37F5F9BC}" type="sibTrans" cxnId="{9D584C32-77E5-4CA2-ACB8-A8837C34B355}">
      <dgm:prSet/>
      <dgm:spPr/>
      <dgm:t>
        <a:bodyPr/>
        <a:lstStyle/>
        <a:p>
          <a:endParaRPr lang="ru-RU"/>
        </a:p>
      </dgm:t>
    </dgm:pt>
    <dgm:pt modelId="{AFE118EC-49C3-4F24-BA69-9025EC80932A}">
      <dgm:prSet phldrT="[Текст]"/>
      <dgm:spPr/>
      <dgm:t>
        <a:bodyPr/>
        <a:lstStyle/>
        <a:p>
          <a:r>
            <a:rPr lang="uk-UA" dirty="0" smtClean="0"/>
            <a:t>створення інформаційних продуктів</a:t>
          </a:r>
          <a:endParaRPr lang="ru-RU" dirty="0"/>
        </a:p>
      </dgm:t>
    </dgm:pt>
    <dgm:pt modelId="{1D2F5F96-AEC5-4706-80DB-B814C612B59D}" type="parTrans" cxnId="{ACB9B2F0-04DA-4942-BF72-D682F2B3AEB3}">
      <dgm:prSet/>
      <dgm:spPr/>
      <dgm:t>
        <a:bodyPr/>
        <a:lstStyle/>
        <a:p>
          <a:endParaRPr lang="ru-RU"/>
        </a:p>
      </dgm:t>
    </dgm:pt>
    <dgm:pt modelId="{DE10F6C5-C1D6-4DF7-B3A9-A11E4B7F9FA4}" type="sibTrans" cxnId="{ACB9B2F0-04DA-4942-BF72-D682F2B3AEB3}">
      <dgm:prSet/>
      <dgm:spPr/>
      <dgm:t>
        <a:bodyPr/>
        <a:lstStyle/>
        <a:p>
          <a:endParaRPr lang="ru-RU"/>
        </a:p>
      </dgm:t>
    </dgm:pt>
    <dgm:pt modelId="{4DFD951D-25B2-4BF4-882C-471CDB8E5E58}">
      <dgm:prSet phldrT="[Текст]"/>
      <dgm:spPr/>
      <dgm:t>
        <a:bodyPr/>
        <a:lstStyle/>
        <a:p>
          <a:r>
            <a:rPr lang="uk-UA" dirty="0" smtClean="0"/>
            <a:t>2</a:t>
          </a:r>
          <a:endParaRPr lang="ru-RU" dirty="0"/>
        </a:p>
      </dgm:t>
    </dgm:pt>
    <dgm:pt modelId="{83E58C40-527B-44D6-A98C-1AF039371EDA}" type="parTrans" cxnId="{0E54EBFC-262D-4893-97FC-DE7BF3130303}">
      <dgm:prSet/>
      <dgm:spPr/>
      <dgm:t>
        <a:bodyPr/>
        <a:lstStyle/>
        <a:p>
          <a:endParaRPr lang="ru-RU"/>
        </a:p>
      </dgm:t>
    </dgm:pt>
    <dgm:pt modelId="{0DF01F50-74E5-489B-BCBE-7283EB5DFCA1}" type="sibTrans" cxnId="{0E54EBFC-262D-4893-97FC-DE7BF3130303}">
      <dgm:prSet/>
      <dgm:spPr/>
      <dgm:t>
        <a:bodyPr/>
        <a:lstStyle/>
        <a:p>
          <a:endParaRPr lang="ru-RU"/>
        </a:p>
      </dgm:t>
    </dgm:pt>
    <dgm:pt modelId="{90E84AE7-1517-4616-BE46-6DC2104AD483}">
      <dgm:prSet phldrT="[Текст]"/>
      <dgm:spPr/>
      <dgm:t>
        <a:bodyPr/>
        <a:lstStyle/>
        <a:p>
          <a:r>
            <a:rPr lang="uk-UA" dirty="0" smtClean="0"/>
            <a:t>вибір інформаційних каналів (засобів, інструментів) впливу на цільові аудиторії</a:t>
          </a:r>
          <a:endParaRPr lang="ru-RU" dirty="0"/>
        </a:p>
      </dgm:t>
    </dgm:pt>
    <dgm:pt modelId="{C8101033-F7FB-4711-B442-69B758BA8217}" type="parTrans" cxnId="{8880A991-CB65-4D0C-A349-69E5EFAFE425}">
      <dgm:prSet/>
      <dgm:spPr/>
      <dgm:t>
        <a:bodyPr/>
        <a:lstStyle/>
        <a:p>
          <a:endParaRPr lang="ru-RU"/>
        </a:p>
      </dgm:t>
    </dgm:pt>
    <dgm:pt modelId="{4BA10D39-92FC-4A0D-AD6E-178C2C8428F8}" type="sibTrans" cxnId="{8880A991-CB65-4D0C-A349-69E5EFAFE425}">
      <dgm:prSet/>
      <dgm:spPr/>
      <dgm:t>
        <a:bodyPr/>
        <a:lstStyle/>
        <a:p>
          <a:endParaRPr lang="ru-RU"/>
        </a:p>
      </dgm:t>
    </dgm:pt>
    <dgm:pt modelId="{F65A27A0-FD64-4BA9-B176-46B215CB53E3}">
      <dgm:prSet phldrT="[Текст]"/>
      <dgm:spPr/>
      <dgm:t>
        <a:bodyPr/>
        <a:lstStyle/>
        <a:p>
          <a:r>
            <a:rPr lang="uk-UA" dirty="0" smtClean="0"/>
            <a:t>3</a:t>
          </a:r>
          <a:endParaRPr lang="ru-RU" dirty="0"/>
        </a:p>
      </dgm:t>
    </dgm:pt>
    <dgm:pt modelId="{3E879AC2-DDAD-4DA3-AA5B-B041C04E9EAC}" type="parTrans" cxnId="{8389491B-7D01-415D-8BB4-B562671638CF}">
      <dgm:prSet/>
      <dgm:spPr/>
      <dgm:t>
        <a:bodyPr/>
        <a:lstStyle/>
        <a:p>
          <a:endParaRPr lang="ru-RU"/>
        </a:p>
      </dgm:t>
    </dgm:pt>
    <dgm:pt modelId="{B3261536-98D5-4CC2-ABB7-91EE2DDB311F}" type="sibTrans" cxnId="{8389491B-7D01-415D-8BB4-B562671638CF}">
      <dgm:prSet/>
      <dgm:spPr/>
      <dgm:t>
        <a:bodyPr/>
        <a:lstStyle/>
        <a:p>
          <a:endParaRPr lang="ru-RU"/>
        </a:p>
      </dgm:t>
    </dgm:pt>
    <dgm:pt modelId="{759AD064-8164-4193-91C5-9089ABA529E6}">
      <dgm:prSet phldrT="[Текст]"/>
      <dgm:spPr/>
      <dgm:t>
        <a:bodyPr/>
        <a:lstStyle/>
        <a:p>
          <a:r>
            <a:rPr lang="uk-UA" dirty="0" smtClean="0"/>
            <a:t>Розробка та впровадження інформаційної політики</a:t>
          </a:r>
          <a:endParaRPr lang="ru-RU" dirty="0"/>
        </a:p>
      </dgm:t>
    </dgm:pt>
    <dgm:pt modelId="{7463C7C9-0FAD-452E-B9A3-0321B0873C12}" type="parTrans" cxnId="{A7C96F0C-D401-40C0-9379-244D72DA45D0}">
      <dgm:prSet/>
      <dgm:spPr/>
      <dgm:t>
        <a:bodyPr/>
        <a:lstStyle/>
        <a:p>
          <a:endParaRPr lang="ru-RU"/>
        </a:p>
      </dgm:t>
    </dgm:pt>
    <dgm:pt modelId="{0BFECA84-3E3E-4C6E-B00C-78D3FE3CF178}" type="sibTrans" cxnId="{A7C96F0C-D401-40C0-9379-244D72DA45D0}">
      <dgm:prSet/>
      <dgm:spPr/>
      <dgm:t>
        <a:bodyPr/>
        <a:lstStyle/>
        <a:p>
          <a:endParaRPr lang="ru-RU"/>
        </a:p>
      </dgm:t>
    </dgm:pt>
    <dgm:pt modelId="{0655DC2F-C01D-478D-B032-8BDDF3ED5C6F}" type="pres">
      <dgm:prSet presAssocID="{41EA1E74-D161-4CCF-9FDF-0852C61E652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0D8ED03-D77B-4CED-B56E-12CC4FF41483}" type="pres">
      <dgm:prSet presAssocID="{16A53E0F-EBB3-4DEA-9976-2C409B460C92}" presName="composite" presStyleCnt="0"/>
      <dgm:spPr/>
    </dgm:pt>
    <dgm:pt modelId="{BCD71DDA-9545-48CB-BCC5-92C669CB5259}" type="pres">
      <dgm:prSet presAssocID="{16A53E0F-EBB3-4DEA-9976-2C409B460C92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EA2862-827F-4C4A-BA06-5580077E3C31}" type="pres">
      <dgm:prSet presAssocID="{16A53E0F-EBB3-4DEA-9976-2C409B460C92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E8B31D-DABB-446B-9A3E-8C165059704D}" type="pres">
      <dgm:prSet presAssocID="{954DF907-834A-46F7-9A4F-273D37F5F9BC}" presName="sp" presStyleCnt="0"/>
      <dgm:spPr/>
    </dgm:pt>
    <dgm:pt modelId="{EE38C1CD-459A-4595-871C-CF08437D72BB}" type="pres">
      <dgm:prSet presAssocID="{4DFD951D-25B2-4BF4-882C-471CDB8E5E58}" presName="composite" presStyleCnt="0"/>
      <dgm:spPr/>
    </dgm:pt>
    <dgm:pt modelId="{9CA02EE1-FBA0-4C22-A995-6E0CBF10EEC1}" type="pres">
      <dgm:prSet presAssocID="{4DFD951D-25B2-4BF4-882C-471CDB8E5E5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61B5C3-AB32-421E-855F-E453A562C15A}" type="pres">
      <dgm:prSet presAssocID="{4DFD951D-25B2-4BF4-882C-471CDB8E5E58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1235FC-D122-44C3-8BA2-1DFD277F213B}" type="pres">
      <dgm:prSet presAssocID="{0DF01F50-74E5-489B-BCBE-7283EB5DFCA1}" presName="sp" presStyleCnt="0"/>
      <dgm:spPr/>
    </dgm:pt>
    <dgm:pt modelId="{65C2FD4B-223A-474A-A15C-19AA66406156}" type="pres">
      <dgm:prSet presAssocID="{F65A27A0-FD64-4BA9-B176-46B215CB53E3}" presName="composite" presStyleCnt="0"/>
      <dgm:spPr/>
    </dgm:pt>
    <dgm:pt modelId="{9FB854CE-3405-46F5-87B6-1A683BF1284F}" type="pres">
      <dgm:prSet presAssocID="{F65A27A0-FD64-4BA9-B176-46B215CB53E3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606721-9E9B-4CC2-9B59-AB371B580086}" type="pres">
      <dgm:prSet presAssocID="{F65A27A0-FD64-4BA9-B176-46B215CB53E3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80A991-CB65-4D0C-A349-69E5EFAFE425}" srcId="{4DFD951D-25B2-4BF4-882C-471CDB8E5E58}" destId="{90E84AE7-1517-4616-BE46-6DC2104AD483}" srcOrd="0" destOrd="0" parTransId="{C8101033-F7FB-4711-B442-69B758BA8217}" sibTransId="{4BA10D39-92FC-4A0D-AD6E-178C2C8428F8}"/>
    <dgm:cxn modelId="{0E54EBFC-262D-4893-97FC-DE7BF3130303}" srcId="{41EA1E74-D161-4CCF-9FDF-0852C61E6528}" destId="{4DFD951D-25B2-4BF4-882C-471CDB8E5E58}" srcOrd="1" destOrd="0" parTransId="{83E58C40-527B-44D6-A98C-1AF039371EDA}" sibTransId="{0DF01F50-74E5-489B-BCBE-7283EB5DFCA1}"/>
    <dgm:cxn modelId="{1C3C39EE-5AE4-4BDE-9A15-D8EFA527B045}" type="presOf" srcId="{4DFD951D-25B2-4BF4-882C-471CDB8E5E58}" destId="{9CA02EE1-FBA0-4C22-A995-6E0CBF10EEC1}" srcOrd="0" destOrd="0" presId="urn:microsoft.com/office/officeart/2005/8/layout/chevron2"/>
    <dgm:cxn modelId="{9A19EA6C-A85D-4718-994A-6BE3733F8BE3}" type="presOf" srcId="{41EA1E74-D161-4CCF-9FDF-0852C61E6528}" destId="{0655DC2F-C01D-478D-B032-8BDDF3ED5C6F}" srcOrd="0" destOrd="0" presId="urn:microsoft.com/office/officeart/2005/8/layout/chevron2"/>
    <dgm:cxn modelId="{6DE34FE4-EE5A-486E-A0B4-6D50FF724044}" type="presOf" srcId="{AFE118EC-49C3-4F24-BA69-9025EC80932A}" destId="{F9EA2862-827F-4C4A-BA06-5580077E3C31}" srcOrd="0" destOrd="0" presId="urn:microsoft.com/office/officeart/2005/8/layout/chevron2"/>
    <dgm:cxn modelId="{ACB9B2F0-04DA-4942-BF72-D682F2B3AEB3}" srcId="{16A53E0F-EBB3-4DEA-9976-2C409B460C92}" destId="{AFE118EC-49C3-4F24-BA69-9025EC80932A}" srcOrd="0" destOrd="0" parTransId="{1D2F5F96-AEC5-4706-80DB-B814C612B59D}" sibTransId="{DE10F6C5-C1D6-4DF7-B3A9-A11E4B7F9FA4}"/>
    <dgm:cxn modelId="{790D898A-F9D4-411D-92CA-4D82D5DF2D2B}" type="presOf" srcId="{F65A27A0-FD64-4BA9-B176-46B215CB53E3}" destId="{9FB854CE-3405-46F5-87B6-1A683BF1284F}" srcOrd="0" destOrd="0" presId="urn:microsoft.com/office/officeart/2005/8/layout/chevron2"/>
    <dgm:cxn modelId="{9D584C32-77E5-4CA2-ACB8-A8837C34B355}" srcId="{41EA1E74-D161-4CCF-9FDF-0852C61E6528}" destId="{16A53E0F-EBB3-4DEA-9976-2C409B460C92}" srcOrd="0" destOrd="0" parTransId="{96C2A29A-1C36-43D3-B782-6AE60ABD2F47}" sibTransId="{954DF907-834A-46F7-9A4F-273D37F5F9BC}"/>
    <dgm:cxn modelId="{8389491B-7D01-415D-8BB4-B562671638CF}" srcId="{41EA1E74-D161-4CCF-9FDF-0852C61E6528}" destId="{F65A27A0-FD64-4BA9-B176-46B215CB53E3}" srcOrd="2" destOrd="0" parTransId="{3E879AC2-DDAD-4DA3-AA5B-B041C04E9EAC}" sibTransId="{B3261536-98D5-4CC2-ABB7-91EE2DDB311F}"/>
    <dgm:cxn modelId="{9C014DE0-ACE1-4F16-9E9F-EDCEC361507E}" type="presOf" srcId="{759AD064-8164-4193-91C5-9089ABA529E6}" destId="{6A606721-9E9B-4CC2-9B59-AB371B580086}" srcOrd="0" destOrd="0" presId="urn:microsoft.com/office/officeart/2005/8/layout/chevron2"/>
    <dgm:cxn modelId="{A7C96F0C-D401-40C0-9379-244D72DA45D0}" srcId="{F65A27A0-FD64-4BA9-B176-46B215CB53E3}" destId="{759AD064-8164-4193-91C5-9089ABA529E6}" srcOrd="0" destOrd="0" parTransId="{7463C7C9-0FAD-452E-B9A3-0321B0873C12}" sibTransId="{0BFECA84-3E3E-4C6E-B00C-78D3FE3CF178}"/>
    <dgm:cxn modelId="{0AA0A818-F1EA-4E78-A8B1-EAAFDE2E10A9}" type="presOf" srcId="{90E84AE7-1517-4616-BE46-6DC2104AD483}" destId="{3561B5C3-AB32-421E-855F-E453A562C15A}" srcOrd="0" destOrd="0" presId="urn:microsoft.com/office/officeart/2005/8/layout/chevron2"/>
    <dgm:cxn modelId="{C5D05F47-8CF5-44A4-9342-9B2568896805}" type="presOf" srcId="{16A53E0F-EBB3-4DEA-9976-2C409B460C92}" destId="{BCD71DDA-9545-48CB-BCC5-92C669CB5259}" srcOrd="0" destOrd="0" presId="urn:microsoft.com/office/officeart/2005/8/layout/chevron2"/>
    <dgm:cxn modelId="{715207C9-FEF3-480B-AE6C-7E410FCA983D}" type="presParOf" srcId="{0655DC2F-C01D-478D-B032-8BDDF3ED5C6F}" destId="{10D8ED03-D77B-4CED-B56E-12CC4FF41483}" srcOrd="0" destOrd="0" presId="urn:microsoft.com/office/officeart/2005/8/layout/chevron2"/>
    <dgm:cxn modelId="{D2A837FD-1CD2-45BC-BA63-1A3588CD5D89}" type="presParOf" srcId="{10D8ED03-D77B-4CED-B56E-12CC4FF41483}" destId="{BCD71DDA-9545-48CB-BCC5-92C669CB5259}" srcOrd="0" destOrd="0" presId="urn:microsoft.com/office/officeart/2005/8/layout/chevron2"/>
    <dgm:cxn modelId="{6CA46243-B23C-4D96-B646-AD679E075DE4}" type="presParOf" srcId="{10D8ED03-D77B-4CED-B56E-12CC4FF41483}" destId="{F9EA2862-827F-4C4A-BA06-5580077E3C31}" srcOrd="1" destOrd="0" presId="urn:microsoft.com/office/officeart/2005/8/layout/chevron2"/>
    <dgm:cxn modelId="{E0263340-549B-4E08-8989-A9A40FBE207C}" type="presParOf" srcId="{0655DC2F-C01D-478D-B032-8BDDF3ED5C6F}" destId="{23E8B31D-DABB-446B-9A3E-8C165059704D}" srcOrd="1" destOrd="0" presId="urn:microsoft.com/office/officeart/2005/8/layout/chevron2"/>
    <dgm:cxn modelId="{036DF9A2-C8D9-4D0B-8733-EDE6B7DC9384}" type="presParOf" srcId="{0655DC2F-C01D-478D-B032-8BDDF3ED5C6F}" destId="{EE38C1CD-459A-4595-871C-CF08437D72BB}" srcOrd="2" destOrd="0" presId="urn:microsoft.com/office/officeart/2005/8/layout/chevron2"/>
    <dgm:cxn modelId="{AF09EC7F-F72C-42C4-A9B7-5E4D80B48F42}" type="presParOf" srcId="{EE38C1CD-459A-4595-871C-CF08437D72BB}" destId="{9CA02EE1-FBA0-4C22-A995-6E0CBF10EEC1}" srcOrd="0" destOrd="0" presId="urn:microsoft.com/office/officeart/2005/8/layout/chevron2"/>
    <dgm:cxn modelId="{1915AB48-983D-4332-8B89-A35A269D1E33}" type="presParOf" srcId="{EE38C1CD-459A-4595-871C-CF08437D72BB}" destId="{3561B5C3-AB32-421E-855F-E453A562C15A}" srcOrd="1" destOrd="0" presId="urn:microsoft.com/office/officeart/2005/8/layout/chevron2"/>
    <dgm:cxn modelId="{4857AE9F-22AF-471E-A1BB-2A0545028E22}" type="presParOf" srcId="{0655DC2F-C01D-478D-B032-8BDDF3ED5C6F}" destId="{451235FC-D122-44C3-8BA2-1DFD277F213B}" srcOrd="3" destOrd="0" presId="urn:microsoft.com/office/officeart/2005/8/layout/chevron2"/>
    <dgm:cxn modelId="{C89CB1E7-CC4D-4345-BCBA-97EEBC7E1D8F}" type="presParOf" srcId="{0655DC2F-C01D-478D-B032-8BDDF3ED5C6F}" destId="{65C2FD4B-223A-474A-A15C-19AA66406156}" srcOrd="4" destOrd="0" presId="urn:microsoft.com/office/officeart/2005/8/layout/chevron2"/>
    <dgm:cxn modelId="{33D50756-A205-4EFF-91D4-70FB3A2CA262}" type="presParOf" srcId="{65C2FD4B-223A-474A-A15C-19AA66406156}" destId="{9FB854CE-3405-46F5-87B6-1A683BF1284F}" srcOrd="0" destOrd="0" presId="urn:microsoft.com/office/officeart/2005/8/layout/chevron2"/>
    <dgm:cxn modelId="{D0EF1BD8-4D6C-40C0-ACF3-D62E38078F0E}" type="presParOf" srcId="{65C2FD4B-223A-474A-A15C-19AA66406156}" destId="{6A606721-9E9B-4CC2-9B59-AB371B58008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ACEE0A-AD7F-4C68-BD29-F885F29B86D1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844E34D-E099-4436-AC2B-7737C32A847C}">
      <dgm:prSet phldrT="[Текст]"/>
      <dgm:spPr/>
      <dgm:t>
        <a:bodyPr/>
        <a:lstStyle/>
        <a:p>
          <a:r>
            <a:rPr lang="uk-UA" dirty="0" smtClean="0"/>
            <a:t>Тут варто жити</a:t>
          </a:r>
          <a:endParaRPr lang="ru-RU" dirty="0"/>
        </a:p>
      </dgm:t>
    </dgm:pt>
    <dgm:pt modelId="{0004F615-A999-4CE0-AF43-F2B177406AA8}" type="parTrans" cxnId="{C2188DD5-0E90-4C9E-B75B-8BBA31E16B2D}">
      <dgm:prSet/>
      <dgm:spPr/>
      <dgm:t>
        <a:bodyPr/>
        <a:lstStyle/>
        <a:p>
          <a:endParaRPr lang="ru-RU"/>
        </a:p>
      </dgm:t>
    </dgm:pt>
    <dgm:pt modelId="{22D8838B-C5C8-4D78-9B19-7556E451F575}" type="sibTrans" cxnId="{C2188DD5-0E90-4C9E-B75B-8BBA31E16B2D}">
      <dgm:prSet/>
      <dgm:spPr/>
      <dgm:t>
        <a:bodyPr/>
        <a:lstStyle/>
        <a:p>
          <a:endParaRPr lang="ru-RU"/>
        </a:p>
      </dgm:t>
    </dgm:pt>
    <dgm:pt modelId="{883E230A-0073-4AE5-BB47-9EE3951CD3D6}">
      <dgm:prSet phldrT="[Текст]"/>
      <dgm:spPr/>
      <dgm:t>
        <a:bodyPr/>
        <a:lstStyle/>
        <a:p>
          <a:r>
            <a:rPr lang="uk-UA" dirty="0" smtClean="0"/>
            <a:t>Тут варто працювати</a:t>
          </a:r>
          <a:endParaRPr lang="ru-RU" dirty="0"/>
        </a:p>
      </dgm:t>
    </dgm:pt>
    <dgm:pt modelId="{F8B84254-EDAA-4C6D-ABB0-3BE172F73129}" type="parTrans" cxnId="{A4C6C6D9-CF57-48CB-B196-1E5033378460}">
      <dgm:prSet/>
      <dgm:spPr/>
      <dgm:t>
        <a:bodyPr/>
        <a:lstStyle/>
        <a:p>
          <a:endParaRPr lang="ru-RU"/>
        </a:p>
      </dgm:t>
    </dgm:pt>
    <dgm:pt modelId="{E86546C8-5DF6-45C4-A13B-E262BF669FA1}" type="sibTrans" cxnId="{A4C6C6D9-CF57-48CB-B196-1E5033378460}">
      <dgm:prSet/>
      <dgm:spPr/>
      <dgm:t>
        <a:bodyPr/>
        <a:lstStyle/>
        <a:p>
          <a:endParaRPr lang="ru-RU"/>
        </a:p>
      </dgm:t>
    </dgm:pt>
    <dgm:pt modelId="{2BFD6704-DAFD-43CF-8357-59446299D95F}">
      <dgm:prSet phldrT="[Текст]"/>
      <dgm:spPr/>
      <dgm:t>
        <a:bodyPr/>
        <a:lstStyle/>
        <a:p>
          <a:r>
            <a:rPr lang="uk-UA" dirty="0" smtClean="0"/>
            <a:t>Тут варто зупинитись</a:t>
          </a:r>
          <a:endParaRPr lang="ru-RU" dirty="0"/>
        </a:p>
      </dgm:t>
    </dgm:pt>
    <dgm:pt modelId="{E7F6C557-95B5-4D88-912B-0D2E9EDD2895}" type="parTrans" cxnId="{AD30536E-BC1E-4EAF-8511-1F2ADC7DDCA8}">
      <dgm:prSet/>
      <dgm:spPr/>
      <dgm:t>
        <a:bodyPr/>
        <a:lstStyle/>
        <a:p>
          <a:endParaRPr lang="ru-RU"/>
        </a:p>
      </dgm:t>
    </dgm:pt>
    <dgm:pt modelId="{BA59F715-E347-4DA2-AA26-53F8C1E12738}" type="sibTrans" cxnId="{AD30536E-BC1E-4EAF-8511-1F2ADC7DDCA8}">
      <dgm:prSet/>
      <dgm:spPr/>
      <dgm:t>
        <a:bodyPr/>
        <a:lstStyle/>
        <a:p>
          <a:endParaRPr lang="ru-RU"/>
        </a:p>
      </dgm:t>
    </dgm:pt>
    <dgm:pt modelId="{4DD06C1A-D6F4-40D0-B8B2-D83C2FF727AE}" type="pres">
      <dgm:prSet presAssocID="{B7ACEE0A-AD7F-4C68-BD29-F885F29B86D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24FE1C-E802-41D5-B251-55DF1F49CF89}" type="pres">
      <dgm:prSet presAssocID="{B7ACEE0A-AD7F-4C68-BD29-F885F29B86D1}" presName="cycle" presStyleCnt="0"/>
      <dgm:spPr/>
    </dgm:pt>
    <dgm:pt modelId="{6C9F76C4-6B82-4B1B-8DFB-554F0085BB2B}" type="pres">
      <dgm:prSet presAssocID="{B7ACEE0A-AD7F-4C68-BD29-F885F29B86D1}" presName="centerShape" presStyleCnt="0"/>
      <dgm:spPr/>
    </dgm:pt>
    <dgm:pt modelId="{C0F08651-D955-446F-81FA-D65E00EF1026}" type="pres">
      <dgm:prSet presAssocID="{B7ACEE0A-AD7F-4C68-BD29-F885F29B86D1}" presName="connSite" presStyleLbl="node1" presStyleIdx="0" presStyleCnt="4"/>
      <dgm:spPr/>
    </dgm:pt>
    <dgm:pt modelId="{7C73BFEF-9C34-441F-A5E1-D534E36704F6}" type="pres">
      <dgm:prSet presAssocID="{B7ACEE0A-AD7F-4C68-BD29-F885F29B86D1}" presName="visible" presStyleLbl="node1" presStyleIdx="0" presStyleCnt="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6DFF95CB-A3AC-4C6F-9BB3-753DA4DD3FC6}" type="pres">
      <dgm:prSet presAssocID="{0004F615-A999-4CE0-AF43-F2B177406AA8}" presName="Name25" presStyleLbl="parChTrans1D1" presStyleIdx="0" presStyleCnt="3"/>
      <dgm:spPr/>
      <dgm:t>
        <a:bodyPr/>
        <a:lstStyle/>
        <a:p>
          <a:endParaRPr lang="ru-RU"/>
        </a:p>
      </dgm:t>
    </dgm:pt>
    <dgm:pt modelId="{F8663CD4-7C46-4A66-8AD6-2177F35A1F46}" type="pres">
      <dgm:prSet presAssocID="{2844E34D-E099-4436-AC2B-7737C32A847C}" presName="node" presStyleCnt="0"/>
      <dgm:spPr/>
    </dgm:pt>
    <dgm:pt modelId="{E32054C3-6779-4632-95D2-8D7A0CD27C1F}" type="pres">
      <dgm:prSet presAssocID="{2844E34D-E099-4436-AC2B-7737C32A847C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356BC8-0D9A-4282-A78E-26E572BFA8E7}" type="pres">
      <dgm:prSet presAssocID="{2844E34D-E099-4436-AC2B-7737C32A847C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DEC789-D913-4071-8191-CAF8FE203CDF}" type="pres">
      <dgm:prSet presAssocID="{F8B84254-EDAA-4C6D-ABB0-3BE172F73129}" presName="Name25" presStyleLbl="parChTrans1D1" presStyleIdx="1" presStyleCnt="3"/>
      <dgm:spPr/>
      <dgm:t>
        <a:bodyPr/>
        <a:lstStyle/>
        <a:p>
          <a:endParaRPr lang="ru-RU"/>
        </a:p>
      </dgm:t>
    </dgm:pt>
    <dgm:pt modelId="{C1F0419F-A81B-4C69-9838-7CFAC0E5AAFA}" type="pres">
      <dgm:prSet presAssocID="{883E230A-0073-4AE5-BB47-9EE3951CD3D6}" presName="node" presStyleCnt="0"/>
      <dgm:spPr/>
    </dgm:pt>
    <dgm:pt modelId="{EA14F1D3-642A-4A79-B2F8-AB724BFD1A7C}" type="pres">
      <dgm:prSet presAssocID="{883E230A-0073-4AE5-BB47-9EE3951CD3D6}" presName="parentNode" presStyleLbl="node1" presStyleIdx="2" presStyleCnt="4" custLinFactNeighborX="7014" custLinFactNeighborY="132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588813-F764-411B-8623-068D83E16035}" type="pres">
      <dgm:prSet presAssocID="{883E230A-0073-4AE5-BB47-9EE3951CD3D6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224383-9BBD-4B2D-89A1-D0CEC01D1A1E}" type="pres">
      <dgm:prSet presAssocID="{E7F6C557-95B5-4D88-912B-0D2E9EDD2895}" presName="Name25" presStyleLbl="parChTrans1D1" presStyleIdx="2" presStyleCnt="3"/>
      <dgm:spPr/>
      <dgm:t>
        <a:bodyPr/>
        <a:lstStyle/>
        <a:p>
          <a:endParaRPr lang="ru-RU"/>
        </a:p>
      </dgm:t>
    </dgm:pt>
    <dgm:pt modelId="{5320D557-6796-4878-8A04-C71082B252EF}" type="pres">
      <dgm:prSet presAssocID="{2BFD6704-DAFD-43CF-8357-59446299D95F}" presName="node" presStyleCnt="0"/>
      <dgm:spPr/>
    </dgm:pt>
    <dgm:pt modelId="{297CDDEE-279B-4C7B-ACBA-5A7DBE4542C4}" type="pres">
      <dgm:prSet presAssocID="{2BFD6704-DAFD-43CF-8357-59446299D95F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8A4064-9965-4A02-B06C-05AF0E1BBDCB}" type="pres">
      <dgm:prSet presAssocID="{2BFD6704-DAFD-43CF-8357-59446299D95F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BE82A1-6E4E-4325-BD4C-9106A3C00906}" type="presOf" srcId="{0004F615-A999-4CE0-AF43-F2B177406AA8}" destId="{6DFF95CB-A3AC-4C6F-9BB3-753DA4DD3FC6}" srcOrd="0" destOrd="0" presId="urn:microsoft.com/office/officeart/2005/8/layout/radial2"/>
    <dgm:cxn modelId="{A7132ABC-7BBD-40CD-AD62-A201A911636D}" type="presOf" srcId="{F8B84254-EDAA-4C6D-ABB0-3BE172F73129}" destId="{20DEC789-D913-4071-8191-CAF8FE203CDF}" srcOrd="0" destOrd="0" presId="urn:microsoft.com/office/officeart/2005/8/layout/radial2"/>
    <dgm:cxn modelId="{94F44EFD-730B-4704-8F93-A5356D3B6353}" type="presOf" srcId="{E7F6C557-95B5-4D88-912B-0D2E9EDD2895}" destId="{14224383-9BBD-4B2D-89A1-D0CEC01D1A1E}" srcOrd="0" destOrd="0" presId="urn:microsoft.com/office/officeart/2005/8/layout/radial2"/>
    <dgm:cxn modelId="{76385C6A-9B10-4ED9-BBEA-B42B013BAF1A}" type="presOf" srcId="{B7ACEE0A-AD7F-4C68-BD29-F885F29B86D1}" destId="{4DD06C1A-D6F4-40D0-B8B2-D83C2FF727AE}" srcOrd="0" destOrd="0" presId="urn:microsoft.com/office/officeart/2005/8/layout/radial2"/>
    <dgm:cxn modelId="{C2188DD5-0E90-4C9E-B75B-8BBA31E16B2D}" srcId="{B7ACEE0A-AD7F-4C68-BD29-F885F29B86D1}" destId="{2844E34D-E099-4436-AC2B-7737C32A847C}" srcOrd="0" destOrd="0" parTransId="{0004F615-A999-4CE0-AF43-F2B177406AA8}" sibTransId="{22D8838B-C5C8-4D78-9B19-7556E451F575}"/>
    <dgm:cxn modelId="{27082476-DAEB-4D3B-A979-901D1C3E4E2E}" type="presOf" srcId="{2BFD6704-DAFD-43CF-8357-59446299D95F}" destId="{297CDDEE-279B-4C7B-ACBA-5A7DBE4542C4}" srcOrd="0" destOrd="0" presId="urn:microsoft.com/office/officeart/2005/8/layout/radial2"/>
    <dgm:cxn modelId="{9269346B-342F-404F-B972-1D670149A18E}" type="presOf" srcId="{883E230A-0073-4AE5-BB47-9EE3951CD3D6}" destId="{EA14F1D3-642A-4A79-B2F8-AB724BFD1A7C}" srcOrd="0" destOrd="0" presId="urn:microsoft.com/office/officeart/2005/8/layout/radial2"/>
    <dgm:cxn modelId="{A4C6C6D9-CF57-48CB-B196-1E5033378460}" srcId="{B7ACEE0A-AD7F-4C68-BD29-F885F29B86D1}" destId="{883E230A-0073-4AE5-BB47-9EE3951CD3D6}" srcOrd="1" destOrd="0" parTransId="{F8B84254-EDAA-4C6D-ABB0-3BE172F73129}" sibTransId="{E86546C8-5DF6-45C4-A13B-E262BF669FA1}"/>
    <dgm:cxn modelId="{CA712A52-ED48-456E-BE98-61012CFBDA00}" type="presOf" srcId="{2844E34D-E099-4436-AC2B-7737C32A847C}" destId="{E32054C3-6779-4632-95D2-8D7A0CD27C1F}" srcOrd="0" destOrd="0" presId="urn:microsoft.com/office/officeart/2005/8/layout/radial2"/>
    <dgm:cxn modelId="{AD30536E-BC1E-4EAF-8511-1F2ADC7DDCA8}" srcId="{B7ACEE0A-AD7F-4C68-BD29-F885F29B86D1}" destId="{2BFD6704-DAFD-43CF-8357-59446299D95F}" srcOrd="2" destOrd="0" parTransId="{E7F6C557-95B5-4D88-912B-0D2E9EDD2895}" sibTransId="{BA59F715-E347-4DA2-AA26-53F8C1E12738}"/>
    <dgm:cxn modelId="{F74AC9AE-9530-4947-96C1-766C60B9EA23}" type="presParOf" srcId="{4DD06C1A-D6F4-40D0-B8B2-D83C2FF727AE}" destId="{D624FE1C-E802-41D5-B251-55DF1F49CF89}" srcOrd="0" destOrd="0" presId="urn:microsoft.com/office/officeart/2005/8/layout/radial2"/>
    <dgm:cxn modelId="{19862F7F-23A5-434B-84E0-AC7788CA8380}" type="presParOf" srcId="{D624FE1C-E802-41D5-B251-55DF1F49CF89}" destId="{6C9F76C4-6B82-4B1B-8DFB-554F0085BB2B}" srcOrd="0" destOrd="0" presId="urn:microsoft.com/office/officeart/2005/8/layout/radial2"/>
    <dgm:cxn modelId="{563030A0-008F-4728-A23E-3A914DB23A91}" type="presParOf" srcId="{6C9F76C4-6B82-4B1B-8DFB-554F0085BB2B}" destId="{C0F08651-D955-446F-81FA-D65E00EF1026}" srcOrd="0" destOrd="0" presId="urn:microsoft.com/office/officeart/2005/8/layout/radial2"/>
    <dgm:cxn modelId="{2DC6BB79-25B6-4E09-886B-970C7D306355}" type="presParOf" srcId="{6C9F76C4-6B82-4B1B-8DFB-554F0085BB2B}" destId="{7C73BFEF-9C34-441F-A5E1-D534E36704F6}" srcOrd="1" destOrd="0" presId="urn:microsoft.com/office/officeart/2005/8/layout/radial2"/>
    <dgm:cxn modelId="{E86556A1-CE84-4949-BDA2-F44CAA491CFD}" type="presParOf" srcId="{D624FE1C-E802-41D5-B251-55DF1F49CF89}" destId="{6DFF95CB-A3AC-4C6F-9BB3-753DA4DD3FC6}" srcOrd="1" destOrd="0" presId="urn:microsoft.com/office/officeart/2005/8/layout/radial2"/>
    <dgm:cxn modelId="{7D41FE41-07B5-4A0D-96C2-0842F056EF5F}" type="presParOf" srcId="{D624FE1C-E802-41D5-B251-55DF1F49CF89}" destId="{F8663CD4-7C46-4A66-8AD6-2177F35A1F46}" srcOrd="2" destOrd="0" presId="urn:microsoft.com/office/officeart/2005/8/layout/radial2"/>
    <dgm:cxn modelId="{44EF3D12-9162-4DFD-95DD-CF07C4F7D97E}" type="presParOf" srcId="{F8663CD4-7C46-4A66-8AD6-2177F35A1F46}" destId="{E32054C3-6779-4632-95D2-8D7A0CD27C1F}" srcOrd="0" destOrd="0" presId="urn:microsoft.com/office/officeart/2005/8/layout/radial2"/>
    <dgm:cxn modelId="{2C388F4F-8FC0-469D-8283-ECDF154CDC1B}" type="presParOf" srcId="{F8663CD4-7C46-4A66-8AD6-2177F35A1F46}" destId="{45356BC8-0D9A-4282-A78E-26E572BFA8E7}" srcOrd="1" destOrd="0" presId="urn:microsoft.com/office/officeart/2005/8/layout/radial2"/>
    <dgm:cxn modelId="{9A522E06-FA3F-41FE-90CA-A54431039625}" type="presParOf" srcId="{D624FE1C-E802-41D5-B251-55DF1F49CF89}" destId="{20DEC789-D913-4071-8191-CAF8FE203CDF}" srcOrd="3" destOrd="0" presId="urn:microsoft.com/office/officeart/2005/8/layout/radial2"/>
    <dgm:cxn modelId="{25EE08B1-741B-4461-8FD9-0F617226E124}" type="presParOf" srcId="{D624FE1C-E802-41D5-B251-55DF1F49CF89}" destId="{C1F0419F-A81B-4C69-9838-7CFAC0E5AAFA}" srcOrd="4" destOrd="0" presId="urn:microsoft.com/office/officeart/2005/8/layout/radial2"/>
    <dgm:cxn modelId="{4B34879A-79D4-4B58-8BA2-ABD373861505}" type="presParOf" srcId="{C1F0419F-A81B-4C69-9838-7CFAC0E5AAFA}" destId="{EA14F1D3-642A-4A79-B2F8-AB724BFD1A7C}" srcOrd="0" destOrd="0" presId="urn:microsoft.com/office/officeart/2005/8/layout/radial2"/>
    <dgm:cxn modelId="{9140B031-8153-4C3D-B1BD-744102DA0093}" type="presParOf" srcId="{C1F0419F-A81B-4C69-9838-7CFAC0E5AAFA}" destId="{2B588813-F764-411B-8623-068D83E16035}" srcOrd="1" destOrd="0" presId="urn:microsoft.com/office/officeart/2005/8/layout/radial2"/>
    <dgm:cxn modelId="{48696F33-99ED-4911-9F38-18B327FC1055}" type="presParOf" srcId="{D624FE1C-E802-41D5-B251-55DF1F49CF89}" destId="{14224383-9BBD-4B2D-89A1-D0CEC01D1A1E}" srcOrd="5" destOrd="0" presId="urn:microsoft.com/office/officeart/2005/8/layout/radial2"/>
    <dgm:cxn modelId="{11DFDE58-F76F-443A-A38A-9F56E750684A}" type="presParOf" srcId="{D624FE1C-E802-41D5-B251-55DF1F49CF89}" destId="{5320D557-6796-4878-8A04-C71082B252EF}" srcOrd="6" destOrd="0" presId="urn:microsoft.com/office/officeart/2005/8/layout/radial2"/>
    <dgm:cxn modelId="{DFD998BA-EBB1-4702-A422-589EEADC07CA}" type="presParOf" srcId="{5320D557-6796-4878-8A04-C71082B252EF}" destId="{297CDDEE-279B-4C7B-ACBA-5A7DBE4542C4}" srcOrd="0" destOrd="0" presId="urn:microsoft.com/office/officeart/2005/8/layout/radial2"/>
    <dgm:cxn modelId="{2C195461-65F2-49F2-868F-DD122F148F16}" type="presParOf" srcId="{5320D557-6796-4878-8A04-C71082B252EF}" destId="{298A4064-9965-4A02-B06C-05AF0E1BBDC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D71DDA-9545-48CB-BCC5-92C669CB5259}">
      <dsp:nvSpPr>
        <dsp:cNvPr id="0" name=""/>
        <dsp:cNvSpPr/>
      </dsp:nvSpPr>
      <dsp:spPr>
        <a:xfrm rot="5400000">
          <a:off x="-224562" y="226551"/>
          <a:ext cx="1497083" cy="10479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1</a:t>
          </a:r>
          <a:endParaRPr lang="ru-RU" sz="3100" kern="1200" dirty="0"/>
        </a:p>
      </dsp:txBody>
      <dsp:txXfrm rot="-5400000">
        <a:off x="1" y="525967"/>
        <a:ext cx="1047958" cy="449125"/>
      </dsp:txXfrm>
    </dsp:sp>
    <dsp:sp modelId="{F9EA2862-827F-4C4A-BA06-5580077E3C31}">
      <dsp:nvSpPr>
        <dsp:cNvPr id="0" name=""/>
        <dsp:cNvSpPr/>
      </dsp:nvSpPr>
      <dsp:spPr>
        <a:xfrm rot="5400000">
          <a:off x="4177887" y="-3127939"/>
          <a:ext cx="973104" cy="72329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700" kern="1200" dirty="0" smtClean="0"/>
            <a:t>створення інформаційних продуктів</a:t>
          </a:r>
          <a:endParaRPr lang="ru-RU" sz="2700" kern="1200" dirty="0"/>
        </a:p>
      </dsp:txBody>
      <dsp:txXfrm rot="-5400000">
        <a:off x="1047959" y="49492"/>
        <a:ext cx="7185458" cy="878098"/>
      </dsp:txXfrm>
    </dsp:sp>
    <dsp:sp modelId="{9CA02EE1-FBA0-4C22-A995-6E0CBF10EEC1}">
      <dsp:nvSpPr>
        <dsp:cNvPr id="0" name=""/>
        <dsp:cNvSpPr/>
      </dsp:nvSpPr>
      <dsp:spPr>
        <a:xfrm rot="5400000">
          <a:off x="-224562" y="1528248"/>
          <a:ext cx="1497083" cy="10479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2</a:t>
          </a:r>
          <a:endParaRPr lang="ru-RU" sz="3100" kern="1200" dirty="0"/>
        </a:p>
      </dsp:txBody>
      <dsp:txXfrm rot="-5400000">
        <a:off x="1" y="1827664"/>
        <a:ext cx="1047958" cy="449125"/>
      </dsp:txXfrm>
    </dsp:sp>
    <dsp:sp modelId="{3561B5C3-AB32-421E-855F-E453A562C15A}">
      <dsp:nvSpPr>
        <dsp:cNvPr id="0" name=""/>
        <dsp:cNvSpPr/>
      </dsp:nvSpPr>
      <dsp:spPr>
        <a:xfrm rot="5400000">
          <a:off x="4177887" y="-1826242"/>
          <a:ext cx="973104" cy="72329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700" kern="1200" dirty="0" smtClean="0"/>
            <a:t>вибір інформаційних каналів (засобів, інструментів) впливу на цільові аудиторії</a:t>
          </a:r>
          <a:endParaRPr lang="ru-RU" sz="2700" kern="1200" dirty="0"/>
        </a:p>
      </dsp:txBody>
      <dsp:txXfrm rot="-5400000">
        <a:off x="1047959" y="1351189"/>
        <a:ext cx="7185458" cy="878098"/>
      </dsp:txXfrm>
    </dsp:sp>
    <dsp:sp modelId="{9FB854CE-3405-46F5-87B6-1A683BF1284F}">
      <dsp:nvSpPr>
        <dsp:cNvPr id="0" name=""/>
        <dsp:cNvSpPr/>
      </dsp:nvSpPr>
      <dsp:spPr>
        <a:xfrm rot="5400000">
          <a:off x="-224562" y="2829944"/>
          <a:ext cx="1497083" cy="10479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3</a:t>
          </a:r>
          <a:endParaRPr lang="ru-RU" sz="3100" kern="1200" dirty="0"/>
        </a:p>
      </dsp:txBody>
      <dsp:txXfrm rot="-5400000">
        <a:off x="1" y="3129360"/>
        <a:ext cx="1047958" cy="449125"/>
      </dsp:txXfrm>
    </dsp:sp>
    <dsp:sp modelId="{6A606721-9E9B-4CC2-9B59-AB371B580086}">
      <dsp:nvSpPr>
        <dsp:cNvPr id="0" name=""/>
        <dsp:cNvSpPr/>
      </dsp:nvSpPr>
      <dsp:spPr>
        <a:xfrm rot="5400000">
          <a:off x="4177887" y="-524546"/>
          <a:ext cx="973104" cy="72329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700" kern="1200" dirty="0" smtClean="0"/>
            <a:t>Розробка та впровадження інформаційної політики</a:t>
          </a:r>
          <a:endParaRPr lang="ru-RU" sz="2700" kern="1200" dirty="0"/>
        </a:p>
      </dsp:txBody>
      <dsp:txXfrm rot="-5400000">
        <a:off x="1047959" y="2652885"/>
        <a:ext cx="7185458" cy="8780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224383-9BBD-4B2D-89A1-D0CEC01D1A1E}">
      <dsp:nvSpPr>
        <dsp:cNvPr id="0" name=""/>
        <dsp:cNvSpPr/>
      </dsp:nvSpPr>
      <dsp:spPr>
        <a:xfrm rot="2535718">
          <a:off x="2279111" y="3505255"/>
          <a:ext cx="756709" cy="63369"/>
        </a:xfrm>
        <a:custGeom>
          <a:avLst/>
          <a:gdLst/>
          <a:ahLst/>
          <a:cxnLst/>
          <a:rect l="0" t="0" r="0" b="0"/>
          <a:pathLst>
            <a:path>
              <a:moveTo>
                <a:pt x="0" y="31684"/>
              </a:moveTo>
              <a:lnTo>
                <a:pt x="756709" y="316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DEC789-D913-4071-8191-CAF8FE203CDF}">
      <dsp:nvSpPr>
        <dsp:cNvPr id="0" name=""/>
        <dsp:cNvSpPr/>
      </dsp:nvSpPr>
      <dsp:spPr>
        <a:xfrm rot="25315">
          <a:off x="2377441" y="2462568"/>
          <a:ext cx="952850" cy="63369"/>
        </a:xfrm>
        <a:custGeom>
          <a:avLst/>
          <a:gdLst/>
          <a:ahLst/>
          <a:cxnLst/>
          <a:rect l="0" t="0" r="0" b="0"/>
          <a:pathLst>
            <a:path>
              <a:moveTo>
                <a:pt x="0" y="31684"/>
              </a:moveTo>
              <a:lnTo>
                <a:pt x="952850" y="316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FF95CB-A3AC-4C6F-9BB3-753DA4DD3FC6}">
      <dsp:nvSpPr>
        <dsp:cNvPr id="0" name=""/>
        <dsp:cNvSpPr/>
      </dsp:nvSpPr>
      <dsp:spPr>
        <a:xfrm rot="19064282">
          <a:off x="2279111" y="1399927"/>
          <a:ext cx="756709" cy="63369"/>
        </a:xfrm>
        <a:custGeom>
          <a:avLst/>
          <a:gdLst/>
          <a:ahLst/>
          <a:cxnLst/>
          <a:rect l="0" t="0" r="0" b="0"/>
          <a:pathLst>
            <a:path>
              <a:moveTo>
                <a:pt x="0" y="31684"/>
              </a:moveTo>
              <a:lnTo>
                <a:pt x="756709" y="316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73BFEF-9C34-441F-A5E1-D534E36704F6}">
      <dsp:nvSpPr>
        <dsp:cNvPr id="0" name=""/>
        <dsp:cNvSpPr/>
      </dsp:nvSpPr>
      <dsp:spPr>
        <a:xfrm>
          <a:off x="244212" y="1229427"/>
          <a:ext cx="2509696" cy="250969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2054C3-6779-4632-95D2-8D7A0CD27C1F}">
      <dsp:nvSpPr>
        <dsp:cNvPr id="0" name=""/>
        <dsp:cNvSpPr/>
      </dsp:nvSpPr>
      <dsp:spPr>
        <a:xfrm>
          <a:off x="2754889" y="2258"/>
          <a:ext cx="1404947" cy="14049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Тут варто жити</a:t>
          </a:r>
          <a:endParaRPr lang="ru-RU" sz="1400" kern="1200" dirty="0"/>
        </a:p>
      </dsp:txBody>
      <dsp:txXfrm>
        <a:off x="2960639" y="208008"/>
        <a:ext cx="993447" cy="993447"/>
      </dsp:txXfrm>
    </dsp:sp>
    <dsp:sp modelId="{EA14F1D3-642A-4A79-B2F8-AB724BFD1A7C}">
      <dsp:nvSpPr>
        <dsp:cNvPr id="0" name=""/>
        <dsp:cNvSpPr/>
      </dsp:nvSpPr>
      <dsp:spPr>
        <a:xfrm>
          <a:off x="3330260" y="1800460"/>
          <a:ext cx="1404947" cy="14049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Тут варто працювати</a:t>
          </a:r>
          <a:endParaRPr lang="ru-RU" sz="1400" kern="1200" dirty="0"/>
        </a:p>
      </dsp:txBody>
      <dsp:txXfrm>
        <a:off x="3536010" y="2006210"/>
        <a:ext cx="993447" cy="993447"/>
      </dsp:txXfrm>
    </dsp:sp>
    <dsp:sp modelId="{297CDDEE-279B-4C7B-ACBA-5A7DBE4542C4}">
      <dsp:nvSpPr>
        <dsp:cNvPr id="0" name=""/>
        <dsp:cNvSpPr/>
      </dsp:nvSpPr>
      <dsp:spPr>
        <a:xfrm>
          <a:off x="2754889" y="3561346"/>
          <a:ext cx="1404947" cy="14049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Тут варто зупинитись</a:t>
          </a:r>
          <a:endParaRPr lang="ru-RU" sz="1400" kern="1200" dirty="0"/>
        </a:p>
      </dsp:txBody>
      <dsp:txXfrm>
        <a:off x="2960639" y="3767096"/>
        <a:ext cx="993447" cy="9934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11235C02-7FFD-49EB-8947-894950A8C8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36191" cy="33341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5E1B54DD-1EEB-4680-ADAA-5F6A1114CC6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37372" y="0"/>
            <a:ext cx="4236191" cy="33341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865FF-6D6A-4B5A-A8DE-9334D1A8F0CA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05D7EA4-A55C-4D1B-9FEF-FADEC774968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11858"/>
            <a:ext cx="4236191" cy="33341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1172CFA-DD6F-40B2-9B7F-516D7E31A1E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37372" y="6311858"/>
            <a:ext cx="4236191" cy="33341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47AE0E-8B71-42DE-A17D-266C00030F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740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36191" cy="332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37372" y="0"/>
            <a:ext cx="4236191" cy="332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25800" y="498475"/>
            <a:ext cx="3324225" cy="2492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7583" y="3156506"/>
            <a:ext cx="7820660" cy="2990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11858"/>
            <a:ext cx="4236191" cy="332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37372" y="6311858"/>
            <a:ext cx="4236191" cy="332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5A1A180-207D-4E1F-B0C5-35477F801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8000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 txBox="1">
            <a:spLocks noGrp="1" noChangeArrowheads="1"/>
          </p:cNvSpPr>
          <p:nvPr/>
        </p:nvSpPr>
        <p:spPr bwMode="auto">
          <a:xfrm>
            <a:off x="3764118" y="9285337"/>
            <a:ext cx="2879619" cy="488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B472AB4-1669-4210-9301-3AFA070660FA}" type="slidenum">
              <a:rPr lang="en-US" sz="1200"/>
              <a:pPr algn="r"/>
              <a:t>17</a:t>
            </a:fld>
            <a:endParaRPr lang="en-US" sz="1200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1063" y="733425"/>
            <a:ext cx="4886325" cy="3665538"/>
          </a:xfrm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Content Layouts</a:t>
            </a:r>
          </a:p>
        </p:txBody>
      </p:sp>
    </p:spTree>
    <p:extLst>
      <p:ext uri="{BB962C8B-B14F-4D97-AF65-F5344CB8AC3E}">
        <p14:creationId xmlns:p14="http://schemas.microsoft.com/office/powerpoint/2010/main" val="29565443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 txBox="1">
            <a:spLocks noGrp="1" noChangeArrowheads="1"/>
          </p:cNvSpPr>
          <p:nvPr/>
        </p:nvSpPr>
        <p:spPr bwMode="auto">
          <a:xfrm>
            <a:off x="3764118" y="9285337"/>
            <a:ext cx="2879619" cy="488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B472AB4-1669-4210-9301-3AFA070660FA}" type="slidenum">
              <a:rPr lang="en-US" sz="1200"/>
              <a:pPr algn="r"/>
              <a:t>18</a:t>
            </a:fld>
            <a:endParaRPr lang="en-US" sz="1200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1063" y="733425"/>
            <a:ext cx="4886325" cy="3665538"/>
          </a:xfrm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Content Layouts</a:t>
            </a:r>
          </a:p>
        </p:txBody>
      </p:sp>
    </p:spTree>
    <p:extLst>
      <p:ext uri="{BB962C8B-B14F-4D97-AF65-F5344CB8AC3E}">
        <p14:creationId xmlns:p14="http://schemas.microsoft.com/office/powerpoint/2010/main" val="4201583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 txBox="1">
            <a:spLocks noGrp="1" noChangeArrowheads="1"/>
          </p:cNvSpPr>
          <p:nvPr/>
        </p:nvSpPr>
        <p:spPr bwMode="auto">
          <a:xfrm>
            <a:off x="3764118" y="9285337"/>
            <a:ext cx="2879619" cy="488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B472AB4-1669-4210-9301-3AFA070660FA}" type="slidenum">
              <a:rPr lang="en-US" sz="1200"/>
              <a:pPr algn="r"/>
              <a:t>19</a:t>
            </a:fld>
            <a:endParaRPr lang="en-US" sz="1200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1063" y="733425"/>
            <a:ext cx="4886325" cy="3665538"/>
          </a:xfrm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Content Layouts</a:t>
            </a:r>
          </a:p>
        </p:txBody>
      </p:sp>
    </p:spTree>
    <p:extLst>
      <p:ext uri="{BB962C8B-B14F-4D97-AF65-F5344CB8AC3E}">
        <p14:creationId xmlns:p14="http://schemas.microsoft.com/office/powerpoint/2010/main" val="1106759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 txBox="1">
            <a:spLocks noGrp="1" noChangeArrowheads="1"/>
          </p:cNvSpPr>
          <p:nvPr/>
        </p:nvSpPr>
        <p:spPr bwMode="auto">
          <a:xfrm>
            <a:off x="3764118" y="9285337"/>
            <a:ext cx="2879619" cy="488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B472AB4-1669-4210-9301-3AFA070660FA}" type="slidenum">
              <a:rPr lang="en-US" sz="1200"/>
              <a:pPr algn="r"/>
              <a:t>23</a:t>
            </a:fld>
            <a:endParaRPr lang="en-US" sz="1200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1063" y="733425"/>
            <a:ext cx="4886325" cy="3665538"/>
          </a:xfrm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Content Layouts</a:t>
            </a:r>
          </a:p>
        </p:txBody>
      </p:sp>
    </p:spTree>
    <p:extLst>
      <p:ext uri="{BB962C8B-B14F-4D97-AF65-F5344CB8AC3E}">
        <p14:creationId xmlns:p14="http://schemas.microsoft.com/office/powerpoint/2010/main" val="1478566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 txBox="1">
            <a:spLocks noGrp="1" noChangeArrowheads="1"/>
          </p:cNvSpPr>
          <p:nvPr/>
        </p:nvSpPr>
        <p:spPr bwMode="auto">
          <a:xfrm>
            <a:off x="3764118" y="9285337"/>
            <a:ext cx="2879619" cy="488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B472AB4-1669-4210-9301-3AFA070660FA}" type="slidenum">
              <a:rPr lang="en-US" sz="1200"/>
              <a:pPr algn="r"/>
              <a:t>24</a:t>
            </a:fld>
            <a:endParaRPr lang="en-US" sz="1200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1063" y="733425"/>
            <a:ext cx="4886325" cy="3665538"/>
          </a:xfrm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Content Layouts</a:t>
            </a:r>
          </a:p>
        </p:txBody>
      </p:sp>
    </p:spTree>
    <p:extLst>
      <p:ext uri="{BB962C8B-B14F-4D97-AF65-F5344CB8AC3E}">
        <p14:creationId xmlns:p14="http://schemas.microsoft.com/office/powerpoint/2010/main" val="1120961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 txBox="1">
            <a:spLocks noGrp="1" noChangeArrowheads="1"/>
          </p:cNvSpPr>
          <p:nvPr/>
        </p:nvSpPr>
        <p:spPr bwMode="auto">
          <a:xfrm>
            <a:off x="3764118" y="9285337"/>
            <a:ext cx="2879619" cy="488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B472AB4-1669-4210-9301-3AFA070660FA}" type="slidenum">
              <a:rPr lang="en-US" sz="1200"/>
              <a:pPr algn="r"/>
              <a:t>25</a:t>
            </a:fld>
            <a:endParaRPr lang="en-US" sz="1200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1063" y="733425"/>
            <a:ext cx="4886325" cy="3665538"/>
          </a:xfrm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Content Layouts</a:t>
            </a:r>
          </a:p>
        </p:txBody>
      </p:sp>
    </p:spTree>
    <p:extLst>
      <p:ext uri="{BB962C8B-B14F-4D97-AF65-F5344CB8AC3E}">
        <p14:creationId xmlns:p14="http://schemas.microsoft.com/office/powerpoint/2010/main" val="3007751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 userDrawn="1"/>
        </p:nvPicPr>
        <p:blipFill>
          <a:blip r:embed="rId2"/>
          <a:srcRect l="220" t="2950" r="93555"/>
          <a:stretch>
            <a:fillRect/>
          </a:stretch>
        </p:blipFill>
        <p:spPr bwMode="auto">
          <a:xfrm>
            <a:off x="0" y="5689600"/>
            <a:ext cx="9144000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21"/>
          <p:cNvPicPr>
            <a:picLocks noChangeAspect="1" noChangeArrowheads="1"/>
          </p:cNvPicPr>
          <p:nvPr userDrawn="1"/>
        </p:nvPicPr>
        <p:blipFill>
          <a:blip r:embed="rId3"/>
          <a:srcRect l="13660" t="36472" r="9813" b="40846"/>
          <a:stretch>
            <a:fillRect/>
          </a:stretch>
        </p:blipFill>
        <p:spPr bwMode="auto">
          <a:xfrm>
            <a:off x="468313" y="292100"/>
            <a:ext cx="42814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/>
          <p:cNvPicPr>
            <a:picLocks noChangeAspect="1" noChangeArrowheads="1"/>
          </p:cNvPicPr>
          <p:nvPr userDrawn="1"/>
        </p:nvPicPr>
        <p:blipFill>
          <a:blip r:embed="rId4"/>
          <a:srcRect l="-2" t="2950" r="3548"/>
          <a:stretch>
            <a:fillRect/>
          </a:stretch>
        </p:blipFill>
        <p:spPr bwMode="auto">
          <a:xfrm>
            <a:off x="376238" y="5689600"/>
            <a:ext cx="1298575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/>
          <p:cNvPicPr>
            <a:picLocks noChangeAspect="1" noChangeArrowheads="1"/>
          </p:cNvPicPr>
          <p:nvPr userDrawn="1"/>
        </p:nvPicPr>
        <p:blipFill>
          <a:blip r:embed="rId5"/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22"/>
          <p:cNvPicPr>
            <a:picLocks noChangeAspect="1" noChangeArrowheads="1"/>
          </p:cNvPicPr>
          <p:nvPr userDrawn="1"/>
        </p:nvPicPr>
        <p:blipFill>
          <a:blip r:embed="rId6"/>
          <a:srcRect l="-15234" t="-65079" r="-16672" b="-871"/>
          <a:stretch>
            <a:fillRect/>
          </a:stretch>
        </p:blipFill>
        <p:spPr bwMode="auto">
          <a:xfrm>
            <a:off x="4932363" y="663575"/>
            <a:ext cx="207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23"/>
          <p:cNvPicPr>
            <a:picLocks noChangeAspect="1" noChangeArrowheads="1"/>
          </p:cNvPicPr>
          <p:nvPr userDrawn="1"/>
        </p:nvPicPr>
        <p:blipFill>
          <a:blip r:embed="rId7"/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14"/>
          <p:cNvSpPr txBox="1"/>
          <p:nvPr userDrawn="1"/>
        </p:nvSpPr>
        <p:spPr>
          <a:xfrm>
            <a:off x="107950" y="5118100"/>
            <a:ext cx="1906588" cy="269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47675">
              <a:defRPr/>
            </a:pPr>
            <a:r>
              <a:rPr lang="en-US" sz="1150" kern="1800" dirty="0">
                <a:solidFill>
                  <a:srgbClr val="8788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www.pleddg.org.ua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 rtlCol="0" anchor="ctr">
            <a:normAutofit/>
          </a:bodyPr>
          <a:lstStyle>
            <a:lvl1pPr>
              <a:defRPr lang="uk-UA" altLang="en-US" sz="4400" kern="12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uk-UA" altLang="en-US" dirty="0" err="1"/>
              <a:t>Образец</a:t>
            </a:r>
            <a:r>
              <a:rPr lang="uk-UA" altLang="en-US" dirty="0"/>
              <a:t> заголовка</a:t>
            </a:r>
          </a:p>
        </p:txBody>
      </p:sp>
      <p:sp>
        <p:nvSpPr>
          <p:cNvPr id="1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599" y="3520109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28B6F-8BC5-4532-8A09-C2EA0F5FE3BB}" type="slidenum">
              <a:rPr lang="uk-UA" altLang="en-US"/>
              <a:pPr>
                <a:defRPr/>
              </a:pPr>
              <a:t>‹#›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176245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1"/>
          <p:cNvPicPr>
            <a:picLocks noChangeAspect="1" noChangeArrowheads="1"/>
          </p:cNvPicPr>
          <p:nvPr userDrawn="1"/>
        </p:nvPicPr>
        <p:blipFill>
          <a:blip r:embed="rId2"/>
          <a:srcRect l="13239" t="36472" r="9813" b="42093"/>
          <a:stretch>
            <a:fillRect/>
          </a:stretch>
        </p:blipFill>
        <p:spPr bwMode="auto">
          <a:xfrm>
            <a:off x="469900" y="6237288"/>
            <a:ext cx="25050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rtlCol="0" anchor="ctr">
            <a:normAutofit/>
          </a:bodyPr>
          <a:lstStyle>
            <a:lvl1pPr algn="ctr">
              <a:defRPr lang="ru-RU" sz="3200" b="1" kern="1200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>
            <a:lvl1pPr>
              <a:defRPr lang="ru-RU" sz="3200" kern="12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ru-RU" sz="28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defRPr lang="ru-RU" sz="24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>
              <a:defRPr lang="ru-RU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>
              <a:defRPr lang="ru-RU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678C94"/>
                </a:solidFill>
              </a:defRPr>
            </a:lvl1pPr>
          </a:lstStyle>
          <a:p>
            <a:pPr>
              <a:defRPr/>
            </a:pPr>
            <a:fld id="{815A6961-4FB0-46BA-B3EE-22B1F0480C35}" type="slidenum">
              <a:rPr lang="uk-UA" altLang="en-US"/>
              <a:pPr>
                <a:defRPr/>
              </a:pPr>
              <a:t>‹#›</a:t>
            </a:fld>
            <a:endParaRPr lang="uk-UA" altLang="en-US" dirty="0"/>
          </a:p>
        </p:txBody>
      </p:sp>
    </p:spTree>
    <p:extLst>
      <p:ext uri="{BB962C8B-B14F-4D97-AF65-F5344CB8AC3E}">
        <p14:creationId xmlns:p14="http://schemas.microsoft.com/office/powerpoint/2010/main" val="4096562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ідзаголовок 2"/>
          <p:cNvSpPr txBox="1">
            <a:spLocks/>
          </p:cNvSpPr>
          <p:nvPr userDrawn="1"/>
        </p:nvSpPr>
        <p:spPr>
          <a:xfrm>
            <a:off x="0" y="3213100"/>
            <a:ext cx="9144000" cy="33147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01800" algn="l">
              <a:defRPr/>
            </a:pPr>
            <a:endParaRPr lang="uk-UA" sz="1400" dirty="0">
              <a:solidFill>
                <a:schemeClr val="tx1">
                  <a:lumMod val="50000"/>
                  <a:lumOff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uk-UA" sz="140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 userDrawn="1"/>
        </p:nvSpPr>
        <p:spPr>
          <a:xfrm>
            <a:off x="0" y="2060575"/>
            <a:ext cx="9144000" cy="10810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90700" algn="l">
              <a:defRPr/>
            </a:pPr>
            <a:endParaRPr lang="uk-UA" sz="3200" b="1" cap="all" dirty="0">
              <a:solidFill>
                <a:srgbClr val="87003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Рисунок 21"/>
          <p:cNvPicPr>
            <a:picLocks noChangeAspect="1" noChangeArrowheads="1"/>
          </p:cNvPicPr>
          <p:nvPr userDrawn="1"/>
        </p:nvPicPr>
        <p:blipFill>
          <a:blip r:embed="rId2"/>
          <a:srcRect l="13660" t="36472" r="9813" b="40846"/>
          <a:stretch>
            <a:fillRect/>
          </a:stretch>
        </p:blipFill>
        <p:spPr bwMode="auto">
          <a:xfrm>
            <a:off x="468313" y="292100"/>
            <a:ext cx="42814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22"/>
          <p:cNvPicPr>
            <a:picLocks noChangeAspect="1" noChangeArrowheads="1"/>
          </p:cNvPicPr>
          <p:nvPr userDrawn="1"/>
        </p:nvPicPr>
        <p:blipFill>
          <a:blip r:embed="rId3"/>
          <a:srcRect l="-15234" t="-65079" r="-16672" b="-871"/>
          <a:stretch>
            <a:fillRect/>
          </a:stretch>
        </p:blipFill>
        <p:spPr bwMode="auto">
          <a:xfrm>
            <a:off x="4932363" y="663575"/>
            <a:ext cx="207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23"/>
          <p:cNvPicPr>
            <a:picLocks noChangeAspect="1" noChangeArrowheads="1"/>
          </p:cNvPicPr>
          <p:nvPr userDrawn="1"/>
        </p:nvPicPr>
        <p:blipFill>
          <a:blip r:embed="rId4"/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5"/>
          <a:srcRect l="-2" t="2950" r="3548"/>
          <a:stretch>
            <a:fillRect/>
          </a:stretch>
        </p:blipFill>
        <p:spPr bwMode="auto">
          <a:xfrm>
            <a:off x="376238" y="5689600"/>
            <a:ext cx="1298575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/>
          <p:cNvPicPr>
            <a:picLocks noChangeAspect="1" noChangeArrowheads="1"/>
          </p:cNvPicPr>
          <p:nvPr userDrawn="1"/>
        </p:nvPicPr>
        <p:blipFill>
          <a:blip r:embed="rId6"/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15393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>
            <a:noFill/>
          </a:ln>
          <a:extLst/>
        </p:spPr>
        <p:txBody>
          <a:bodyPr rtlCol="0" anchor="ctr">
            <a:normAutofit/>
          </a:bodyPr>
          <a:lstStyle>
            <a:lvl1pPr algn="ctr">
              <a:defRPr lang="ru-RU" sz="3200" b="1" kern="1200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noFill/>
          <a:ln>
            <a:noFill/>
          </a:ln>
          <a:extLst/>
        </p:spPr>
        <p:txBody>
          <a:bodyPr rtlCol="0">
            <a:normAutofit/>
          </a:bodyPr>
          <a:lstStyle>
            <a:lvl1pPr>
              <a:defRPr lang="ru-RU" sz="2400" kern="1200" smtClean="0">
                <a:solidFill>
                  <a:srgbClr val="3E3E40"/>
                </a:solidFill>
              </a:defRPr>
            </a:lvl1pPr>
            <a:lvl2pPr>
              <a:defRPr lang="ru-RU" sz="2000" kern="1200" smtClean="0">
                <a:solidFill>
                  <a:srgbClr val="3E3E40"/>
                </a:solidFill>
                <a:ea typeface="+mn-ea"/>
              </a:defRPr>
            </a:lvl2pPr>
            <a:lvl3pPr>
              <a:defRPr lang="ru-RU" sz="2000" kern="1200" smtClean="0">
                <a:solidFill>
                  <a:srgbClr val="3E3E40"/>
                </a:solidFill>
                <a:ea typeface="+mn-ea"/>
              </a:defRPr>
            </a:lvl3pPr>
            <a:lvl4pPr>
              <a:defRPr lang="ru-RU" sz="2000" kern="1200" smtClean="0">
                <a:solidFill>
                  <a:srgbClr val="3E3E40"/>
                </a:solidFill>
                <a:ea typeface="+mn-ea"/>
              </a:defRPr>
            </a:lvl4pPr>
            <a:lvl5pPr>
              <a:defRPr lang="ru-RU" sz="2000" kern="1200">
                <a:solidFill>
                  <a:srgbClr val="3E3E40"/>
                </a:solidFill>
                <a:ea typeface="+mn-ea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noFill/>
          <a:ln>
            <a:noFill/>
          </a:ln>
          <a:extLst/>
        </p:spPr>
        <p:txBody>
          <a:bodyPr rtlCol="0">
            <a:normAutofit/>
          </a:bodyPr>
          <a:lstStyle>
            <a:lvl1pPr>
              <a:defRPr lang="ru-RU" sz="2400" kern="1200" dirty="0" smtClean="0">
                <a:solidFill>
                  <a:srgbClr val="3E3E40"/>
                </a:solidFill>
              </a:defRPr>
            </a:lvl1pPr>
            <a:lvl2pPr>
              <a:defRPr lang="ru-RU" sz="2000" kern="1200" dirty="0" smtClean="0">
                <a:solidFill>
                  <a:srgbClr val="3E3E40"/>
                </a:solidFill>
                <a:ea typeface="+mn-ea"/>
              </a:defRPr>
            </a:lvl2pPr>
            <a:lvl3pPr>
              <a:defRPr lang="ru-RU" sz="2000" kern="1200" dirty="0" smtClean="0">
                <a:solidFill>
                  <a:srgbClr val="3E3E40"/>
                </a:solidFill>
                <a:ea typeface="+mn-ea"/>
              </a:defRPr>
            </a:lvl3pPr>
            <a:lvl4pPr>
              <a:defRPr lang="ru-RU" kern="1200" dirty="0" smtClean="0">
                <a:solidFill>
                  <a:srgbClr val="3E3E40"/>
                </a:solidFill>
                <a:ea typeface="+mn-ea"/>
              </a:defRPr>
            </a:lvl4pPr>
            <a:lvl5pPr>
              <a:defRPr lang="ru-RU" kern="1200" dirty="0">
                <a:solidFill>
                  <a:srgbClr val="3E3E40"/>
                </a:solidFill>
                <a:ea typeface="+mn-ea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5EADE-A290-4EBD-8D0C-BEE0E63A28F9}" type="slidenum">
              <a:rPr lang="uk-UA" altLang="en-US"/>
              <a:pPr>
                <a:defRPr/>
              </a:pPr>
              <a:t>‹#›</a:t>
            </a:fld>
            <a:endParaRPr lang="uk-UA" altLang="en-US" dirty="0"/>
          </a:p>
        </p:txBody>
      </p:sp>
    </p:spTree>
    <p:extLst>
      <p:ext uri="{BB962C8B-B14F-4D97-AF65-F5344CB8AC3E}">
        <p14:creationId xmlns:p14="http://schemas.microsoft.com/office/powerpoint/2010/main" val="3223144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E2670E-5AA1-45C1-A6A0-9D6A8EBF60AC}" type="slidenum">
              <a:rPr lang="uk-UA" altLang="en-US"/>
              <a:pPr>
                <a:defRPr/>
              </a:pPr>
              <a:t>‹#›</a:t>
            </a:fld>
            <a:endParaRPr lang="uk-UA" altLang="en-US" dirty="0"/>
          </a:p>
        </p:txBody>
      </p:sp>
    </p:spTree>
    <p:extLst>
      <p:ext uri="{BB962C8B-B14F-4D97-AF65-F5344CB8AC3E}">
        <p14:creationId xmlns:p14="http://schemas.microsoft.com/office/powerpoint/2010/main" val="2507799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lang="uk-UA" sz="2400" b="1" dirty="0" smtClean="0"/>
            </a:lvl1pPr>
          </a:lstStyle>
          <a:p>
            <a:pPr marL="0" lvl="0" indent="0">
              <a:buNone/>
            </a:pPr>
            <a:r>
              <a:rPr lang="uk-UA" dirty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>
              <a:defRPr lang="uk-UA" sz="2400" kern="1200" dirty="0" smtClean="0">
                <a:solidFill>
                  <a:srgbClr val="3E3E40"/>
                </a:solidFill>
              </a:defRPr>
            </a:lvl1pPr>
            <a:lvl2pPr>
              <a:defRPr lang="uk-UA" sz="2000" kern="1200" dirty="0" smtClean="0">
                <a:solidFill>
                  <a:srgbClr val="3E3E40"/>
                </a:solidFill>
                <a:ea typeface="+mn-ea"/>
              </a:defRPr>
            </a:lvl2pPr>
            <a:lvl3pPr>
              <a:defRPr lang="uk-UA" sz="2000" kern="1200" dirty="0" smtClean="0">
                <a:solidFill>
                  <a:srgbClr val="3E3E40"/>
                </a:solidFill>
                <a:ea typeface="+mn-ea"/>
              </a:defRPr>
            </a:lvl3pPr>
            <a:lvl4pPr>
              <a:defRPr lang="uk-UA" kern="1200" dirty="0" smtClean="0">
                <a:solidFill>
                  <a:srgbClr val="3E3E40"/>
                </a:solidFill>
                <a:ea typeface="+mn-ea"/>
              </a:defRPr>
            </a:lvl4pPr>
            <a:lvl5pPr>
              <a:defRPr lang="en-US" kern="1200" dirty="0">
                <a:solidFill>
                  <a:srgbClr val="3E3E40"/>
                </a:solidFill>
                <a:ea typeface="+mn-ea"/>
              </a:defRPr>
            </a:lvl5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lang="uk-UA" sz="2400" b="1" dirty="0" smtClean="0"/>
            </a:lvl1pPr>
          </a:lstStyle>
          <a:p>
            <a:pPr marL="0" lvl="0" indent="0">
              <a:buNone/>
            </a:pPr>
            <a:r>
              <a:rPr lang="uk-UA" dirty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>
              <a:defRPr lang="uk-UA" sz="2400" kern="1200" dirty="0" smtClean="0">
                <a:solidFill>
                  <a:srgbClr val="3E3E40"/>
                </a:solidFill>
              </a:defRPr>
            </a:lvl1pPr>
            <a:lvl2pPr>
              <a:defRPr lang="uk-UA" sz="2000" kern="1200" dirty="0" smtClean="0">
                <a:solidFill>
                  <a:srgbClr val="3E3E40"/>
                </a:solidFill>
                <a:ea typeface="+mn-ea"/>
              </a:defRPr>
            </a:lvl2pPr>
            <a:lvl3pPr>
              <a:defRPr lang="uk-UA" sz="2000" kern="1200" dirty="0" smtClean="0">
                <a:solidFill>
                  <a:srgbClr val="3E3E40"/>
                </a:solidFill>
                <a:ea typeface="+mn-ea"/>
              </a:defRPr>
            </a:lvl3pPr>
            <a:lvl4pPr>
              <a:defRPr lang="uk-UA" kern="1200" dirty="0" smtClean="0">
                <a:solidFill>
                  <a:srgbClr val="3E3E40"/>
                </a:solidFill>
                <a:ea typeface="+mn-ea"/>
              </a:defRPr>
            </a:lvl4pPr>
            <a:lvl5pPr>
              <a:defRPr lang="en-US" kern="1200" dirty="0">
                <a:solidFill>
                  <a:srgbClr val="3E3E40"/>
                </a:solidFill>
                <a:ea typeface="+mn-ea"/>
              </a:defRPr>
            </a:lvl5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  <p:sp>
        <p:nvSpPr>
          <p:cNvPr id="9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6A299-A66E-43B0-875B-AFB22AF17E33}" type="datetime1">
              <a:rPr lang="en-US"/>
              <a:pPr>
                <a:defRPr/>
              </a:pPr>
              <a:t>1/25/2022</a:t>
            </a:fld>
            <a:endParaRPr lang="en-US"/>
          </a:p>
        </p:txBody>
      </p:sp>
      <p:sp>
        <p:nvSpPr>
          <p:cNvPr id="10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buFont typeface="Times New Roman" pitchFamily="16" charset="0"/>
              <a:buNone/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6E74CE9-E707-4F36-97F2-3D11F69D7F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>
            <a:noFill/>
          </a:ln>
          <a:extLst/>
        </p:spPr>
        <p:txBody>
          <a:bodyPr rtlCol="0" anchor="ctr">
            <a:normAutofit/>
          </a:bodyPr>
          <a:lstStyle>
            <a:lvl1pPr algn="ctr">
              <a:defRPr lang="ru-RU" sz="3200" b="1" kern="1200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09749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 dirty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 dirty="0"/>
              <a:t>Образец текста</a:t>
            </a:r>
          </a:p>
          <a:p>
            <a:pPr lvl="1"/>
            <a:r>
              <a:rPr lang="uk-UA" altLang="en-US" dirty="0"/>
              <a:t>Второй уровень</a:t>
            </a:r>
          </a:p>
          <a:p>
            <a:pPr lvl="2"/>
            <a:r>
              <a:rPr lang="uk-UA" altLang="en-US" dirty="0"/>
              <a:t>Третий уровень</a:t>
            </a:r>
          </a:p>
          <a:p>
            <a:pPr lvl="3"/>
            <a:r>
              <a:rPr lang="uk-UA" altLang="en-US" dirty="0"/>
              <a:t>Четвертый уровень</a:t>
            </a:r>
          </a:p>
          <a:p>
            <a:pPr lvl="4"/>
            <a:r>
              <a:rPr lang="uk-UA" altLang="en-US" dirty="0"/>
              <a:t>Пятый уровень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uk-UA" altLang="en-US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678C94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565D0BF8-3ED7-4709-8978-483AA1739B78}" type="slidenum">
              <a:rPr lang="uk-UA" altLang="en-US"/>
              <a:pPr>
                <a:defRPr/>
              </a:pPr>
              <a:t>‹#›</a:t>
            </a:fld>
            <a:endParaRPr lang="uk-UA" altLang="en-US" dirty="0"/>
          </a:p>
        </p:txBody>
      </p:sp>
    </p:spTree>
    <p:extLst>
      <p:ext uri="{BB962C8B-B14F-4D97-AF65-F5344CB8AC3E}">
        <p14:creationId xmlns:p14="http://schemas.microsoft.com/office/powerpoint/2010/main" val="618753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ahoma" pitchFamily="34" charset="0"/>
          <a:ea typeface="+mj-ea"/>
          <a:cs typeface="Tahom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ahoma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ahoma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ahoma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ahoma" pitchFamily="34" charset="0"/>
          <a:cs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rgbClr val="000000"/>
          </a:solidFill>
          <a:latin typeface="Tahoma" pitchFamily="34" charset="0"/>
          <a:ea typeface="+mn-ea"/>
          <a:cs typeface="Tahoma" pitchFamily="34" charset="0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rgbClr val="000000"/>
          </a:solidFill>
          <a:latin typeface="Tahoma" pitchFamily="34" charset="0"/>
          <a:cs typeface="Tahoma" pitchFamily="34" charset="0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rgbClr val="000000"/>
          </a:solidFill>
          <a:latin typeface="Tahoma" pitchFamily="34" charset="0"/>
          <a:cs typeface="Tahoma" pitchFamily="34" charset="0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rgbClr val="000000"/>
          </a:solidFill>
          <a:latin typeface="Tahoma" pitchFamily="34" charset="0"/>
          <a:cs typeface="Tahoma" pitchFamily="34" charset="0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rgbClr val="000000"/>
          </a:solidFill>
          <a:latin typeface="Tahoma" pitchFamily="34" charset="0"/>
          <a:cs typeface="Tahoma" pitchFamily="34" charset="0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87216" y="1102053"/>
            <a:ext cx="7056784" cy="2808312"/>
          </a:xfrm>
        </p:spPr>
        <p:txBody>
          <a:bodyPr>
            <a:normAutofit/>
          </a:bodyPr>
          <a:lstStyle/>
          <a:p>
            <a:r>
              <a:rPr lang="ru-RU" sz="31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  <a:t/>
            </a:r>
            <a:br>
              <a:rPr lang="ru-RU" sz="31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</a:br>
            <a:r>
              <a:rPr lang="uk-UA" sz="2800" b="1" cap="all" dirty="0" smtClean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  <a:t>7.7.</a:t>
            </a:r>
            <a:r>
              <a:rPr lang="uk-UA" sz="28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  <a:t/>
            </a:r>
            <a:br>
              <a:rPr lang="uk-UA" sz="28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</a:br>
            <a:r>
              <a:rPr lang="uk-UA" sz="28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  <a:t>МАРКЕТИНГОВА КОМУНІКАЦІЯ</a:t>
            </a:r>
            <a:endParaRPr lang="uk-UA" sz="2800" dirty="0"/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E6AE-21FC-4AA9-9BB9-854D1175FFD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6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51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9144000" cy="980728"/>
          </a:xfrm>
        </p:spPr>
        <p:txBody>
          <a:bodyPr>
            <a:noAutofit/>
          </a:bodyPr>
          <a:lstStyle/>
          <a:p>
            <a:pPr eaLnBrk="1" hangingPunct="1"/>
            <a:r>
              <a:rPr lang="uk-UA" dirty="0">
                <a:solidFill>
                  <a:srgbClr val="C00000"/>
                </a:solidFill>
              </a:rPr>
              <a:t>Переваги і недоліки методів маркетингової комунікації (3)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331698"/>
              </p:ext>
            </p:extLst>
          </p:nvPr>
        </p:nvGraphicFramePr>
        <p:xfrm>
          <a:off x="72344" y="1037998"/>
          <a:ext cx="9013600" cy="5347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58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189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0875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75855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Метод маркетингової комунікації</a:t>
                      </a:r>
                      <a:endParaRPr lang="ru-RU" sz="2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313" marR="23313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Переваги</a:t>
                      </a:r>
                      <a:endParaRPr lang="ru-RU" sz="2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313" marR="23313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Недоліки</a:t>
                      </a:r>
                      <a:endParaRPr lang="ru-RU" sz="2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313" marR="23313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64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993300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Зв'язки із громадськістю, пропаганда ***, </a:t>
                      </a:r>
                      <a:r>
                        <a:rPr lang="uk-UA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робота із посередниками і агентами впливу</a:t>
                      </a:r>
                      <a:endParaRPr lang="ru-RU" sz="2000" dirty="0"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313" marR="23313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Можливість перекласти частину робіт по просуванню на посередників і агентів впливу.</a:t>
                      </a:r>
                      <a:endParaRPr lang="ru-RU" sz="2000" dirty="0"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Вихід на </a:t>
                      </a:r>
                      <a:r>
                        <a:rPr lang="uk-UA" sz="2000" dirty="0" smtClean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багатьох </a:t>
                      </a:r>
                      <a:r>
                        <a:rPr lang="uk-UA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потенційних клієнтів.</a:t>
                      </a:r>
                      <a:endParaRPr lang="ru-RU" sz="2000" dirty="0"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Переконливість інформації, що поступає опосередковано (не від міста безпосередньо, а з незалежних джерел - посередників і агентів впливу).</a:t>
                      </a:r>
                      <a:endParaRPr lang="ru-RU" sz="2000" dirty="0"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Публічність: залучення населення в просування міста</a:t>
                      </a:r>
                      <a:endParaRPr lang="ru-RU" sz="2000" dirty="0"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313" marR="23313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Відсутність прямого контакту з цільовою аудиторією.</a:t>
                      </a:r>
                      <a:endParaRPr lang="ru-RU" sz="2000" dirty="0"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Неможливість оцінити результативність</a:t>
                      </a:r>
                      <a:endParaRPr lang="ru-RU" sz="2000" dirty="0"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313" marR="23313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cxnSp>
        <p:nvCxnSpPr>
          <p:cNvPr id="4" name="Пряма сполучна лінія 9"/>
          <p:cNvCxnSpPr/>
          <p:nvPr/>
        </p:nvCxnSpPr>
        <p:spPr>
          <a:xfrm>
            <a:off x="482600" y="980728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98" name="Rectangle 2"/>
          <p:cNvSpPr>
            <a:spLocks noGrp="1" noChangeArrowheads="1"/>
          </p:cNvSpPr>
          <p:nvPr>
            <p:ph type="title"/>
          </p:nvPr>
        </p:nvSpPr>
        <p:spPr>
          <a:xfrm>
            <a:off x="35278" y="34854"/>
            <a:ext cx="9144000" cy="785794"/>
          </a:xfrm>
        </p:spPr>
        <p:txBody>
          <a:bodyPr>
            <a:noAutofit/>
          </a:bodyPr>
          <a:lstStyle/>
          <a:p>
            <a:pPr eaLnBrk="1" hangingPunct="1"/>
            <a:r>
              <a:rPr lang="uk-UA" dirty="0">
                <a:solidFill>
                  <a:srgbClr val="C00000"/>
                </a:solidFill>
              </a:rPr>
              <a:t>Інструменти маркетингової комунікації 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5589074"/>
              </p:ext>
            </p:extLst>
          </p:nvPr>
        </p:nvGraphicFramePr>
        <p:xfrm>
          <a:off x="54355" y="980728"/>
          <a:ext cx="8992364" cy="5712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27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8044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092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63998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59819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Завдання маркетингової комунікації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23174" marR="23174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Технології </a:t>
                      </a:r>
                      <a:r>
                        <a:rPr lang="uk-UA" sz="18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інтернет-комунікації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23174" marR="23174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Цільові аудиторії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23174" marR="23174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Форми комунікацій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23174" marR="23174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52893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</a:t>
                      </a:r>
                      <a:r>
                        <a:rPr lang="uk-UA" sz="1800" b="1" dirty="0">
                          <a:solidFill>
                            <a:srgbClr val="993300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Творення сприятливого іміджу міста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Роз'яснення політики властей.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Висвітлення змін, що відбуваються в місті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174" marR="2317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Web-сайт(WWW).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Електронна пошта.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Поштові реєстри в електронній пошті (</a:t>
                      </a:r>
                      <a:r>
                        <a:rPr lang="uk-UA" sz="1800" dirty="0" err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Listserv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).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Проведення відео конференцій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174" marR="2317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Споживачі ресурсів міста, його товарів і послуг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174" marR="2317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Розміщення короткої інформації на популярних серверах.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Реєстрація сайту в пошукових системах і каталогах (вітчизняних і зарубіжних).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Обмін посиланнями з іншими міськими сайтами, а також спеціалізованими серверами.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Розміщення посилань на позитивні відгуки про місто в пресі і інших джерелах інформації (або створення спеціалізованого розділу на сайті).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Списки розсилки.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Індивідуальні листи.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Текстові блоки.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Мережеві конференції, </a:t>
                      </a:r>
                      <a:r>
                        <a:rPr lang="uk-UA" sz="1800" dirty="0" err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відеоконференції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Розсилки новин сервера (або інформування на *web-сайті про новини)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174" marR="23174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cxnSp>
        <p:nvCxnSpPr>
          <p:cNvPr id="4" name="Пряма сполучна лінія 9"/>
          <p:cNvCxnSpPr/>
          <p:nvPr/>
        </p:nvCxnSpPr>
        <p:spPr>
          <a:xfrm>
            <a:off x="482600" y="908720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2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dirty="0">
                <a:solidFill>
                  <a:srgbClr val="C00000"/>
                </a:solidFill>
              </a:rPr>
              <a:t>Інструменти</a:t>
            </a:r>
            <a:r>
              <a:rPr lang="uk-UA" sz="3200" dirty="0">
                <a:solidFill>
                  <a:srgbClr val="C00000"/>
                </a:solidFill>
              </a:rPr>
              <a:t> маркетингової комунікац</a:t>
            </a:r>
            <a:r>
              <a:rPr lang="uk-UA" sz="3200" dirty="0"/>
              <a:t>ії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6188520"/>
              </p:ext>
            </p:extLst>
          </p:nvPr>
        </p:nvGraphicFramePr>
        <p:xfrm>
          <a:off x="34575" y="911187"/>
          <a:ext cx="9039088" cy="6003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31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863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597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5977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89621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Завдання маркетингової комунікації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23597" marR="23597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Технології </a:t>
                      </a:r>
                      <a:r>
                        <a:rPr lang="uk-UA" sz="1800" b="1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інтернет-комунікації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23597" marR="23597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Цільові аудиторії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23597" marR="23597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Форми комунікацій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23597" marR="23597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13919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993300"/>
                          </a:solidFill>
                          <a:latin typeface="+mn-lt"/>
                          <a:ea typeface="Times New Roman"/>
                        </a:rPr>
                        <a:t>• Вивчення ринку.</a:t>
                      </a:r>
                      <a:endParaRPr lang="ru-RU" sz="1800" b="1" dirty="0">
                        <a:solidFill>
                          <a:srgbClr val="993300"/>
                        </a:solidFill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993300"/>
                          </a:solidFill>
                          <a:latin typeface="+mn-lt"/>
                          <a:ea typeface="Times New Roman"/>
                        </a:rPr>
                        <a:t>Аналіз очікувань і переваг споживачів ресурсів міста.</a:t>
                      </a:r>
                      <a:endParaRPr lang="ru-RU" sz="1800" b="1" dirty="0">
                        <a:solidFill>
                          <a:srgbClr val="993300"/>
                        </a:solidFill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• Моніторинг громадської думки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23597" marR="23597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•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WWW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, інформаційний пошук і його програмне забезпечення.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• Електронна пошта.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• Поштові реєстри в електронній пошті.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• Електронні дошки оголошень.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• Особисті сайти городян.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• Лічильники</a:t>
                      </a:r>
                      <a:r>
                        <a:rPr lang="uk-UA" sz="1800" baseline="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відвідувань сайту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23597" marR="23597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Цільові аудиторії інвестиційного і туристичного маркетингу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23597" marR="23597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• Комплектування оглядів преси, статистичної інформації, аналітичних матеріалів, розміщених на різних серверах»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WWW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.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• Списки розсилки.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• Дискусійні листи.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• Конференції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on-line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 (групи новин).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• Опитування, голосування, анкетування, інтерв'ю в режимі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on-line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 .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• Спостереження (і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мплицитн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и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й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підхід) і співпраця е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кспл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я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цитн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и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й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 підхід)</a:t>
                      </a:r>
                      <a:endParaRPr lang="ru-RU" sz="18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23597" marR="23597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cxnSp>
        <p:nvCxnSpPr>
          <p:cNvPr id="4" name="Пряма сполучна лінія 9"/>
          <p:cNvCxnSpPr/>
          <p:nvPr/>
        </p:nvCxnSpPr>
        <p:spPr>
          <a:xfrm>
            <a:off x="482600" y="836712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dirty="0">
                <a:solidFill>
                  <a:srgbClr val="C00000"/>
                </a:solidFill>
              </a:rPr>
              <a:t>Інструменти маркетингової комунікації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0338406"/>
              </p:ext>
            </p:extLst>
          </p:nvPr>
        </p:nvGraphicFramePr>
        <p:xfrm>
          <a:off x="88488" y="901476"/>
          <a:ext cx="8996518" cy="578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7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094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5135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469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Завдання маркетингової комунікації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178" marR="23178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Технології </a:t>
                      </a:r>
                      <a:r>
                        <a:rPr lang="uk-UA" sz="1800" dirty="0" err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інтернет-комунікації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178" marR="23178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Цільові аудиторії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178" marR="23178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Форми комунікацій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178" marR="23178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 </a:t>
                      </a:r>
                      <a:r>
                        <a:rPr lang="uk-UA" sz="1800" b="1" dirty="0">
                          <a:solidFill>
                            <a:srgbClr val="993300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Зав'язування і підтримка ділових контактів з внутрішніми і зовнішніми по відношенню до міста партнерами.</a:t>
                      </a:r>
                      <a:endParaRPr lang="ru-RU" sz="1800" b="1" dirty="0">
                        <a:solidFill>
                          <a:srgbClr val="993300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Зв'язки з громадськістю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178" marR="23178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Web-сайт.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Електронна пошта.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Поштові реєстри в електронній пошті.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Голосовий зв'язок.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Проведення </a:t>
                      </a:r>
                      <a:r>
                        <a:rPr lang="uk-UA" sz="1800" dirty="0" err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відеоконференцій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Діалог користувачів.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Ретрансляція бесіди в Інтернет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178" marR="23178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Споживачі ресурсів території, її товарів і послуг.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Суб'єкти регіонального і муніципального управління, представники </a:t>
                      </a:r>
                      <a:r>
                        <a:rPr lang="uk-UA" sz="18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інших</a:t>
                      </a:r>
                      <a:r>
                        <a:rPr lang="uk-UA" sz="180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 </a:t>
                      </a:r>
                      <a:r>
                        <a:rPr lang="uk-UA" sz="18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органів 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влади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178" marR="23178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Списки розсилки.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Розсилки новин сервера.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Бази даних відповідей на питання, що найчастіше ставляться.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Консультаційна підтримка в режимі on-</a:t>
                      </a:r>
                      <a:r>
                        <a:rPr lang="uk-UA" sz="1800" dirty="0" err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line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 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Мережеві фокус-групи, професійні форуми, конференції, чат-клуби.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Управлінські ігри, тренінги і дистанційне навчання в режимі on-</a:t>
                      </a:r>
                      <a:r>
                        <a:rPr lang="uk-UA" sz="1800" dirty="0" err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line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 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</a:t>
                      </a:r>
                      <a:r>
                        <a:rPr lang="uk-UA" sz="1800" dirty="0" err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Інтернет-сервери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Електронні бази даних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178" marR="23178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cxnSp>
        <p:nvCxnSpPr>
          <p:cNvPr id="4" name="Пряма сполучна лінія 9"/>
          <p:cNvCxnSpPr/>
          <p:nvPr/>
        </p:nvCxnSpPr>
        <p:spPr>
          <a:xfrm>
            <a:off x="482600" y="836712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70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dirty="0">
                <a:solidFill>
                  <a:srgbClr val="C00000"/>
                </a:solidFill>
              </a:rPr>
              <a:t>Інструменти маркетингової комунікації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0871382"/>
              </p:ext>
            </p:extLst>
          </p:nvPr>
        </p:nvGraphicFramePr>
        <p:xfrm>
          <a:off x="155912" y="980728"/>
          <a:ext cx="8959212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98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398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398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3980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86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Завдання маркетингової комунікації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388" marR="23388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Технології </a:t>
                      </a:r>
                      <a:r>
                        <a:rPr lang="uk-UA" sz="1800" b="1" dirty="0" err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інтернет-комунікації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388" marR="23388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Цільові аудиторії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388" marR="23388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Форми комунікацій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388" marR="23388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216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993300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Підтримка міських виробників товарів і послуг, 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просування їх продукції на внутрішні і зовнішні ринки.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Стимулювання 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попиту населення на товари і послуги, що надаються місцевими товаровиробниками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388" marR="23388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WWW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 інформаційний пошук і його програмне забезпечення.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Електронна пошта.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Поштові реєстри в електронній пошті.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Електронні дошки оголошень.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Особисті сайти городян.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Лічильники відвідувань сайту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388" marR="23388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Інвестори.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Туристи.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Сторонні групи впливу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388" marR="23388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Е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кстранет-сервер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и.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Віртуальні виставки.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Електронні магазини.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Аукціони в режимі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on-line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 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</a:t>
                      </a:r>
                      <a:r>
                        <a:rPr lang="uk-UA" sz="1800" dirty="0" err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Інтернет-банки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, брокерські сервери і платіжні системи.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Розміщення банерів на популярних сторінках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Участь в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банерообм</a:t>
                      </a:r>
                      <a:r>
                        <a:rPr lang="uk-UA" sz="1800" dirty="0" err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інних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 мережах</a:t>
                      </a:r>
                      <a:endParaRPr lang="ru-RU" sz="18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23388" marR="23388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cxnSp>
        <p:nvCxnSpPr>
          <p:cNvPr id="4" name="Пряма сполучна лінія 9"/>
          <p:cNvCxnSpPr/>
          <p:nvPr/>
        </p:nvCxnSpPr>
        <p:spPr>
          <a:xfrm>
            <a:off x="482600" y="836712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39825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rgbClr val="C00000"/>
                </a:solidFill>
              </a:rPr>
              <a:t>послідовність етапів планування маркетингової комуніка</a:t>
            </a:r>
            <a:r>
              <a:rPr lang="uk-UA" dirty="0"/>
              <a:t>ції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507288" cy="4862165"/>
          </a:xfrm>
        </p:spPr>
        <p:txBody>
          <a:bodyPr>
            <a:noAutofit/>
          </a:bodyPr>
          <a:lstStyle/>
          <a:p>
            <a:pPr marL="0" indent="0">
              <a:buNone/>
              <a:tabLst>
                <a:tab pos="365125" algn="l"/>
              </a:tabLst>
            </a:pPr>
            <a:r>
              <a:rPr lang="uk-UA" sz="2300" b="1" dirty="0">
                <a:solidFill>
                  <a:schemeClr val="tx2">
                    <a:lumMod val="75000"/>
                  </a:schemeClr>
                </a:solidFill>
              </a:rPr>
              <a:t>1.	Аналіз маркетингового послання, унікальної пропозиції міста. Кодування послання. Формування звернення Розробка оформлення звернення.</a:t>
            </a:r>
          </a:p>
          <a:p>
            <a:pPr marL="0" indent="0">
              <a:buNone/>
              <a:tabLst>
                <a:tab pos="365125" algn="l"/>
              </a:tabLst>
            </a:pPr>
            <a:r>
              <a:rPr lang="uk-UA" sz="2300" b="1" dirty="0">
                <a:solidFill>
                  <a:schemeClr val="tx2">
                    <a:lumMod val="75000"/>
                  </a:schemeClr>
                </a:solidFill>
              </a:rPr>
              <a:t>2.	Установка параметрів інформаційної дії на цільову аудиторію:</a:t>
            </a:r>
          </a:p>
          <a:p>
            <a:pPr>
              <a:tabLst>
                <a:tab pos="365125" algn="l"/>
              </a:tabLst>
            </a:pPr>
            <a:r>
              <a:rPr lang="uk-UA" sz="2300" b="1" dirty="0">
                <a:solidFill>
                  <a:schemeClr val="tx2">
                    <a:lumMod val="75000"/>
                  </a:schemeClr>
                </a:solidFill>
              </a:rPr>
              <a:t>ступінь дії; </a:t>
            </a:r>
          </a:p>
          <a:p>
            <a:pPr>
              <a:tabLst>
                <a:tab pos="365125" algn="l"/>
              </a:tabLst>
            </a:pPr>
            <a:r>
              <a:rPr lang="uk-UA" sz="2300" b="1" dirty="0">
                <a:solidFill>
                  <a:schemeClr val="tx2">
                    <a:lumMod val="75000"/>
                  </a:schemeClr>
                </a:solidFill>
              </a:rPr>
              <a:t>частота дії;</a:t>
            </a:r>
          </a:p>
          <a:p>
            <a:pPr>
              <a:tabLst>
                <a:tab pos="365125" algn="l"/>
              </a:tabLst>
            </a:pPr>
            <a:r>
              <a:rPr lang="uk-UA" sz="2300" b="1" dirty="0">
                <a:solidFill>
                  <a:schemeClr val="tx2">
                    <a:lumMod val="75000"/>
                  </a:schemeClr>
                </a:solidFill>
              </a:rPr>
              <a:t> вигляд і глибина дії.</a:t>
            </a:r>
          </a:p>
          <a:p>
            <a:pPr marL="0" indent="0">
              <a:buNone/>
              <a:tabLst>
                <a:tab pos="365125" algn="l"/>
              </a:tabLst>
            </a:pPr>
            <a:r>
              <a:rPr lang="uk-UA" sz="2300" b="1" dirty="0">
                <a:solidFill>
                  <a:schemeClr val="tx2">
                    <a:lumMod val="75000"/>
                  </a:schemeClr>
                </a:solidFill>
              </a:rPr>
              <a:t>3.	Вибір методів дії.</a:t>
            </a:r>
          </a:p>
          <a:p>
            <a:pPr marL="0" lvl="0" indent="0">
              <a:buNone/>
              <a:tabLst>
                <a:tab pos="365125" algn="l"/>
              </a:tabLst>
            </a:pPr>
            <a:r>
              <a:rPr lang="uk-UA" sz="2300" b="1" dirty="0">
                <a:solidFill>
                  <a:schemeClr val="tx2">
                    <a:lumMod val="75000"/>
                  </a:schemeClr>
                </a:solidFill>
              </a:rPr>
              <a:t>4. Вибір інформаційних каналів дії.</a:t>
            </a:r>
          </a:p>
          <a:p>
            <a:pPr marL="0" lvl="0" indent="0">
              <a:buNone/>
              <a:tabLst>
                <a:tab pos="365125" algn="l"/>
              </a:tabLst>
            </a:pPr>
            <a:r>
              <a:rPr lang="uk-UA" sz="2300" b="1" dirty="0">
                <a:solidFill>
                  <a:schemeClr val="tx2">
                    <a:lumMod val="75000"/>
                  </a:schemeClr>
                </a:solidFill>
              </a:rPr>
              <a:t>5. Визначення бажаної у відповідь реакції</a:t>
            </a:r>
          </a:p>
          <a:p>
            <a:pPr marL="0" indent="0">
              <a:buNone/>
              <a:tabLst>
                <a:tab pos="365125" algn="l"/>
              </a:tabLst>
            </a:pPr>
            <a:r>
              <a:rPr lang="uk-UA" sz="2300" b="1" dirty="0">
                <a:solidFill>
                  <a:schemeClr val="tx2">
                    <a:lumMod val="75000"/>
                  </a:schemeClr>
                </a:solidFill>
              </a:rPr>
              <a:t>6.	Визначення вірогідних способів зворотного зв'язку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5A6961-4FB0-46BA-B3EE-22B1F0480C35}" type="slidenum">
              <a:rPr lang="uk-UA" altLang="en-US" smtClean="0"/>
              <a:pPr>
                <a:defRPr/>
              </a:pPr>
              <a:t>15</a:t>
            </a:fld>
            <a:endParaRPr lang="uk-UA" altLang="en-US" dirty="0"/>
          </a:p>
        </p:txBody>
      </p:sp>
    </p:spTree>
    <p:extLst>
      <p:ext uri="{BB962C8B-B14F-4D97-AF65-F5344CB8AC3E}">
        <p14:creationId xmlns:p14="http://schemas.microsoft.com/office/powerpoint/2010/main" val="114749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Заголовок 2"/>
          <p:cNvSpPr>
            <a:spLocks noGrp="1"/>
          </p:cNvSpPr>
          <p:nvPr>
            <p:ph type="title"/>
          </p:nvPr>
        </p:nvSpPr>
        <p:spPr>
          <a:xfrm>
            <a:off x="467544" y="200943"/>
            <a:ext cx="8229600" cy="1139825"/>
          </a:xfrm>
        </p:spPr>
        <p:txBody>
          <a:bodyPr/>
          <a:lstStyle/>
          <a:p>
            <a:r>
              <a:rPr lang="uk-UA" dirty="0"/>
              <a:t>   </a:t>
            </a:r>
            <a:r>
              <a:rPr lang="uk-UA" sz="3600" dirty="0">
                <a:solidFill>
                  <a:srgbClr val="C00000"/>
                </a:solidFill>
              </a:rPr>
              <a:t>Гості міста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19458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uk-UA" sz="2800" b="1" dirty="0">
                <a:solidFill>
                  <a:schemeClr val="tx2">
                    <a:lumMod val="75000"/>
                  </a:schemeClr>
                </a:solidFill>
                <a:latin typeface="+mn-lt"/>
                <a:cs typeface="Tahoma" panose="020B0604030504040204" pitchFamily="34" charset="0"/>
              </a:rPr>
              <a:t>Обрати найбільш чисельну групу, знайти прийнятний метод:</a:t>
            </a:r>
          </a:p>
          <a:p>
            <a:pPr>
              <a:defRPr/>
            </a:pPr>
            <a:r>
              <a:rPr lang="uk-UA" sz="2800" b="1" dirty="0">
                <a:solidFill>
                  <a:schemeClr val="tx2">
                    <a:lumMod val="75000"/>
                  </a:schemeClr>
                </a:solidFill>
                <a:latin typeface="+mn-lt"/>
                <a:cs typeface="Tahoma" panose="020B0604030504040204" pitchFamily="34" charset="0"/>
              </a:rPr>
              <a:t>анкетування в готелі</a:t>
            </a:r>
          </a:p>
          <a:p>
            <a:pPr>
              <a:defRPr/>
            </a:pPr>
            <a:r>
              <a:rPr lang="uk-UA" sz="2800" b="1" dirty="0" err="1">
                <a:solidFill>
                  <a:schemeClr val="tx2">
                    <a:lumMod val="75000"/>
                  </a:schemeClr>
                </a:solidFill>
                <a:latin typeface="+mn-lt"/>
                <a:cs typeface="Tahoma" panose="020B0604030504040204" pitchFamily="34" charset="0"/>
              </a:rPr>
              <a:t>блоги</a:t>
            </a:r>
            <a:endParaRPr lang="uk-UA" sz="2800" b="1" dirty="0">
              <a:solidFill>
                <a:schemeClr val="tx2">
                  <a:lumMod val="75000"/>
                </a:schemeClr>
              </a:solidFill>
              <a:latin typeface="+mn-lt"/>
              <a:cs typeface="Tahoma" panose="020B0604030504040204" pitchFamily="34" charset="0"/>
            </a:endParaRPr>
          </a:p>
          <a:p>
            <a:pPr>
              <a:defRPr/>
            </a:pPr>
            <a:r>
              <a:rPr lang="uk-UA" sz="2800" b="1" dirty="0">
                <a:solidFill>
                  <a:schemeClr val="tx2">
                    <a:lumMod val="75000"/>
                  </a:schemeClr>
                </a:solidFill>
                <a:latin typeface="+mn-lt"/>
                <a:cs typeface="Tahoma" panose="020B0604030504040204" pitchFamily="34" charset="0"/>
              </a:rPr>
              <a:t>фокус – групи</a:t>
            </a:r>
          </a:p>
          <a:p>
            <a:pPr>
              <a:defRPr/>
            </a:pPr>
            <a:r>
              <a:rPr lang="uk-UA" sz="2800" b="1" dirty="0">
                <a:solidFill>
                  <a:schemeClr val="tx2">
                    <a:lumMod val="75000"/>
                  </a:schemeClr>
                </a:solidFill>
                <a:latin typeface="+mn-lt"/>
                <a:cs typeface="Tahoma" panose="020B0604030504040204" pitchFamily="34" charset="0"/>
              </a:rPr>
              <a:t>експертне опитування</a:t>
            </a:r>
            <a:r>
              <a:rPr lang="uk-UA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4" name="Пряма сполучна лінія 9"/>
          <p:cNvCxnSpPr/>
          <p:nvPr/>
        </p:nvCxnSpPr>
        <p:spPr>
          <a:xfrm>
            <a:off x="755576" y="1340768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116632"/>
            <a:ext cx="7848872" cy="162530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uk-UA" sz="2250" dirty="0"/>
              <a:t>3 кроки маркетингової комунікації в процесі </a:t>
            </a:r>
            <a:r>
              <a:rPr lang="uk-UA" sz="2250" dirty="0" err="1"/>
              <a:t>брендінгу</a:t>
            </a:r>
            <a:endParaRPr lang="en-US" sz="2250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6533736"/>
              </p:ext>
            </p:extLst>
          </p:nvPr>
        </p:nvGraphicFramePr>
        <p:xfrm>
          <a:off x="319878" y="1741941"/>
          <a:ext cx="8280920" cy="4104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666089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-756592" y="260648"/>
            <a:ext cx="10009112" cy="148129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uk-UA" sz="2400" dirty="0"/>
              <a:t>Інформаційні продукти</a:t>
            </a:r>
            <a:endParaRPr lang="en-US" sz="24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611560" y="1741941"/>
            <a:ext cx="8075240" cy="4388984"/>
          </a:xfrm>
        </p:spPr>
        <p:txBody>
          <a:bodyPr>
            <a:normAutofit/>
          </a:bodyPr>
          <a:lstStyle/>
          <a:p>
            <a:r>
              <a:rPr lang="uk-UA" sz="2800" dirty="0" smtClean="0"/>
              <a:t>формуються на основі </a:t>
            </a:r>
            <a:r>
              <a:rPr lang="uk-UA" sz="2800" b="1" dirty="0" smtClean="0">
                <a:solidFill>
                  <a:srgbClr val="FF0000"/>
                </a:solidFill>
              </a:rPr>
              <a:t>КЛЮЧОВИХ МАРКЕТИНГОВИХ ПОВІДОМЛЕНЬ </a:t>
            </a:r>
            <a:r>
              <a:rPr lang="uk-UA" sz="2800" dirty="0" smtClean="0"/>
              <a:t>цільовим аудиторіям з акцентом на унікальність пропозиції та її цінність</a:t>
            </a:r>
          </a:p>
          <a:p>
            <a:r>
              <a:rPr lang="uk-UA" sz="2800" dirty="0" smtClean="0"/>
              <a:t>ключові повідомлення оформлюються з використанням візуальних елементів дизайну бренду та його вербальних складових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719475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-252536" y="332656"/>
            <a:ext cx="9396536" cy="140928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uk-UA" sz="2250" dirty="0"/>
              <a:t>Ключові повідомлення </a:t>
            </a:r>
            <a:br>
              <a:rPr lang="uk-UA" sz="2250" dirty="0"/>
            </a:br>
            <a:r>
              <a:rPr lang="uk-UA" sz="2250" dirty="0"/>
              <a:t>(приклад)</a:t>
            </a:r>
            <a:endParaRPr lang="en-US" sz="225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9083549"/>
              </p:ext>
            </p:extLst>
          </p:nvPr>
        </p:nvGraphicFramePr>
        <p:xfrm>
          <a:off x="2699792" y="1340768"/>
          <a:ext cx="7128792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553119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692696"/>
            <a:ext cx="8229600" cy="5308072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609600" indent="-609600" algn="ctr" eaLnBrk="1" hangingPunct="1">
              <a:buFont typeface="Wingdings" pitchFamily="2" charset="2"/>
              <a:buNone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МАРКЕТИНГ МІСТА</a:t>
            </a:r>
          </a:p>
          <a:p>
            <a:pPr marL="609600" indent="-609600" algn="ctr" eaLnBrk="1" hangingPunct="1">
              <a:buFont typeface="Wingdings" pitchFamily="2" charset="2"/>
              <a:buNone/>
            </a:pPr>
            <a:endParaRPr lang="ru-RU" sz="4000" b="1" dirty="0">
              <a:solidFill>
                <a:srgbClr val="C00000"/>
              </a:solidFill>
            </a:endParaRPr>
          </a:p>
          <a:p>
            <a:pPr marL="609600" indent="-609600" algn="ctr" eaLnBrk="1" hangingPunct="1">
              <a:buFont typeface="Wingdings" pitchFamily="2" charset="2"/>
              <a:buNone/>
            </a:pPr>
            <a:r>
              <a:rPr lang="ru-RU" sz="3600" b="1" dirty="0">
                <a:solidFill>
                  <a:srgbClr val="C00000"/>
                </a:solidFill>
              </a:rPr>
              <a:t>1. </a:t>
            </a:r>
            <a:r>
              <a:rPr lang="uk-UA" sz="3600" b="1" dirty="0">
                <a:solidFill>
                  <a:srgbClr val="C00000"/>
                </a:solidFill>
              </a:rPr>
              <a:t>Позиціонування міста</a:t>
            </a:r>
          </a:p>
          <a:p>
            <a:pPr marL="609600" indent="-609600" algn="ctr" eaLnBrk="1" hangingPunct="1">
              <a:buFont typeface="Wingdings" pitchFamily="2" charset="2"/>
              <a:buNone/>
            </a:pPr>
            <a:endParaRPr lang="uk-UA" sz="4000" b="1" dirty="0">
              <a:solidFill>
                <a:srgbClr val="C00000"/>
              </a:solidFill>
            </a:endParaRPr>
          </a:p>
          <a:p>
            <a:pPr marL="609600" indent="-609600" algn="ctr" eaLnBrk="1" hangingPunct="1">
              <a:buFont typeface="Wingdings" pitchFamily="2" charset="2"/>
              <a:buNone/>
            </a:pPr>
            <a:r>
              <a:rPr lang="uk-UA" sz="3600" b="1" dirty="0">
                <a:solidFill>
                  <a:srgbClr val="C00000"/>
                </a:solidFill>
              </a:rPr>
              <a:t>2. Вирощування бренду!</a:t>
            </a:r>
          </a:p>
          <a:p>
            <a:pPr marL="609600" indent="-609600" algn="ctr" eaLnBrk="1" hangingPunct="1">
              <a:buFont typeface="Wingdings" pitchFamily="2" charset="2"/>
              <a:buNone/>
            </a:pPr>
            <a:endParaRPr lang="uk-UA" sz="4000" b="1" dirty="0">
              <a:solidFill>
                <a:srgbClr val="C00000"/>
              </a:solidFill>
            </a:endParaRPr>
          </a:p>
          <a:p>
            <a:pPr marL="609600" indent="-609600" algn="ctr" eaLnBrk="1" hangingPunct="1">
              <a:buFont typeface="Wingdings" pitchFamily="2" charset="2"/>
              <a:buNone/>
            </a:pPr>
            <a:endParaRPr lang="uk-UA" sz="4000" b="1" dirty="0">
              <a:solidFill>
                <a:srgbClr val="C00000"/>
              </a:solidFill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ru-RU" dirty="0"/>
          </a:p>
        </p:txBody>
      </p:sp>
      <p:sp>
        <p:nvSpPr>
          <p:cNvPr id="16386" name="AutoShape 3"/>
          <p:cNvSpPr>
            <a:spLocks noChangeArrowheads="1"/>
          </p:cNvSpPr>
          <p:nvPr/>
        </p:nvSpPr>
        <p:spPr bwMode="auto">
          <a:xfrm rot="5400000">
            <a:off x="4274344" y="918840"/>
            <a:ext cx="595312" cy="17272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4"/>
          <p:cNvSpPr>
            <a:spLocks noChangeArrowheads="1"/>
          </p:cNvSpPr>
          <p:nvPr/>
        </p:nvSpPr>
        <p:spPr bwMode="auto">
          <a:xfrm rot="5400000">
            <a:off x="4214346" y="2428850"/>
            <a:ext cx="735012" cy="17272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 rot="5400000">
            <a:off x="4233421" y="3869011"/>
            <a:ext cx="735013" cy="17272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1907703" y="5100118"/>
            <a:ext cx="5976665" cy="923801"/>
          </a:xfrm>
          <a:solidFill>
            <a:schemeClr val="accent2">
              <a:lumMod val="75000"/>
            </a:schemeClr>
          </a:solidFill>
        </p:spPr>
        <p:txBody>
          <a:bodyPr rIns="132080">
            <a:normAutofit/>
          </a:bodyPr>
          <a:lstStyle/>
          <a:p>
            <a:pPr marL="609600" indent="-609600" eaLnBrk="1" hangingPunct="1"/>
            <a:r>
              <a:rPr lang="uk-UA" sz="3600" dirty="0">
                <a:solidFill>
                  <a:srgbClr val="FFFFFF"/>
                </a:solidFill>
              </a:rPr>
              <a:t>3. Просування міста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9675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uk-UA" dirty="0"/>
              <a:t>Матриця ключових повідомлень для </a:t>
            </a:r>
            <a:r>
              <a:rPr lang="uk-UA" dirty="0" smtClean="0"/>
              <a:t>ЦІЛЬОВИХ АУДИТОРІЙ</a:t>
            </a:r>
            <a:endParaRPr lang="en-CA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3845023"/>
          </a:xfrm>
        </p:spPr>
        <p:txBody>
          <a:bodyPr>
            <a:noAutofit/>
          </a:bodyPr>
          <a:lstStyle/>
          <a:p>
            <a:pPr eaLnBrk="1" hangingPunct="1">
              <a:spcBef>
                <a:spcPts val="1200"/>
              </a:spcBef>
              <a:defRPr/>
            </a:pPr>
            <a:r>
              <a:rPr lang="uk-UA" sz="2800" dirty="0" smtClean="0"/>
              <a:t>Гнучкий інструмент</a:t>
            </a:r>
            <a:endParaRPr lang="en-CA" sz="2800" dirty="0" smtClean="0"/>
          </a:p>
          <a:p>
            <a:pPr eaLnBrk="1" hangingPunct="1">
              <a:spcBef>
                <a:spcPts val="1200"/>
              </a:spcBef>
              <a:defRPr/>
            </a:pPr>
            <a:r>
              <a:rPr lang="uk-UA" sz="2800" dirty="0" smtClean="0"/>
              <a:t>Зібрання фраз / висловлювань, що підтримуються доказами з дослідження</a:t>
            </a:r>
            <a:r>
              <a:rPr lang="en-CA" sz="2800" dirty="0" smtClean="0"/>
              <a:t>.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uk-UA" sz="2800" dirty="0"/>
              <a:t>Відображає дух функціональних та емоційних потреб Ваших відповідних аудиторій</a:t>
            </a:r>
            <a:r>
              <a:rPr lang="en-CA" sz="2800" dirty="0"/>
              <a:t>.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uk-UA" sz="2800" dirty="0" smtClean="0"/>
              <a:t>Можна брати фрази / висловлювання з матриці для маркетингових цілей або цілей рекламної компанії</a:t>
            </a:r>
            <a:endParaRPr lang="en-CA" sz="2800" dirty="0" smtClean="0"/>
          </a:p>
        </p:txBody>
      </p:sp>
      <p:cxnSp>
        <p:nvCxnSpPr>
          <p:cNvPr id="4" name="Пряма сполучна лінія 9"/>
          <p:cNvCxnSpPr/>
          <p:nvPr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16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96751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uk-UA" dirty="0"/>
              <a:t>Матриця ключових повідомлень</a:t>
            </a:r>
            <a:endParaRPr lang="en-CA" dirty="0"/>
          </a:p>
        </p:txBody>
      </p:sp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38275"/>
            <a:ext cx="8229600" cy="4943475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uk-UA" sz="2600" dirty="0" smtClean="0"/>
              <a:t>Використовується як платформа для надихання творчого розвитку інформаційних матеріалів і програм</a:t>
            </a:r>
          </a:p>
          <a:p>
            <a:pPr eaLnBrk="1" hangingPunct="1">
              <a:spcBef>
                <a:spcPts val="1200"/>
              </a:spcBef>
            </a:pPr>
            <a:r>
              <a:rPr lang="uk-UA" sz="2600" dirty="0" smtClean="0"/>
              <a:t>Матриця розвивається по мірі зростання бренду Вашого міста </a:t>
            </a:r>
            <a:endParaRPr lang="en-CA" sz="2600" dirty="0" smtClean="0"/>
          </a:p>
          <a:p>
            <a:pPr eaLnBrk="1" hangingPunct="1">
              <a:spcBef>
                <a:spcPts val="1200"/>
              </a:spcBef>
            </a:pPr>
            <a:r>
              <a:rPr lang="uk-UA" sz="2600" dirty="0" smtClean="0"/>
              <a:t>Докази оновлюються, як тільки з'являється нова статистика, інформаційні повідомлення / з'являються можливості та формуються історії успіху.</a:t>
            </a:r>
            <a:endParaRPr lang="en-CA" sz="2600" dirty="0" smtClean="0"/>
          </a:p>
          <a:p>
            <a:pPr eaLnBrk="1" hangingPunct="1">
              <a:spcBef>
                <a:spcPts val="1200"/>
              </a:spcBef>
            </a:pPr>
            <a:r>
              <a:rPr lang="uk-UA" sz="2600" dirty="0" smtClean="0"/>
              <a:t>Матриця має оновлюватися кожні </a:t>
            </a:r>
            <a:r>
              <a:rPr lang="uk-UA" sz="2600" b="1" dirty="0" smtClean="0"/>
              <a:t>3 -5 років</a:t>
            </a:r>
            <a:r>
              <a:rPr lang="en-CA" sz="2600" dirty="0" smtClean="0"/>
              <a:t>.</a:t>
            </a:r>
            <a:endParaRPr lang="en-CA" dirty="0" smtClean="0"/>
          </a:p>
        </p:txBody>
      </p:sp>
      <p:cxnSp>
        <p:nvCxnSpPr>
          <p:cNvPr id="4" name="Пряма сполучна лінія 9"/>
          <p:cNvCxnSpPr/>
          <p:nvPr/>
        </p:nvCxnSpPr>
        <p:spPr>
          <a:xfrm>
            <a:off x="482600" y="980728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90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>
          <a:xfrm>
            <a:off x="-6350" y="-6350"/>
            <a:ext cx="9150350" cy="1059086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uk-UA" dirty="0"/>
              <a:t>Матриця ключових повідомлень</a:t>
            </a:r>
            <a:endParaRPr lang="en-CA" dirty="0"/>
          </a:p>
        </p:txBody>
      </p:sp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uk-UA" sz="2800" dirty="0" smtClean="0"/>
              <a:t>Дозволяє спеціалістам з питань інформації, та реклами працювати з одного і того ж самого місця</a:t>
            </a:r>
            <a:endParaRPr lang="en-CA" sz="2800" dirty="0" smtClean="0"/>
          </a:p>
          <a:p>
            <a:pPr eaLnBrk="1" hangingPunct="1"/>
            <a:endParaRPr lang="en-CA" sz="2800" dirty="0" smtClean="0"/>
          </a:p>
          <a:p>
            <a:pPr eaLnBrk="1" hangingPunct="1"/>
            <a:r>
              <a:rPr lang="uk-UA" sz="2800" dirty="0" smtClean="0"/>
              <a:t>Надихає на створення резонансної передачі повідомлень і слугує джерелом інформації</a:t>
            </a:r>
            <a:r>
              <a:rPr lang="en-CA" sz="2800" dirty="0" smtClean="0"/>
              <a:t>.</a:t>
            </a:r>
          </a:p>
        </p:txBody>
      </p:sp>
      <p:sp>
        <p:nvSpPr>
          <p:cNvPr id="32771" name="Номер слайда 1"/>
          <p:cNvSpPr>
            <a:spLocks noGrp="1"/>
          </p:cNvSpPr>
          <p:nvPr>
            <p:ph type="sldNum" sz="quarter" idx="10"/>
          </p:nvPr>
        </p:nvSpPr>
        <p:spPr>
          <a:xfrm>
            <a:off x="7527925" y="6323013"/>
            <a:ext cx="1616075" cy="290512"/>
          </a:xfrm>
          <a:prstGeom prst="rect">
            <a:avLst/>
          </a:prstGeom>
          <a:noFill/>
        </p:spPr>
        <p:txBody>
          <a:bodyPr/>
          <a:lstStyle/>
          <a:p>
            <a:fld id="{3C1682C7-D565-4B48-B157-9690B3D69FBA}" type="slidenum">
              <a:rPr lang="en-CA" smtClean="0"/>
              <a:pPr/>
              <a:t>22</a:t>
            </a:fld>
            <a:endParaRPr lang="en-CA" smtClean="0"/>
          </a:p>
        </p:txBody>
      </p:sp>
      <p:cxnSp>
        <p:nvCxnSpPr>
          <p:cNvPr id="5" name="Пряма сполучна лінія 9"/>
          <p:cNvCxnSpPr/>
          <p:nvPr/>
        </p:nvCxnSpPr>
        <p:spPr>
          <a:xfrm>
            <a:off x="482600" y="836712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653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11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1600" y="260648"/>
            <a:ext cx="7758354" cy="5750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1881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2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476672"/>
            <a:ext cx="8518535" cy="5882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213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676456" cy="140928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uk-UA" dirty="0"/>
              <a:t>Мета маркетингової комунікації</a:t>
            </a:r>
            <a:endParaRPr lang="en-US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683568" y="1608810"/>
            <a:ext cx="8208912" cy="369239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200" dirty="0"/>
              <a:t>Поступове нарощування ступеню позитивного сприйняття бренду цільовими аудиторіями (лояльність бренду):</a:t>
            </a:r>
          </a:p>
          <a:p>
            <a:pPr>
              <a:buAutoNum type="arabicParenR"/>
            </a:pPr>
            <a:r>
              <a:rPr lang="uk-UA" sz="2200" dirty="0"/>
              <a:t>поінформованість про місто</a:t>
            </a:r>
          </a:p>
          <a:p>
            <a:pPr>
              <a:buAutoNum type="arabicParenR"/>
            </a:pPr>
            <a:r>
              <a:rPr lang="uk-UA" sz="2200" dirty="0"/>
              <a:t>знання про місто – факти, враження</a:t>
            </a:r>
          </a:p>
          <a:p>
            <a:pPr>
              <a:buAutoNum type="arabicParenR"/>
            </a:pPr>
            <a:r>
              <a:rPr lang="uk-UA" sz="2200" dirty="0"/>
              <a:t>прихильність до міста – переважання позитивної інформації</a:t>
            </a:r>
          </a:p>
          <a:p>
            <a:pPr>
              <a:buAutoNum type="arabicParenR"/>
            </a:pPr>
            <a:r>
              <a:rPr lang="uk-UA" sz="2200" dirty="0"/>
              <a:t>надання переваги місту – функція бренду диференціювати міста реалізується повноцінно</a:t>
            </a:r>
          </a:p>
          <a:p>
            <a:pPr>
              <a:buAutoNum type="arabicParenR"/>
            </a:pPr>
            <a:r>
              <a:rPr lang="uk-UA" sz="2200" dirty="0"/>
              <a:t>переконаність в доцільності “використати” місто – внутрішня готовність до очікуваної реакції</a:t>
            </a:r>
          </a:p>
          <a:p>
            <a:pPr>
              <a:buAutoNum type="arabicParenR"/>
            </a:pPr>
            <a:r>
              <a:rPr lang="uk-UA" sz="2200" dirty="0"/>
              <a:t>“використання” міста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538100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 </a:t>
            </a:r>
            <a:r>
              <a:rPr lang="uk-UA" dirty="0">
                <a:solidFill>
                  <a:srgbClr val="C00000"/>
                </a:solidFill>
              </a:rPr>
              <a:t>Основні правила  роботи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1506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uk-UA" sz="2800" b="1" dirty="0">
                <a:solidFill>
                  <a:schemeClr val="tx2">
                    <a:lumMod val="75000"/>
                  </a:schemeClr>
                </a:solidFill>
                <a:latin typeface="+mn-lt"/>
                <a:cs typeface="Tahoma" panose="020B0604030504040204" pitchFamily="34" charset="0"/>
              </a:rPr>
              <a:t>Кожен захід, навіть якщо він дослідницький, має бути спрямований на </a:t>
            </a:r>
            <a:r>
              <a:rPr lang="uk-UA" sz="2800" b="1" dirty="0" err="1">
                <a:solidFill>
                  <a:schemeClr val="tx2">
                    <a:lumMod val="75000"/>
                  </a:schemeClr>
                </a:solidFill>
                <a:latin typeface="+mn-lt"/>
                <a:cs typeface="Tahoma" panose="020B0604030504040204" pitchFamily="34" charset="0"/>
              </a:rPr>
              <a:t>промоутинг</a:t>
            </a:r>
            <a:r>
              <a:rPr lang="uk-UA" sz="2800" b="1" dirty="0">
                <a:solidFill>
                  <a:schemeClr val="tx2">
                    <a:lumMod val="75000"/>
                  </a:schemeClr>
                </a:solidFill>
                <a:latin typeface="+mn-lt"/>
                <a:cs typeface="Tahoma" panose="020B0604030504040204" pitchFamily="34" charset="0"/>
              </a:rPr>
              <a:t> міста:</a:t>
            </a:r>
          </a:p>
          <a:p>
            <a:pPr>
              <a:defRPr/>
            </a:pPr>
            <a:r>
              <a:rPr lang="uk-UA" sz="2800" b="1" dirty="0">
                <a:solidFill>
                  <a:schemeClr val="tx2">
                    <a:lumMod val="75000"/>
                  </a:schemeClr>
                </a:solidFill>
                <a:latin typeface="+mn-lt"/>
                <a:cs typeface="Tahoma" panose="020B0604030504040204" pitchFamily="34" charset="0"/>
              </a:rPr>
              <a:t> стратегія любові</a:t>
            </a:r>
          </a:p>
          <a:p>
            <a:pPr>
              <a:defRPr/>
            </a:pPr>
            <a:r>
              <a:rPr lang="uk-UA" sz="2800" b="1" dirty="0">
                <a:solidFill>
                  <a:schemeClr val="tx2">
                    <a:lumMod val="75000"/>
                  </a:schemeClr>
                </a:solidFill>
                <a:latin typeface="+mn-lt"/>
                <a:cs typeface="Tahoma" panose="020B0604030504040204" pitchFamily="34" charset="0"/>
              </a:rPr>
              <a:t> боротьба з ілюзіями</a:t>
            </a:r>
          </a:p>
          <a:p>
            <a:pPr>
              <a:defRPr/>
            </a:pPr>
            <a:r>
              <a:rPr lang="uk-UA" sz="2800" b="1" dirty="0">
                <a:solidFill>
                  <a:schemeClr val="tx2">
                    <a:lumMod val="75000"/>
                  </a:schemeClr>
                </a:solidFill>
                <a:latin typeface="+mn-lt"/>
                <a:cs typeface="Tahoma" panose="020B0604030504040204" pitchFamily="34" charset="0"/>
              </a:rPr>
              <a:t> творення міфів 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+mn-lt"/>
              <a:cs typeface="Tahoma" panose="020B0604030504040204" pitchFamily="34" charset="0"/>
            </a:endParaRPr>
          </a:p>
        </p:txBody>
      </p:sp>
      <p:cxnSp>
        <p:nvCxnSpPr>
          <p:cNvPr id="4" name="Пряма сполучна лінія 9"/>
          <p:cNvCxnSpPr/>
          <p:nvPr/>
        </p:nvCxnSpPr>
        <p:spPr>
          <a:xfrm>
            <a:off x="482600" y="1268760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Grp="1" noChangeArrowheads="1"/>
          </p:cNvSpPr>
          <p:nvPr>
            <p:ph type="title"/>
          </p:nvPr>
        </p:nvSpPr>
        <p:spPr>
          <a:xfrm>
            <a:off x="446088" y="0"/>
            <a:ext cx="8229600" cy="1139825"/>
          </a:xfrm>
        </p:spPr>
        <p:txBody>
          <a:bodyPr rIns="132080">
            <a:normAutofit/>
          </a:bodyPr>
          <a:lstStyle/>
          <a:p>
            <a:pPr eaLnBrk="1" hangingPunct="1"/>
            <a:r>
              <a:rPr lang="uk-UA" dirty="0">
                <a:solidFill>
                  <a:srgbClr val="C00000"/>
                </a:solidFill>
                <a:sym typeface="Lucida Grande"/>
              </a:rPr>
              <a:t>Комунікації</a:t>
            </a:r>
            <a:r>
              <a:rPr lang="uk-UA" dirty="0">
                <a:sym typeface="Lucida Grande"/>
              </a:rPr>
              <a:t> </a:t>
            </a:r>
            <a:r>
              <a:rPr lang="en-US" dirty="0">
                <a:latin typeface="Lucida Grande"/>
                <a:sym typeface="Lucida Grande"/>
              </a:rPr>
              <a:t> </a:t>
            </a:r>
          </a:p>
        </p:txBody>
      </p:sp>
      <p:sp>
        <p:nvSpPr>
          <p:cNvPr id="5734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124745"/>
            <a:ext cx="8229600" cy="4824536"/>
          </a:xfrm>
        </p:spPr>
        <p:txBody>
          <a:bodyPr rIns="132080">
            <a:noAutofit/>
          </a:bodyPr>
          <a:lstStyle/>
          <a:p>
            <a:pPr eaLnBrk="1" hangingPunct="1"/>
            <a:r>
              <a:rPr lang="uk-UA"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Tahoma" panose="020B0604030504040204" pitchFamily="34" charset="0"/>
                <a:sym typeface="Lucida Grande"/>
              </a:rPr>
              <a:t>Розробіть підхід і дотримуйтесь його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Tahoma" panose="020B0604030504040204" pitchFamily="34" charset="0"/>
                <a:sym typeface="Lucida Grande"/>
              </a:rPr>
              <a:t>. </a:t>
            </a:r>
            <a:r>
              <a:rPr lang="uk-UA"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Tahoma" panose="020B0604030504040204" pitchFamily="34" charset="0"/>
                <a:sym typeface="Lucida Grande"/>
              </a:rPr>
              <a:t>Який розголос вам потрібен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Tahoma" panose="020B0604030504040204" pitchFamily="34" charset="0"/>
                <a:sym typeface="Lucida Grande"/>
              </a:rPr>
              <a:t>?</a:t>
            </a:r>
          </a:p>
          <a:p>
            <a:pPr marL="0" indent="0" eaLnBrk="1" hangingPunct="1">
              <a:buNone/>
            </a:pPr>
            <a:endParaRPr lang="en-US" sz="2400" b="1" dirty="0">
              <a:solidFill>
                <a:schemeClr val="tx2">
                  <a:lumMod val="75000"/>
                </a:schemeClr>
              </a:solidFill>
              <a:latin typeface="+mn-lt"/>
              <a:cs typeface="Tahoma" panose="020B0604030504040204" pitchFamily="34" charset="0"/>
              <a:sym typeface="Lucida Grande"/>
            </a:endParaRPr>
          </a:p>
          <a:p>
            <a:pPr eaLnBrk="1" hangingPunct="1"/>
            <a:r>
              <a:rPr lang="uk-UA"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Tahoma" panose="020B0604030504040204" pitchFamily="34" charset="0"/>
                <a:sym typeface="Lucida Grande"/>
              </a:rPr>
              <a:t>Знайдіть баланс для залучення громади, але не привертайте надмірної уваги, аби уникнути критики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Tahoma" panose="020B0604030504040204" pitchFamily="34" charset="0"/>
                <a:sym typeface="Lucida Grande"/>
              </a:rPr>
              <a:t>.</a:t>
            </a:r>
          </a:p>
          <a:p>
            <a:pPr eaLnBrk="1" hangingPunct="1"/>
            <a:endParaRPr lang="en-US" sz="2400" b="1" dirty="0">
              <a:solidFill>
                <a:schemeClr val="tx2">
                  <a:lumMod val="75000"/>
                </a:schemeClr>
              </a:solidFill>
              <a:latin typeface="+mn-lt"/>
              <a:cs typeface="Tahoma" panose="020B0604030504040204" pitchFamily="34" charset="0"/>
              <a:sym typeface="Lucida Grande"/>
            </a:endParaRPr>
          </a:p>
          <a:p>
            <a:pPr eaLnBrk="1" hangingPunct="1"/>
            <a:r>
              <a:rPr lang="uk-UA"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Tahoma" panose="020B0604030504040204" pitchFamily="34" charset="0"/>
                <a:sym typeface="Lucida Grande"/>
              </a:rPr>
              <a:t>Висвітлюйте результати дослідження, коли вони стануть доступними і використовуйте дослідження як нагадування про більш крупний проект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n-lt"/>
                <a:cs typeface="Tahoma" panose="020B0604030504040204" pitchFamily="34" charset="0"/>
                <a:sym typeface="Lucida Grande"/>
              </a:rPr>
              <a:t>.</a:t>
            </a:r>
          </a:p>
        </p:txBody>
      </p:sp>
      <p:cxnSp>
        <p:nvCxnSpPr>
          <p:cNvPr id="4" name="Пряма сполучна лінія 9"/>
          <p:cNvCxnSpPr/>
          <p:nvPr/>
        </p:nvCxnSpPr>
        <p:spPr>
          <a:xfrm>
            <a:off x="482600" y="980728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Grp="1" noChangeArrowheads="1"/>
          </p:cNvSpPr>
          <p:nvPr>
            <p:ph type="title"/>
          </p:nvPr>
        </p:nvSpPr>
        <p:spPr>
          <a:xfrm>
            <a:off x="467544" y="7430"/>
            <a:ext cx="8229600" cy="1139825"/>
          </a:xfrm>
        </p:spPr>
        <p:txBody>
          <a:bodyPr rIns="132080"/>
          <a:lstStyle/>
          <a:p>
            <a:pPr eaLnBrk="1" hangingPunct="1"/>
            <a:r>
              <a:rPr lang="uk-UA" sz="3200" dirty="0">
                <a:solidFill>
                  <a:srgbClr val="C00000"/>
                </a:solidFill>
                <a:sym typeface="Lucida Grande"/>
              </a:rPr>
              <a:t>Комунікації з населенням</a:t>
            </a:r>
            <a:endParaRPr lang="en-US" sz="3200" dirty="0">
              <a:solidFill>
                <a:srgbClr val="C00000"/>
              </a:solidFill>
              <a:sym typeface="Lucida Grande"/>
            </a:endParaRPr>
          </a:p>
        </p:txBody>
      </p:sp>
      <p:sp>
        <p:nvSpPr>
          <p:cNvPr id="59394" name="Rectangle 2"/>
          <p:cNvSpPr>
            <a:spLocks noGrp="1" noChangeArrowheads="1"/>
          </p:cNvSpPr>
          <p:nvPr>
            <p:ph idx="1"/>
          </p:nvPr>
        </p:nvSpPr>
        <p:spPr/>
        <p:txBody>
          <a:bodyPr rIns="132080">
            <a:normAutofit/>
          </a:bodyPr>
          <a:lstStyle/>
          <a:p>
            <a:pPr eaLnBrk="1" hangingPunct="1"/>
            <a:r>
              <a:rPr lang="uk-UA" sz="2400" b="1" dirty="0">
                <a:solidFill>
                  <a:schemeClr val="tx2">
                    <a:lumMod val="75000"/>
                  </a:schemeClr>
                </a:solidFill>
              </a:rPr>
              <a:t>Забезпечуйте інформаційний зв'язок на всіх етапах планування маркетингового проекту – починаючи з постановки завдань і закінчуючи оцінкою його результативності;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cs typeface="Tahoma" panose="020B0604030504040204" pitchFamily="34" charset="0"/>
              <a:sym typeface="Lucida Grande"/>
            </a:endParaRPr>
          </a:p>
          <a:p>
            <a:pPr eaLnBrk="1" hangingPunct="1"/>
            <a:r>
              <a:rPr lang="uk-UA" sz="2400" b="1" dirty="0">
                <a:solidFill>
                  <a:schemeClr val="tx2">
                    <a:lumMod val="75000"/>
                  </a:schemeClr>
                </a:solidFill>
              </a:rPr>
              <a:t>провокуйте в хорошому сенсі реакцію городян на маркетингові ініціативи, дізнатися їх думку з приводу того, наскільки вони вірні і своєчасні;</a:t>
            </a:r>
          </a:p>
          <a:p>
            <a:pPr eaLnBrk="1" hangingPunct="1"/>
            <a:r>
              <a:rPr lang="uk-UA" sz="2400" b="1" dirty="0">
                <a:solidFill>
                  <a:schemeClr val="tx2">
                    <a:lumMod val="75000"/>
                  </a:schemeClr>
                </a:solidFill>
              </a:rPr>
              <a:t>спонукайте як можна більше число городян безпосередньо брати участь в проекті.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cs typeface="Tahoma" panose="020B0604030504040204" pitchFamily="34" charset="0"/>
              <a:sym typeface="Lucida Grande"/>
            </a:endParaRPr>
          </a:p>
        </p:txBody>
      </p:sp>
      <p:cxnSp>
        <p:nvCxnSpPr>
          <p:cNvPr id="4" name="Пряма сполучна лінія 9"/>
          <p:cNvCxnSpPr/>
          <p:nvPr/>
        </p:nvCxnSpPr>
        <p:spPr>
          <a:xfrm>
            <a:off x="482600" y="1124744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52151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344" y="0"/>
            <a:ext cx="8229600" cy="11398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uk-UA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завершення</a:t>
            </a:r>
            <a:endParaRPr lang="ru-RU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gray">
          <a:xfrm>
            <a:off x="357158" y="1285860"/>
            <a:ext cx="8572560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uk-UA" sz="2800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Комунікація, партнерство - ключові слова в маркетингу і </a:t>
            </a:r>
            <a:r>
              <a:rPr lang="uk-UA" sz="2800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брендінгу</a:t>
            </a:r>
            <a:r>
              <a:rPr lang="uk-UA" sz="2800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uk-UA" sz="2800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Зі всіх запропонованих напрямів роботи, мабуть, тільки дизайн бренду вимагає до себе професійного, камерального підходу (хоча це стосується тільки виконавських робіт). 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uk-UA" sz="2800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Все інше - це спілкування, дискусії, узгодження думок, десь публічний, а десь менш відкритий діалог. </a:t>
            </a:r>
            <a:endParaRPr lang="ru-RU" sz="2800" kern="0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4" name="Пряма сполучна лінія 9"/>
          <p:cNvCxnSpPr/>
          <p:nvPr/>
        </p:nvCxnSpPr>
        <p:spPr>
          <a:xfrm>
            <a:off x="546894" y="980728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5A6961-4FB0-46BA-B3EE-22B1F0480C35}" type="slidenum">
              <a:rPr lang="uk-UA" altLang="en-US" smtClean="0"/>
              <a:pPr>
                <a:defRPr/>
              </a:pPr>
              <a:t>3</a:t>
            </a:fld>
            <a:endParaRPr lang="uk-UA" altLang="en-US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99792" y="2132856"/>
            <a:ext cx="3684270" cy="2552065"/>
          </a:xfrm>
          <a:prstGeom prst="roundRect">
            <a:avLst/>
          </a:prstGeom>
          <a:gradFill>
            <a:gsLst>
              <a:gs pos="0">
                <a:srgbClr val="CC3300"/>
              </a:gs>
              <a:gs pos="50000">
                <a:srgbClr val="70AD47">
                  <a:lumMod val="75000"/>
                  <a:shade val="67500"/>
                  <a:satMod val="115000"/>
                </a:srgbClr>
              </a:gs>
              <a:gs pos="100000">
                <a:srgbClr val="70AD47">
                  <a:lumMod val="75000"/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</a:gra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860032" y="548679"/>
            <a:ext cx="3982209" cy="272664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73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</a:pPr>
            <a:r>
              <a:rPr lang="uk-UA" sz="2000" b="1" i="1" dirty="0">
                <a:solidFill>
                  <a:srgbClr val="333F5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Робота  в ОМС, або з ними:</a:t>
            </a:r>
            <a:endParaRPr lang="ru-RU" sz="2000" b="1" i="1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uk-UA" b="1" i="1" dirty="0">
                <a:solidFill>
                  <a:srgbClr val="333F5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Постановка завдань;</a:t>
            </a:r>
            <a:endParaRPr lang="ru-RU" b="1" i="1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uk-UA" b="1" i="1" dirty="0">
                <a:solidFill>
                  <a:srgbClr val="333F5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Визначення того, що </a:t>
            </a:r>
            <a:r>
              <a:rPr lang="uk-UA" b="1" i="1" dirty="0" err="1">
                <a:solidFill>
                  <a:srgbClr val="333F5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пріоритетно</a:t>
            </a:r>
            <a:r>
              <a:rPr lang="uk-UA" b="1" i="1" dirty="0">
                <a:solidFill>
                  <a:srgbClr val="333F5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поліпшуємо: інфраструктура, </a:t>
            </a:r>
            <a:r>
              <a:rPr lang="uk-UA" b="1" i="1" dirty="0" err="1">
                <a:solidFill>
                  <a:srgbClr val="333F5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інвест</a:t>
            </a:r>
            <a:r>
              <a:rPr lang="uk-UA" b="1" i="1" dirty="0">
                <a:solidFill>
                  <a:srgbClr val="333F5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клімат, благоустрій, безпека</a:t>
            </a:r>
            <a:endParaRPr lang="ru-RU" b="1" i="1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uk-UA" b="1" i="1" dirty="0">
                <a:solidFill>
                  <a:srgbClr val="333F5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Моніторинг і оцінка реалізації програми</a:t>
            </a:r>
            <a:endParaRPr lang="ru-RU" b="1" i="1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548680"/>
            <a:ext cx="3888432" cy="272664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53000">
                <a:srgbClr val="D4DEFF"/>
              </a:gs>
              <a:gs pos="86000">
                <a:srgbClr val="D4DEFF"/>
              </a:gs>
              <a:gs pos="100000">
                <a:srgbClr val="96AB94"/>
              </a:gs>
            </a:gsLst>
            <a:lin ang="2700000" scaled="0"/>
            <a:tileRect/>
          </a:gra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1" i="1" u="none" strike="noStrike" kern="0" cap="none" spc="0" normalizeH="0" baseline="0" noProof="0" dirty="0">
                <a:ln>
                  <a:noFill/>
                </a:ln>
                <a:solidFill>
                  <a:srgbClr val="333F50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Робота з цільовими групами:</a:t>
            </a:r>
            <a:endParaRPr kumimoji="0" lang="ru-RU" sz="2000" b="1" i="1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uk-UA" b="1" i="1" u="none" strike="noStrike" kern="0" cap="none" spc="0" normalizeH="0" baseline="0" noProof="0" dirty="0">
                <a:ln>
                  <a:noFill/>
                </a:ln>
                <a:solidFill>
                  <a:srgbClr val="333F50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маркетингова комунікація</a:t>
            </a:r>
            <a:endParaRPr kumimoji="0" lang="ru-RU" b="1" i="1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uk-UA" b="1" i="1" u="none" strike="noStrike" kern="0" cap="none" spc="0" normalizeH="0" baseline="0" noProof="0" dirty="0">
                <a:ln>
                  <a:noFill/>
                </a:ln>
                <a:solidFill>
                  <a:srgbClr val="333F50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параметри інформаційного впливу;</a:t>
            </a:r>
            <a:endParaRPr kumimoji="0" lang="ru-RU" b="1" i="1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uk-UA" b="1" i="1" u="none" strike="noStrike" kern="0" cap="none" spc="0" normalizeH="0" baseline="0" noProof="0" dirty="0">
                <a:ln>
                  <a:noFill/>
                </a:ln>
                <a:solidFill>
                  <a:srgbClr val="333F50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вибір методів комунікації;</a:t>
            </a:r>
            <a:endParaRPr kumimoji="0" lang="ru-RU" b="1" i="1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uk-UA" b="1" i="1" u="none" strike="noStrike" kern="0" cap="none" spc="0" normalizeH="0" baseline="0" noProof="0" dirty="0">
                <a:ln>
                  <a:noFill/>
                </a:ln>
                <a:solidFill>
                  <a:srgbClr val="333F50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вибір інформаційних каналів</a:t>
            </a:r>
            <a:endParaRPr kumimoji="0" lang="ru-RU" b="1" i="1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2089" y="3789040"/>
            <a:ext cx="3871879" cy="252028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1" i="1" u="none" strike="noStrike" kern="0" cap="none" spc="0" normalizeH="0" baseline="0" noProof="0" dirty="0">
                <a:ln>
                  <a:noFill/>
                </a:ln>
                <a:solidFill>
                  <a:srgbClr val="333F50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Робота з мешканцями міста:</a:t>
            </a: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"/>
              <a:tabLst/>
              <a:defRPr/>
            </a:pPr>
            <a:r>
              <a:rPr kumimoji="0" lang="uk-UA" b="1" i="1" u="none" strike="noStrike" kern="0" cap="none" spc="0" normalizeH="0" baseline="0" noProof="0" dirty="0" err="1">
                <a:ln>
                  <a:noFill/>
                </a:ln>
                <a:solidFill>
                  <a:srgbClr val="333F50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Фандрайзинг</a:t>
            </a:r>
            <a:r>
              <a:rPr kumimoji="0" lang="uk-UA" b="1" i="1" u="none" strike="noStrike" kern="0" cap="none" spc="0" normalizeH="0" baseline="0" noProof="0" dirty="0">
                <a:ln>
                  <a:noFill/>
                </a:ln>
                <a:solidFill>
                  <a:srgbClr val="333F50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приватно-державне партнерство;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"/>
              <a:tabLst/>
              <a:defRPr/>
            </a:pPr>
            <a:r>
              <a:rPr kumimoji="0" lang="uk-UA" b="1" i="1" u="none" strike="noStrike" kern="0" cap="none" spc="0" normalizeH="0" baseline="0" noProof="0" dirty="0" err="1">
                <a:ln>
                  <a:noFill/>
                </a:ln>
                <a:solidFill>
                  <a:srgbClr val="333F50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Волонтерство</a:t>
            </a:r>
            <a:r>
              <a:rPr kumimoji="0" lang="uk-UA" b="1" i="1" u="none" strike="noStrike" kern="0" cap="none" spc="0" normalizeH="0" baseline="0" noProof="0" dirty="0">
                <a:ln>
                  <a:noFill/>
                </a:ln>
                <a:solidFill>
                  <a:srgbClr val="333F50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"/>
              <a:tabLst/>
              <a:defRPr/>
            </a:pPr>
            <a:r>
              <a:rPr kumimoji="0" lang="uk-UA" b="1" i="1" u="none" strike="noStrike" kern="0" cap="none" spc="0" normalizeH="0" baseline="0" noProof="0" dirty="0">
                <a:ln>
                  <a:noFill/>
                </a:ln>
                <a:solidFill>
                  <a:srgbClr val="333F50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НУО – ресурс;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"/>
              <a:tabLst/>
              <a:defRPr/>
            </a:pPr>
            <a:r>
              <a:rPr kumimoji="0" lang="uk-UA" b="1" i="1" u="none" strike="noStrike" kern="0" cap="none" spc="0" normalizeH="0" baseline="0" noProof="0" dirty="0">
                <a:ln>
                  <a:noFill/>
                </a:ln>
                <a:solidFill>
                  <a:srgbClr val="333F50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Стимулювання лідерства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11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Традиційні інструменти просування</a:t>
            </a:r>
          </a:p>
        </p:txBody>
      </p:sp>
      <p:sp>
        <p:nvSpPr>
          <p:cNvPr id="18434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96752"/>
            <a:ext cx="8928992" cy="5472608"/>
          </a:xfrm>
        </p:spPr>
        <p:txBody>
          <a:bodyPr>
            <a:noAutofit/>
          </a:bodyPr>
          <a:lstStyle/>
          <a:p>
            <a:pPr marL="0" indent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uk-UA" sz="2200" b="1" dirty="0">
                <a:latin typeface="Tahoma" panose="020B0604030504040204" pitchFamily="34" charset="0"/>
                <a:cs typeface="Tahoma" panose="020B0604030504040204" pitchFamily="34" charset="0"/>
              </a:rPr>
              <a:t>1. Ознайомчі поїздки</a:t>
            </a:r>
            <a:r>
              <a:rPr lang="uk-UA" sz="2200" dirty="0">
                <a:latin typeface="Tahoma" panose="020B0604030504040204" pitchFamily="34" charset="0"/>
                <a:cs typeface="Tahoma" panose="020B0604030504040204" pitchFamily="34" charset="0"/>
              </a:rPr>
              <a:t>. Особисте спілкування з потенційними інвесторами, які прагнуть ознайомитися з ситуацією у цільових секторах або з певними можливостями.</a:t>
            </a:r>
            <a:endParaRPr lang="ru-RU" sz="22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uk-UA" sz="2200" dirty="0">
                <a:latin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uk-UA" sz="2200" b="1" dirty="0" err="1">
                <a:latin typeface="Tahoma" panose="020B0604030504040204" pitchFamily="34" charset="0"/>
                <a:cs typeface="Tahoma" panose="020B0604030504040204" pitchFamily="34" charset="0"/>
              </a:rPr>
              <a:t>Веб</a:t>
            </a:r>
            <a:r>
              <a:rPr lang="uk-UA" sz="2200" b="1" dirty="0">
                <a:latin typeface="Tahoma" panose="020B0604030504040204" pitchFamily="34" charset="0"/>
                <a:cs typeface="Tahoma" panose="020B0604030504040204" pitchFamily="34" charset="0"/>
              </a:rPr>
              <a:t> сайт</a:t>
            </a:r>
            <a:r>
              <a:rPr lang="uk-UA" sz="2200" dirty="0">
                <a:latin typeface="Tahoma" panose="020B0604030504040204" pitchFamily="34" charset="0"/>
                <a:cs typeface="Tahoma" panose="020B0604030504040204" pitchFamily="34" charset="0"/>
              </a:rPr>
              <a:t>. Наявність якісного </a:t>
            </a:r>
            <a:r>
              <a:rPr lang="uk-UA" sz="2200" dirty="0" err="1">
                <a:latin typeface="Tahoma" panose="020B0604030504040204" pitchFamily="34" charset="0"/>
                <a:cs typeface="Tahoma" panose="020B0604030504040204" pitchFamily="34" charset="0"/>
              </a:rPr>
              <a:t>веб</a:t>
            </a:r>
            <a:r>
              <a:rPr lang="uk-UA" sz="2200" dirty="0">
                <a:latin typeface="Tahoma" panose="020B0604030504040204" pitchFamily="34" charset="0"/>
                <a:cs typeface="Tahoma" panose="020B0604030504040204" pitchFamily="34" charset="0"/>
              </a:rPr>
              <a:t> сайту є критично важливою. Зазвичай </a:t>
            </a:r>
            <a:r>
              <a:rPr lang="uk-UA" sz="2200" dirty="0" err="1">
                <a:latin typeface="Tahoma" panose="020B0604030504040204" pitchFamily="34" charset="0"/>
                <a:cs typeface="Tahoma" panose="020B0604030504040204" pitchFamily="34" charset="0"/>
              </a:rPr>
              <a:t>веб-сайти</a:t>
            </a:r>
            <a:r>
              <a:rPr lang="uk-UA" sz="2200" dirty="0">
                <a:latin typeface="Tahoma" panose="020B0604030504040204" pitchFamily="34" charset="0"/>
                <a:cs typeface="Tahoma" panose="020B0604030504040204" pitchFamily="34" charset="0"/>
              </a:rPr>
              <a:t> МЕР використовуються для: (1) рекламування наявної комерційної нерухомості; (2) визначення спеціальних можливостей розвитку бізнесу; (3) просування секторів, які зумовлюють унікальну конкурентоспроможність громади; (4) поширення цінної економічної та демографічної інформації з використанням карт і міні </a:t>
            </a:r>
            <a:r>
              <a:rPr lang="uk-UA" sz="2200" dirty="0" err="1">
                <a:latin typeface="Tahoma" panose="020B0604030504040204" pitchFamily="34" charset="0"/>
                <a:cs typeface="Tahoma" panose="020B0604030504040204" pitchFamily="34" charset="0"/>
              </a:rPr>
              <a:t>геоінформаційних</a:t>
            </a:r>
            <a:r>
              <a:rPr lang="uk-UA" sz="2200" dirty="0">
                <a:latin typeface="Tahoma" panose="020B0604030504040204" pitchFamily="34" charset="0"/>
                <a:cs typeface="Tahoma" panose="020B0604030504040204" pitchFamily="34" charset="0"/>
              </a:rPr>
              <a:t> систем для наочності; (5) поширення інформації про наявні податкові/фінансові стимули і спеціальні програми для нових та існуючих підприємств, що розширюються.</a:t>
            </a:r>
            <a:endParaRPr lang="ru-RU" sz="22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uk-UA" sz="2200" dirty="0">
                <a:latin typeface="Tahoma" panose="020B0604030504040204" pitchFamily="34" charset="0"/>
                <a:cs typeface="Tahoma" panose="020B0604030504040204" pitchFamily="34" charset="0"/>
              </a:rPr>
              <a:t>3.</a:t>
            </a:r>
            <a:r>
              <a:rPr lang="uk-UA" sz="2200" b="1" dirty="0">
                <a:latin typeface="Tahoma" panose="020B0604030504040204" pitchFamily="34" charset="0"/>
                <a:cs typeface="Tahoma" panose="020B0604030504040204" pitchFamily="34" charset="0"/>
              </a:rPr>
              <a:t>Відносини зі ЗМІ</a:t>
            </a:r>
            <a:r>
              <a:rPr lang="uk-UA" sz="2200" dirty="0">
                <a:latin typeface="Tahoma" panose="020B0604030504040204" pitchFamily="34" charset="0"/>
                <a:cs typeface="Tahoma" panose="020B0604030504040204" pitchFamily="34" charset="0"/>
              </a:rPr>
              <a:t>. В усіх інформаційних матеріалах необхідно вказувати на переваги, а не просто характеристики міста.</a:t>
            </a:r>
            <a:endParaRPr lang="ru-RU" sz="22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4" name="Пряма сполучна лінія 9"/>
          <p:cNvCxnSpPr/>
          <p:nvPr/>
        </p:nvCxnSpPr>
        <p:spPr>
          <a:xfrm>
            <a:off x="482600" y="1124744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0" y="7430"/>
            <a:ext cx="9144000" cy="1139825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Традиційні інструменти просування</a:t>
            </a:r>
          </a:p>
        </p:txBody>
      </p:sp>
      <p:sp>
        <p:nvSpPr>
          <p:cNvPr id="19458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66018"/>
            <a:ext cx="8928992" cy="5215310"/>
          </a:xfrm>
        </p:spPr>
        <p:txBody>
          <a:bodyPr>
            <a:normAutofit/>
          </a:bodyPr>
          <a:lstStyle/>
          <a:p>
            <a:pPr marL="0" indent="0" algn="just" hangingPunct="1">
              <a:spcBef>
                <a:spcPts val="0"/>
              </a:spcBef>
              <a:buFontTx/>
              <a:buNone/>
            </a:pPr>
            <a:r>
              <a:rPr lang="uk-UA" sz="2400" b="1" dirty="0">
                <a:latin typeface="Tahoma" panose="020B0604030504040204" pitchFamily="34" charset="0"/>
                <a:cs typeface="Tahoma" panose="020B0604030504040204" pitchFamily="34" charset="0"/>
              </a:rPr>
              <a:t>4. Прямі розсилки</a:t>
            </a:r>
            <a:r>
              <a:rPr lang="uk-UA" sz="2400" dirty="0">
                <a:latin typeface="Tahoma" panose="020B0604030504040204" pitchFamily="34" charset="0"/>
                <a:cs typeface="Tahoma" panose="020B0604030504040204" pitchFamily="34" charset="0"/>
              </a:rPr>
              <a:t>. Переліки підписки мають містити не лише потенційних інвесторів, у тому числі і у власній громаді,  а й   посольства, </a:t>
            </a:r>
            <a:r>
              <a:rPr lang="uk-UA" sz="2400" dirty="0" err="1" smtClean="0">
                <a:latin typeface="Tahoma" panose="020B0604030504040204" pitchFamily="34" charset="0"/>
                <a:cs typeface="Tahoma" panose="020B0604030504040204" pitchFamily="34" charset="0"/>
              </a:rPr>
              <a:t>рієлтерів</a:t>
            </a:r>
            <a:r>
              <a:rPr lang="uk-UA" sz="2400" dirty="0">
                <a:latin typeface="Tahoma" panose="020B0604030504040204" pitchFamily="34" charset="0"/>
                <a:cs typeface="Tahoma" panose="020B0604030504040204" pitchFamily="34" charset="0"/>
              </a:rPr>
              <a:t>, тощо. Матеріали мають вказувати на специфічні можливості міста.</a:t>
            </a:r>
            <a:endParaRPr lang="ru-RU" sz="24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2400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uk-UA" sz="2400" b="1" dirty="0">
                <a:latin typeface="Tahoma" panose="020B0604030504040204" pitchFamily="34" charset="0"/>
                <a:cs typeface="Tahoma" panose="020B0604030504040204" pitchFamily="34" charset="0"/>
              </a:rPr>
              <a:t>5. Профілі громад або профілі секторів</a:t>
            </a:r>
            <a:r>
              <a:rPr lang="uk-UA" sz="2400" dirty="0">
                <a:latin typeface="Tahoma" panose="020B0604030504040204" pitchFamily="34" charset="0"/>
                <a:cs typeface="Tahoma" panose="020B0604030504040204" pitchFamily="34" charset="0"/>
              </a:rPr>
              <a:t> мають складатися з урахуванням унікальних потреб потенційних інвесторів чи підприємств – наголошувати на перевагах міста як місця для проживання, роботи і відпочинку</a:t>
            </a:r>
            <a:endParaRPr lang="ru-RU" sz="24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uk-UA" sz="105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b="1" dirty="0">
                <a:latin typeface="Tahoma" panose="020B0604030504040204" pitchFamily="34" charset="0"/>
                <a:cs typeface="Tahoma" panose="020B0604030504040204" pitchFamily="34" charset="0"/>
              </a:rPr>
              <a:t>6. Брошури:</a:t>
            </a:r>
            <a:r>
              <a:rPr lang="uk-UA" sz="2400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indent="0" algn="just">
              <a:spcBef>
                <a:spcPts val="0"/>
              </a:spcBef>
            </a:pPr>
            <a:r>
              <a:rPr lang="uk-UA" sz="2400" dirty="0">
                <a:latin typeface="Tahoma" panose="020B0604030504040204" pitchFamily="34" charset="0"/>
                <a:cs typeface="Tahoma" panose="020B0604030504040204" pitchFamily="34" charset="0"/>
              </a:rPr>
              <a:t> переваги переїзду у дану місцевість </a:t>
            </a:r>
          </a:p>
          <a:p>
            <a:pPr marL="0" indent="0">
              <a:spcBef>
                <a:spcPts val="0"/>
              </a:spcBef>
            </a:pPr>
            <a:r>
              <a:rPr lang="uk-UA" sz="2400" dirty="0">
                <a:latin typeface="Tahoma" panose="020B0604030504040204" pitchFamily="34" charset="0"/>
                <a:cs typeface="Tahoma" panose="020B0604030504040204" pitchFamily="34" charset="0"/>
              </a:rPr>
              <a:t> як місто може задовольнити </a:t>
            </a:r>
            <a:r>
              <a:rPr lang="uk-UA" sz="2400" dirty="0" smtClean="0">
                <a:latin typeface="Tahoma" panose="020B0604030504040204" pitchFamily="34" charset="0"/>
                <a:cs typeface="Tahoma" panose="020B0604030504040204" pitchFamily="34" charset="0"/>
              </a:rPr>
              <a:t>потреби підприємств/інвесторів/туристів</a:t>
            </a:r>
            <a:endParaRPr lang="ru-RU" sz="24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4" name="Пряма сполучна лінія 9"/>
          <p:cNvCxnSpPr/>
          <p:nvPr/>
        </p:nvCxnSpPr>
        <p:spPr>
          <a:xfrm>
            <a:off x="482600" y="1124744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0" y="24589"/>
            <a:ext cx="9144000" cy="1139825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Традиційні інструменти просування</a:t>
            </a:r>
            <a:br>
              <a:rPr lang="uk-UA" dirty="0"/>
            </a:br>
            <a:r>
              <a:rPr lang="uk-UA" dirty="0"/>
              <a:t> </a:t>
            </a:r>
          </a:p>
        </p:txBody>
      </p:sp>
      <p:sp>
        <p:nvSpPr>
          <p:cNvPr id="20482" name="Місце для вмісту 2"/>
          <p:cNvSpPr>
            <a:spLocks noGrp="1"/>
          </p:cNvSpPr>
          <p:nvPr>
            <p:ph idx="1"/>
          </p:nvPr>
        </p:nvSpPr>
        <p:spPr>
          <a:xfrm>
            <a:off x="56271" y="1124744"/>
            <a:ext cx="9031458" cy="5112568"/>
          </a:xfrm>
        </p:spPr>
        <p:txBody>
          <a:bodyPr>
            <a:noAutofit/>
          </a:bodyPr>
          <a:lstStyle/>
          <a:p>
            <a:pPr marL="0" indent="0" defTabSz="444500" hangingPunct="1">
              <a:buFontTx/>
              <a:buNone/>
            </a:pPr>
            <a:r>
              <a:rPr lang="uk-UA" sz="2400" dirty="0">
                <a:latin typeface="Tahoma" panose="020B0604030504040204" pitchFamily="34" charset="0"/>
                <a:cs typeface="Tahoma" panose="020B0604030504040204" pitchFamily="34" charset="0"/>
              </a:rPr>
              <a:t>7.	</a:t>
            </a:r>
            <a:r>
              <a:rPr lang="uk-UA" sz="2400" b="1" dirty="0">
                <a:latin typeface="Tahoma" panose="020B0604030504040204" pitchFamily="34" charset="0"/>
                <a:cs typeface="Tahoma" panose="020B0604030504040204" pitchFamily="34" charset="0"/>
              </a:rPr>
              <a:t>Друковані рекламні матеріали та місцеві ЗМІ</a:t>
            </a:r>
            <a:r>
              <a:rPr lang="uk-UA" sz="2400" dirty="0">
                <a:latin typeface="Tahoma" panose="020B0604030504040204" pitchFamily="34" charset="0"/>
                <a:cs typeface="Tahoma" panose="020B0604030504040204" pitchFamily="34" charset="0"/>
              </a:rPr>
              <a:t>. Підготовка прес релізів, участь в інтерв’ю, повідомлення представникам ЗМІ інформації про діяльність з економічного розвитку в даній місцевості. </a:t>
            </a:r>
            <a:r>
              <a:rPr lang="uk-UA" sz="2400" dirty="0" smtClean="0">
                <a:latin typeface="Tahoma" panose="020B0604030504040204" pitchFamily="34" charset="0"/>
                <a:cs typeface="Tahoma" panose="020B0604030504040204" pitchFamily="34" charset="0"/>
              </a:rPr>
              <a:t>Вся </a:t>
            </a:r>
            <a:r>
              <a:rPr lang="uk-UA" sz="2400" dirty="0">
                <a:latin typeface="Tahoma" panose="020B0604030504040204" pitchFamily="34" charset="0"/>
                <a:cs typeface="Tahoma" panose="020B0604030504040204" pitchFamily="34" charset="0"/>
              </a:rPr>
              <a:t>ця робота має бути регулярною і забезпечувати високий рівень усвідомлення.</a:t>
            </a:r>
            <a:endParaRPr lang="ru-RU" sz="24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 defTabSz="444500" hangingPunct="1">
              <a:buFontTx/>
              <a:buNone/>
            </a:pPr>
            <a:r>
              <a:rPr lang="uk-UA" sz="2400" dirty="0">
                <a:latin typeface="Tahoma" panose="020B0604030504040204" pitchFamily="34" charset="0"/>
                <a:cs typeface="Tahoma" panose="020B0604030504040204" pitchFamily="34" charset="0"/>
              </a:rPr>
              <a:t>8.	</a:t>
            </a:r>
            <a:r>
              <a:rPr lang="uk-UA" sz="2400" b="1" dirty="0">
                <a:latin typeface="Tahoma" panose="020B0604030504040204" pitchFamily="34" charset="0"/>
                <a:cs typeface="Tahoma" panose="020B0604030504040204" pitchFamily="34" charset="0"/>
              </a:rPr>
              <a:t>Торгові виставки</a:t>
            </a:r>
            <a:r>
              <a:rPr lang="uk-UA" sz="2400" dirty="0">
                <a:latin typeface="Tahoma" panose="020B0604030504040204" pitchFamily="34" charset="0"/>
                <a:cs typeface="Tahoma" panose="020B0604030504040204" pitchFamily="34" charset="0"/>
              </a:rPr>
              <a:t>. Регулярна участь як учасники та гості.</a:t>
            </a:r>
            <a:endParaRPr lang="ru-RU" sz="24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 defTabSz="444500" hangingPunct="1">
              <a:buFontTx/>
              <a:buNone/>
            </a:pPr>
            <a:r>
              <a:rPr lang="uk-UA" sz="2400" dirty="0">
                <a:latin typeface="Tahoma" panose="020B0604030504040204" pitchFamily="34" charset="0"/>
                <a:cs typeface="Tahoma" panose="020B0604030504040204" pitchFamily="34" charset="0"/>
              </a:rPr>
              <a:t>9.	</a:t>
            </a:r>
            <a:r>
              <a:rPr lang="uk-UA" sz="2400" b="1" dirty="0">
                <a:latin typeface="Tahoma" panose="020B0604030504040204" pitchFamily="34" charset="0"/>
                <a:cs typeface="Tahoma" panose="020B0604030504040204" pitchFamily="34" charset="0"/>
              </a:rPr>
              <a:t>Соціальні мережі</a:t>
            </a:r>
            <a:r>
              <a:rPr lang="uk-UA" sz="2400" dirty="0">
                <a:latin typeface="Tahoma" panose="020B0604030504040204" pitchFamily="34" charset="0"/>
                <a:cs typeface="Tahoma" panose="020B0604030504040204" pitchFamily="34" charset="0"/>
              </a:rPr>
              <a:t>. Нові та одні з найбільш продуктивних й ефективних за ціною підходи (</a:t>
            </a:r>
            <a:r>
              <a:rPr lang="uk-UA" sz="2400" dirty="0" err="1">
                <a:latin typeface="Tahoma" panose="020B0604030504040204" pitchFamily="34" charset="0"/>
                <a:cs typeface="Tahoma" panose="020B0604030504040204" pitchFamily="34" charset="0"/>
              </a:rPr>
              <a:t>youtube</a:t>
            </a:r>
            <a:r>
              <a:rPr lang="uk-UA" sz="2400" dirty="0">
                <a:latin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uk-UA" sz="2400" dirty="0" err="1">
                <a:latin typeface="Tahoma" panose="020B0604030504040204" pitchFamily="34" charset="0"/>
                <a:cs typeface="Tahoma" panose="020B0604030504040204" pitchFamily="34" charset="0"/>
              </a:rPr>
              <a:t>facebook</a:t>
            </a:r>
            <a:r>
              <a:rPr lang="uk-UA" sz="2400" dirty="0">
                <a:latin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uk-UA" sz="2400" dirty="0" err="1">
                <a:latin typeface="Tahoma" panose="020B0604030504040204" pitchFamily="34" charset="0"/>
                <a:cs typeface="Tahoma" panose="020B0604030504040204" pitchFamily="34" charset="0"/>
              </a:rPr>
              <a:t>twitter</a:t>
            </a:r>
            <a:r>
              <a:rPr lang="uk-UA" sz="2400" dirty="0">
                <a:latin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ru-RU" sz="24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 defTabSz="444500">
              <a:buFontTx/>
              <a:buNone/>
            </a:pPr>
            <a:r>
              <a:rPr lang="uk-UA" sz="2400" dirty="0">
                <a:latin typeface="Tahoma" panose="020B0604030504040204" pitchFamily="34" charset="0"/>
                <a:cs typeface="Tahoma" panose="020B0604030504040204" pitchFamily="34" charset="0"/>
              </a:rPr>
              <a:t>Місто Лондон, Онтаріо, має особливо успішний досвід використання соціальних мереж для цілей маркетингу своїх громад. Їх </a:t>
            </a:r>
            <a:r>
              <a:rPr lang="uk-UA" sz="2400" dirty="0" err="1">
                <a:latin typeface="Tahoma" panose="020B0604030504040204" pitchFamily="34" charset="0"/>
                <a:cs typeface="Tahoma" panose="020B0604030504040204" pitchFamily="34" charset="0"/>
              </a:rPr>
              <a:t>відеосюжет</a:t>
            </a:r>
            <a:r>
              <a:rPr lang="uk-UA" sz="2400" dirty="0">
                <a:latin typeface="Tahoma" panose="020B0604030504040204" pitchFamily="34" charset="0"/>
                <a:cs typeface="Tahoma" panose="020B0604030504040204" pitchFamily="34" charset="0"/>
              </a:rPr>
              <a:t> на </a:t>
            </a:r>
            <a:r>
              <a:rPr lang="uk-UA" sz="2400" dirty="0" err="1">
                <a:latin typeface="Tahoma" panose="020B0604030504040204" pitchFamily="34" charset="0"/>
                <a:cs typeface="Tahoma" panose="020B0604030504040204" pitchFamily="34" charset="0"/>
              </a:rPr>
              <a:t>Уoutube</a:t>
            </a:r>
            <a:r>
              <a:rPr lang="uk-UA" sz="2400" dirty="0">
                <a:latin typeface="Tahoma" panose="020B0604030504040204" pitchFamily="34" charset="0"/>
                <a:cs typeface="Tahoma" panose="020B0604030504040204" pitchFamily="34" charset="0"/>
              </a:rPr>
              <a:t> називається "Завтра в Лондоні" і є чудовим прикладом використання соціальних мереж для цілей маркетингу громад</a:t>
            </a:r>
            <a:r>
              <a:rPr lang="ru-RU" sz="2400" dirty="0">
                <a:latin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cxnSp>
        <p:nvCxnSpPr>
          <p:cNvPr id="4" name="Пряма сполучна лінія 9"/>
          <p:cNvCxnSpPr/>
          <p:nvPr/>
        </p:nvCxnSpPr>
        <p:spPr>
          <a:xfrm>
            <a:off x="482600" y="1124744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C00000"/>
                </a:solidFill>
              </a:rPr>
              <a:t>Де брати інформацію і як її постійно оновлювати ?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endParaRPr lang="uk-UA" dirty="0"/>
          </a:p>
          <a:p>
            <a:pPr>
              <a:buFont typeface="Wingdings" panose="05000000000000000000" pitchFamily="2" charset="2"/>
              <a:buChar char="q"/>
            </a:pPr>
            <a:r>
              <a:rPr lang="uk-UA" dirty="0">
                <a:solidFill>
                  <a:schemeClr val="tx2">
                    <a:lumMod val="75000"/>
                  </a:schemeClr>
                </a:solidFill>
              </a:rPr>
              <a:t>Нетривіальне ставлення до профілю громади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dirty="0">
                <a:solidFill>
                  <a:schemeClr val="tx2">
                    <a:lumMod val="75000"/>
                  </a:schemeClr>
                </a:solidFill>
              </a:rPr>
              <a:t>Постійний моніторинг ЗМІ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dirty="0">
                <a:solidFill>
                  <a:schemeClr val="tx2">
                    <a:lumMod val="75000"/>
                  </a:schemeClr>
                </a:solidFill>
              </a:rPr>
              <a:t>Постійний моніторинг </a:t>
            </a:r>
            <a:r>
              <a:rPr lang="uk-UA" dirty="0" err="1" smtClean="0">
                <a:solidFill>
                  <a:schemeClr val="tx2">
                    <a:lumMod val="75000"/>
                  </a:schemeClr>
                </a:solidFill>
              </a:rPr>
              <a:t>соцмереж</a:t>
            </a:r>
            <a:endParaRPr lang="uk-UA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uk-UA" dirty="0">
                <a:solidFill>
                  <a:schemeClr val="tx2">
                    <a:lumMod val="75000"/>
                  </a:schemeClr>
                </a:solidFill>
              </a:rPr>
              <a:t>Хто це має робити?...</a:t>
            </a:r>
          </a:p>
          <a:p>
            <a:pPr marL="0" indent="0" algn="ctr">
              <a:buNone/>
            </a:pPr>
            <a:r>
              <a:rPr lang="uk-UA" b="1" i="1" dirty="0">
                <a:solidFill>
                  <a:srgbClr val="C00000"/>
                </a:solidFill>
              </a:rPr>
              <a:t>Традиційні </a:t>
            </a:r>
            <a:r>
              <a:rPr lang="uk-UA" b="1" i="1" dirty="0">
                <a:solidFill>
                  <a:schemeClr val="tx2">
                    <a:lumMod val="75000"/>
                  </a:schemeClr>
                </a:solidFill>
              </a:rPr>
              <a:t>інструменти для посування  дають ефект при </a:t>
            </a:r>
            <a:r>
              <a:rPr lang="uk-UA" b="1" i="1" dirty="0">
                <a:solidFill>
                  <a:srgbClr val="C00000"/>
                </a:solidFill>
              </a:rPr>
              <a:t>креативному </a:t>
            </a:r>
            <a:r>
              <a:rPr lang="uk-UA" b="1" i="1" dirty="0">
                <a:solidFill>
                  <a:schemeClr val="tx2">
                    <a:lumMod val="75000"/>
                  </a:schemeClr>
                </a:solidFill>
              </a:rPr>
              <a:t>застосуванні</a:t>
            </a:r>
            <a:endParaRPr lang="ru-RU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15A6961-4FB0-46BA-B3EE-22B1F0480C35}" type="slidenum">
              <a:rPr kumimoji="0" lang="uk-UA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678C94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uk-UA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678C94"/>
              </a:solidFill>
              <a:effectLst/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35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0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9036496" cy="98072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dirty="0">
                <a:solidFill>
                  <a:srgbClr val="C00000"/>
                </a:solidFill>
              </a:rPr>
              <a:t>Переваги і недоліки методів маркетингової комунікації (1)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6163128"/>
              </p:ext>
            </p:extLst>
          </p:nvPr>
        </p:nvGraphicFramePr>
        <p:xfrm>
          <a:off x="103013" y="953280"/>
          <a:ext cx="8952262" cy="56835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27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592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102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55454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Метод маркетингової комунікації</a:t>
                      </a:r>
                      <a:endParaRPr lang="ru-RU" sz="2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33445" marR="33445" marT="36000" marB="3600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Переваги</a:t>
                      </a:r>
                      <a:endParaRPr lang="ru-RU" sz="2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33445" marR="33445" marT="36000" marB="3600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Недоліки</a:t>
                      </a:r>
                      <a:endParaRPr lang="ru-RU" sz="2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33445" marR="33445" marT="36000" marB="3600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88618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993300"/>
                          </a:solidFill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Реклама: </a:t>
                      </a:r>
                      <a:r>
                        <a:rPr lang="uk-UA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рекламні щити, банери; реклама на транспорті; реклама на одязі; реклама на продукції міських підприємств; рекламні брошури, буклети, інформаційні листки; сувенірна продукція (значки, листівки, вимпели, авторучки)</a:t>
                      </a:r>
                      <a:endParaRPr lang="ru-RU" sz="2000" dirty="0"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33445" marR="33445" marT="36000" marB="3600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Великий охват аудиторії.</a:t>
                      </a:r>
                      <a:endParaRPr lang="ru-RU" sz="2000" dirty="0"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Виведення міста (предмету рекламування) в публічний</a:t>
                      </a:r>
                      <a:r>
                        <a:rPr lang="uk-UA" sz="2000" baseline="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 </a:t>
                      </a:r>
                      <a:r>
                        <a:rPr lang="uk-UA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простір.</a:t>
                      </a:r>
                      <a:endParaRPr lang="ru-RU" sz="2000" dirty="0"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Величезний арсенал видів рекламної продукції в комерційній сфері, які можна застосовувати в маркетингу міст.</a:t>
                      </a:r>
                      <a:endParaRPr lang="ru-RU" sz="2000" dirty="0"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Величезний ринок послуг.</a:t>
                      </a:r>
                      <a:endParaRPr lang="ru-RU" sz="2000" dirty="0"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Наявність великого числа професіоналів рекламної справи, яких можна залучати до маркетингу місць.</a:t>
                      </a:r>
                      <a:endParaRPr lang="ru-RU" sz="2000" dirty="0"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Можливість створення візуального враження про місто.</a:t>
                      </a:r>
                      <a:endParaRPr lang="ru-RU" sz="2000" dirty="0"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Можливість багаторазової дії на цільову аудиторію.</a:t>
                      </a:r>
                      <a:endParaRPr lang="ru-RU" sz="2000" dirty="0"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Можливість просування міста за рахунок позабюджетних джерел</a:t>
                      </a:r>
                      <a:endParaRPr lang="ru-RU" sz="2000" dirty="0"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33445" marR="33445" marT="36000" marB="3600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Стандартність підходу - високий відсоток ігнорування інформації.</a:t>
                      </a:r>
                      <a:endParaRPr lang="ru-RU" sz="2000" dirty="0"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Знеособленість інформації - відсутність механізму реагування цільової </a:t>
                      </a:r>
                      <a:r>
                        <a:rPr lang="ru-RU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аудитор</a:t>
                      </a:r>
                      <a:r>
                        <a:rPr lang="uk-UA" sz="2000" dirty="0" err="1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ії</a:t>
                      </a:r>
                      <a:r>
                        <a:rPr lang="uk-UA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.</a:t>
                      </a:r>
                      <a:endParaRPr lang="ru-RU" sz="2000" dirty="0"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ahoma" panose="020B0604030504040204" pitchFamily="34" charset="0"/>
                          <a:ea typeface="Times New Roman"/>
                          <a:cs typeface="Tahoma" panose="020B0604030504040204" pitchFamily="34" charset="0"/>
                        </a:rPr>
                        <a:t>• Труднощі оцінки результативності методу</a:t>
                      </a:r>
                      <a:endParaRPr lang="ru-RU" sz="2000" dirty="0">
                        <a:latin typeface="Tahoma" panose="020B0604030504040204" pitchFamily="34" charset="0"/>
                        <a:ea typeface="Times New Roman"/>
                        <a:cs typeface="Tahoma" panose="020B0604030504040204" pitchFamily="34" charset="0"/>
                      </a:endParaRPr>
                    </a:p>
                  </a:txBody>
                  <a:tcPr marL="33445" marR="33445" marT="36000" marB="3600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cxnSp>
        <p:nvCxnSpPr>
          <p:cNvPr id="4" name="Пряма сполучна лінія 9"/>
          <p:cNvCxnSpPr/>
          <p:nvPr/>
        </p:nvCxnSpPr>
        <p:spPr>
          <a:xfrm>
            <a:off x="482600" y="908720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27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9144000" cy="980728"/>
          </a:xfrm>
        </p:spPr>
        <p:txBody>
          <a:bodyPr>
            <a:noAutofit/>
          </a:bodyPr>
          <a:lstStyle/>
          <a:p>
            <a:pPr eaLnBrk="1" hangingPunct="1"/>
            <a:r>
              <a:rPr lang="uk-UA" dirty="0">
                <a:solidFill>
                  <a:srgbClr val="C00000"/>
                </a:solidFill>
              </a:rPr>
              <a:t>Переваги і недоліки методів маркетингової комунікації (2)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5517260"/>
              </p:ext>
            </p:extLst>
          </p:nvPr>
        </p:nvGraphicFramePr>
        <p:xfrm>
          <a:off x="158530" y="1009862"/>
          <a:ext cx="8841227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95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046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470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Метод маркетингової комунікації</a:t>
                      </a:r>
                      <a:endParaRPr lang="ru-RU" sz="20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23219" marR="23219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Переваги</a:t>
                      </a:r>
                      <a:endParaRPr lang="ru-RU" sz="20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23219" marR="23219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Недоліки</a:t>
                      </a:r>
                      <a:endParaRPr lang="ru-RU" sz="20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23219" marR="23219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993300"/>
                          </a:solidFill>
                          <a:latin typeface="+mn-lt"/>
                          <a:ea typeface="Times New Roman"/>
                        </a:rPr>
                        <a:t>Пряме спілкування</a:t>
                      </a:r>
                      <a:endParaRPr lang="ru-RU" sz="2000" b="1" dirty="0">
                        <a:solidFill>
                          <a:srgbClr val="9933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23219" marR="23219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+mn-lt"/>
                          <a:ea typeface="Times New Roman"/>
                        </a:rPr>
                        <a:t>• Можливість точного вибору контактної особи - висока ефективність методу.</a:t>
                      </a:r>
                      <a:endParaRPr lang="ru-RU" sz="2000" dirty="0"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+mn-lt"/>
                          <a:ea typeface="Times New Roman"/>
                        </a:rPr>
                        <a:t>• Можливість розвитку довгострокових відносин.</a:t>
                      </a:r>
                      <a:endParaRPr lang="ru-RU" sz="2000" dirty="0"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+mn-lt"/>
                          <a:ea typeface="Times New Roman"/>
                        </a:rPr>
                        <a:t>• Обов'язковість реакції **.</a:t>
                      </a:r>
                      <a:endParaRPr lang="ru-RU" sz="2000" dirty="0"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+mn-lt"/>
                          <a:ea typeface="Times New Roman"/>
                        </a:rPr>
                        <a:t>• Індивідуальна настройка повідомлення.</a:t>
                      </a:r>
                      <a:endParaRPr lang="ru-RU" sz="2000" dirty="0"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+mn-lt"/>
                          <a:ea typeface="Times New Roman"/>
                        </a:rPr>
                        <a:t>• Можливість зворотного зв'язку.</a:t>
                      </a:r>
                      <a:endParaRPr lang="ru-RU" sz="2000" dirty="0"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+mn-lt"/>
                          <a:ea typeface="Times New Roman"/>
                        </a:rPr>
                        <a:t>• Можливість оцінки результативності методу</a:t>
                      </a:r>
                      <a:endParaRPr lang="ru-RU" sz="2000" dirty="0">
                        <a:latin typeface="+mn-lt"/>
                        <a:ea typeface="Times New Roman"/>
                      </a:endParaRPr>
                    </a:p>
                  </a:txBody>
                  <a:tcPr marL="23219" marR="23219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+mn-lt"/>
                          <a:ea typeface="Times New Roman"/>
                        </a:rPr>
                        <a:t>• Порівняно високі питомі фінансові і адміністративні витрати.</a:t>
                      </a:r>
                      <a:endParaRPr lang="ru-RU" sz="2000" dirty="0"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+mn-lt"/>
                          <a:ea typeface="Times New Roman"/>
                        </a:rPr>
                        <a:t>• Малий охват аудиторії</a:t>
                      </a:r>
                      <a:endParaRPr lang="ru-RU" sz="2000" dirty="0">
                        <a:latin typeface="+mn-lt"/>
                        <a:ea typeface="Times New Roman"/>
                      </a:endParaRPr>
                    </a:p>
                  </a:txBody>
                  <a:tcPr marL="23219" marR="23219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+mn-lt"/>
                          <a:ea typeface="Times New Roman"/>
                        </a:rPr>
                        <a:t>Стимулювання продажів (пільги, гарантії, сприяння,)</a:t>
                      </a:r>
                      <a:endParaRPr lang="ru-RU" sz="2000" dirty="0">
                        <a:latin typeface="+mn-lt"/>
                        <a:ea typeface="Times New Roman"/>
                      </a:endParaRPr>
                    </a:p>
                  </a:txBody>
                  <a:tcPr marL="23219" marR="23219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+mn-lt"/>
                          <a:ea typeface="Times New Roman"/>
                        </a:rPr>
                        <a:t>• Наявність додаткових персональних стимулів до «покупки» міста.</a:t>
                      </a:r>
                      <a:endParaRPr lang="ru-RU" sz="2000" dirty="0"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+mn-lt"/>
                          <a:ea typeface="Times New Roman"/>
                        </a:rPr>
                        <a:t>• Точний вибір контактної особи - висока ефективність методу</a:t>
                      </a:r>
                      <a:endParaRPr lang="ru-RU" sz="2000" dirty="0">
                        <a:latin typeface="+mn-lt"/>
                        <a:ea typeface="Times New Roman"/>
                      </a:endParaRPr>
                    </a:p>
                  </a:txBody>
                  <a:tcPr marL="23219" marR="23219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+mn-lt"/>
                          <a:ea typeface="Times New Roman"/>
                        </a:rPr>
                        <a:t>• Малий охват аудиторії.</a:t>
                      </a:r>
                      <a:endParaRPr lang="ru-RU" sz="2000" dirty="0"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+mn-lt"/>
                          <a:ea typeface="Times New Roman"/>
                        </a:rPr>
                        <a:t>• Високі ризики при отриманні довгострокових результатів.</a:t>
                      </a:r>
                      <a:endParaRPr lang="ru-RU" sz="2000" dirty="0">
                        <a:latin typeface="+mn-lt"/>
                        <a:ea typeface="Times New Roman"/>
                      </a:endParaRPr>
                    </a:p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+mn-lt"/>
                          <a:ea typeface="Times New Roman"/>
                        </a:rPr>
                        <a:t>• Високі адміністративні витрати</a:t>
                      </a:r>
                      <a:endParaRPr lang="ru-RU" sz="2000" dirty="0">
                        <a:latin typeface="+mn-lt"/>
                        <a:ea typeface="Times New Roman"/>
                      </a:endParaRPr>
                    </a:p>
                  </a:txBody>
                  <a:tcPr marL="23219" marR="23219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cxnSp>
        <p:nvCxnSpPr>
          <p:cNvPr id="4" name="Пряма сполучна лінія 9"/>
          <p:cNvCxnSpPr/>
          <p:nvPr/>
        </p:nvCxnSpPr>
        <p:spPr>
          <a:xfrm>
            <a:off x="482600" y="980728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рай">
  <a:themeElements>
    <a:clrScheme name="Край 9">
      <a:dk1>
        <a:srgbClr val="000000"/>
      </a:dk1>
      <a:lt1>
        <a:srgbClr val="FFFFFF"/>
      </a:lt1>
      <a:dk2>
        <a:srgbClr val="003399"/>
      </a:dk2>
      <a:lt2>
        <a:srgbClr val="666699"/>
      </a:lt2>
      <a:accent1>
        <a:srgbClr val="009999"/>
      </a:accent1>
      <a:accent2>
        <a:srgbClr val="4C6D4E"/>
      </a:accent2>
      <a:accent3>
        <a:srgbClr val="FFFFFF"/>
      </a:accent3>
      <a:accent4>
        <a:srgbClr val="000000"/>
      </a:accent4>
      <a:accent5>
        <a:srgbClr val="AACACA"/>
      </a:accent5>
      <a:accent6>
        <a:srgbClr val="446246"/>
      </a:accent6>
      <a:hlink>
        <a:srgbClr val="4C6D80"/>
      </a:hlink>
      <a:folHlink>
        <a:srgbClr val="B2B2B2"/>
      </a:folHlink>
    </a:clrScheme>
    <a:fontScheme name="Край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3514</TotalTime>
  <Words>1667</Words>
  <Application>Microsoft Office PowerPoint</Application>
  <PresentationFormat>Экран (4:3)</PresentationFormat>
  <Paragraphs>271</Paragraphs>
  <Slides>29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Край</vt:lpstr>
      <vt:lpstr> 7.7. МАРКЕТИНГОВА КОМУНІКАЦІЯ</vt:lpstr>
      <vt:lpstr>3. Просування міста</vt:lpstr>
      <vt:lpstr>Презентация PowerPoint</vt:lpstr>
      <vt:lpstr>Традиційні інструменти просування</vt:lpstr>
      <vt:lpstr>Традиційні інструменти просування</vt:lpstr>
      <vt:lpstr>Традиційні інструменти просування  </vt:lpstr>
      <vt:lpstr>Де брати інформацію і як її постійно оновлювати ?</vt:lpstr>
      <vt:lpstr>Переваги і недоліки методів маркетингової комунікації (1)</vt:lpstr>
      <vt:lpstr>Переваги і недоліки методів маркетингової комунікації (2)</vt:lpstr>
      <vt:lpstr>Переваги і недоліки методів маркетингової комунікації (3)</vt:lpstr>
      <vt:lpstr>Інструменти маркетингової комунікації </vt:lpstr>
      <vt:lpstr>Інструменти маркетингової комунікації</vt:lpstr>
      <vt:lpstr>Інструменти маркетингової комунікації</vt:lpstr>
      <vt:lpstr>Інструменти маркетингової комунікації</vt:lpstr>
      <vt:lpstr>послідовність етапів планування маркетингової комунікації</vt:lpstr>
      <vt:lpstr>   Гості міста</vt:lpstr>
      <vt:lpstr>3 кроки маркетингової комунікації в процесі брендінгу</vt:lpstr>
      <vt:lpstr>Інформаційні продукти</vt:lpstr>
      <vt:lpstr>Ключові повідомлення  (приклад)</vt:lpstr>
      <vt:lpstr>Матриця ключових повідомлень для ЦІЛЬОВИХ АУДИТОРІЙ</vt:lpstr>
      <vt:lpstr>Матриця ключових повідомлень</vt:lpstr>
      <vt:lpstr>Матриця ключових повідомлень</vt:lpstr>
      <vt:lpstr>Презентация PowerPoint</vt:lpstr>
      <vt:lpstr>Презентация PowerPoint</vt:lpstr>
      <vt:lpstr>Мета маркетингової комунікації</vt:lpstr>
      <vt:lpstr> Основні правила  роботи </vt:lpstr>
      <vt:lpstr>Комунікації  </vt:lpstr>
      <vt:lpstr>Комунікації з населенням</vt:lpstr>
      <vt:lpstr>На завершення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ПІДТРИМКА РОЗВИТКУ МІСЦЕВОГО БІЗНЕСУ (ПІДПРИЄМНИЦТВА)</dc:title>
  <dc:creator>test</dc:creator>
  <cp:lastModifiedBy>Владелец</cp:lastModifiedBy>
  <cp:revision>371</cp:revision>
  <cp:lastPrinted>2017-07-14T15:34:33Z</cp:lastPrinted>
  <dcterms:created xsi:type="dcterms:W3CDTF">2013-10-27T07:38:19Z</dcterms:created>
  <dcterms:modified xsi:type="dcterms:W3CDTF">2022-01-25T19:40:49Z</dcterms:modified>
</cp:coreProperties>
</file>