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5A2F79-0B75-4753-9335-E6DD19537A2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21AE3E-A176-4E73-87B7-D0AEA69F983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7719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Тема 6: "Конкурентоспроможність потенціалу підприємства"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289304" y="5929330"/>
            <a:ext cx="7854696" cy="766318"/>
          </a:xfrm>
        </p:spPr>
        <p:txBody>
          <a:bodyPr/>
          <a:lstStyle/>
          <a:p>
            <a:r>
              <a:rPr lang="uk-UA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За способом </a:t>
            </a:r>
            <a:r>
              <a:rPr lang="ru-RU" i="1" dirty="0" err="1" smtClean="0"/>
              <a:t>оцінки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4000" dirty="0" smtClean="0"/>
              <a:t>Індикаторні</a:t>
            </a:r>
          </a:p>
          <a:p>
            <a:pPr>
              <a:buNone/>
            </a:pPr>
            <a:endParaRPr lang="uk-UA" sz="4000" dirty="0" smtClean="0"/>
          </a:p>
          <a:p>
            <a:r>
              <a:rPr lang="uk-UA" sz="4000" dirty="0" smtClean="0"/>
              <a:t>Матричні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Теорія конкурентних переваг М.</a:t>
            </a:r>
            <a:r>
              <a:rPr lang="uk-UA" dirty="0" err="1" smtClean="0"/>
              <a:t>Портера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Конкурентні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,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2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низькі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низьких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 smtClean="0"/>
          </a:p>
          <a:p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М.Портером: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u="sng" dirty="0" smtClean="0"/>
          </a:p>
          <a:p>
            <a:r>
              <a:rPr lang="ru-RU" u="sng" dirty="0" smtClean="0"/>
              <a:t>„</a:t>
            </a:r>
            <a:r>
              <a:rPr lang="ru-RU" u="sng" dirty="0" err="1" smtClean="0"/>
              <a:t>лідер</a:t>
            </a:r>
            <a:r>
              <a:rPr lang="ru-RU" u="sng" dirty="0" smtClean="0"/>
              <a:t> в </a:t>
            </a:r>
            <a:r>
              <a:rPr lang="ru-RU" u="sng" dirty="0" err="1" smtClean="0"/>
              <a:t>економії</a:t>
            </a:r>
            <a:r>
              <a:rPr lang="ru-RU" u="sng" dirty="0" smtClean="0"/>
              <a:t> </a:t>
            </a:r>
            <a:r>
              <a:rPr lang="ru-RU" u="sng" dirty="0" err="1" smtClean="0"/>
              <a:t>витрат</a:t>
            </a:r>
            <a:r>
              <a:rPr lang="ru-RU" dirty="0" smtClean="0"/>
              <a:t>” </a:t>
            </a:r>
          </a:p>
          <a:p>
            <a:endParaRPr lang="ru-RU" u="sng" dirty="0" smtClean="0"/>
          </a:p>
          <a:p>
            <a:r>
              <a:rPr lang="ru-RU" u="sng" dirty="0" smtClean="0"/>
              <a:t>„ </a:t>
            </a:r>
            <a:r>
              <a:rPr lang="ru-RU" u="sng" dirty="0" err="1" smtClean="0"/>
              <a:t>концентрація</a:t>
            </a:r>
            <a:r>
              <a:rPr lang="ru-RU" u="sng" dirty="0" smtClean="0"/>
              <a:t> на </a:t>
            </a:r>
            <a:r>
              <a:rPr lang="ru-RU" u="sng" dirty="0" err="1" smtClean="0"/>
              <a:t>витратах</a:t>
            </a:r>
            <a:r>
              <a:rPr lang="ru-RU" dirty="0" smtClean="0"/>
              <a:t>” </a:t>
            </a:r>
          </a:p>
          <a:p>
            <a:endParaRPr lang="ru-RU" dirty="0" smtClean="0"/>
          </a:p>
          <a:p>
            <a:r>
              <a:rPr lang="ru-RU" dirty="0" smtClean="0"/>
              <a:t>„</a:t>
            </a:r>
            <a:r>
              <a:rPr lang="ru-RU" u="sng" dirty="0" err="1" smtClean="0"/>
              <a:t>диференціація</a:t>
            </a:r>
            <a:r>
              <a:rPr lang="ru-RU" u="sng" dirty="0" smtClean="0"/>
              <a:t> товару</a:t>
            </a:r>
            <a:r>
              <a:rPr lang="ru-RU" dirty="0" smtClean="0"/>
              <a:t>”</a:t>
            </a:r>
          </a:p>
          <a:p>
            <a:endParaRPr lang="ru-RU" u="sng" dirty="0" smtClean="0"/>
          </a:p>
          <a:p>
            <a:r>
              <a:rPr lang="ru-RU" u="sng" dirty="0" smtClean="0"/>
              <a:t>„</a:t>
            </a:r>
            <a:r>
              <a:rPr lang="ru-RU" u="sng" dirty="0" err="1" smtClean="0"/>
              <a:t>фокусування</a:t>
            </a:r>
            <a:r>
              <a:rPr lang="ru-RU" u="sng" dirty="0" smtClean="0"/>
              <a:t> </a:t>
            </a:r>
            <a:r>
              <a:rPr lang="ru-RU" u="sng" dirty="0" err="1" smtClean="0"/>
              <a:t>диференціації</a:t>
            </a:r>
            <a:r>
              <a:rPr lang="ru-RU" dirty="0" smtClean="0"/>
              <a:t>”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SWOT – </a:t>
            </a:r>
            <a:r>
              <a:rPr lang="ru-RU" dirty="0" err="1" smtClean="0"/>
              <a:t>аналіз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парні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загрозами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пріоритетні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та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управлінські</a:t>
            </a:r>
            <a:r>
              <a:rPr lang="ru-RU" dirty="0" smtClean="0"/>
              <a:t> </a:t>
            </a:r>
            <a:r>
              <a:rPr lang="ru-RU" dirty="0" err="1" smtClean="0"/>
              <a:t>акценти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Методика </a:t>
            </a:r>
            <a:r>
              <a:rPr lang="uk-UA" dirty="0" err="1" smtClean="0"/>
              <a:t>Ансофа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конкурентну</a:t>
            </a:r>
            <a:r>
              <a:rPr lang="ru-RU" dirty="0" smtClean="0"/>
              <a:t> силу </a:t>
            </a:r>
            <a:r>
              <a:rPr lang="ru-RU" dirty="0" err="1" smtClean="0"/>
              <a:t>фірми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конкурентний</a:t>
            </a:r>
            <a:r>
              <a:rPr lang="ru-RU" dirty="0" smtClean="0"/>
              <a:t> статус як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на ринку.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порівнянь: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Полягає у прямому визначенні переваг і недоліків підприємств-конкурентів за окремими індикаторами – показниками конкурентоспроможності, що мають бути визначені на етапі ідентифікації ключових індикаторів конкурентоспроможності.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рангів: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Передбачає порівняння </a:t>
            </a:r>
            <a:r>
              <a:rPr lang="uk-UA" dirty="0" err="1" smtClean="0"/>
              <a:t>обєкта</a:t>
            </a:r>
            <a:r>
              <a:rPr lang="uk-UA" dirty="0" smtClean="0"/>
              <a:t> оцінки з групою підприємств-конкурентів та дозволяє визначити його місце в конкурентній боротьбі, випереджальні чинники успіху, а також такі, результати за якими гірші, ніж у конкурентів.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9184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STEP – </a:t>
            </a:r>
            <a:r>
              <a:rPr lang="ru-RU" dirty="0" err="1" smtClean="0"/>
              <a:t>аналіз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мінімізація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та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(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технологія</a:t>
            </a:r>
            <a:r>
              <a:rPr lang="ru-RU" dirty="0" smtClean="0"/>
              <a:t>, </a:t>
            </a:r>
            <a:r>
              <a:rPr lang="ru-RU" dirty="0" err="1" smtClean="0"/>
              <a:t>економіка</a:t>
            </a:r>
            <a:r>
              <a:rPr lang="ru-RU" dirty="0" smtClean="0"/>
              <a:t>, </a:t>
            </a:r>
            <a:r>
              <a:rPr lang="ru-RU" dirty="0" err="1" smtClean="0"/>
              <a:t>політика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Конкуренція-це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38912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це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суперництво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між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суб'єктами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ринкової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економіки</a:t>
            </a:r>
            <a:r>
              <a:rPr lang="ru-RU" b="1" dirty="0" smtClean="0">
                <a:solidFill>
                  <a:schemeClr val="accent1"/>
                </a:solidFill>
              </a:rPr>
              <a:t> за </a:t>
            </a:r>
            <a:r>
              <a:rPr lang="ru-RU" b="1" dirty="0" err="1" smtClean="0">
                <a:solidFill>
                  <a:schemeClr val="accent1"/>
                </a:solidFill>
              </a:rPr>
              <a:t>найкращі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умови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виробництва</a:t>
            </a:r>
            <a:r>
              <a:rPr lang="ru-RU" b="1" dirty="0" smtClean="0">
                <a:solidFill>
                  <a:schemeClr val="accent1"/>
                </a:solidFill>
              </a:rPr>
              <a:t>, </a:t>
            </a:r>
            <a:r>
              <a:rPr lang="ru-RU" b="1" dirty="0" err="1" smtClean="0">
                <a:solidFill>
                  <a:schemeClr val="accent1"/>
                </a:solidFill>
              </a:rPr>
              <a:t>вигідну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</a:t>
            </a:r>
            <a:r>
              <a:rPr lang="uk-UA" b="1" dirty="0" smtClean="0">
                <a:solidFill>
                  <a:schemeClr val="accent1"/>
                </a:solidFill>
              </a:rPr>
              <a:t>р</a:t>
            </a:r>
            <a:r>
              <a:rPr lang="ru-RU" b="1" dirty="0" err="1" smtClean="0">
                <a:solidFill>
                  <a:schemeClr val="accent1"/>
                </a:solidFill>
              </a:rPr>
              <a:t>озицію</a:t>
            </a:r>
            <a:r>
              <a:rPr lang="ru-RU" b="1" dirty="0" smtClean="0">
                <a:solidFill>
                  <a:schemeClr val="accent1"/>
                </a:solidFill>
              </a:rPr>
              <a:t> на ринку </a:t>
            </a:r>
            <a:r>
              <a:rPr lang="ru-RU" b="1" dirty="0" err="1" smtClean="0">
                <a:solidFill>
                  <a:schemeClr val="accent1"/>
                </a:solidFill>
              </a:rPr>
              <a:t>тощо</a:t>
            </a:r>
            <a:r>
              <a:rPr lang="ru-RU" b="1" dirty="0" smtClean="0">
                <a:solidFill>
                  <a:schemeClr val="accent1"/>
                </a:solidFill>
              </a:rPr>
              <a:t>. Вона </a:t>
            </a:r>
            <a:r>
              <a:rPr lang="ru-RU" b="1" dirty="0" err="1" smtClean="0">
                <a:solidFill>
                  <a:schemeClr val="accent1"/>
                </a:solidFill>
              </a:rPr>
              <a:t>є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тією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ринковою</a:t>
            </a:r>
            <a:r>
              <a:rPr lang="ru-RU" b="1" dirty="0" smtClean="0">
                <a:solidFill>
                  <a:schemeClr val="accent1"/>
                </a:solidFill>
              </a:rPr>
              <a:t> силою, </a:t>
            </a:r>
            <a:r>
              <a:rPr lang="ru-RU" b="1" dirty="0" err="1" smtClean="0">
                <a:solidFill>
                  <a:schemeClr val="accent1"/>
                </a:solidFill>
              </a:rPr>
              <a:t>що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забезпечує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взаємодію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попиту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пропозиції</a:t>
            </a:r>
            <a:r>
              <a:rPr lang="ru-RU" b="1" dirty="0" smtClean="0">
                <a:solidFill>
                  <a:schemeClr val="accent1"/>
                </a:solidFill>
              </a:rPr>
              <a:t>, яка </a:t>
            </a:r>
            <a:r>
              <a:rPr lang="ru-RU" b="1" dirty="0" err="1" smtClean="0">
                <a:solidFill>
                  <a:schemeClr val="accent1"/>
                </a:solidFill>
              </a:rPr>
              <a:t>урівноважує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ринкові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ціни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конкурентної боротьби: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Конкуренція продавців</a:t>
            </a:r>
            <a:endParaRPr lang="ru-RU" dirty="0" smtClean="0"/>
          </a:p>
          <a:p>
            <a:r>
              <a:rPr lang="uk-UA" dirty="0" smtClean="0"/>
              <a:t>Конкуренція покупців</a:t>
            </a:r>
            <a:endParaRPr lang="ru-RU" dirty="0" smtClean="0"/>
          </a:p>
          <a:p>
            <a:r>
              <a:rPr lang="uk-UA" dirty="0" smtClean="0"/>
              <a:t>Конкуренція продавців і покупців</a:t>
            </a:r>
            <a:endParaRPr lang="ru-RU" dirty="0" smtClean="0"/>
          </a:p>
          <a:p>
            <a:r>
              <a:rPr lang="uk-UA" dirty="0" smtClean="0"/>
              <a:t>Внутрішньогалузева</a:t>
            </a:r>
            <a:endParaRPr lang="ru-RU" dirty="0" smtClean="0"/>
          </a:p>
          <a:p>
            <a:r>
              <a:rPr lang="uk-UA" dirty="0" smtClean="0"/>
              <a:t>Міжгалузева</a:t>
            </a:r>
            <a:endParaRPr lang="ru-RU" dirty="0" smtClean="0"/>
          </a:p>
          <a:p>
            <a:r>
              <a:rPr lang="uk-UA" dirty="0" smtClean="0"/>
              <a:t>Досконала(чиста)</a:t>
            </a:r>
            <a:endParaRPr lang="ru-RU" dirty="0" smtClean="0"/>
          </a:p>
          <a:p>
            <a:r>
              <a:rPr lang="uk-UA" dirty="0" smtClean="0"/>
              <a:t>Недосконала.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</a:t>
            </a:r>
            <a:r>
              <a:rPr lang="ru-RU" dirty="0" err="1" smtClean="0"/>
              <a:t>онкурентоспроможність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 </a:t>
            </a:r>
            <a:r>
              <a:rPr lang="ru-RU" b="1" dirty="0" err="1" smtClean="0">
                <a:solidFill>
                  <a:schemeClr val="accent1"/>
                </a:solidFill>
              </a:rPr>
              <a:t>це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властивість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об'єкта</a:t>
            </a:r>
            <a:r>
              <a:rPr lang="ru-RU" b="1" dirty="0" smtClean="0">
                <a:solidFill>
                  <a:schemeClr val="accent1"/>
                </a:solidFill>
              </a:rPr>
              <a:t>, </a:t>
            </a:r>
            <a:r>
              <a:rPr lang="ru-RU" b="1" dirty="0" err="1" smtClean="0">
                <a:solidFill>
                  <a:schemeClr val="accent1"/>
                </a:solidFill>
              </a:rPr>
              <a:t>що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характеризується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ступенем</a:t>
            </a:r>
            <a:r>
              <a:rPr lang="ru-RU" b="1" dirty="0" smtClean="0">
                <a:solidFill>
                  <a:schemeClr val="accent1"/>
                </a:solidFill>
              </a:rPr>
              <a:t> реального </a:t>
            </a:r>
            <a:r>
              <a:rPr lang="ru-RU" b="1" dirty="0" err="1" smtClean="0">
                <a:solidFill>
                  <a:schemeClr val="accent1"/>
                </a:solidFill>
              </a:rPr>
              <a:t>чи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потенційного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задоволення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їм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конкретної</a:t>
            </a:r>
            <a:r>
              <a:rPr lang="ru-RU" b="1" dirty="0" smtClean="0">
                <a:solidFill>
                  <a:schemeClr val="accent1"/>
                </a:solidFill>
              </a:rPr>
              <a:t> потреби </a:t>
            </a:r>
            <a:r>
              <a:rPr lang="ru-RU" b="1" dirty="0" err="1" smtClean="0">
                <a:solidFill>
                  <a:schemeClr val="accent1"/>
                </a:solidFill>
              </a:rPr>
              <a:t>порівняно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з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аналогічними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об'єктами</a:t>
            </a:r>
            <a:r>
              <a:rPr lang="ru-RU" b="1" dirty="0" smtClean="0">
                <a:solidFill>
                  <a:schemeClr val="accent1"/>
                </a:solidFill>
              </a:rPr>
              <a:t>, </a:t>
            </a:r>
            <a:r>
              <a:rPr lang="ru-RU" b="1" dirty="0" err="1" smtClean="0">
                <a:solidFill>
                  <a:schemeClr val="accent1"/>
                </a:solidFill>
              </a:rPr>
              <a:t>що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діють</a:t>
            </a:r>
            <a:r>
              <a:rPr lang="ru-RU" b="1" dirty="0" smtClean="0">
                <a:solidFill>
                  <a:schemeClr val="accent1"/>
                </a:solidFill>
              </a:rPr>
              <a:t> на </a:t>
            </a:r>
            <a:r>
              <a:rPr lang="ru-RU" b="1" dirty="0" err="1" smtClean="0">
                <a:solidFill>
                  <a:schemeClr val="accent1"/>
                </a:solidFill>
              </a:rPr>
              <a:t>даному</a:t>
            </a:r>
            <a:r>
              <a:rPr lang="ru-RU" b="1" dirty="0" smtClean="0">
                <a:solidFill>
                  <a:schemeClr val="accent1"/>
                </a:solidFill>
              </a:rPr>
              <a:t> ринку.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163279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в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401080" cy="3467104"/>
          </a:xfrm>
        </p:spPr>
        <p:txBody>
          <a:bodyPr/>
          <a:lstStyle/>
          <a:p>
            <a:r>
              <a:rPr lang="ru-RU" dirty="0" smtClean="0"/>
              <a:t>І </a:t>
            </a:r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світовий</a:t>
            </a:r>
            <a:r>
              <a:rPr lang="ru-RU" dirty="0" smtClean="0"/>
              <a:t> стандарт;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національне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національний</a:t>
            </a:r>
            <a:r>
              <a:rPr lang="ru-RU" dirty="0" smtClean="0"/>
              <a:t> стандарт;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галузеве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галузевий</a:t>
            </a:r>
            <a:r>
              <a:rPr lang="ru-RU" dirty="0" smtClean="0"/>
              <a:t> стандарт;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пороговий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186766" cy="184708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класифікаційні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8258204" cy="2324096"/>
          </a:xfrm>
        </p:spPr>
        <p:txBody>
          <a:bodyPr/>
          <a:lstStyle/>
          <a:p>
            <a:r>
              <a:rPr lang="ru-RU" i="1" dirty="0" smtClean="0"/>
              <a:t>за </a:t>
            </a:r>
            <a:r>
              <a:rPr lang="ru-RU" i="1" dirty="0" err="1" smtClean="0"/>
              <a:t>напрямком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інформаційної</a:t>
            </a:r>
            <a:r>
              <a:rPr lang="ru-RU" i="1" dirty="0" smtClean="0"/>
              <a:t> </a:t>
            </a:r>
            <a:r>
              <a:rPr lang="ru-RU" i="1" dirty="0" err="1" smtClean="0"/>
              <a:t>бази</a:t>
            </a:r>
            <a:endParaRPr lang="ru-RU" i="1" dirty="0" smtClean="0"/>
          </a:p>
          <a:p>
            <a:r>
              <a:rPr lang="ru-RU" i="1" dirty="0" smtClean="0"/>
              <a:t>за способом </a:t>
            </a:r>
            <a:r>
              <a:rPr lang="ru-RU" i="1" dirty="0" err="1" smtClean="0"/>
              <a:t>відображення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кінцевих</a:t>
            </a:r>
            <a:r>
              <a:rPr lang="ru-RU" i="1" dirty="0" smtClean="0"/>
              <a:t> </a:t>
            </a:r>
            <a:r>
              <a:rPr lang="ru-RU" i="1" dirty="0" err="1" smtClean="0"/>
              <a:t>результатів</a:t>
            </a:r>
            <a:endParaRPr lang="ru-RU" i="1" dirty="0" smtClean="0"/>
          </a:p>
          <a:p>
            <a:r>
              <a:rPr lang="ru-RU" i="1" dirty="0" smtClean="0"/>
              <a:t>за </a:t>
            </a:r>
            <a:r>
              <a:rPr lang="ru-RU" i="1" dirty="0" err="1" smtClean="0"/>
              <a:t>можливістю</a:t>
            </a:r>
            <a:r>
              <a:rPr lang="ru-RU" i="1" dirty="0" smtClean="0"/>
              <a:t> </a:t>
            </a:r>
            <a:r>
              <a:rPr lang="ru-RU" i="1" dirty="0" err="1" smtClean="0"/>
              <a:t>розробки</a:t>
            </a:r>
            <a:r>
              <a:rPr lang="ru-RU" i="1" dirty="0" smtClean="0"/>
              <a:t> </a:t>
            </a:r>
            <a:r>
              <a:rPr lang="ru-RU" i="1" dirty="0" err="1" smtClean="0"/>
              <a:t>управлінських</a:t>
            </a:r>
            <a:r>
              <a:rPr lang="ru-RU" i="1" dirty="0" smtClean="0"/>
              <a:t> </a:t>
            </a:r>
            <a:r>
              <a:rPr lang="ru-RU" i="1" dirty="0" err="1" smtClean="0"/>
              <a:t>рішень</a:t>
            </a:r>
            <a:endParaRPr lang="ru-RU" i="1" dirty="0" smtClean="0"/>
          </a:p>
          <a:p>
            <a:r>
              <a:rPr lang="ru-RU" i="1" dirty="0" smtClean="0"/>
              <a:t>за способом </a:t>
            </a:r>
            <a:r>
              <a:rPr lang="ru-RU" i="1" dirty="0" err="1" smtClean="0"/>
              <a:t>оцінки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За </a:t>
            </a:r>
            <a:r>
              <a:rPr lang="ru-RU" i="1" dirty="0" err="1" smtClean="0"/>
              <a:t>напрямком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інформаційної</a:t>
            </a:r>
            <a:r>
              <a:rPr lang="ru-RU" i="1" dirty="0" smtClean="0"/>
              <a:t> </a:t>
            </a:r>
            <a:r>
              <a:rPr lang="ru-RU" i="1" dirty="0" err="1" smtClean="0"/>
              <a:t>бази</a:t>
            </a:r>
            <a:r>
              <a:rPr lang="ru-RU" i="1" dirty="0" smtClean="0"/>
              <a:t>: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u="sng" dirty="0" err="1" smtClean="0">
                <a:latin typeface="Times New Roman" pitchFamily="18" charset="0"/>
                <a:cs typeface="Times New Roman" pitchFamily="18" charset="0"/>
              </a:rPr>
              <a:t>Критеріальні</a:t>
            </a:r>
            <a:endParaRPr lang="ru-RU" sz="4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4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u="sng" dirty="0" smtClean="0">
                <a:latin typeface="Times New Roman" pitchFamily="18" charset="0"/>
                <a:cs typeface="Times New Roman" pitchFamily="18" charset="0"/>
              </a:rPr>
              <a:t>Експертні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За способом </a:t>
            </a:r>
            <a:r>
              <a:rPr lang="ru-RU" i="1" dirty="0" err="1" smtClean="0"/>
              <a:t>відображення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кінцевих</a:t>
            </a:r>
            <a:r>
              <a:rPr lang="ru-RU" i="1" dirty="0" smtClean="0"/>
              <a:t> </a:t>
            </a:r>
            <a:r>
              <a:rPr lang="ru-RU" i="1" dirty="0" err="1" smtClean="0"/>
              <a:t>результатів</a:t>
            </a:r>
            <a:r>
              <a:rPr lang="ru-RU" dirty="0" smtClean="0"/>
              <a:t> </a:t>
            </a:r>
            <a:r>
              <a:rPr lang="ru-RU" dirty="0" err="1" smtClean="0"/>
              <a:t>виділяють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4000" dirty="0" smtClean="0"/>
              <a:t>Графічні</a:t>
            </a:r>
          </a:p>
          <a:p>
            <a:endParaRPr lang="uk-UA" sz="4000" dirty="0" smtClean="0"/>
          </a:p>
          <a:p>
            <a:r>
              <a:rPr lang="uk-UA" sz="4000" dirty="0" smtClean="0"/>
              <a:t>Математичні</a:t>
            </a:r>
          </a:p>
          <a:p>
            <a:endParaRPr lang="uk-UA" sz="4000" dirty="0" smtClean="0"/>
          </a:p>
          <a:p>
            <a:r>
              <a:rPr lang="uk-UA" sz="4000" dirty="0" smtClean="0"/>
              <a:t>Логістичні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За </a:t>
            </a:r>
            <a:r>
              <a:rPr lang="ru-RU" i="1" dirty="0" err="1" smtClean="0"/>
              <a:t>можливістю</a:t>
            </a:r>
            <a:r>
              <a:rPr lang="ru-RU" i="1" dirty="0" smtClean="0"/>
              <a:t> </a:t>
            </a:r>
            <a:r>
              <a:rPr lang="ru-RU" i="1" dirty="0" err="1" smtClean="0"/>
              <a:t>розробки</a:t>
            </a:r>
            <a:r>
              <a:rPr lang="ru-RU" i="1" dirty="0" smtClean="0"/>
              <a:t> </a:t>
            </a:r>
            <a:r>
              <a:rPr lang="ru-RU" i="1" dirty="0" err="1" smtClean="0"/>
              <a:t>управлінських</a:t>
            </a:r>
            <a:r>
              <a:rPr lang="ru-RU" i="1" dirty="0" smtClean="0"/>
              <a:t> </a:t>
            </a:r>
            <a:r>
              <a:rPr lang="ru-RU" i="1" dirty="0" err="1" smtClean="0"/>
              <a:t>рішень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4000" dirty="0" err="1" smtClean="0"/>
              <a:t>Одноманентні</a:t>
            </a:r>
            <a:endParaRPr lang="uk-UA" sz="4000" dirty="0" smtClean="0"/>
          </a:p>
          <a:p>
            <a:pPr>
              <a:buNone/>
            </a:pPr>
            <a:endParaRPr lang="uk-UA" sz="4000" dirty="0" smtClean="0"/>
          </a:p>
          <a:p>
            <a:r>
              <a:rPr lang="uk-UA" sz="4000" dirty="0" smtClean="0"/>
              <a:t>Стратегічні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334</Words>
  <Application>Microsoft Office PowerPoint</Application>
  <PresentationFormat>Экран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 Тема 6: "Конкурентоспроможність потенціалу підприємства" </vt:lpstr>
      <vt:lpstr>   Конкуренція-це</vt:lpstr>
      <vt:lpstr>Види конкурентної боротьби:</vt:lpstr>
      <vt:lpstr>Конкурентоспроможність -</vt:lpstr>
      <vt:lpstr>Рівні конкурентоспроможності потенціалу підприємства в наукових дослідженнях: </vt:lpstr>
      <vt:lpstr>Класифікація методів оцінки конкурентоспроможності спрямована на чотири їх головні класифікаційні ознаки: </vt:lpstr>
      <vt:lpstr>За напрямком формування інформаційної бази: </vt:lpstr>
      <vt:lpstr>За способом відображення кінцевих результатів виділяють:</vt:lpstr>
      <vt:lpstr>За можливістю розробки управлінських рішень:</vt:lpstr>
      <vt:lpstr>За способом оцінки:</vt:lpstr>
      <vt:lpstr>Теорія конкурентних переваг М.Портера:</vt:lpstr>
      <vt:lpstr>Типи стратегії фірми згідно з М.Портером:</vt:lpstr>
      <vt:lpstr>SWOT – аналіз:</vt:lpstr>
      <vt:lpstr>Методика Ансофа:</vt:lpstr>
      <vt:lpstr>Метод порівнянь:</vt:lpstr>
      <vt:lpstr>Метод рангів:</vt:lpstr>
      <vt:lpstr>STEP – аналіз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6: "Конкурентоспроможність потенціалу підприємства"</dc:title>
  <dc:creator>Lahti10Oper</dc:creator>
  <cp:lastModifiedBy>User</cp:lastModifiedBy>
  <cp:revision>5</cp:revision>
  <dcterms:created xsi:type="dcterms:W3CDTF">2016-10-06T07:35:58Z</dcterms:created>
  <dcterms:modified xsi:type="dcterms:W3CDTF">2016-11-11T08:04:26Z</dcterms:modified>
</cp:coreProperties>
</file>