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56" r:id="rId3"/>
    <p:sldId id="303" r:id="rId4"/>
    <p:sldId id="304" r:id="rId5"/>
    <p:sldId id="275" r:id="rId6"/>
    <p:sldId id="277" r:id="rId7"/>
    <p:sldId id="280" r:id="rId8"/>
    <p:sldId id="279" r:id="rId9"/>
    <p:sldId id="306" r:id="rId10"/>
    <p:sldId id="314" r:id="rId11"/>
    <p:sldId id="307" r:id="rId12"/>
    <p:sldId id="319" r:id="rId13"/>
    <p:sldId id="282" r:id="rId14"/>
    <p:sldId id="320" r:id="rId15"/>
    <p:sldId id="322" r:id="rId16"/>
    <p:sldId id="321" r:id="rId17"/>
    <p:sldId id="330" r:id="rId18"/>
    <p:sldId id="331" r:id="rId19"/>
    <p:sldId id="349" r:id="rId20"/>
    <p:sldId id="328" r:id="rId21"/>
    <p:sldId id="329" r:id="rId22"/>
    <p:sldId id="332" r:id="rId23"/>
    <p:sldId id="333" r:id="rId24"/>
    <p:sldId id="334" r:id="rId25"/>
    <p:sldId id="335" r:id="rId26"/>
    <p:sldId id="336" r:id="rId27"/>
    <p:sldId id="357" r:id="rId28"/>
    <p:sldId id="34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45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2B09-CB39-4493-8677-50B3C7142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3C5515-DB38-4674-BE56-A02B84AF4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152DB-C27B-41BC-9BAA-A8DB4FAC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49E7E-DF04-4D74-8AF4-F2B72186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4046C-A816-432A-9F50-1E5D2FCF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8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5AF21-EADA-4BE8-A683-63545520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1A11CA-50FD-46F4-9BA6-0BDD52138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2C2CE-BFCE-45C9-9DB6-9DF34AEB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CECDF-A3F6-4660-9F0C-EB50150E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6B1AA-D463-44F3-A569-CE9EC35F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7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5EEEC7-D9AF-47D3-BF4C-598107DAD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763B7-EA33-48B8-9F42-F9287242D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3814D7-3C10-4BD4-A91C-232F4309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5D836-EB8A-4ED4-9FBF-D34F1C9E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82AD0-57B5-4CD8-85C0-63C406E9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7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79CC5-6A4D-4200-A278-AC3E60C9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504E-F87E-458A-9C77-B51B435E1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7D520-DD5E-498B-8E90-57B25057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E9126-8A57-4791-97E3-05DD6C97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F410F-FD8D-43B1-B186-192DEE90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6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25811-5695-40EB-A3C7-1985D0A7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E43DAB-75AE-4BB0-A9BA-AFC0DF5F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C85E8-3B22-4745-8FC7-562767D4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BCBF-E951-4F95-8FF0-E05B3483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50167-EFDC-4660-B442-68182596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6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7A4D-DD0D-40F7-B7EB-0B06EEB7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127B9-0A96-4898-AF4C-1371FBE74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F6676-B060-461F-82BD-0CED929EB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06F13C-72B2-4478-8753-1AC8C7B6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382165-EDAD-4969-9F16-82E20E83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F80F5-C760-403D-B0B9-91CFACEE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A6AA0-0612-42A8-934E-7ABCD1C2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4345E-8636-4F4D-AD74-132C55E7E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35202D-05CA-4C60-B0E1-088CCE86F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8B964F-EDEA-45A1-A1D8-56ACA43A2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531850-CF3A-481E-B7EC-80D2DF701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198F2B-041B-4C75-B587-8B5D7A6D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7FB675-31FE-40DF-921E-ED4ADEC1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0511F7-E1E2-4458-BEFB-D1725061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5CD4D-2EF7-4CAC-B89C-4BEC553C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FBF4E7-BECC-4B8C-81A5-024FB05A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8B731E-1CE7-4FE6-90D1-79869457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94E4E-9A62-4BFA-8EC7-2DD81229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0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B6F3F9-265A-424D-BFD5-3753D4D5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5E0226-3F3C-49F9-8A8E-DE793EDD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058B42-0030-4062-9D2D-068107FE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313AD-9D79-4180-84AD-AD2AB1A8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C6CA5-D9DA-42EF-82D0-2FE20B8D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D1785E-1B27-4466-A492-73D7060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F1765F-BAF7-450B-BFF1-664618AD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390D6-E1CA-4AF4-BF62-EA6F68F7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C3A96-D96F-4933-A07D-38605EC9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7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DF65E-3FDF-4A58-9B8E-96568C26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3647F-DDEA-4D33-8106-C8B7161ED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979F6F-F4F7-4F31-9BD9-D158851EA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AA8DE-32A9-4835-B2BF-9C040FA1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646286-1929-40AD-B1F8-068EA001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7B817-0B6D-46E3-8DEB-87689A0F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4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6A3BD-0C4E-4FF1-B861-80CE5849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01E926-0A02-4BDA-8A30-0BA2522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66460-ACA0-4A14-8154-0CDA3E89D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8AC7-142C-436C-ABCA-69872C57918F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48926-F38E-4402-95FE-F077CDBFF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F6425-0325-43AE-87B0-83F97C570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CCD6-A13E-4268-A243-84EF66165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2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87891-2E12-44D3-9612-D11D1530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4745B"/>
                </a:solidFill>
                <a:latin typeface="Arial Black" panose="020B0A04020102020204" pitchFamily="34" charset="0"/>
              </a:rPr>
              <a:t>Тема 3. «Реклама»</a:t>
            </a:r>
            <a:endParaRPr lang="ru-RU" b="1" dirty="0">
              <a:solidFill>
                <a:srgbClr val="F4745B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4B87A7-E629-467B-8885-668A5337B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929119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03BA2D0-702E-42B4-A2AD-39E05EC4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85" y="1039318"/>
            <a:ext cx="7880744" cy="387663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400" b="1" dirty="0">
                <a:solidFill>
                  <a:srgbClr val="0070C0"/>
                </a:solidFill>
              </a:rPr>
              <a:t>Етапи рекламної кампанії: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Визначення цілей реклами.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Розробка стратегій реклами (розробка рекламного звернення, вибір каналів комунікації)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Складання графіка рекламної кампанії.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Визначення бюджету рекламної кампанії.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Оцінка ефективності рекламної кампанії.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F835A12-1BAB-43E0-AD29-D87CF786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13" y="1766931"/>
            <a:ext cx="9931749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dirty="0"/>
              <a:t>Реклама на споживчих товарах (пакети, майки, </a:t>
            </a:r>
            <a:r>
              <a:rPr lang="uk-UA" sz="2400" dirty="0" err="1"/>
              <a:t>бейсболки</a:t>
            </a:r>
            <a:r>
              <a:rPr lang="uk-UA" sz="2400" dirty="0"/>
              <a:t>)</a:t>
            </a:r>
          </a:p>
          <a:p>
            <a:pPr>
              <a:defRPr/>
            </a:pPr>
            <a:r>
              <a:rPr lang="uk-UA" sz="2400" dirty="0" err="1"/>
              <a:t>Радіореклама</a:t>
            </a:r>
            <a:endParaRPr lang="uk-UA" sz="2400" dirty="0"/>
          </a:p>
          <a:p>
            <a:pPr>
              <a:defRPr/>
            </a:pPr>
            <a:r>
              <a:rPr lang="uk-UA" sz="2400" dirty="0"/>
              <a:t>Телевізійна реклама</a:t>
            </a:r>
          </a:p>
          <a:p>
            <a:pPr>
              <a:defRPr/>
            </a:pPr>
            <a:r>
              <a:rPr lang="uk-UA" sz="2400" dirty="0"/>
              <a:t>Реклама на </a:t>
            </a:r>
            <a:r>
              <a:rPr lang="uk-UA" sz="2400" dirty="0" err="1"/>
              <a:t>відеоносіях</a:t>
            </a:r>
            <a:endParaRPr lang="uk-UA" sz="2400" dirty="0"/>
          </a:p>
          <a:p>
            <a:pPr>
              <a:defRPr/>
            </a:pPr>
            <a:r>
              <a:rPr lang="uk-UA" sz="2400" dirty="0"/>
              <a:t>Реклама в кінотеатрах</a:t>
            </a:r>
          </a:p>
          <a:p>
            <a:pPr>
              <a:defRPr/>
            </a:pPr>
            <a:r>
              <a:rPr lang="uk-UA" sz="2400" spc="-100" dirty="0"/>
              <a:t>Реклама в мережі Інтернет (банери, ролики, контекст…)</a:t>
            </a:r>
          </a:p>
          <a:p>
            <a:pPr>
              <a:defRPr/>
            </a:pPr>
            <a:r>
              <a:rPr lang="uk-UA" sz="2400" dirty="0"/>
              <a:t>Мобільна реклама</a:t>
            </a:r>
          </a:p>
          <a:p>
            <a:pPr>
              <a:defRPr/>
            </a:pPr>
            <a:r>
              <a:rPr lang="ru-RU" sz="2400" dirty="0" err="1"/>
              <a:t>Навколишня</a:t>
            </a:r>
            <a:r>
              <a:rPr lang="ru-RU" sz="2400" dirty="0"/>
              <a:t> реклама </a:t>
            </a:r>
            <a:r>
              <a:rPr lang="uk-UA" sz="2400" dirty="0"/>
              <a:t>(на асфальті, на ліфтах, на дошці оголошень…)</a:t>
            </a:r>
          </a:p>
          <a:p>
            <a:pPr>
              <a:defRPr/>
            </a:pPr>
            <a:r>
              <a:rPr lang="uk-UA" sz="2400" dirty="0"/>
              <a:t>Інші носії (товарний знак, фірмовий стиль…)</a:t>
            </a:r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B844A1-100C-448B-8438-C9D38CB8447B}"/>
              </a:ext>
            </a:extLst>
          </p:cNvPr>
          <p:cNvSpPr/>
          <p:nvPr/>
        </p:nvSpPr>
        <p:spPr>
          <a:xfrm>
            <a:off x="1125176" y="1004474"/>
            <a:ext cx="22236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НОСІЇ РЕКЛАМИ: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Объект 3">
            <a:extLst>
              <a:ext uri="{FF2B5EF4-FFF2-40B4-BE49-F238E27FC236}">
                <a16:creationId xmlns:a16="http://schemas.microsoft.com/office/drawing/2014/main" id="{F559D61E-CDEB-40C7-9B2F-B75B01430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319214"/>
            <a:ext cx="7499350" cy="42195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>
            <a:extLst>
              <a:ext uri="{FF2B5EF4-FFF2-40B4-BE49-F238E27FC236}">
                <a16:creationId xmlns:a16="http://schemas.microsoft.com/office/drawing/2014/main" id="{1EC02B23-1CCC-4A31-AF20-622FB26A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76214"/>
            <a:ext cx="4826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Объект 3">
            <a:extLst>
              <a:ext uri="{FF2B5EF4-FFF2-40B4-BE49-F238E27FC236}">
                <a16:creationId xmlns:a16="http://schemas.microsoft.com/office/drawing/2014/main" id="{49680507-A336-4625-82DE-D1920A34EB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4289"/>
            <a:ext cx="5981700" cy="3990975"/>
          </a:xfrm>
        </p:spPr>
      </p:pic>
      <p:pic>
        <p:nvPicPr>
          <p:cNvPr id="41987" name="Рисунок 5">
            <a:extLst>
              <a:ext uri="{FF2B5EF4-FFF2-40B4-BE49-F238E27FC236}">
                <a16:creationId xmlns:a16="http://schemas.microsoft.com/office/drawing/2014/main" id="{D6A7946A-CD0C-4A2C-9312-99C96DF8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213101"/>
            <a:ext cx="42735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>
            <a:extLst>
              <a:ext uri="{FF2B5EF4-FFF2-40B4-BE49-F238E27FC236}">
                <a16:creationId xmlns:a16="http://schemas.microsoft.com/office/drawing/2014/main" id="{A9DB1160-7324-4611-A0CA-FB64A34E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2214"/>
          <a:stretch>
            <a:fillRect/>
          </a:stretch>
        </p:blipFill>
        <p:spPr bwMode="auto">
          <a:xfrm>
            <a:off x="3143250" y="455614"/>
            <a:ext cx="6408738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4">
            <a:extLst>
              <a:ext uri="{FF2B5EF4-FFF2-40B4-BE49-F238E27FC236}">
                <a16:creationId xmlns:a16="http://schemas.microsoft.com/office/drawing/2014/main" id="{35326EB7-E6AC-4154-ACBA-DB47F8E18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25459" r="4314" b="23712"/>
          <a:stretch>
            <a:fillRect/>
          </a:stretch>
        </p:blipFill>
        <p:spPr>
          <a:xfrm>
            <a:off x="2640013" y="260351"/>
            <a:ext cx="6418262" cy="60928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C496-5FD3-49E9-AA26-30A1367D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9023"/>
            <a:ext cx="9144000" cy="1444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для підвищення ефективності реклами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ACAFAE-F4B8-4DF5-B453-B7A2419C4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4751"/>
            <a:ext cx="9144000" cy="343948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тенденції (мода)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 (сленг, нові слова)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 (свята)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Сезонність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65281F-5D7F-4C06-B994-E265FE5D9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84" y="3279746"/>
            <a:ext cx="4484852" cy="28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7A1652-257C-4727-BFAC-36AA36582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96" y="4604853"/>
            <a:ext cx="5540632" cy="20203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5646D9-40F3-46A1-BB11-72523D88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96" y="1242976"/>
            <a:ext cx="5656436" cy="26695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E62CC-C7DF-4239-9006-FEF2C75B0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" y="931716"/>
            <a:ext cx="4723001" cy="58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1C17B-6B3C-4887-AFD3-6A3493551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09" y="14845"/>
            <a:ext cx="3867690" cy="65350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C39484-C39C-40BC-9E12-F09087681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93" y="29526"/>
            <a:ext cx="3839111" cy="637311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22A9A66-49F4-4CA2-B4F6-7D436D25459D}"/>
              </a:ext>
            </a:extLst>
          </p:cNvPr>
          <p:cNvSpPr txBox="1">
            <a:spLocks/>
          </p:cNvSpPr>
          <p:nvPr/>
        </p:nvSpPr>
        <p:spPr>
          <a:xfrm>
            <a:off x="7262070" y="1837707"/>
            <a:ext cx="2813422" cy="144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Сукня кольору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тіфані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A8B39A-B07F-4A13-AF4E-28220C1A9709}"/>
              </a:ext>
            </a:extLst>
          </p:cNvPr>
          <p:cNvSpPr/>
          <p:nvPr/>
        </p:nvSpPr>
        <p:spPr>
          <a:xfrm>
            <a:off x="1316336" y="2375375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 пудрового кольору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3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9C6AA-8B7C-41BC-A0DA-951FD0F7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BD582C"/>
                </a:solidFill>
              </a:rPr>
              <a:t>Тема 3. Реклама як елемент маркетингових комунікацій</a:t>
            </a:r>
            <a:endParaRPr lang="ru-RU" b="1" dirty="0">
              <a:solidFill>
                <a:srgbClr val="BD582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F9DA2-A042-472F-81D9-1A79D089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24" y="1846511"/>
            <a:ext cx="7388952" cy="43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431261-F64E-4F5F-8284-E64796F1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40" y="0"/>
            <a:ext cx="7523335" cy="33106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1FC2A-1D94-448E-BC5D-BA548D79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43" y="3485679"/>
            <a:ext cx="5087060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8EE9DD-6447-418F-84F5-22821EB9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8" y="39847"/>
            <a:ext cx="5700781" cy="37771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F57F4D-7B9D-4CC6-8CFA-A6A582824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69" y="2424418"/>
            <a:ext cx="6072366" cy="43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9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3B1424-B768-48BD-833D-10328890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02" y="609220"/>
            <a:ext cx="10515600" cy="5774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Інтернет-реклами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(товар).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сайтами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магазинами.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точках продажу.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багаторівнева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розкрутка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самого сайту,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банерну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рекламу, роботу з громадами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блогами.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продажу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контент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33C23-D5A1-458B-B886-2C7839DA8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550" y="694524"/>
            <a:ext cx="9144000" cy="890995"/>
          </a:xfrm>
        </p:spPr>
        <p:txBody>
          <a:bodyPr>
            <a:normAutofit fontScale="90000"/>
          </a:bodyPr>
          <a:lstStyle/>
          <a:p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інтернет комунікацій (реклами)</a:t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B240A-84F9-47FD-914B-A0A251A92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330" y="1140021"/>
            <a:ext cx="9144000" cy="165576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товар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продажу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повинен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в ЗМІ 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білбордах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 і часто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служить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упізнавання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принципом: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продукту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0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FF434-2856-40FC-BE29-FD8D4364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Монетизація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7796F-C718-44F1-BD15-CCE2622F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сайт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приносить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монетизирую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контекстною рекламою».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розкрутитися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грамотна робота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9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B07AB6-486D-4684-A215-9A78E78F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664"/>
            <a:ext cx="10515600" cy="595935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(контентом)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Контент-маркетинг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(просто картинка),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сайтом,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(Яндекс 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розкрутки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0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BB12-4D12-4E06-A72A-55B3D1E4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-маркетингу в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статусом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Соцмережами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потенційну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споживчу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до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безкінечності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13647-7D65-4B82-BC00-F939BAA25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2831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ілодобового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ніякої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і перегляду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он-лайн оплата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6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33D91-9F6F-4B47-9886-DB16F4B2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-маркетингу в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3443E-16B7-43E1-9019-7E8019E4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Спілкування з не ідентифікованим продавцем,</a:t>
            </a:r>
          </a:p>
          <a:p>
            <a:r>
              <a:rPr lang="uk-UA" dirty="0"/>
              <a:t>Сумнівна якість товару,</a:t>
            </a:r>
          </a:p>
          <a:p>
            <a:r>
              <a:rPr lang="uk-UA" dirty="0"/>
              <a:t>Сумнівні умови зберігання товару,</a:t>
            </a:r>
          </a:p>
          <a:p>
            <a:r>
              <a:rPr lang="uk-UA" dirty="0"/>
              <a:t>Зображення товару не відповідає дійсності ,</a:t>
            </a:r>
          </a:p>
          <a:p>
            <a:r>
              <a:rPr lang="uk-UA" dirty="0"/>
              <a:t>Ризики при сплаті коштів,</a:t>
            </a:r>
          </a:p>
          <a:p>
            <a:r>
              <a:rPr lang="uk-UA" dirty="0"/>
              <a:t>Очікування консультації.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10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735CB-3992-4EC4-A288-5D956866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Завдання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BDB1E-23F5-41A5-A431-164EA5CA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189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Вигадати або обрати товар/послугу для просування </a:t>
            </a:r>
          </a:p>
          <a:p>
            <a:r>
              <a:rPr lang="uk-UA" dirty="0"/>
              <a:t>Розробити рекламу продукту/послуги. </a:t>
            </a:r>
          </a:p>
          <a:p>
            <a:r>
              <a:rPr lang="uk-UA" dirty="0"/>
              <a:t>Сформувати у вигляді презентації або рекламного ролика.</a:t>
            </a:r>
          </a:p>
          <a:p>
            <a:r>
              <a:rPr lang="uk-UA" dirty="0"/>
              <a:t>Сформувати слоган</a:t>
            </a:r>
          </a:p>
          <a:p>
            <a:r>
              <a:rPr lang="uk-UA" dirty="0"/>
              <a:t>Визначити особливості товару</a:t>
            </a:r>
          </a:p>
          <a:p>
            <a:r>
              <a:rPr lang="uk-UA" dirty="0"/>
              <a:t>Визначити переваги товару порівняно з аналогічними.</a:t>
            </a:r>
          </a:p>
          <a:p>
            <a:r>
              <a:rPr lang="uk-UA" dirty="0"/>
              <a:t>Продемонструвати  ефект (до/після)</a:t>
            </a:r>
          </a:p>
          <a:p>
            <a:pPr marL="0" indent="0">
              <a:buNone/>
            </a:pPr>
            <a:r>
              <a:rPr lang="uk-UA" b="1" dirty="0"/>
              <a:t>РОЗРОБИТИ КОМПЛЕКС МАРКЕТИНГОВИХ ЗАХОДІВ для просування товару.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83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A3DF26FD-7868-4139-A35C-414A4CEA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979" y="950841"/>
            <a:ext cx="8668041" cy="4676775"/>
          </a:xfrm>
        </p:spPr>
        <p:txBody>
          <a:bodyPr>
            <a:normAutofit/>
          </a:bodyPr>
          <a:lstStyle/>
          <a:p>
            <a:endParaRPr lang="uk-UA" altLang="ru-RU" sz="2400" b="1" dirty="0"/>
          </a:p>
          <a:p>
            <a:r>
              <a:rPr lang="uk-UA" altLang="ru-RU" sz="2400" b="1" dirty="0"/>
              <a:t>Реклама</a:t>
            </a:r>
            <a:r>
              <a:rPr lang="uk-UA" altLang="ru-RU" sz="2400" dirty="0"/>
              <a:t> – інформація про особу чи товар,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осіб чи товару.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uk-UA" altLang="ru-RU" sz="1800" dirty="0"/>
              <a:t>Закон України “Про рекламу” зі змінами та доповненнями,  № 176.</a:t>
            </a:r>
          </a:p>
          <a:p>
            <a:pPr algn="r">
              <a:buFont typeface="Wingdings 2" panose="05020102010507070707" pitchFamily="18" charset="2"/>
              <a:buNone/>
            </a:pPr>
            <a:endParaRPr lang="uk-UA" altLang="ru-RU" sz="1800" dirty="0"/>
          </a:p>
          <a:p>
            <a:r>
              <a:rPr lang="uk-UA" altLang="ru-RU" sz="2400" b="1" dirty="0"/>
              <a:t>Реклама</a:t>
            </a:r>
            <a:r>
              <a:rPr lang="uk-UA" altLang="ru-RU" sz="2400" dirty="0"/>
              <a:t> – одностороння, платна форма неособистої масової комунікації, що покликана створювати сприятливе враження про рекламований об</a:t>
            </a:r>
            <a:r>
              <a:rPr lang="en-US" altLang="ru-RU" sz="2400" dirty="0"/>
              <a:t>’</a:t>
            </a:r>
            <a:r>
              <a:rPr lang="uk-UA" altLang="ru-RU" sz="2400" dirty="0" err="1"/>
              <a:t>єкт</a:t>
            </a:r>
            <a:r>
              <a:rPr lang="uk-UA" altLang="ru-RU" sz="2400" dirty="0"/>
              <a:t>  і має чітко визначеного спонсора.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uk-UA" altLang="ru-RU" sz="1800" dirty="0"/>
              <a:t>Ж.-Ж. </a:t>
            </a:r>
            <a:r>
              <a:rPr lang="uk-UA" altLang="ru-RU" sz="1800" dirty="0" err="1"/>
              <a:t>Ламбен</a:t>
            </a:r>
            <a:endParaRPr lang="ru-RU" alt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2F4F22-4EE1-4C0F-9B78-D855154E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59" y="2958306"/>
            <a:ext cx="749935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Рисунок 7">
            <a:extLst>
              <a:ext uri="{FF2B5EF4-FFF2-40B4-BE49-F238E27FC236}">
                <a16:creationId xmlns:a16="http://schemas.microsoft.com/office/drawing/2014/main" id="{7BC61D52-DAD6-47D3-A7D6-6EA99447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09" y="2958306"/>
            <a:ext cx="32035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>
            <a:extLst>
              <a:ext uri="{FF2B5EF4-FFF2-40B4-BE49-F238E27FC236}">
                <a16:creationId xmlns:a16="http://schemas.microsoft.com/office/drawing/2014/main" id="{3DBF50D0-CF54-4A74-B3D9-F8EC4B07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82" y="185605"/>
            <a:ext cx="8477075" cy="635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>
            <a:extLst>
              <a:ext uri="{FF2B5EF4-FFF2-40B4-BE49-F238E27FC236}">
                <a16:creationId xmlns:a16="http://schemas.microsoft.com/office/drawing/2014/main" id="{D99C7BAB-288B-4AB9-899D-033DBCA7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>
            <a:extLst>
              <a:ext uri="{FF2B5EF4-FFF2-40B4-BE49-F238E27FC236}">
                <a16:creationId xmlns:a16="http://schemas.microsoft.com/office/drawing/2014/main" id="{EB431A25-0D1E-46D5-88B7-C50DA84C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9"/>
          <a:stretch>
            <a:fillRect/>
          </a:stretch>
        </p:blipFill>
        <p:spPr bwMode="auto">
          <a:xfrm>
            <a:off x="1633057" y="830510"/>
            <a:ext cx="9144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>
            <a:extLst>
              <a:ext uri="{FF2B5EF4-FFF2-40B4-BE49-F238E27FC236}">
                <a16:creationId xmlns:a16="http://schemas.microsoft.com/office/drawing/2014/main" id="{3456F2A8-C1CA-4875-BB54-05E4D332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>
            <a:extLst>
              <a:ext uri="{FF2B5EF4-FFF2-40B4-BE49-F238E27FC236}">
                <a16:creationId xmlns:a16="http://schemas.microsoft.com/office/drawing/2014/main" id="{56D09BBF-FE06-4FD6-8B11-854F654D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26" y="1280370"/>
            <a:ext cx="7499350" cy="48006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</a:rPr>
              <a:t>Основні різновиди носіїв реклами: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Поліграфічні інформаційно-рекламні матеріали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Реклама в періодичній пресі (газети, журнали)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Пряма поштова реклама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Усна реклама при персональному продажі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Реклама в місцях продажу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Зовнішня реклама (</a:t>
            </a:r>
            <a:r>
              <a:rPr lang="uk-UA" altLang="ru-RU" sz="2400" dirty="0" err="1"/>
              <a:t>бігборди</a:t>
            </a:r>
            <a:r>
              <a:rPr lang="uk-UA" altLang="ru-RU" sz="2400" dirty="0"/>
              <a:t>, сіті-лайти, стенди)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Образотворча реклама (афіші, плакати)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Світлова реклама (</a:t>
            </a:r>
            <a:r>
              <a:rPr lang="uk-UA" altLang="ru-RU" sz="2400" dirty="0" err="1"/>
              <a:t>бігаючий</a:t>
            </a:r>
            <a:r>
              <a:rPr lang="uk-UA" altLang="ru-RU" sz="2400" dirty="0"/>
              <a:t> рядок)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Реклама на транспорті (внутрішня, зовнішня)</a:t>
            </a:r>
            <a:endParaRPr lang="ru-RU" alt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1030</Words>
  <Application>Microsoft Office PowerPoint</Application>
  <PresentationFormat>Широкоэкранный</PresentationFormat>
  <Paragraphs>94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Тема Office</vt:lpstr>
      <vt:lpstr>Тема 3. «Реклама»</vt:lpstr>
      <vt:lpstr>Тема 3. Реклама як елемент маркетингових комунікацій</vt:lpstr>
      <vt:lpstr>Презентация PowerPoint</vt:lpstr>
      <vt:lpstr>Функції реклами в системі маркетингу.  інформування споживачів  ідентифікація продукту, його виробника або продавця; просування товарів або послуг; формування попиту; стимулювання збуту; регулювання збуту.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Інструменти для підвищення ефективності реклами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інтернет комунікацій (реклами) </vt:lpstr>
      <vt:lpstr>Монетизація — процес перетворення відвідувачів у гроші.</vt:lpstr>
      <vt:lpstr>Презентация PowerPoint</vt:lpstr>
      <vt:lpstr>Переваги і особливості інтернет-маркетингу в соціальних мережах зумовлені специфічним статусом останніх. Соцмережами користується переважна більшість, що збільшує потенційну споживчу аудиторію практично до безкінечності. </vt:lpstr>
      <vt:lpstr>Недоліки інтернет-маркетингу в соціальних мережах</vt:lpstr>
      <vt:lpstr>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Роль реклами в комунікаційній політиці підприємства</dc:title>
  <dc:creator>Komp</dc:creator>
  <cp:lastModifiedBy>Komp</cp:lastModifiedBy>
  <cp:revision>70</cp:revision>
  <dcterms:created xsi:type="dcterms:W3CDTF">2020-09-07T12:57:37Z</dcterms:created>
  <dcterms:modified xsi:type="dcterms:W3CDTF">2021-02-23T11:47:34Z</dcterms:modified>
</cp:coreProperties>
</file>