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907164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5086080"/>
            <a:ext cx="907164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316800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316800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508608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508608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508608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3168000"/>
            <a:ext cx="9071640" cy="3672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907164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1080000"/>
            <a:ext cx="9071640" cy="801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3168000"/>
            <a:ext cx="9071640" cy="3672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5268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4000" y="5086080"/>
            <a:ext cx="907164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907164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5086080"/>
            <a:ext cx="907164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15268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571200" y="316800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638040" y="316800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4000" y="508608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571200" y="508608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638040" y="5086080"/>
            <a:ext cx="292068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907164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080000"/>
            <a:ext cx="9071640" cy="801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508608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3168000"/>
            <a:ext cx="442692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5086080"/>
            <a:ext cx="9071640" cy="1751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1080000"/>
            <a:ext cx="9071640" cy="1728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uk-UA" sz="5860" spc="-1" strike="noStrike">
                <a:solidFill>
                  <a:srgbClr val="ffffff"/>
                </a:solidFill>
                <a:latin typeface="Arial"/>
              </a:rPr>
              <a:t>Для правки текста заглавия щёлкните мышью</a:t>
            </a:r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3168000"/>
            <a:ext cx="9071640" cy="367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888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Для правки структуры щёлкните мышью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511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Второй уровень структуры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Третий уровень структуры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75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Четвёртый уровень структуры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37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Пятый уровень структуры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37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Шестой уровень структуры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37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Седьмой уровень структуры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6800"/>
            <a:ext cx="2348280" cy="520920"/>
          </a:xfrm>
          <a:prstGeom prst="rect">
            <a:avLst/>
          </a:prstGeom>
        </p:spPr>
        <p:txBody>
          <a:bodyPr lIns="0" rIns="0" tIns="0" bIns="0"/>
          <a:p>
            <a:r>
              <a:rPr b="0" lang="uk-UA" sz="1400" spc="-1" strike="noStrike">
                <a:solidFill>
                  <a:srgbClr val="ffffff"/>
                </a:solidFill>
                <a:latin typeface="Times New Roman"/>
              </a:rPr>
              <a:t>&lt;дата/время&gt;</a:t>
            </a:r>
            <a:endParaRPr b="0" lang="uk-UA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6800"/>
            <a:ext cx="3195000" cy="52092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uk-UA" sz="1400" spc="-1" strike="noStrike">
                <a:solidFill>
                  <a:srgbClr val="ffffff"/>
                </a:solidFill>
                <a:latin typeface="Times New Roman"/>
              </a:rPr>
              <a:t>&lt;нижний колонтитул&gt;</a:t>
            </a:r>
            <a:endParaRPr b="0" lang="uk-UA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6800"/>
            <a:ext cx="2348280" cy="520920"/>
          </a:xfrm>
          <a:prstGeom prst="rect">
            <a:avLst/>
          </a:prstGeom>
        </p:spPr>
        <p:txBody>
          <a:bodyPr lIns="0" rIns="0" tIns="0" bIns="0"/>
          <a:p>
            <a:pPr algn="r"/>
            <a:fld id="{B2E24BA3-6CFC-41F3-8E5B-B239B87C6174}" type="slidenum">
              <a:rPr b="0" lang="uk-UA" sz="1400" spc="-1" strike="noStrike">
                <a:solidFill>
                  <a:srgbClr val="ffffff"/>
                </a:solidFill>
                <a:latin typeface="Times New Roman"/>
              </a:rPr>
              <a:t>&lt;номер&gt;</a:t>
            </a:fld>
            <a:endParaRPr b="0" lang="uk-UA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uk-UA" sz="4400" spc="-1" strike="noStrike">
                <a:latin typeface="Arial"/>
              </a:rPr>
              <a:t>Для правки текста заглавия щёлкните мышью</a:t>
            </a:r>
            <a:endParaRPr b="0" lang="uk-UA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pc="-1" strike="noStrike">
                <a:latin typeface="Arial"/>
              </a:rPr>
              <a:t>Для правки структуры щёлкните мышью</a:t>
            </a:r>
            <a:endParaRPr b="0" lang="uk-UA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pc="-1" strike="noStrike">
                <a:latin typeface="Arial"/>
              </a:rPr>
              <a:t>Второй уровень структуры</a:t>
            </a:r>
            <a:endParaRPr b="0" lang="uk-UA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pc="-1" strike="noStrike">
                <a:latin typeface="Arial"/>
              </a:rPr>
              <a:t>Третий уровень структуры</a:t>
            </a:r>
            <a:endParaRPr b="0" lang="uk-UA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pc="-1" strike="noStrike">
                <a:latin typeface="Arial"/>
              </a:rPr>
              <a:t>Четвёртый уровень структуры</a:t>
            </a:r>
            <a:endParaRPr b="0" lang="uk-UA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latin typeface="Arial"/>
              </a:rPr>
              <a:t>Пятый уровень структуры</a:t>
            </a:r>
            <a:endParaRPr b="0" lang="uk-UA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latin typeface="Arial"/>
              </a:rPr>
              <a:t>Шестой уровень структуры</a:t>
            </a:r>
            <a:endParaRPr b="0" lang="uk-UA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latin typeface="Arial"/>
              </a:rPr>
              <a:t>Седьмой уровень структуры</a:t>
            </a:r>
            <a:endParaRPr b="0" lang="uk-UA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uk-UA" sz="1400" spc="-1" strike="noStrike">
                <a:latin typeface="Times New Roman"/>
              </a:rPr>
              <a:t> 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uk-UA" sz="1400" spc="-1" strike="noStrike">
                <a:latin typeface="Times New Roman"/>
              </a:rPr>
              <a:t> 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AF5C61AE-08CF-4645-B88D-19D0A585119F}" type="slidenum">
              <a:rPr b="0" lang="uk-UA" sz="1400" spc="-1" strike="noStrike">
                <a:latin typeface="Times New Roman"/>
              </a:rPr>
              <a:t>1</a:t>
            </a:fld>
            <a:endParaRPr b="0" lang="uk-UA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720000" y="288000"/>
            <a:ext cx="9071640" cy="172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uk-UA" sz="5860" spc="-1" strike="noStrike">
                <a:solidFill>
                  <a:srgbClr val="ffffff"/>
                </a:solidFill>
                <a:latin typeface="Arial"/>
              </a:rPr>
              <a:t>КОНФЛІКТОЛОГІЯ</a:t>
            </a:r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1800000" y="2016000"/>
            <a:ext cx="6840000" cy="5126040"/>
          </a:xfrm>
          <a:prstGeom prst="rect">
            <a:avLst/>
          </a:prstGeom>
          <a:ln>
            <a:noFill/>
          </a:ln>
          <a:effectLst>
            <a:outerShdw dist="101823" dir="2700000">
              <a:srgbClr val="ff0000"/>
            </a:outerShdw>
          </a:effectLst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 rot="47400">
            <a:off x="798840" y="2902320"/>
            <a:ext cx="3103560" cy="2787480"/>
          </a:xfrm>
          <a:prstGeom prst="rect">
            <a:avLst/>
          </a:prstGeom>
          <a:ln>
            <a:noFill/>
          </a:ln>
          <a:effectLst>
            <a:outerShdw dist="101823" dir="2700000">
              <a:srgbClr val="ff0000"/>
            </a:outerShdw>
          </a:effectLst>
        </p:spPr>
      </p:pic>
      <p:sp>
        <p:nvSpPr>
          <p:cNvPr id="85" name="TextShape 1"/>
          <p:cNvSpPr txBox="1"/>
          <p:nvPr/>
        </p:nvSpPr>
        <p:spPr>
          <a:xfrm>
            <a:off x="576000" y="432000"/>
            <a:ext cx="9071640" cy="172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uk-UA" sz="5400" spc="-1" strike="noStrike">
                <a:solidFill>
                  <a:srgbClr val="ffffff"/>
                </a:solidFill>
                <a:latin typeface="Arial"/>
              </a:rPr>
              <a:t>Мета курсу “Конфліктологія”</a:t>
            </a:r>
            <a:endParaRPr b="1" lang="uk-UA" sz="5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4536000" y="2448000"/>
            <a:ext cx="5111640" cy="432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888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000000"/>
                </a:solidFill>
                <a:latin typeface="Arial"/>
              </a:rPr>
              <a:t>розкриття  закономірностей  виникнення,  розвитку  та розв’язання  конфлікту,  а  також  формування  і  розвиток  у  студентів  умінь та навичок ефективного вирішення конкретних завдань з управління конфліктами в різних сферах діяльності</a:t>
            </a: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.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76360" y="825120"/>
            <a:ext cx="9071640" cy="864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uk-UA" sz="5860" spc="-1" strike="noStrike">
                <a:solidFill>
                  <a:srgbClr val="ffffff"/>
                </a:solidFill>
                <a:latin typeface="Arial"/>
              </a:rPr>
              <a:t>Завдання курсу</a:t>
            </a:r>
            <a:endParaRPr b="0" lang="uk-UA" sz="586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76360" y="1944000"/>
            <a:ext cx="9071640" cy="511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888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000000"/>
                </a:solidFill>
                <a:latin typeface="Arial"/>
              </a:rPr>
              <a:t>оволодіння студентами системою конфліктологічних знань;ознайомлення з актуальними науковими і прикладними знаннями про конфлікти; формування  уявлення  про  предмет  і  завдання  конфліктології  на сучасному етапі; розкриття сутності та динаміки конфлікту;забезпечення  студентів  знаннями  про  конфлікти  у  різних  сферах взаємодії людей; розкриття    майбутнім    фахівцям    технології    діагностування, прогнозування, попередження та розв’язання конфліктів;ознайомлення  студентів  з  психологією  переговорного  процесу розв’язання конфліктів;оволодіння   практичними   навичками   ефективного   вирішення конфліктів та подолання конфліктних ситуацій.</a:t>
            </a:r>
            <a:endParaRPr b="0" lang="uk-UA" sz="426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4000" y="360000"/>
            <a:ext cx="9071640" cy="172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uk-UA" sz="4400" spc="-1" strike="noStrike">
                <a:solidFill>
                  <a:srgbClr val="ffffff"/>
                </a:solidFill>
                <a:latin typeface="Arial"/>
              </a:rPr>
              <a:t>У результаті вивчення курсу студент повинен знати:</a:t>
            </a:r>
            <a:endParaRPr b="1" lang="uk-UA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576360" y="2304000"/>
            <a:ext cx="907164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888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сутність конфлікту та його структуру;визначення основних структурних компонентів конфлікту;динаміку та причини конфлікту;зміст та основні види конфліктіву різних сферах взаємодії людей;особливості механізмувиникнення конфліктів;теорії поведінки особистості уконфлікті;технології управління конфліктами;психологічні умови попередження та розв’язання конфліктів;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504360" y="576000"/>
            <a:ext cx="9071640" cy="172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uk-UA" sz="4400" spc="-1" strike="noStrike">
                <a:solidFill>
                  <a:srgbClr val="ffffff"/>
                </a:solidFill>
                <a:latin typeface="Arial"/>
              </a:rPr>
              <a:t>У результаті вивчення курсу студент повинен вміти:</a:t>
            </a:r>
            <a:endParaRPr b="0" lang="uk-UA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576360" y="2448000"/>
            <a:ext cx="907164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888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uk-UA" sz="4260" spc="-1" strike="noStrike">
                <a:solidFill>
                  <a:srgbClr val="ffffff"/>
                </a:solidFill>
                <a:latin typeface="Arial"/>
              </a:rPr>
              <a:t>оцінювати  місце  конфліктології  в  системі  спеціальних  наук  про людину;використовувати технології ефективного спілкування та раціональної поведінки у конфлікті;виявляти механізми та причини виникнення конфліктів;визначати  етапи  виникнення  конфлікту  з  метою  подальшого  його розв’язання;визначати особливості міжособистісного та міжгрупового конфліктів;розпізнавати внутрішньо особистісний конфлікт;визначати основні етапи переговорного процесу;використовувати отримані знання для попередження, регулювання та розв’язання конфліктів</a:t>
            </a:r>
            <a:endParaRPr b="0" lang="uk-UA" sz="426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uk-UA" sz="4400" spc="-1" strike="noStrike"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0" lang="uk-UA" sz="32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2376000" y="3168000"/>
            <a:ext cx="7199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2200" spc="-1" strike="noStrike">
                <a:solidFill>
                  <a:srgbClr val="ffffff"/>
                </a:solidFill>
                <a:latin typeface="Arial"/>
              </a:rPr>
              <a:t>This work is licensed under a Creative Commons Attribution-ShareAlike 3.0 Unported License.</a:t>
            </a:r>
            <a:br/>
            <a:r>
              <a:rPr b="0" lang="en-US" sz="2200" spc="-1" strike="noStrike">
                <a:solidFill>
                  <a:srgbClr val="ffffff"/>
                </a:solidFill>
                <a:latin typeface="Arial"/>
              </a:rPr>
              <a:t>It makes use of the works of Mateus Machado Luna.</a:t>
            </a:r>
            <a:endParaRPr b="0" lang="uk-UA" sz="2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816120" y="3621600"/>
            <a:ext cx="1271880" cy="447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2020-09-22T00:47:09Z</dcterms:created>
  <dc:creator/>
  <dc:description/>
  <dc:language>uk-UA</dc:language>
  <cp:lastModifiedBy/>
  <dcterms:modified xsi:type="dcterms:W3CDTF">2020-09-22T01:13:25Z</dcterms:modified>
  <cp:revision>3</cp:revision>
  <dc:subject/>
  <dc:title>Blueprint Plans</dc:title>
</cp:coreProperties>
</file>