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82" r:id="rId5"/>
    <p:sldId id="283"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Lst>
  <p:sldSz cx="18288000" cy="10287000"/>
  <p:notesSz cx="6858000" cy="9144000"/>
  <p:embeddedFontLst>
    <p:embeddedFont>
      <p:font typeface="Calibri" pitchFamily="34" charset="0"/>
      <p:regular r:id="rId30"/>
      <p:bold r:id="rId31"/>
      <p:italic r:id="rId32"/>
      <p:boldItalic r:id="rId33"/>
    </p:embeddedFont>
    <p:embeddedFont>
      <p:font typeface="Oswald Bold" charset="-52"/>
      <p:regular r:id="rId34"/>
    </p:embeddedFont>
    <p:embeddedFont>
      <p:font typeface="Oswald" charset="-52"/>
      <p:regular r:id="rId35"/>
    </p:embeddedFont>
    <p:embeddedFont>
      <p:font typeface="Open Sans" charset="0"/>
      <p:regular r:id="rId36"/>
    </p:embeddedFont>
    <p:embeddedFont>
      <p:font typeface="Open Sans Bold" charset="0"/>
      <p:regular r:id="rId37"/>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55" d="100"/>
          <a:sy n="55" d="100"/>
        </p:scale>
        <p:origin x="-65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4.fntdata"/><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1.fntdata"/><Relationship Id="rId35" Type="http://schemas.openxmlformats.org/officeDocument/2006/relationships/font" Target="fonts/font6.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2/28/2026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2/28/2026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2/28/2026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2/28/2026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7328407" cy="10287000"/>
          </a:xfrm>
          <a:custGeom>
            <a:avLst/>
            <a:gdLst/>
            <a:ahLst/>
            <a:cxnLst/>
            <a:rect l="l" t="t" r="r" b="b"/>
            <a:pathLst>
              <a:path w="7328407" h="10287000">
                <a:moveTo>
                  <a:pt x="0" y="0"/>
                </a:moveTo>
                <a:lnTo>
                  <a:pt x="7328407" y="0"/>
                </a:lnTo>
                <a:lnTo>
                  <a:pt x="7328407" y="10287000"/>
                </a:lnTo>
                <a:lnTo>
                  <a:pt x="0" y="10287000"/>
                </a:lnTo>
                <a:lnTo>
                  <a:pt x="0" y="0"/>
                </a:lnTo>
                <a:close/>
              </a:path>
            </a:pathLst>
          </a:custGeom>
          <a:blipFill>
            <a:blip r:embed="rId2" cstate="print"/>
            <a:stretch>
              <a:fillRect l="-8331" r="-134385"/>
            </a:stretch>
          </a:blipFill>
        </p:spPr>
      </p:sp>
      <p:sp>
        <p:nvSpPr>
          <p:cNvPr id="3" name="TextBox 3"/>
          <p:cNvSpPr txBox="1"/>
          <p:nvPr/>
        </p:nvSpPr>
        <p:spPr>
          <a:xfrm>
            <a:off x="7714828" y="1540840"/>
            <a:ext cx="8107274" cy="3827163"/>
          </a:xfrm>
          <a:prstGeom prst="rect">
            <a:avLst/>
          </a:prstGeom>
        </p:spPr>
        <p:txBody>
          <a:bodyPr lIns="0" tIns="0" rIns="0" bIns="0" rtlCol="0" anchor="t">
            <a:spAutoFit/>
          </a:bodyPr>
          <a:lstStyle/>
          <a:p>
            <a:pPr algn="ctr">
              <a:lnSpc>
                <a:spcPts val="6975"/>
              </a:lnSpc>
            </a:pPr>
            <a:r>
              <a:rPr lang="en-US" sz="6975" b="1" spc="-139">
                <a:solidFill>
                  <a:srgbClr val="393939"/>
                </a:solidFill>
                <a:latin typeface="Crimson Roman Bold"/>
                <a:ea typeface="Crimson Roman Bold"/>
                <a:cs typeface="Crimson Roman Bold"/>
                <a:sym typeface="Crimson Roman Bold"/>
              </a:rPr>
              <a:t>РОЗВИТОК ПСИХІКИ І СВІДОМОСТІ </a:t>
            </a:r>
          </a:p>
          <a:p>
            <a:pPr algn="r">
              <a:lnSpc>
                <a:spcPts val="6975"/>
              </a:lnSpc>
            </a:pPr>
            <a:endParaRPr/>
          </a:p>
        </p:txBody>
      </p:sp>
      <p:sp>
        <p:nvSpPr>
          <p:cNvPr id="4" name="TextBox 4"/>
          <p:cNvSpPr txBox="1"/>
          <p:nvPr/>
        </p:nvSpPr>
        <p:spPr>
          <a:xfrm>
            <a:off x="10896649" y="5743458"/>
            <a:ext cx="6597224" cy="1975485"/>
          </a:xfrm>
          <a:prstGeom prst="rect">
            <a:avLst/>
          </a:prstGeom>
        </p:spPr>
        <p:txBody>
          <a:bodyPr lIns="0" tIns="0" rIns="0" bIns="0" rtlCol="0" anchor="t">
            <a:spAutoFit/>
          </a:bodyPr>
          <a:lstStyle/>
          <a:p>
            <a:pPr algn="r">
              <a:lnSpc>
                <a:spcPts val="5040"/>
              </a:lnSpc>
            </a:pPr>
            <a:r>
              <a:rPr lang="en-US" sz="3600" spc="72">
                <a:solidFill>
                  <a:srgbClr val="393939"/>
                </a:solidFill>
                <a:latin typeface="Crimson Roman"/>
                <a:ea typeface="Crimson Roman"/>
                <a:cs typeface="Crimson Roman"/>
                <a:sym typeface="Crimson Roman"/>
              </a:rPr>
              <a:t>ВИКЛАДАЧ:</a:t>
            </a:r>
          </a:p>
          <a:p>
            <a:pPr algn="r">
              <a:lnSpc>
                <a:spcPts val="5040"/>
              </a:lnSpc>
            </a:pPr>
            <a:r>
              <a:rPr lang="en-US" sz="3600" spc="72">
                <a:solidFill>
                  <a:srgbClr val="393939"/>
                </a:solidFill>
                <a:latin typeface="Crimson Roman"/>
                <a:ea typeface="Crimson Roman"/>
                <a:cs typeface="Crimson Roman"/>
                <a:sym typeface="Crimson Roman"/>
              </a:rPr>
              <a:t>ДОКТОР ФІЛОСОФІЇ</a:t>
            </a:r>
          </a:p>
          <a:p>
            <a:pPr algn="r">
              <a:lnSpc>
                <a:spcPts val="5040"/>
              </a:lnSpc>
              <a:spcBef>
                <a:spcPct val="0"/>
              </a:spcBef>
            </a:pPr>
            <a:r>
              <a:rPr lang="en-US" sz="3600" spc="72">
                <a:solidFill>
                  <a:srgbClr val="393939"/>
                </a:solidFill>
                <a:latin typeface="Crimson Roman"/>
                <a:ea typeface="Crimson Roman"/>
                <a:cs typeface="Crimson Roman"/>
                <a:sym typeface="Crimson Roman"/>
              </a:rPr>
              <a:t>ОЛЕНА ОКОЛОВИЧ</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5891022" cy="10287000"/>
          </a:xfrm>
          <a:custGeom>
            <a:avLst/>
            <a:gdLst/>
            <a:ahLst/>
            <a:cxnLst/>
            <a:rect l="l" t="t" r="r" b="b"/>
            <a:pathLst>
              <a:path w="5891022" h="10287000">
                <a:moveTo>
                  <a:pt x="0" y="0"/>
                </a:moveTo>
                <a:lnTo>
                  <a:pt x="5891022" y="0"/>
                </a:lnTo>
                <a:lnTo>
                  <a:pt x="5891022" y="10287000"/>
                </a:lnTo>
                <a:lnTo>
                  <a:pt x="0" y="10287000"/>
                </a:lnTo>
                <a:lnTo>
                  <a:pt x="0" y="0"/>
                </a:lnTo>
                <a:close/>
              </a:path>
            </a:pathLst>
          </a:custGeom>
          <a:blipFill>
            <a:blip r:embed="rId2" cstate="print"/>
            <a:stretch>
              <a:fillRect l="-8207" r="-8207"/>
            </a:stretch>
          </a:blipFill>
        </p:spPr>
      </p:sp>
      <p:sp>
        <p:nvSpPr>
          <p:cNvPr id="3" name="TextBox 3"/>
          <p:cNvSpPr txBox="1"/>
          <p:nvPr/>
        </p:nvSpPr>
        <p:spPr>
          <a:xfrm>
            <a:off x="6411481" y="962025"/>
            <a:ext cx="11709064" cy="7781290"/>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Поведінку тварин вивчають фізіологія та психологія. Фізіологія розкриває її фізіологічні та біохімічні механізми та закономірності, а психологія — психологічні. </a:t>
            </a:r>
          </a:p>
          <a:p>
            <a:pPr algn="just">
              <a:lnSpc>
                <a:spcPts val="4759"/>
              </a:lnSpc>
              <a:spcBef>
                <a:spcPct val="0"/>
              </a:spcBef>
            </a:pPr>
            <a:r>
              <a:rPr lang="en-US" sz="3399">
                <a:solidFill>
                  <a:srgbClr val="000000"/>
                </a:solidFill>
                <a:latin typeface="Open Sans"/>
                <a:ea typeface="Open Sans"/>
                <a:cs typeface="Open Sans"/>
                <a:sym typeface="Open Sans"/>
              </a:rPr>
              <a:t>Як зазначалося, психічні реакції пов’язані з появою у живих організмів чутливості, тобто реакції на нейтральні, індиферентні для організму подразнення. </a:t>
            </a:r>
          </a:p>
          <a:p>
            <a:pPr algn="just">
              <a:lnSpc>
                <a:spcPts val="4759"/>
              </a:lnSpc>
              <a:spcBef>
                <a:spcPct val="0"/>
              </a:spcBef>
            </a:pPr>
            <a:r>
              <a:rPr lang="en-US" sz="3399">
                <a:solidFill>
                  <a:srgbClr val="000000"/>
                </a:solidFill>
                <a:latin typeface="Open Sans"/>
                <a:ea typeface="Open Sans"/>
                <a:cs typeface="Open Sans"/>
                <a:sym typeface="Open Sans"/>
              </a:rPr>
              <a:t>Такі реакції можна спостерігати в експериментальних умовах у деяких видів найпростіших. Експериментально доведено, що в інфузорій (парамецій) можна викликати реакцію на індиферентні для них подразники (світло), поєднуючи їх з важливими для життя подразниками (температурою).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TextBox 2"/>
          <p:cNvSpPr txBox="1"/>
          <p:nvPr/>
        </p:nvSpPr>
        <p:spPr>
          <a:xfrm>
            <a:off x="1028700" y="684222"/>
            <a:ext cx="11637293" cy="838136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Отже, вже у найпростіших є своєрідні механізми пристосування до оточення як засіб забезпечення життя. Ці механізми у процесі еволюції поступово під впливом ускладнених умов життя перетворилися у багатоклітинних організмів на нервову систему та рецептори. Морфологічні та фізіологічні явища, форма та функція в цьому перетворенні відбуваються в єдності, взаємозумовлюються. </a:t>
            </a:r>
          </a:p>
          <a:p>
            <a:pPr algn="just">
              <a:lnSpc>
                <a:spcPts val="4759"/>
              </a:lnSpc>
              <a:spcBef>
                <a:spcPct val="0"/>
              </a:spcBef>
            </a:pPr>
            <a:r>
              <a:rPr lang="en-US" sz="3399">
                <a:solidFill>
                  <a:srgbClr val="000000"/>
                </a:solidFill>
                <a:latin typeface="Open Sans"/>
                <a:ea typeface="Open Sans"/>
                <a:cs typeface="Open Sans"/>
                <a:sym typeface="Open Sans"/>
              </a:rPr>
              <a:t>Механізми регуляції поведінки живих істот та їхня функція у процесі пристосувальної діяльності закріпилися в організмах філогенетично і передаються спадково наступним генераціям, забезпечуючи їм пристосування до умов життя в їхній онтогенетичній життєдіяльності. </a:t>
            </a:r>
          </a:p>
        </p:txBody>
      </p:sp>
      <p:sp>
        <p:nvSpPr>
          <p:cNvPr id="3" name="Freeform 3"/>
          <p:cNvSpPr/>
          <p:nvPr/>
        </p:nvSpPr>
        <p:spPr>
          <a:xfrm>
            <a:off x="13022115" y="0"/>
            <a:ext cx="5265885" cy="10287000"/>
          </a:xfrm>
          <a:custGeom>
            <a:avLst/>
            <a:gdLst/>
            <a:ahLst/>
            <a:cxnLst/>
            <a:rect l="l" t="t" r="r" b="b"/>
            <a:pathLst>
              <a:path w="5265885" h="10287000">
                <a:moveTo>
                  <a:pt x="0" y="0"/>
                </a:moveTo>
                <a:lnTo>
                  <a:pt x="5265885" y="0"/>
                </a:lnTo>
                <a:lnTo>
                  <a:pt x="5265885" y="10287000"/>
                </a:lnTo>
                <a:lnTo>
                  <a:pt x="0" y="10287000"/>
                </a:lnTo>
                <a:lnTo>
                  <a:pt x="0" y="0"/>
                </a:lnTo>
                <a:close/>
              </a:path>
            </a:pathLst>
          </a:custGeom>
          <a:blipFill>
            <a:blip r:embed="rId2" cstate="print"/>
            <a:stretch>
              <a:fillRect l="-19578" r="-14888"/>
            </a:stretch>
          </a:blipFill>
        </p:spPr>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6069986" y="904854"/>
            <a:ext cx="8475116" cy="2265167"/>
          </a:xfrm>
          <a:custGeom>
            <a:avLst/>
            <a:gdLst/>
            <a:ahLst/>
            <a:cxnLst/>
            <a:rect l="l" t="t" r="r" b="b"/>
            <a:pathLst>
              <a:path w="8475116" h="2265167">
                <a:moveTo>
                  <a:pt x="0" y="0"/>
                </a:moveTo>
                <a:lnTo>
                  <a:pt x="8475115" y="0"/>
                </a:lnTo>
                <a:lnTo>
                  <a:pt x="8475115" y="2265167"/>
                </a:lnTo>
                <a:lnTo>
                  <a:pt x="0" y="2265167"/>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3" name="Freeform 3"/>
          <p:cNvSpPr/>
          <p:nvPr/>
        </p:nvSpPr>
        <p:spPr>
          <a:xfrm>
            <a:off x="7704542" y="3773006"/>
            <a:ext cx="5588778" cy="1493728"/>
          </a:xfrm>
          <a:custGeom>
            <a:avLst/>
            <a:gdLst/>
            <a:ahLst/>
            <a:cxnLst/>
            <a:rect l="l" t="t" r="r" b="b"/>
            <a:pathLst>
              <a:path w="5588778" h="1493728">
                <a:moveTo>
                  <a:pt x="0" y="0"/>
                </a:moveTo>
                <a:lnTo>
                  <a:pt x="5588778" y="0"/>
                </a:lnTo>
                <a:lnTo>
                  <a:pt x="5588778" y="1493728"/>
                </a:lnTo>
                <a:lnTo>
                  <a:pt x="0" y="1493728"/>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4" name="Freeform 4"/>
          <p:cNvSpPr/>
          <p:nvPr/>
        </p:nvSpPr>
        <p:spPr>
          <a:xfrm>
            <a:off x="7872006" y="6026080"/>
            <a:ext cx="5588778" cy="1493728"/>
          </a:xfrm>
          <a:custGeom>
            <a:avLst/>
            <a:gdLst/>
            <a:ahLst/>
            <a:cxnLst/>
            <a:rect l="l" t="t" r="r" b="b"/>
            <a:pathLst>
              <a:path w="5588778" h="1493728">
                <a:moveTo>
                  <a:pt x="0" y="0"/>
                </a:moveTo>
                <a:lnTo>
                  <a:pt x="5588778" y="0"/>
                </a:lnTo>
                <a:lnTo>
                  <a:pt x="5588778" y="1493728"/>
                </a:lnTo>
                <a:lnTo>
                  <a:pt x="0" y="1493728"/>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5" name="Freeform 5"/>
          <p:cNvSpPr/>
          <p:nvPr/>
        </p:nvSpPr>
        <p:spPr>
          <a:xfrm>
            <a:off x="7872006" y="7876487"/>
            <a:ext cx="5588778" cy="1493728"/>
          </a:xfrm>
          <a:custGeom>
            <a:avLst/>
            <a:gdLst/>
            <a:ahLst/>
            <a:cxnLst/>
            <a:rect l="l" t="t" r="r" b="b"/>
            <a:pathLst>
              <a:path w="5588778" h="1493728">
                <a:moveTo>
                  <a:pt x="0" y="0"/>
                </a:moveTo>
                <a:lnTo>
                  <a:pt x="5588778" y="0"/>
                </a:lnTo>
                <a:lnTo>
                  <a:pt x="5588778" y="1493728"/>
                </a:lnTo>
                <a:lnTo>
                  <a:pt x="0" y="1493728"/>
                </a:lnTo>
                <a:lnTo>
                  <a:pt x="0" y="0"/>
                </a:lnTo>
                <a:close/>
              </a:path>
            </a:pathLst>
          </a:custGeom>
          <a:blipFill>
            <a:blip r:embed="rId2" cstate="print">
              <a:extLst>
                <a:ext uri="{96DAC541-7B7A-43D3-8B79-37D633B846F1}">
                  <asvg:svgBlip xmlns="" xmlns:asvg="http://schemas.microsoft.com/office/drawing/2016/SVG/main" r:embed="rId3"/>
                </a:ext>
              </a:extLst>
            </a:blip>
            <a:stretch>
              <a:fillRect/>
            </a:stretch>
          </a:blipFill>
        </p:spPr>
      </p:sp>
      <p:sp>
        <p:nvSpPr>
          <p:cNvPr id="6" name="TextBox 6"/>
          <p:cNvSpPr txBox="1"/>
          <p:nvPr/>
        </p:nvSpPr>
        <p:spPr>
          <a:xfrm>
            <a:off x="8327962" y="1155065"/>
            <a:ext cx="4341938" cy="1669494"/>
          </a:xfrm>
          <a:prstGeom prst="rect">
            <a:avLst/>
          </a:prstGeom>
        </p:spPr>
        <p:txBody>
          <a:bodyPr lIns="0" tIns="0" rIns="0" bIns="0" rtlCol="0" anchor="t">
            <a:spAutoFit/>
          </a:bodyPr>
          <a:lstStyle/>
          <a:p>
            <a:pPr algn="ctr">
              <a:lnSpc>
                <a:spcPts val="6680"/>
              </a:lnSpc>
            </a:pPr>
            <a:r>
              <a:rPr lang="en-US" sz="4771">
                <a:solidFill>
                  <a:srgbClr val="000000"/>
                </a:solidFill>
                <a:latin typeface="Oswald"/>
                <a:ea typeface="Oswald"/>
                <a:cs typeface="Oswald"/>
                <a:sym typeface="Oswald"/>
              </a:rPr>
              <a:t>етапи розвитку нервової системи </a:t>
            </a:r>
          </a:p>
        </p:txBody>
      </p:sp>
      <p:sp>
        <p:nvSpPr>
          <p:cNvPr id="7" name="TextBox 7"/>
          <p:cNvSpPr txBox="1"/>
          <p:nvPr/>
        </p:nvSpPr>
        <p:spPr>
          <a:xfrm>
            <a:off x="8703643" y="4123908"/>
            <a:ext cx="3590576" cy="706199"/>
          </a:xfrm>
          <a:prstGeom prst="rect">
            <a:avLst/>
          </a:prstGeom>
        </p:spPr>
        <p:txBody>
          <a:bodyPr lIns="0" tIns="0" rIns="0" bIns="0" rtlCol="0" anchor="t">
            <a:spAutoFit/>
          </a:bodyPr>
          <a:lstStyle/>
          <a:p>
            <a:pPr algn="ctr">
              <a:lnSpc>
                <a:spcPts val="5700"/>
              </a:lnSpc>
            </a:pPr>
            <a:r>
              <a:rPr lang="en-US" sz="4071">
                <a:solidFill>
                  <a:srgbClr val="000000"/>
                </a:solidFill>
                <a:latin typeface="Oswald"/>
                <a:ea typeface="Oswald"/>
                <a:cs typeface="Oswald"/>
                <a:sym typeface="Oswald"/>
              </a:rPr>
              <a:t>дифузна</a:t>
            </a:r>
          </a:p>
        </p:txBody>
      </p:sp>
      <p:sp>
        <p:nvSpPr>
          <p:cNvPr id="8" name="TextBox 8"/>
          <p:cNvSpPr txBox="1"/>
          <p:nvPr/>
        </p:nvSpPr>
        <p:spPr>
          <a:xfrm>
            <a:off x="8404600" y="5959405"/>
            <a:ext cx="4523592" cy="1339929"/>
          </a:xfrm>
          <a:prstGeom prst="rect">
            <a:avLst/>
          </a:prstGeom>
        </p:spPr>
        <p:txBody>
          <a:bodyPr lIns="0" tIns="0" rIns="0" bIns="0" rtlCol="0" anchor="t">
            <a:spAutoFit/>
          </a:bodyPr>
          <a:lstStyle/>
          <a:p>
            <a:pPr algn="ctr">
              <a:lnSpc>
                <a:spcPts val="5420"/>
              </a:lnSpc>
            </a:pPr>
            <a:r>
              <a:rPr lang="en-US" sz="3871">
                <a:solidFill>
                  <a:srgbClr val="000000"/>
                </a:solidFill>
                <a:latin typeface="Oswald"/>
                <a:ea typeface="Oswald"/>
                <a:cs typeface="Oswald"/>
                <a:sym typeface="Oswald"/>
              </a:rPr>
              <a:t>ганглієва (вузлова і ланцюгова)</a:t>
            </a:r>
          </a:p>
        </p:txBody>
      </p:sp>
      <p:sp>
        <p:nvSpPr>
          <p:cNvPr id="9" name="TextBox 9"/>
          <p:cNvSpPr txBox="1"/>
          <p:nvPr/>
        </p:nvSpPr>
        <p:spPr>
          <a:xfrm>
            <a:off x="9144000" y="8537626"/>
            <a:ext cx="3590576" cy="706199"/>
          </a:xfrm>
          <a:prstGeom prst="rect">
            <a:avLst/>
          </a:prstGeom>
        </p:spPr>
        <p:txBody>
          <a:bodyPr lIns="0" tIns="0" rIns="0" bIns="0" rtlCol="0" anchor="t">
            <a:spAutoFit/>
          </a:bodyPr>
          <a:lstStyle/>
          <a:p>
            <a:pPr algn="ctr">
              <a:lnSpc>
                <a:spcPts val="5700"/>
              </a:lnSpc>
            </a:pPr>
            <a:r>
              <a:rPr lang="en-US" sz="4071">
                <a:solidFill>
                  <a:srgbClr val="000000"/>
                </a:solidFill>
                <a:latin typeface="Oswald"/>
                <a:ea typeface="Oswald"/>
                <a:cs typeface="Oswald"/>
                <a:sym typeface="Oswald"/>
              </a:rPr>
              <a:t>трубчаста</a:t>
            </a:r>
          </a:p>
        </p:txBody>
      </p:sp>
      <p:sp>
        <p:nvSpPr>
          <p:cNvPr id="10" name="Freeform 10"/>
          <p:cNvSpPr/>
          <p:nvPr/>
        </p:nvSpPr>
        <p:spPr>
          <a:xfrm>
            <a:off x="0" y="0"/>
            <a:ext cx="5536808" cy="10287000"/>
          </a:xfrm>
          <a:custGeom>
            <a:avLst/>
            <a:gdLst/>
            <a:ahLst/>
            <a:cxnLst/>
            <a:rect l="l" t="t" r="r" b="b"/>
            <a:pathLst>
              <a:path w="5536808" h="10287000">
                <a:moveTo>
                  <a:pt x="0" y="0"/>
                </a:moveTo>
                <a:lnTo>
                  <a:pt x="5536808" y="0"/>
                </a:lnTo>
                <a:lnTo>
                  <a:pt x="5536808" y="10287000"/>
                </a:lnTo>
                <a:lnTo>
                  <a:pt x="0" y="10287000"/>
                </a:lnTo>
                <a:lnTo>
                  <a:pt x="0" y="0"/>
                </a:lnTo>
                <a:close/>
              </a:path>
            </a:pathLst>
          </a:custGeom>
          <a:blipFill>
            <a:blip r:embed="rId4" cstate="print"/>
            <a:stretch>
              <a:fillRect l="-17253" r="-254332"/>
            </a:stretch>
          </a:blipFill>
        </p:spPr>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2396978" y="0"/>
            <a:ext cx="5891022" cy="10287000"/>
          </a:xfrm>
          <a:custGeom>
            <a:avLst/>
            <a:gdLst/>
            <a:ahLst/>
            <a:cxnLst/>
            <a:rect l="l" t="t" r="r" b="b"/>
            <a:pathLst>
              <a:path w="5891022" h="10287000">
                <a:moveTo>
                  <a:pt x="0" y="0"/>
                </a:moveTo>
                <a:lnTo>
                  <a:pt x="5891022" y="0"/>
                </a:lnTo>
                <a:lnTo>
                  <a:pt x="5891022" y="10287000"/>
                </a:lnTo>
                <a:lnTo>
                  <a:pt x="0" y="10287000"/>
                </a:lnTo>
                <a:lnTo>
                  <a:pt x="0" y="0"/>
                </a:lnTo>
                <a:close/>
              </a:path>
            </a:pathLst>
          </a:custGeom>
          <a:blipFill>
            <a:blip r:embed="rId2" cstate="print"/>
            <a:stretch>
              <a:fillRect l="-8207" r="-8207"/>
            </a:stretch>
          </a:blipFill>
        </p:spPr>
      </p:sp>
      <p:sp>
        <p:nvSpPr>
          <p:cNvPr id="3" name="TextBox 3"/>
          <p:cNvSpPr txBox="1"/>
          <p:nvPr/>
        </p:nvSpPr>
        <p:spPr>
          <a:xfrm>
            <a:off x="837312" y="291576"/>
            <a:ext cx="10225808" cy="2987119"/>
          </a:xfrm>
          <a:prstGeom prst="rect">
            <a:avLst/>
          </a:prstGeom>
        </p:spPr>
        <p:txBody>
          <a:bodyPr lIns="0" tIns="0" rIns="0" bIns="0" rtlCol="0" anchor="t">
            <a:spAutoFit/>
          </a:bodyPr>
          <a:lstStyle/>
          <a:p>
            <a:pPr algn="just">
              <a:lnSpc>
                <a:spcPts val="5980"/>
              </a:lnSpc>
              <a:spcBef>
                <a:spcPct val="0"/>
              </a:spcBef>
            </a:pPr>
            <a:r>
              <a:rPr lang="en-US" sz="4271">
                <a:solidFill>
                  <a:srgbClr val="000000"/>
                </a:solidFill>
                <a:latin typeface="Oswald"/>
                <a:ea typeface="Oswald"/>
                <a:cs typeface="Oswald"/>
                <a:sym typeface="Oswald"/>
              </a:rPr>
              <a:t>Дифузна, або сіткоподібна, нервова система — це елементарна форма нервової системи, властива таким багатоклітинним живим істотам, як медуза, актинія, морська зірка. </a:t>
            </a:r>
          </a:p>
        </p:txBody>
      </p:sp>
      <p:sp>
        <p:nvSpPr>
          <p:cNvPr id="4" name="TextBox 4"/>
          <p:cNvSpPr txBox="1"/>
          <p:nvPr/>
        </p:nvSpPr>
        <p:spPr>
          <a:xfrm>
            <a:off x="837312" y="5057775"/>
            <a:ext cx="11368278" cy="4325699"/>
          </a:xfrm>
          <a:prstGeom prst="rect">
            <a:avLst/>
          </a:prstGeom>
        </p:spPr>
        <p:txBody>
          <a:bodyPr lIns="0" tIns="0" rIns="0" bIns="0" rtlCol="0" anchor="t">
            <a:spAutoFit/>
          </a:bodyPr>
          <a:lstStyle/>
          <a:p>
            <a:pPr algn="just">
              <a:lnSpc>
                <a:spcPts val="5700"/>
              </a:lnSpc>
              <a:spcBef>
                <a:spcPct val="0"/>
              </a:spcBef>
            </a:pPr>
            <a:r>
              <a:rPr lang="en-US" sz="4071">
                <a:solidFill>
                  <a:srgbClr val="000000"/>
                </a:solidFill>
                <a:latin typeface="Oswald"/>
                <a:ea typeface="Oswald"/>
                <a:cs typeface="Oswald"/>
                <a:sym typeface="Oswald"/>
              </a:rPr>
              <a:t>З появою дифузної нервової системи провідність збудження набагато прискорюється, досягаючи 0.5 метра за секунду; на противагу цьому швидкість провідності збудження по протоплазмі, що властиво найпростішим, які не мають нервової системи, становить лише 1–2 мікрони за секунду.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6010025" cy="10287000"/>
          </a:xfrm>
          <a:custGeom>
            <a:avLst/>
            <a:gdLst/>
            <a:ahLst/>
            <a:cxnLst/>
            <a:rect l="l" t="t" r="r" b="b"/>
            <a:pathLst>
              <a:path w="6010025" h="10287000">
                <a:moveTo>
                  <a:pt x="0" y="0"/>
                </a:moveTo>
                <a:lnTo>
                  <a:pt x="6010025" y="0"/>
                </a:lnTo>
                <a:lnTo>
                  <a:pt x="6010025" y="10287000"/>
                </a:lnTo>
                <a:lnTo>
                  <a:pt x="0" y="10287000"/>
                </a:lnTo>
                <a:lnTo>
                  <a:pt x="0" y="0"/>
                </a:lnTo>
                <a:close/>
              </a:path>
            </a:pathLst>
          </a:custGeom>
          <a:blipFill>
            <a:blip r:embed="rId2" cstate="print"/>
            <a:stretch>
              <a:fillRect l="-5536" r="-151209"/>
            </a:stretch>
          </a:blipFill>
        </p:spPr>
      </p:sp>
      <p:sp>
        <p:nvSpPr>
          <p:cNvPr id="3" name="TextBox 3"/>
          <p:cNvSpPr txBox="1"/>
          <p:nvPr/>
        </p:nvSpPr>
        <p:spPr>
          <a:xfrm>
            <a:off x="6674640" y="404138"/>
            <a:ext cx="11134900" cy="8669099"/>
          </a:xfrm>
          <a:prstGeom prst="rect">
            <a:avLst/>
          </a:prstGeom>
        </p:spPr>
        <p:txBody>
          <a:bodyPr lIns="0" tIns="0" rIns="0" bIns="0" rtlCol="0" anchor="t">
            <a:spAutoFit/>
          </a:bodyPr>
          <a:lstStyle/>
          <a:p>
            <a:pPr algn="l">
              <a:lnSpc>
                <a:spcPts val="5700"/>
              </a:lnSpc>
              <a:spcBef>
                <a:spcPct val="0"/>
              </a:spcBef>
            </a:pPr>
            <a:r>
              <a:rPr lang="en-US" sz="4071">
                <a:solidFill>
                  <a:srgbClr val="000000"/>
                </a:solidFill>
                <a:latin typeface="Oswald"/>
                <a:ea typeface="Oswald"/>
                <a:cs typeface="Oswald"/>
                <a:sym typeface="Oswald"/>
              </a:rPr>
              <a:t>Прискорення провідності збудження при дифузній нервовій системі дає живим істотам, яким властива така нервова система, можливість набагато швидше здійснювати пристосувальні реакції. </a:t>
            </a:r>
          </a:p>
          <a:p>
            <a:pPr algn="l">
              <a:lnSpc>
                <a:spcPts val="5700"/>
              </a:lnSpc>
              <a:spcBef>
                <a:spcPct val="0"/>
              </a:spcBef>
            </a:pPr>
            <a:r>
              <a:rPr lang="en-US" sz="4071">
                <a:solidFill>
                  <a:srgbClr val="000000"/>
                </a:solidFill>
                <a:latin typeface="Oswald"/>
                <a:ea typeface="Oswald"/>
                <a:cs typeface="Oswald"/>
                <a:sym typeface="Oswald"/>
              </a:rPr>
              <a:t>Проте можливості дифузної нервової системи обмежені: на цьому етапі розвитку нервової системи ще немає постійного головного кінця, нервового центру, який би зосереджував одержану інформацію й керував нею, створював програму диференційованої поведінки, що властиво організмам на вищому, ганглієвому етапі розвитку нервової системи. Ганглієва нервова система виникла через значне ускладнення умов життя. </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3121770" y="0"/>
            <a:ext cx="5166230" cy="10287000"/>
          </a:xfrm>
          <a:custGeom>
            <a:avLst/>
            <a:gdLst/>
            <a:ahLst/>
            <a:cxnLst/>
            <a:rect l="l" t="t" r="r" b="b"/>
            <a:pathLst>
              <a:path w="5166230" h="10287000">
                <a:moveTo>
                  <a:pt x="0" y="0"/>
                </a:moveTo>
                <a:lnTo>
                  <a:pt x="5166230" y="0"/>
                </a:lnTo>
                <a:lnTo>
                  <a:pt x="5166230" y="10287000"/>
                </a:lnTo>
                <a:lnTo>
                  <a:pt x="0" y="10287000"/>
                </a:lnTo>
                <a:lnTo>
                  <a:pt x="0" y="0"/>
                </a:lnTo>
                <a:close/>
              </a:path>
            </a:pathLst>
          </a:custGeom>
          <a:blipFill>
            <a:blip r:embed="rId2" cstate="print"/>
            <a:stretch>
              <a:fillRect l="-54844" r="-101851" b="-2648"/>
            </a:stretch>
          </a:blipFill>
        </p:spPr>
      </p:sp>
      <p:sp>
        <p:nvSpPr>
          <p:cNvPr id="3" name="TextBox 3"/>
          <p:cNvSpPr txBox="1"/>
          <p:nvPr/>
        </p:nvSpPr>
        <p:spPr>
          <a:xfrm>
            <a:off x="741618" y="1365035"/>
            <a:ext cx="11661217" cy="4492069"/>
          </a:xfrm>
          <a:prstGeom prst="rect">
            <a:avLst/>
          </a:prstGeom>
        </p:spPr>
        <p:txBody>
          <a:bodyPr lIns="0" tIns="0" rIns="0" bIns="0" rtlCol="0" anchor="t">
            <a:spAutoFit/>
          </a:bodyPr>
          <a:lstStyle/>
          <a:p>
            <a:pPr algn="just">
              <a:lnSpc>
                <a:spcPts val="5980"/>
              </a:lnSpc>
              <a:spcBef>
                <a:spcPct val="0"/>
              </a:spcBef>
            </a:pPr>
            <a:r>
              <a:rPr lang="en-US" sz="4271">
                <a:solidFill>
                  <a:srgbClr val="000000"/>
                </a:solidFill>
                <a:latin typeface="Oswald"/>
                <a:ea typeface="Oswald"/>
                <a:cs typeface="Oswald"/>
                <a:sym typeface="Oswald"/>
              </a:rPr>
              <a:t>З’явилася потреба у централізованих апаратах для опрацювання інформації та регуляції рухів. Таким апаратом стали нервові вузли, ганглії, які почали зосереджувати збудження, що виникли в об’єднаних нервовим вузлом нервових волокнах, і спрямовувати рухи — відповіді на ці збудження.</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5891022" cy="10287000"/>
          </a:xfrm>
          <a:custGeom>
            <a:avLst/>
            <a:gdLst/>
            <a:ahLst/>
            <a:cxnLst/>
            <a:rect l="l" t="t" r="r" b="b"/>
            <a:pathLst>
              <a:path w="5891022" h="10287000">
                <a:moveTo>
                  <a:pt x="0" y="0"/>
                </a:moveTo>
                <a:lnTo>
                  <a:pt x="5891022" y="0"/>
                </a:lnTo>
                <a:lnTo>
                  <a:pt x="5891022" y="10287000"/>
                </a:lnTo>
                <a:lnTo>
                  <a:pt x="0" y="10287000"/>
                </a:lnTo>
                <a:lnTo>
                  <a:pt x="0" y="0"/>
                </a:lnTo>
                <a:close/>
              </a:path>
            </a:pathLst>
          </a:custGeom>
          <a:blipFill>
            <a:blip r:embed="rId2" cstate="print"/>
            <a:stretch>
              <a:fillRect l="-8207" r="-8207"/>
            </a:stretch>
          </a:blipFill>
        </p:spPr>
      </p:sp>
      <p:sp>
        <p:nvSpPr>
          <p:cNvPr id="3" name="TextBox 3"/>
          <p:cNvSpPr txBox="1"/>
          <p:nvPr/>
        </p:nvSpPr>
        <p:spPr>
          <a:xfrm>
            <a:off x="6124400" y="709807"/>
            <a:ext cx="11541599" cy="7221299"/>
          </a:xfrm>
          <a:prstGeom prst="rect">
            <a:avLst/>
          </a:prstGeom>
        </p:spPr>
        <p:txBody>
          <a:bodyPr lIns="0" tIns="0" rIns="0" bIns="0" rtlCol="0" anchor="t">
            <a:spAutoFit/>
          </a:bodyPr>
          <a:lstStyle/>
          <a:p>
            <a:pPr algn="just">
              <a:lnSpc>
                <a:spcPts val="5700"/>
              </a:lnSpc>
              <a:spcBef>
                <a:spcPct val="0"/>
              </a:spcBef>
            </a:pPr>
            <a:r>
              <a:rPr lang="en-US" sz="4071">
                <a:solidFill>
                  <a:srgbClr val="000000"/>
                </a:solidFill>
                <a:latin typeface="Oswald"/>
                <a:ea typeface="Oswald"/>
                <a:cs typeface="Oswald"/>
                <a:sym typeface="Oswald"/>
              </a:rPr>
              <a:t> Вузлованервова система — перший етап централізації нервових процесів; її можна спостерігати у нижчих видів — хробаків. Вищим етапом вузлової нервової системи є ланцюгова, коли в організмі виникають об’єднані в ланцюги вузли, або ганглії, серед яких головний зосереджує збудження, перероблює їх і регулює рухи окремих частин організму. </a:t>
            </a:r>
          </a:p>
          <a:p>
            <a:pPr algn="just">
              <a:lnSpc>
                <a:spcPts val="5700"/>
              </a:lnSpc>
              <a:spcBef>
                <a:spcPct val="0"/>
              </a:spcBef>
            </a:pPr>
            <a:r>
              <a:rPr lang="en-US" sz="4071">
                <a:solidFill>
                  <a:srgbClr val="000000"/>
                </a:solidFill>
                <a:latin typeface="Oswald"/>
                <a:ea typeface="Oswald"/>
                <a:cs typeface="Oswald"/>
                <a:sym typeface="Oswald"/>
              </a:rPr>
              <a:t>Вже у кільчастих хробаків можна помітити дію ганглієвої нервової системи, а найвищого щабля розвитку вона досягає у ракоподібних, павуків, комах. </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2751192" y="0"/>
            <a:ext cx="5536808" cy="10287000"/>
          </a:xfrm>
          <a:custGeom>
            <a:avLst/>
            <a:gdLst/>
            <a:ahLst/>
            <a:cxnLst/>
            <a:rect l="l" t="t" r="r" b="b"/>
            <a:pathLst>
              <a:path w="5536808" h="10287000">
                <a:moveTo>
                  <a:pt x="0" y="0"/>
                </a:moveTo>
                <a:lnTo>
                  <a:pt x="5536808" y="0"/>
                </a:lnTo>
                <a:lnTo>
                  <a:pt x="5536808" y="10287000"/>
                </a:lnTo>
                <a:lnTo>
                  <a:pt x="0" y="10287000"/>
                </a:lnTo>
                <a:lnTo>
                  <a:pt x="0" y="0"/>
                </a:lnTo>
                <a:close/>
              </a:path>
            </a:pathLst>
          </a:custGeom>
          <a:blipFill>
            <a:blip r:embed="rId2" cstate="print"/>
            <a:stretch>
              <a:fillRect l="-17253" r="-254332"/>
            </a:stretch>
          </a:blipFill>
        </p:spPr>
      </p:sp>
      <p:sp>
        <p:nvSpPr>
          <p:cNvPr id="3" name="TextBox 3"/>
          <p:cNvSpPr txBox="1"/>
          <p:nvPr/>
        </p:nvSpPr>
        <p:spPr>
          <a:xfrm>
            <a:off x="861245" y="942975"/>
            <a:ext cx="11493734" cy="7221299"/>
          </a:xfrm>
          <a:prstGeom prst="rect">
            <a:avLst/>
          </a:prstGeom>
        </p:spPr>
        <p:txBody>
          <a:bodyPr lIns="0" tIns="0" rIns="0" bIns="0" rtlCol="0" anchor="t">
            <a:spAutoFit/>
          </a:bodyPr>
          <a:lstStyle/>
          <a:p>
            <a:pPr algn="just">
              <a:lnSpc>
                <a:spcPts val="5700"/>
              </a:lnSpc>
              <a:spcBef>
                <a:spcPct val="0"/>
              </a:spcBef>
            </a:pPr>
            <a:r>
              <a:rPr lang="en-US" sz="4071">
                <a:solidFill>
                  <a:srgbClr val="000000"/>
                </a:solidFill>
                <a:latin typeface="Oswald"/>
                <a:ea typeface="Oswald"/>
                <a:cs typeface="Oswald"/>
                <a:sym typeface="Oswald"/>
              </a:rPr>
              <a:t>Так, у кільчастого хробака на передньому, головному кінці зосереджуються нервові волокна, які закінчуються рецепторами і сприймають хімічні, термічні, світлові зміни та зміну вологості, що виникають в оточенні. </a:t>
            </a:r>
          </a:p>
          <a:p>
            <a:pPr algn="just">
              <a:lnSpc>
                <a:spcPts val="5700"/>
              </a:lnSpc>
              <a:spcBef>
                <a:spcPct val="0"/>
              </a:spcBef>
            </a:pPr>
            <a:r>
              <a:rPr lang="en-US" sz="4071">
                <a:solidFill>
                  <a:srgbClr val="000000"/>
                </a:solidFill>
                <a:latin typeface="Oswald"/>
                <a:ea typeface="Oswald"/>
                <a:cs typeface="Oswald"/>
                <a:sym typeface="Oswald"/>
              </a:rPr>
              <a:t>Сигнали цих змін проводяться до головного ганглія і опрацьовуються в ньому. Формується «програма» поведінки, що здійснюється у вигляді рухів окремих сегментів тіла хробака. Провідність збудження в ланцюговій нервовій системі набагато вища, ніж у дифузній.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2277975" y="0"/>
            <a:ext cx="6010025" cy="10287000"/>
          </a:xfrm>
          <a:custGeom>
            <a:avLst/>
            <a:gdLst/>
            <a:ahLst/>
            <a:cxnLst/>
            <a:rect l="l" t="t" r="r" b="b"/>
            <a:pathLst>
              <a:path w="6010025" h="10287000">
                <a:moveTo>
                  <a:pt x="0" y="0"/>
                </a:moveTo>
                <a:lnTo>
                  <a:pt x="6010025" y="0"/>
                </a:lnTo>
                <a:lnTo>
                  <a:pt x="6010025" y="10287000"/>
                </a:lnTo>
                <a:lnTo>
                  <a:pt x="0" y="10287000"/>
                </a:lnTo>
                <a:lnTo>
                  <a:pt x="0" y="0"/>
                </a:lnTo>
                <a:close/>
              </a:path>
            </a:pathLst>
          </a:custGeom>
          <a:blipFill>
            <a:blip r:embed="rId2" cstate="print"/>
            <a:stretch>
              <a:fillRect l="-5536" r="-151209"/>
            </a:stretch>
          </a:blipFill>
        </p:spPr>
      </p:sp>
      <p:sp>
        <p:nvSpPr>
          <p:cNvPr id="3" name="TextBox 3"/>
          <p:cNvSpPr txBox="1"/>
          <p:nvPr/>
        </p:nvSpPr>
        <p:spPr>
          <a:xfrm>
            <a:off x="1028700" y="1518563"/>
            <a:ext cx="10991359" cy="6946343"/>
          </a:xfrm>
          <a:prstGeom prst="rect">
            <a:avLst/>
          </a:prstGeom>
        </p:spPr>
        <p:txBody>
          <a:bodyPr lIns="0" tIns="0" rIns="0" bIns="0" rtlCol="0" anchor="t">
            <a:spAutoFit/>
          </a:bodyPr>
          <a:lstStyle/>
          <a:p>
            <a:pPr algn="just">
              <a:lnSpc>
                <a:spcPts val="4580"/>
              </a:lnSpc>
              <a:spcBef>
                <a:spcPct val="0"/>
              </a:spcBef>
            </a:pPr>
            <a:r>
              <a:rPr lang="en-US" sz="3271">
                <a:solidFill>
                  <a:srgbClr val="000000"/>
                </a:solidFill>
                <a:latin typeface="Oswald"/>
                <a:ea typeface="Oswald"/>
                <a:cs typeface="Oswald"/>
                <a:sym typeface="Oswald"/>
              </a:rPr>
              <a:t>Отже, головний ганглій здійснює регулювальну функцію життєдіяльності хробака. При ланцюговій системі виникає новий принцип діяльності нервової системи — інтеграція нервових імпульсів і централізоване керівництво життєдіяльністю організму. На цьому етапі розвитку нервової системи з’являються рецептори — сприймачі інформації. Дані порівняльної анатомії та фізіології свідчать, що спочатку розвинулися контактні органи, а потім — дистантні, або телерецептори (зір, слух, нюх). Зір виник за певних умов з чутливості організму до світлових (електро магнітних) подразнень. Спочатку ця чутливість розсіювалася по всьому організму, але згодом на вищих етапах еволюції організму поступово зосереджувалася в передній, головній його частині.</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3276665" y="0"/>
            <a:ext cx="5011335" cy="10711030"/>
          </a:xfrm>
          <a:custGeom>
            <a:avLst/>
            <a:gdLst/>
            <a:ahLst/>
            <a:cxnLst/>
            <a:rect l="l" t="t" r="r" b="b"/>
            <a:pathLst>
              <a:path w="5011335" h="10711030">
                <a:moveTo>
                  <a:pt x="0" y="0"/>
                </a:moveTo>
                <a:lnTo>
                  <a:pt x="5011335" y="0"/>
                </a:lnTo>
                <a:lnTo>
                  <a:pt x="5011335" y="10711030"/>
                </a:lnTo>
                <a:lnTo>
                  <a:pt x="0" y="10711030"/>
                </a:lnTo>
                <a:lnTo>
                  <a:pt x="0" y="0"/>
                </a:lnTo>
                <a:close/>
              </a:path>
            </a:pathLst>
          </a:custGeom>
          <a:blipFill>
            <a:blip r:embed="rId2" cstate="print"/>
            <a:stretch>
              <a:fillRect l="-49176" t="-1629" r="-48221"/>
            </a:stretch>
          </a:blipFill>
        </p:spPr>
      </p:sp>
      <p:sp>
        <p:nvSpPr>
          <p:cNvPr id="3" name="TextBox 3"/>
          <p:cNvSpPr txBox="1"/>
          <p:nvPr/>
        </p:nvSpPr>
        <p:spPr>
          <a:xfrm>
            <a:off x="550231" y="1663641"/>
            <a:ext cx="12307150" cy="5595620"/>
          </a:xfrm>
          <a:prstGeom prst="rect">
            <a:avLst/>
          </a:prstGeom>
        </p:spPr>
        <p:txBody>
          <a:bodyPr lIns="0" tIns="0" rIns="0" bIns="0" rtlCol="0" anchor="t">
            <a:spAutoFit/>
          </a:bodyPr>
          <a:lstStyle/>
          <a:p>
            <a:pPr algn="just">
              <a:lnSpc>
                <a:spcPts val="4480"/>
              </a:lnSpc>
              <a:spcBef>
                <a:spcPct val="0"/>
              </a:spcBef>
            </a:pPr>
            <a:r>
              <a:rPr lang="en-US" sz="3200">
                <a:solidFill>
                  <a:srgbClr val="000000"/>
                </a:solidFill>
                <a:latin typeface="Open Sans"/>
                <a:ea typeface="Open Sans"/>
                <a:cs typeface="Open Sans"/>
                <a:sym typeface="Open Sans"/>
              </a:rPr>
              <a:t>Слух виник з вібраційної чутливості. Він розвивається найпізніше, у більшості безхребетних його немає. Нюхова чутливість виокремилася з недиференційованої хімічної чутливості, в якій об’єднувалися нюхова та смакова орієнтації організму в середовищі. У багатьох безхребетних смакова та нюхова чутливості недиференційовані. Рецептори та їх диференціація розвинулися в життєдіяльності, у рухах. </a:t>
            </a:r>
          </a:p>
          <a:p>
            <a:pPr algn="just">
              <a:lnSpc>
                <a:spcPts val="4480"/>
              </a:lnSpc>
              <a:spcBef>
                <a:spcPct val="0"/>
              </a:spcBef>
            </a:pPr>
            <a:r>
              <a:rPr lang="en-US" sz="3200">
                <a:solidFill>
                  <a:srgbClr val="000000"/>
                </a:solidFill>
                <a:latin typeface="Open Sans"/>
                <a:ea typeface="Open Sans"/>
                <a:cs typeface="Open Sans"/>
                <a:sym typeface="Open Sans"/>
              </a:rPr>
              <a:t>Живі істоти, в яких є диференційовані рецептори, набагато краще орієнтуються в середовищі, забезпечуючи свої потреби в їжі, розмноженні, уникненні небезпеки.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396978" y="0"/>
            <a:ext cx="5891022" cy="10287000"/>
          </a:xfrm>
          <a:custGeom>
            <a:avLst/>
            <a:gdLst/>
            <a:ahLst/>
            <a:cxnLst/>
            <a:rect l="l" t="t" r="r" b="b"/>
            <a:pathLst>
              <a:path w="5891022" h="10287000">
                <a:moveTo>
                  <a:pt x="0" y="0"/>
                </a:moveTo>
                <a:lnTo>
                  <a:pt x="5891022" y="0"/>
                </a:lnTo>
                <a:lnTo>
                  <a:pt x="5891022" y="10287000"/>
                </a:lnTo>
                <a:lnTo>
                  <a:pt x="0" y="10287000"/>
                </a:lnTo>
                <a:lnTo>
                  <a:pt x="0" y="0"/>
                </a:lnTo>
                <a:close/>
              </a:path>
            </a:pathLst>
          </a:custGeom>
          <a:blipFill>
            <a:blip r:embed="rId2" cstate="print"/>
            <a:stretch>
              <a:fillRect l="-8207" r="-8207"/>
            </a:stretch>
          </a:blipFill>
        </p:spPr>
      </p:sp>
      <p:sp>
        <p:nvSpPr>
          <p:cNvPr id="3" name="TextBox 3"/>
          <p:cNvSpPr txBox="1"/>
          <p:nvPr/>
        </p:nvSpPr>
        <p:spPr>
          <a:xfrm>
            <a:off x="557388" y="1593181"/>
            <a:ext cx="11527285" cy="3983991"/>
          </a:xfrm>
          <a:prstGeom prst="rect">
            <a:avLst/>
          </a:prstGeom>
        </p:spPr>
        <p:txBody>
          <a:bodyPr lIns="0" tIns="0" rIns="0" bIns="0" rtlCol="0" anchor="t">
            <a:spAutoFit/>
          </a:bodyPr>
          <a:lstStyle/>
          <a:p>
            <a:pPr algn="ctr">
              <a:lnSpc>
                <a:spcPts val="6159"/>
              </a:lnSpc>
              <a:spcBef>
                <a:spcPct val="0"/>
              </a:spcBef>
            </a:pPr>
            <a:r>
              <a:rPr lang="en-US" sz="4399" spc="87">
                <a:solidFill>
                  <a:srgbClr val="000000"/>
                </a:solidFill>
                <a:latin typeface="Crimson Roman"/>
                <a:ea typeface="Crimson Roman"/>
                <a:cs typeface="Crimson Roman"/>
                <a:sym typeface="Crimson Roman"/>
              </a:rPr>
              <a:t>ЗМІСТ</a:t>
            </a:r>
          </a:p>
          <a:p>
            <a:pPr algn="just">
              <a:lnSpc>
                <a:spcPts val="6159"/>
              </a:lnSpc>
              <a:spcBef>
                <a:spcPct val="0"/>
              </a:spcBef>
            </a:pPr>
            <a:r>
              <a:rPr lang="en-US" sz="4399" spc="87">
                <a:solidFill>
                  <a:srgbClr val="000000"/>
                </a:solidFill>
                <a:latin typeface="Crimson Roman"/>
                <a:ea typeface="Crimson Roman"/>
                <a:cs typeface="Crimson Roman"/>
                <a:sym typeface="Crimson Roman"/>
              </a:rPr>
              <a:t>1. Виникнення та розвиток психіки </a:t>
            </a:r>
          </a:p>
          <a:p>
            <a:pPr algn="just">
              <a:lnSpc>
                <a:spcPts val="6159"/>
              </a:lnSpc>
              <a:spcBef>
                <a:spcPct val="0"/>
              </a:spcBef>
            </a:pPr>
            <a:r>
              <a:rPr lang="en-US" sz="4399" spc="87">
                <a:solidFill>
                  <a:srgbClr val="000000"/>
                </a:solidFill>
                <a:latin typeface="Crimson Roman"/>
                <a:ea typeface="Crimson Roman"/>
                <a:cs typeface="Crimson Roman"/>
                <a:sym typeface="Crimson Roman"/>
              </a:rPr>
              <a:t>2. Розвиток механізмів психічної діяльності</a:t>
            </a:r>
          </a:p>
          <a:p>
            <a:pPr algn="just">
              <a:lnSpc>
                <a:spcPts val="6159"/>
              </a:lnSpc>
              <a:spcBef>
                <a:spcPct val="0"/>
              </a:spcBef>
            </a:pPr>
            <a:r>
              <a:rPr lang="en-US" sz="4399" spc="87">
                <a:solidFill>
                  <a:srgbClr val="000000"/>
                </a:solidFill>
                <a:latin typeface="Crimson Roman"/>
                <a:ea typeface="Crimson Roman"/>
                <a:cs typeface="Crimson Roman"/>
                <a:sym typeface="Crimson Roman"/>
              </a:rPr>
              <a:t>3. Виникнення та історичний розвиток людської свідомості</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5891022" cy="10287000"/>
          </a:xfrm>
          <a:custGeom>
            <a:avLst/>
            <a:gdLst/>
            <a:ahLst/>
            <a:cxnLst/>
            <a:rect l="l" t="t" r="r" b="b"/>
            <a:pathLst>
              <a:path w="5891022" h="10287000">
                <a:moveTo>
                  <a:pt x="0" y="0"/>
                </a:moveTo>
                <a:lnTo>
                  <a:pt x="5891022" y="0"/>
                </a:lnTo>
                <a:lnTo>
                  <a:pt x="5891022" y="10287000"/>
                </a:lnTo>
                <a:lnTo>
                  <a:pt x="0" y="10287000"/>
                </a:lnTo>
                <a:lnTo>
                  <a:pt x="0" y="0"/>
                </a:lnTo>
                <a:close/>
              </a:path>
            </a:pathLst>
          </a:custGeom>
          <a:blipFill>
            <a:blip r:embed="rId2" cstate="print"/>
            <a:stretch>
              <a:fillRect l="-8207" r="-8207"/>
            </a:stretch>
          </a:blipFill>
        </p:spPr>
      </p:sp>
      <p:sp>
        <p:nvSpPr>
          <p:cNvPr id="3" name="TextBox 3"/>
          <p:cNvSpPr txBox="1"/>
          <p:nvPr/>
        </p:nvSpPr>
        <p:spPr>
          <a:xfrm>
            <a:off x="6363644" y="1229042"/>
            <a:ext cx="11278422" cy="8213090"/>
          </a:xfrm>
          <a:prstGeom prst="rect">
            <a:avLst/>
          </a:prstGeom>
        </p:spPr>
        <p:txBody>
          <a:bodyPr lIns="0" tIns="0" rIns="0" bIns="0" rtlCol="0" anchor="t">
            <a:spAutoFit/>
          </a:bodyPr>
          <a:lstStyle/>
          <a:p>
            <a:pPr algn="just">
              <a:lnSpc>
                <a:spcPts val="4060"/>
              </a:lnSpc>
              <a:spcBef>
                <a:spcPct val="0"/>
              </a:spcBef>
            </a:pPr>
            <a:r>
              <a:rPr lang="en-US" sz="2900">
                <a:solidFill>
                  <a:srgbClr val="000000"/>
                </a:solidFill>
                <a:latin typeface="Open Sans"/>
                <a:ea typeface="Open Sans"/>
                <a:cs typeface="Open Sans"/>
                <a:sym typeface="Open Sans"/>
              </a:rPr>
              <a:t>Комахам властиві не лише рухові органи або рецептори, ай секреторні для вироблення павутини у павуків, перероблення нектару у бджіл, будування трубочок у хробаків та ін. Живі істоти з ганглієвою нервовою системою здатні до «на учення» та «перевчення», виробляючи в результаті багатьох спроб навичку рухатися в заданому напрямі з метою уникнення больового подразнення. </a:t>
            </a:r>
          </a:p>
          <a:p>
            <a:pPr algn="just">
              <a:lnSpc>
                <a:spcPts val="4060"/>
              </a:lnSpc>
              <a:spcBef>
                <a:spcPct val="0"/>
              </a:spcBef>
            </a:pPr>
            <a:r>
              <a:rPr lang="en-US" sz="2900">
                <a:solidFill>
                  <a:srgbClr val="000000"/>
                </a:solidFill>
                <a:latin typeface="Open Sans"/>
                <a:ea typeface="Open Sans"/>
                <a:cs typeface="Open Sans"/>
                <a:sym typeface="Open Sans"/>
              </a:rPr>
              <a:t>Хробакові потрібно було понад 150 спроб, щоб він з меншою кількістю помилок почав рухатися в лабіринті праворуч, аби уникнути електричного подразнення, яке діяло на нього під час руху ліворуч. А щоб перевчитися, тобто змінити цей «завчений» рух, потрібно було понад 225 спроб. Отже, ганглієва нервова система хробака дає змогу не тільки виробляти нові форми поведінки, ай зберігати вироблені навички, що свідчить про наявність у дощового хробака примітивної форми «пам’яті».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2751192" y="0"/>
            <a:ext cx="5536808" cy="10287000"/>
          </a:xfrm>
          <a:custGeom>
            <a:avLst/>
            <a:gdLst/>
            <a:ahLst/>
            <a:cxnLst/>
            <a:rect l="l" t="t" r="r" b="b"/>
            <a:pathLst>
              <a:path w="5536808" h="10287000">
                <a:moveTo>
                  <a:pt x="0" y="0"/>
                </a:moveTo>
                <a:lnTo>
                  <a:pt x="5536808" y="0"/>
                </a:lnTo>
                <a:lnTo>
                  <a:pt x="5536808" y="10287000"/>
                </a:lnTo>
                <a:lnTo>
                  <a:pt x="0" y="10287000"/>
                </a:lnTo>
                <a:lnTo>
                  <a:pt x="0" y="0"/>
                </a:lnTo>
                <a:close/>
              </a:path>
            </a:pathLst>
          </a:custGeom>
          <a:blipFill>
            <a:blip r:embed="rId2" cstate="print"/>
            <a:stretch>
              <a:fillRect l="-17253" r="-254332"/>
            </a:stretch>
          </a:blipFill>
        </p:spPr>
      </p:sp>
      <p:sp>
        <p:nvSpPr>
          <p:cNvPr id="3" name="TextBox 3"/>
          <p:cNvSpPr txBox="1"/>
          <p:nvPr/>
        </p:nvSpPr>
        <p:spPr>
          <a:xfrm>
            <a:off x="1315791" y="391721"/>
            <a:ext cx="10943494" cy="9048750"/>
          </a:xfrm>
          <a:prstGeom prst="rect">
            <a:avLst/>
          </a:prstGeom>
        </p:spPr>
        <p:txBody>
          <a:bodyPr lIns="0" tIns="0" rIns="0" bIns="0" rtlCol="0" anchor="t">
            <a:spAutoFit/>
          </a:bodyPr>
          <a:lstStyle/>
          <a:p>
            <a:pPr algn="just">
              <a:lnSpc>
                <a:spcPts val="4200"/>
              </a:lnSpc>
              <a:spcBef>
                <a:spcPct val="0"/>
              </a:spcBef>
            </a:pPr>
            <a:r>
              <a:rPr lang="en-US" sz="3000">
                <a:solidFill>
                  <a:srgbClr val="000000"/>
                </a:solidFill>
                <a:latin typeface="Open Sans"/>
                <a:ea typeface="Open Sans"/>
                <a:cs typeface="Open Sans"/>
                <a:sym typeface="Open Sans"/>
              </a:rPr>
              <a:t>У хребетних тварин через ускладнення умов життя нервова система стала набагато складнішою. Процеси інтеграції та централізації дії нервової системи виявилися в утворенні цереброспінальної нервової системи, що складається зі спинного та головного мозку. </a:t>
            </a:r>
          </a:p>
          <a:p>
            <a:pPr algn="just">
              <a:lnSpc>
                <a:spcPts val="4200"/>
              </a:lnSpc>
              <a:spcBef>
                <a:spcPct val="0"/>
              </a:spcBef>
            </a:pPr>
            <a:r>
              <a:rPr lang="en-US" sz="3000">
                <a:solidFill>
                  <a:srgbClr val="000000"/>
                </a:solidFill>
                <a:latin typeface="Open Sans"/>
                <a:ea typeface="Open Sans"/>
                <a:cs typeface="Open Sans"/>
                <a:sym typeface="Open Sans"/>
              </a:rPr>
              <a:t>Головний мозок утворився з мозкової трубки, тому нервову систему хребетних тварин називають трубчастою. У процесі розвитку хребетних тварин під впливом умов життя утворилися довгастий мозок і мозочок, середній і проміжний мозок і великі півкулі головного мозку, де розвинулася найскладніша за будовою та функціями кора великих півкуль головного мозку. Кора великих півкуль об’єднує, інтегрує й регулює всю діяльність організму. Вищі відділи головного мозку утворювали ся поступово, і їх структура та функції у різних хребетних, життєдіяльність яких відбувається за різних природних умов, неоднакові.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TextBox 2"/>
          <p:cNvSpPr txBox="1"/>
          <p:nvPr/>
        </p:nvSpPr>
        <p:spPr>
          <a:xfrm>
            <a:off x="5693777" y="1573366"/>
            <a:ext cx="12187533" cy="4780915"/>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Тварини, що стоять на вищому щаблі розвитку, мають розвиненіший головний мозок. Показовими щодо цього є дані про співвідношення розвитку головного та спинного мозку урізних тварин і людини. Якщо розвиток спинного мозку взяти за одиницю, то питома вага головного мозку стосовно спинного буде такою: у черепахи — 1, півня — 1,5, коня — 2,5, кішки — 3, собаки — 5, шимпанзе — 15, людини — 49. </a:t>
            </a:r>
          </a:p>
        </p:txBody>
      </p:sp>
      <p:sp>
        <p:nvSpPr>
          <p:cNvPr id="3" name="Freeform 3"/>
          <p:cNvSpPr/>
          <p:nvPr/>
        </p:nvSpPr>
        <p:spPr>
          <a:xfrm>
            <a:off x="0" y="0"/>
            <a:ext cx="5385502" cy="10287000"/>
          </a:xfrm>
          <a:custGeom>
            <a:avLst/>
            <a:gdLst/>
            <a:ahLst/>
            <a:cxnLst/>
            <a:rect l="l" t="t" r="r" b="b"/>
            <a:pathLst>
              <a:path w="5385502" h="10287000">
                <a:moveTo>
                  <a:pt x="0" y="0"/>
                </a:moveTo>
                <a:lnTo>
                  <a:pt x="5385502" y="0"/>
                </a:lnTo>
                <a:lnTo>
                  <a:pt x="5385502" y="10287000"/>
                </a:lnTo>
                <a:lnTo>
                  <a:pt x="0" y="10287000"/>
                </a:lnTo>
                <a:lnTo>
                  <a:pt x="0" y="0"/>
                </a:lnTo>
                <a:close/>
              </a:path>
            </a:pathLst>
          </a:custGeom>
          <a:blipFill>
            <a:blip r:embed="rId2" cstate="print"/>
            <a:stretch>
              <a:fillRect l="-19143" r="-12336"/>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6419315" cy="10287000"/>
          </a:xfrm>
          <a:custGeom>
            <a:avLst/>
            <a:gdLst/>
            <a:ahLst/>
            <a:cxnLst/>
            <a:rect l="l" t="t" r="r" b="b"/>
            <a:pathLst>
              <a:path w="6419315" h="10287000">
                <a:moveTo>
                  <a:pt x="0" y="0"/>
                </a:moveTo>
                <a:lnTo>
                  <a:pt x="6419315" y="0"/>
                </a:lnTo>
                <a:lnTo>
                  <a:pt x="6419315" y="10287000"/>
                </a:lnTo>
                <a:lnTo>
                  <a:pt x="0" y="10287000"/>
                </a:lnTo>
                <a:lnTo>
                  <a:pt x="0" y="0"/>
                </a:lnTo>
                <a:close/>
              </a:path>
            </a:pathLst>
          </a:custGeom>
          <a:blipFill>
            <a:blip r:embed="rId2" cstate="print"/>
            <a:stretch>
              <a:fillRect l="-9511" r="-167578"/>
            </a:stretch>
          </a:blipFill>
        </p:spPr>
      </p:sp>
      <p:sp>
        <p:nvSpPr>
          <p:cNvPr id="3" name="TextBox 3"/>
          <p:cNvSpPr txBox="1"/>
          <p:nvPr/>
        </p:nvSpPr>
        <p:spPr>
          <a:xfrm>
            <a:off x="6913884" y="885825"/>
            <a:ext cx="10919580" cy="8193405"/>
          </a:xfrm>
          <a:prstGeom prst="rect">
            <a:avLst/>
          </a:prstGeom>
        </p:spPr>
        <p:txBody>
          <a:bodyPr lIns="0" tIns="0" rIns="0" bIns="0" rtlCol="0" anchor="t">
            <a:spAutoFit/>
          </a:bodyPr>
          <a:lstStyle/>
          <a:p>
            <a:pPr algn="just">
              <a:lnSpc>
                <a:spcPts val="4620"/>
              </a:lnSpc>
              <a:spcBef>
                <a:spcPct val="0"/>
              </a:spcBef>
            </a:pPr>
            <a:r>
              <a:rPr lang="en-US" sz="3300" spc="66">
                <a:solidFill>
                  <a:srgbClr val="000000"/>
                </a:solidFill>
                <a:latin typeface="Crimson Roman"/>
                <a:ea typeface="Crimson Roman"/>
                <a:cs typeface="Crimson Roman"/>
                <a:sym typeface="Crimson Roman"/>
              </a:rPr>
              <a:t>З еволюцією тваринного світу питома вага кори головного мозку збільшується, починаю чи відігравати провідну роль. Дослідженнями доведено, що екстирпація (знищення) кори по різному позначається на зоровій та руховій функціях тварин, що стоять на різних етапах біологічної еволюції. Так, щодо зорової функції птахи після знищення кори великих півкуль продовжують бачити, сідають на намічену місцевість, щури не розрізняють форми, реагують лише на світло, мавпа сліпне. Щодо рухової функції: птахи після знищення кори великих півкуль продовжують літати, рухи у них не порушуються; у кішки рухи поновлюються за кілька годин; собака 24 години може стояти, але самостійні рухи розладнані; мавпа може стояти лише зі сторонньою допомогою.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2751192" y="0"/>
            <a:ext cx="5536808" cy="10287000"/>
          </a:xfrm>
          <a:custGeom>
            <a:avLst/>
            <a:gdLst/>
            <a:ahLst/>
            <a:cxnLst/>
            <a:rect l="l" t="t" r="r" b="b"/>
            <a:pathLst>
              <a:path w="5536808" h="10287000">
                <a:moveTo>
                  <a:pt x="0" y="0"/>
                </a:moveTo>
                <a:lnTo>
                  <a:pt x="5536808" y="0"/>
                </a:lnTo>
                <a:lnTo>
                  <a:pt x="5536808" y="10287000"/>
                </a:lnTo>
                <a:lnTo>
                  <a:pt x="0" y="10287000"/>
                </a:lnTo>
                <a:lnTo>
                  <a:pt x="0" y="0"/>
                </a:lnTo>
                <a:close/>
              </a:path>
            </a:pathLst>
          </a:custGeom>
          <a:blipFill>
            <a:blip r:embed="rId2" cstate="print"/>
            <a:stretch>
              <a:fillRect l="-17253" r="-254332"/>
            </a:stretch>
          </a:blipFill>
        </p:spPr>
      </p:sp>
      <p:sp>
        <p:nvSpPr>
          <p:cNvPr id="3" name="TextBox 3"/>
          <p:cNvSpPr txBox="1"/>
          <p:nvPr/>
        </p:nvSpPr>
        <p:spPr>
          <a:xfrm>
            <a:off x="645924" y="1221373"/>
            <a:ext cx="11541590" cy="5708650"/>
          </a:xfrm>
          <a:prstGeom prst="rect">
            <a:avLst/>
          </a:prstGeom>
        </p:spPr>
        <p:txBody>
          <a:bodyPr lIns="0" tIns="0" rIns="0" bIns="0" rtlCol="0" anchor="t">
            <a:spAutoFit/>
          </a:bodyPr>
          <a:lstStyle/>
          <a:p>
            <a:pPr algn="just">
              <a:lnSpc>
                <a:spcPts val="5599"/>
              </a:lnSpc>
              <a:spcBef>
                <a:spcPct val="0"/>
              </a:spcBef>
            </a:pPr>
            <a:r>
              <a:rPr lang="en-US" sz="3999" spc="79">
                <a:solidFill>
                  <a:srgbClr val="000000"/>
                </a:solidFill>
                <a:latin typeface="Crimson Roman"/>
                <a:ea typeface="Crimson Roman"/>
                <a:cs typeface="Crimson Roman"/>
                <a:sym typeface="Crimson Roman"/>
              </a:rPr>
              <a:t>Екстирпація півкуль головного мозку у риб не позначається на їх життєдіяльності, у жаб — майже не позначається, у птахів — позначається: одужавши, птах починає літати, але не орієнтується в середовищі; кішка не нападає на мишу навіть якщо зголодніє; собака стає інвалідом — не знаходить їжі, не впізнає господаря, втрачає можливість набирати досвіду.</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5891022" cy="10287000"/>
          </a:xfrm>
          <a:custGeom>
            <a:avLst/>
            <a:gdLst/>
            <a:ahLst/>
            <a:cxnLst/>
            <a:rect l="l" t="t" r="r" b="b"/>
            <a:pathLst>
              <a:path w="5891022" h="10287000">
                <a:moveTo>
                  <a:pt x="0" y="0"/>
                </a:moveTo>
                <a:lnTo>
                  <a:pt x="5891022" y="0"/>
                </a:lnTo>
                <a:lnTo>
                  <a:pt x="5891022" y="10287000"/>
                </a:lnTo>
                <a:lnTo>
                  <a:pt x="0" y="10287000"/>
                </a:lnTo>
                <a:lnTo>
                  <a:pt x="0" y="0"/>
                </a:lnTo>
                <a:close/>
              </a:path>
            </a:pathLst>
          </a:custGeom>
          <a:blipFill>
            <a:blip r:embed="rId2" cstate="print"/>
            <a:stretch>
              <a:fillRect l="-8207" r="-8207"/>
            </a:stretch>
          </a:blipFill>
        </p:spPr>
      </p:sp>
      <p:sp>
        <p:nvSpPr>
          <p:cNvPr id="3" name="TextBox 3"/>
          <p:cNvSpPr txBox="1"/>
          <p:nvPr/>
        </p:nvSpPr>
        <p:spPr>
          <a:xfrm>
            <a:off x="6411491" y="1121925"/>
            <a:ext cx="11326279" cy="7679690"/>
          </a:xfrm>
          <a:prstGeom prst="rect">
            <a:avLst/>
          </a:prstGeom>
        </p:spPr>
        <p:txBody>
          <a:bodyPr lIns="0" tIns="0" rIns="0" bIns="0" rtlCol="0" anchor="t">
            <a:spAutoFit/>
          </a:bodyPr>
          <a:lstStyle/>
          <a:p>
            <a:pPr algn="just">
              <a:lnSpc>
                <a:spcPts val="4760"/>
              </a:lnSpc>
              <a:spcBef>
                <a:spcPct val="0"/>
              </a:spcBef>
            </a:pPr>
            <a:r>
              <a:rPr lang="en-US" sz="3400" b="1" spc="68">
                <a:solidFill>
                  <a:srgbClr val="000000"/>
                </a:solidFill>
                <a:latin typeface="Crimson Roman Bold"/>
                <a:ea typeface="Crimson Roman Bold"/>
                <a:cs typeface="Crimson Roman Bold"/>
                <a:sym typeface="Crimson Roman Bold"/>
              </a:rPr>
              <a:t>Виникнення та історичний розвиток людської свідомості</a:t>
            </a:r>
            <a:r>
              <a:rPr lang="en-US" sz="3400" spc="68">
                <a:solidFill>
                  <a:srgbClr val="000000"/>
                </a:solidFill>
                <a:latin typeface="Crimson Roman"/>
                <a:ea typeface="Crimson Roman"/>
                <a:cs typeface="Crimson Roman"/>
                <a:sym typeface="Crimson Roman"/>
              </a:rPr>
              <a:t> </a:t>
            </a:r>
          </a:p>
          <a:p>
            <a:pPr algn="just">
              <a:lnSpc>
                <a:spcPts val="4620"/>
              </a:lnSpc>
              <a:spcBef>
                <a:spcPct val="0"/>
              </a:spcBef>
            </a:pPr>
            <a:r>
              <a:rPr lang="en-US" sz="3300" spc="66">
                <a:solidFill>
                  <a:srgbClr val="000000"/>
                </a:solidFill>
                <a:latin typeface="Crimson Roman"/>
                <a:ea typeface="Crimson Roman"/>
                <a:cs typeface="Crimson Roman"/>
                <a:sym typeface="Crimson Roman"/>
              </a:rPr>
              <a:t>З розвитком наук, особливо історії та біології, поступово формувалися погляди на походження людини та її свідомість. Найважливішою передумовою для виникнення людської свідомості було своєрідне ускладнення умов життя, в яких жили людиноподібні істоти — антропоїди. Під впливом умов життя центральна нервова система у них стала набагато складнішою структурно та функціонально.</a:t>
            </a:r>
          </a:p>
          <a:p>
            <a:pPr algn="just">
              <a:lnSpc>
                <a:spcPts val="4620"/>
              </a:lnSpc>
              <a:spcBef>
                <a:spcPct val="0"/>
              </a:spcBef>
            </a:pPr>
            <a:r>
              <a:rPr lang="en-US" sz="3300" spc="66">
                <a:solidFill>
                  <a:srgbClr val="000000"/>
                </a:solidFill>
                <a:latin typeface="Crimson Roman"/>
                <a:ea typeface="Crimson Roman"/>
                <a:cs typeface="Crimson Roman"/>
                <a:sym typeface="Crimson Roman"/>
              </a:rPr>
              <a:t> У великих півкулях головного мозку поступово розвивалися тім’яні, скроневі й особливо чолові долі, які здійснювали вищі пристосувальні функції. Надто помітно розвинулися вони у людини під впливом праці.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2277975" y="0"/>
            <a:ext cx="6010025" cy="10287000"/>
          </a:xfrm>
          <a:custGeom>
            <a:avLst/>
            <a:gdLst/>
            <a:ahLst/>
            <a:cxnLst/>
            <a:rect l="l" t="t" r="r" b="b"/>
            <a:pathLst>
              <a:path w="6010025" h="10287000">
                <a:moveTo>
                  <a:pt x="0" y="0"/>
                </a:moveTo>
                <a:lnTo>
                  <a:pt x="6010025" y="0"/>
                </a:lnTo>
                <a:lnTo>
                  <a:pt x="6010025" y="10287000"/>
                </a:lnTo>
                <a:lnTo>
                  <a:pt x="0" y="10287000"/>
                </a:lnTo>
                <a:lnTo>
                  <a:pt x="0" y="0"/>
                </a:lnTo>
                <a:close/>
              </a:path>
            </a:pathLst>
          </a:custGeom>
          <a:blipFill>
            <a:blip r:embed="rId2" cstate="print"/>
            <a:stretch>
              <a:fillRect l="-5536" r="-151209"/>
            </a:stretch>
          </a:blipFill>
        </p:spPr>
      </p:sp>
      <p:sp>
        <p:nvSpPr>
          <p:cNvPr id="3" name="TextBox 3"/>
          <p:cNvSpPr txBox="1"/>
          <p:nvPr/>
        </p:nvSpPr>
        <p:spPr>
          <a:xfrm>
            <a:off x="741618" y="728638"/>
            <a:ext cx="10799962" cy="7448550"/>
          </a:xfrm>
          <a:prstGeom prst="rect">
            <a:avLst/>
          </a:prstGeom>
        </p:spPr>
        <p:txBody>
          <a:bodyPr lIns="0" tIns="0" rIns="0" bIns="0" rtlCol="0" anchor="t">
            <a:spAutoFit/>
          </a:bodyPr>
          <a:lstStyle/>
          <a:p>
            <a:pPr algn="just">
              <a:lnSpc>
                <a:spcPts val="4200"/>
              </a:lnSpc>
              <a:spcBef>
                <a:spcPct val="0"/>
              </a:spcBef>
            </a:pPr>
            <a:r>
              <a:rPr lang="en-US" sz="3000">
                <a:solidFill>
                  <a:srgbClr val="000000"/>
                </a:solidFill>
                <a:latin typeface="Open Sans"/>
                <a:ea typeface="Open Sans"/>
                <a:cs typeface="Open Sans"/>
                <a:sym typeface="Open Sans"/>
              </a:rPr>
              <a:t>Про це свідчить те, що у мавпи чолові долі становлять 0,4 відсотка великих півкуль, у орангутанга та шимпанзе — 3,4, а у людини — 10 відсотків. У процесі біологічного етапу розвитку психіки виникли передумови для появи вищих, специфічно людських форм психіки — свідомості. </a:t>
            </a:r>
          </a:p>
          <a:p>
            <a:pPr algn="just">
              <a:lnSpc>
                <a:spcPts val="4200"/>
              </a:lnSpc>
              <a:spcBef>
                <a:spcPct val="0"/>
              </a:spcBef>
            </a:pPr>
            <a:r>
              <a:rPr lang="en-US" sz="3000">
                <a:solidFill>
                  <a:srgbClr val="000000"/>
                </a:solidFill>
                <a:latin typeface="Open Sans"/>
                <a:ea typeface="Open Sans"/>
                <a:cs typeface="Open Sans"/>
                <a:sym typeface="Open Sans"/>
              </a:rPr>
              <a:t>Знання біологічного етапу розвитку психіки як передісторії людської свідомості дає можливість науково пояснити її виникнення. Протягом історичного розвитку в різних видах діяльності у людини поступово формувалися специфічно людська, свідомо спрямовувана пізнавальна діяльність, уява, людські почуття та якості волі, різноманітні психічні властивості, які істотно відрізняються від інстинктивної психічної діяльності тварини. </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5166230" cy="10287000"/>
          </a:xfrm>
          <a:custGeom>
            <a:avLst/>
            <a:gdLst/>
            <a:ahLst/>
            <a:cxnLst/>
            <a:rect l="l" t="t" r="r" b="b"/>
            <a:pathLst>
              <a:path w="5166230" h="10287000">
                <a:moveTo>
                  <a:pt x="0" y="0"/>
                </a:moveTo>
                <a:lnTo>
                  <a:pt x="5166230" y="0"/>
                </a:lnTo>
                <a:lnTo>
                  <a:pt x="5166230" y="10287000"/>
                </a:lnTo>
                <a:lnTo>
                  <a:pt x="0" y="10287000"/>
                </a:lnTo>
                <a:lnTo>
                  <a:pt x="0" y="0"/>
                </a:lnTo>
                <a:close/>
              </a:path>
            </a:pathLst>
          </a:custGeom>
          <a:blipFill>
            <a:blip r:embed="rId2" cstate="print"/>
            <a:stretch>
              <a:fillRect l="-54844" r="-101851" b="-2648"/>
            </a:stretch>
          </a:blipFill>
        </p:spPr>
      </p:sp>
      <p:sp>
        <p:nvSpPr>
          <p:cNvPr id="3" name="TextBox 3"/>
          <p:cNvSpPr txBox="1"/>
          <p:nvPr/>
        </p:nvSpPr>
        <p:spPr>
          <a:xfrm>
            <a:off x="5813395" y="1144187"/>
            <a:ext cx="11852604" cy="8206740"/>
          </a:xfrm>
          <a:prstGeom prst="rect">
            <a:avLst/>
          </a:prstGeom>
        </p:spPr>
        <p:txBody>
          <a:bodyPr lIns="0" tIns="0" rIns="0" bIns="0" rtlCol="0" anchor="t">
            <a:spAutoFit/>
          </a:bodyPr>
          <a:lstStyle/>
          <a:p>
            <a:pPr algn="just">
              <a:lnSpc>
                <a:spcPts val="5459"/>
              </a:lnSpc>
              <a:spcBef>
                <a:spcPct val="0"/>
              </a:spcBef>
            </a:pPr>
            <a:r>
              <a:rPr lang="en-US" sz="3899">
                <a:solidFill>
                  <a:srgbClr val="000000"/>
                </a:solidFill>
                <a:latin typeface="Open Sans"/>
                <a:ea typeface="Open Sans"/>
                <a:cs typeface="Open Sans"/>
                <a:sym typeface="Open Sans"/>
              </a:rPr>
              <a:t>Праця, суспільний спосіб життя — ось основні передумови історичного розвитку людської свідомості як вищої форми психіки, в якій виявляється ставлення людини до свого середовища, здатність змінювати природу, пристосовувати її до своїх потреб. Цих особливостей психіки у тварин немає. Вони не виокремлюють себе з навколишнього середовища, пасивно пристосовуються до нового. Знання умов виникнення та розвитку свідомості у людини має велике значення для її формування. </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TextBox 2"/>
          <p:cNvSpPr txBox="1"/>
          <p:nvPr/>
        </p:nvSpPr>
        <p:spPr>
          <a:xfrm>
            <a:off x="785072" y="1775423"/>
            <a:ext cx="4899660" cy="580390"/>
          </a:xfrm>
          <a:prstGeom prst="rect">
            <a:avLst/>
          </a:prstGeom>
        </p:spPr>
        <p:txBody>
          <a:bodyPr lIns="0" tIns="0" rIns="0" bIns="0" rtlCol="0" anchor="t">
            <a:spAutoFit/>
          </a:bodyPr>
          <a:lstStyle/>
          <a:p>
            <a:pPr algn="ctr">
              <a:lnSpc>
                <a:spcPts val="4759"/>
              </a:lnSpc>
              <a:spcBef>
                <a:spcPct val="0"/>
              </a:spcBef>
            </a:pPr>
            <a:r>
              <a:rPr lang="en-US" sz="3399">
                <a:solidFill>
                  <a:srgbClr val="000000"/>
                </a:solidFill>
                <a:latin typeface="Open Sans"/>
                <a:ea typeface="Open Sans"/>
                <a:cs typeface="Open Sans"/>
                <a:sym typeface="Open Sans"/>
              </a:rPr>
              <a:t>Використане джерело: </a:t>
            </a:r>
          </a:p>
        </p:txBody>
      </p:sp>
      <p:sp>
        <p:nvSpPr>
          <p:cNvPr id="3" name="Freeform 3"/>
          <p:cNvSpPr/>
          <p:nvPr/>
        </p:nvSpPr>
        <p:spPr>
          <a:xfrm>
            <a:off x="12751192" y="0"/>
            <a:ext cx="5536808" cy="10287000"/>
          </a:xfrm>
          <a:custGeom>
            <a:avLst/>
            <a:gdLst/>
            <a:ahLst/>
            <a:cxnLst/>
            <a:rect l="l" t="t" r="r" b="b"/>
            <a:pathLst>
              <a:path w="5536808" h="10287000">
                <a:moveTo>
                  <a:pt x="0" y="0"/>
                </a:moveTo>
                <a:lnTo>
                  <a:pt x="5536808" y="0"/>
                </a:lnTo>
                <a:lnTo>
                  <a:pt x="5536808" y="10287000"/>
                </a:lnTo>
                <a:lnTo>
                  <a:pt x="0" y="10287000"/>
                </a:lnTo>
                <a:lnTo>
                  <a:pt x="0" y="0"/>
                </a:lnTo>
                <a:close/>
              </a:path>
            </a:pathLst>
          </a:custGeom>
          <a:blipFill>
            <a:blip r:embed="rId2" cstate="print"/>
            <a:stretch>
              <a:fillRect l="-17253" r="-254332"/>
            </a:stretch>
          </a:blipFill>
        </p:spPr>
      </p:sp>
      <p:sp>
        <p:nvSpPr>
          <p:cNvPr id="4" name="TextBox 4"/>
          <p:cNvSpPr txBox="1"/>
          <p:nvPr/>
        </p:nvSpPr>
        <p:spPr>
          <a:xfrm>
            <a:off x="478460" y="3362960"/>
            <a:ext cx="11445905" cy="1780540"/>
          </a:xfrm>
          <a:prstGeom prst="rect">
            <a:avLst/>
          </a:prstGeom>
        </p:spPr>
        <p:txBody>
          <a:bodyPr lIns="0" tIns="0" rIns="0" bIns="0" rtlCol="0" anchor="t">
            <a:spAutoFit/>
          </a:bodyPr>
          <a:lstStyle/>
          <a:p>
            <a:pPr algn="just">
              <a:lnSpc>
                <a:spcPts val="4759"/>
              </a:lnSpc>
              <a:spcBef>
                <a:spcPct val="0"/>
              </a:spcBef>
            </a:pPr>
            <a:r>
              <a:rPr lang="en-US" sz="3399">
                <a:solidFill>
                  <a:srgbClr val="000000"/>
                </a:solidFill>
                <a:latin typeface="Open Sans"/>
                <a:ea typeface="Open Sans"/>
                <a:cs typeface="Open Sans"/>
                <a:sym typeface="Open Sans"/>
              </a:rPr>
              <a:t>Максименко С.Д. Загальна психологія. Видання 3є, перероблене та доповнене. Навчаль ний посібник. – К.: Центр учбової літератури, 2021-2 72 c. </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6010025" cy="10287000"/>
          </a:xfrm>
          <a:custGeom>
            <a:avLst/>
            <a:gdLst/>
            <a:ahLst/>
            <a:cxnLst/>
            <a:rect l="l" t="t" r="r" b="b"/>
            <a:pathLst>
              <a:path w="6010025" h="10287000">
                <a:moveTo>
                  <a:pt x="0" y="0"/>
                </a:moveTo>
                <a:lnTo>
                  <a:pt x="6010025" y="0"/>
                </a:lnTo>
                <a:lnTo>
                  <a:pt x="6010025" y="10287000"/>
                </a:lnTo>
                <a:lnTo>
                  <a:pt x="0" y="10287000"/>
                </a:lnTo>
                <a:lnTo>
                  <a:pt x="0" y="0"/>
                </a:lnTo>
                <a:close/>
              </a:path>
            </a:pathLst>
          </a:custGeom>
          <a:blipFill>
            <a:blip r:embed="rId2" cstate="print"/>
            <a:stretch>
              <a:fillRect l="-5536" r="-151209"/>
            </a:stretch>
          </a:blipFill>
        </p:spPr>
      </p:sp>
      <p:sp>
        <p:nvSpPr>
          <p:cNvPr id="3" name="TextBox 3"/>
          <p:cNvSpPr txBox="1"/>
          <p:nvPr/>
        </p:nvSpPr>
        <p:spPr>
          <a:xfrm>
            <a:off x="7248803" y="1971093"/>
            <a:ext cx="10249732" cy="4503499"/>
          </a:xfrm>
          <a:prstGeom prst="rect">
            <a:avLst/>
          </a:prstGeom>
        </p:spPr>
        <p:txBody>
          <a:bodyPr lIns="0" tIns="0" rIns="0" bIns="0" rtlCol="0" anchor="t">
            <a:spAutoFit/>
          </a:bodyPr>
          <a:lstStyle/>
          <a:p>
            <a:pPr algn="just">
              <a:lnSpc>
                <a:spcPts val="7100"/>
              </a:lnSpc>
              <a:spcBef>
                <a:spcPct val="0"/>
              </a:spcBef>
            </a:pPr>
            <a:r>
              <a:rPr lang="en-US" sz="5071" b="1">
                <a:solidFill>
                  <a:srgbClr val="F1596E"/>
                </a:solidFill>
                <a:latin typeface="Oswald Bold"/>
                <a:ea typeface="Oswald Bold"/>
                <a:cs typeface="Oswald Bold"/>
                <a:sym typeface="Oswald Bold"/>
              </a:rPr>
              <a:t>Ключові поняття теми: </a:t>
            </a:r>
          </a:p>
          <a:p>
            <a:pPr algn="just">
              <a:lnSpc>
                <a:spcPts val="5700"/>
              </a:lnSpc>
              <a:spcBef>
                <a:spcPct val="0"/>
              </a:spcBef>
            </a:pPr>
            <a:endParaRPr/>
          </a:p>
          <a:p>
            <a:pPr algn="just">
              <a:lnSpc>
                <a:spcPts val="5700"/>
              </a:lnSpc>
              <a:spcBef>
                <a:spcPct val="0"/>
              </a:spcBef>
            </a:pPr>
            <a:r>
              <a:rPr lang="en-US" sz="4071">
                <a:solidFill>
                  <a:srgbClr val="000000"/>
                </a:solidFill>
                <a:latin typeface="Oswald"/>
                <a:ea typeface="Oswald"/>
                <a:cs typeface="Oswald"/>
                <a:sym typeface="Oswald"/>
              </a:rPr>
              <a:t>Подразливість, чутливість, тропізм, інстинкт, інтелектуальна поведінка, свідома діяльність, дифузна нервова система, ганглієва нервова система, трубчаста нервова система.</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5393267" cy="10287000"/>
          </a:xfrm>
          <a:custGeom>
            <a:avLst/>
            <a:gdLst/>
            <a:ahLst/>
            <a:cxnLst/>
            <a:rect l="l" t="t" r="r" b="b"/>
            <a:pathLst>
              <a:path w="5393267" h="10287000">
                <a:moveTo>
                  <a:pt x="0" y="0"/>
                </a:moveTo>
                <a:lnTo>
                  <a:pt x="5393267" y="0"/>
                </a:lnTo>
                <a:lnTo>
                  <a:pt x="5393267" y="10287000"/>
                </a:lnTo>
                <a:lnTo>
                  <a:pt x="0" y="10287000"/>
                </a:lnTo>
                <a:lnTo>
                  <a:pt x="0" y="0"/>
                </a:lnTo>
                <a:close/>
              </a:path>
            </a:pathLst>
          </a:custGeom>
          <a:blipFill>
            <a:blip r:embed="rId2" cstate="print"/>
            <a:stretch>
              <a:fillRect l="-17712" r="-263762"/>
            </a:stretch>
          </a:blipFill>
        </p:spPr>
      </p:sp>
      <p:sp>
        <p:nvSpPr>
          <p:cNvPr id="1025" name="Rectangle 1"/>
          <p:cNvSpPr>
            <a:spLocks noChangeArrowheads="1"/>
          </p:cNvSpPr>
          <p:nvPr/>
        </p:nvSpPr>
        <p:spPr bwMode="auto">
          <a:xfrm>
            <a:off x="5486401" y="2764869"/>
            <a:ext cx="123444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36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Вступ</a:t>
            </a:r>
            <a:endParaRPr kumimoji="0" lang="ru-RU" sz="36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Проблема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психіки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є</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однією</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центральних</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психологічній</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науці</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Вона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охоплює</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питання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походження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становлення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змін</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ускладнення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психічних</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процесів</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особистості</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протягом</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усього</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життя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людини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ХХІ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столітті</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дослідження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психіки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набули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особливої</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актуальності</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у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зв’язку</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глибокими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соціальними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трансформаціями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цифровізацією</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кризовими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подіями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зростанням</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ролі</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міждисциплінарних</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підходів</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нейронаук</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Сучасні</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дослідження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психіки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спрямовані</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не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лише</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опис</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вікових</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змін</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й</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на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пояснення</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механізмів</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розвитку</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індивідуальних</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траєкторій</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впливу</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середовища</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культури</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та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біологічних</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чинників</a:t>
            </a:r>
            <a:r>
              <a:rPr kumimoji="0" lang="ru-RU" sz="24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894733" y="0"/>
            <a:ext cx="5393267" cy="10287000"/>
          </a:xfrm>
          <a:custGeom>
            <a:avLst/>
            <a:gdLst/>
            <a:ahLst/>
            <a:cxnLst/>
            <a:rect l="l" t="t" r="r" b="b"/>
            <a:pathLst>
              <a:path w="5393267" h="10287000">
                <a:moveTo>
                  <a:pt x="0" y="0"/>
                </a:moveTo>
                <a:lnTo>
                  <a:pt x="5393267" y="0"/>
                </a:lnTo>
                <a:lnTo>
                  <a:pt x="5393267" y="10287000"/>
                </a:lnTo>
                <a:lnTo>
                  <a:pt x="0" y="10287000"/>
                </a:lnTo>
                <a:lnTo>
                  <a:pt x="0" y="0"/>
                </a:lnTo>
                <a:close/>
              </a:path>
            </a:pathLst>
          </a:custGeom>
          <a:blipFill>
            <a:blip r:embed="rId2" cstate="print"/>
            <a:stretch>
              <a:fillRect l="-17712" r="-263762"/>
            </a:stretch>
          </a:blipFill>
        </p:spPr>
      </p:sp>
      <p:sp>
        <p:nvSpPr>
          <p:cNvPr id="40961" name="Rectangle 1"/>
          <p:cNvSpPr>
            <a:spLocks noChangeArrowheads="1"/>
          </p:cNvSpPr>
          <p:nvPr/>
        </p:nvSpPr>
        <p:spPr bwMode="auto">
          <a:xfrm>
            <a:off x="990600" y="-2077492"/>
            <a:ext cx="11582401" cy="99719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smtClean="0">
              <a:solidFill>
                <a:srgbClr val="222222"/>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smtClean="0">
              <a:solidFill>
                <a:srgbClr val="222222"/>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smtClean="0">
              <a:solidFill>
                <a:srgbClr val="222222"/>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smtClean="0">
              <a:solidFill>
                <a:srgbClr val="222222"/>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smtClean="0">
              <a:solidFill>
                <a:srgbClr val="222222"/>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lang="ru-RU" b="1" dirty="0" smtClean="0">
              <a:solidFill>
                <a:srgbClr val="222222"/>
              </a:solidFill>
              <a:latin typeface="Arial" pitchFamily="34" charset="0"/>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800" b="1" i="0" u="none" strike="noStrike" cap="none" normalizeH="0" baseline="0" dirty="0" smtClean="0">
              <a:ln>
                <a:noFill/>
              </a:ln>
              <a:solidFill>
                <a:srgbClr val="222222"/>
              </a:solidFill>
              <a:effectLst/>
              <a:latin typeface="Arial" pitchFamily="34" charset="0"/>
              <a:ea typeface="Times New Roman" pitchFamily="18" charset="0"/>
              <a:cs typeface="Arial" pitchFamily="34"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Історія</a:t>
            </a:r>
            <a:r>
              <a:rPr kumimoji="0" lang="ru-RU" sz="2400" b="1" i="0" u="none" strike="noStrike" cap="none" normalizeH="0" baseline="0" dirty="0" smtClean="0">
                <a:ln>
                  <a:noFill/>
                </a:ln>
                <a:solidFill>
                  <a:srgbClr val="222222"/>
                </a:solidFill>
                <a:effectLst/>
                <a:latin typeface="Times New Roman" pitchFamily="18" charset="0"/>
                <a:ea typeface="Times New Roman" pitchFamily="18" charset="0"/>
                <a:cs typeface="Times New Roman" pitchFamily="18" charset="0"/>
              </a:rPr>
              <a:t> дослідження </a:t>
            </a:r>
            <a:r>
              <a:rPr kumimoji="0" lang="ru-RU" sz="2400" b="1" i="0" u="none" strike="noStrike" cap="none" normalizeH="0" baseline="0" dirty="0" err="1" smtClean="0">
                <a:ln>
                  <a:noFill/>
                </a:ln>
                <a:solidFill>
                  <a:srgbClr val="222222"/>
                </a:solidFill>
                <a:effectLst/>
                <a:latin typeface="Times New Roman" pitchFamily="18" charset="0"/>
                <a:ea typeface="Times New Roman" pitchFamily="18" charset="0"/>
                <a:cs typeface="Times New Roman" pitchFamily="18" charset="0"/>
              </a:rPr>
              <a:t>психіки</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Дослідження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психіки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як науки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почалися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в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середині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XIX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століття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коли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вчені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почали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досліджувати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психічні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процеси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такі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як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сприйняття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увага</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пам’ять</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та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інші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Один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з</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перших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дослідників</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психіки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Вільгельм</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Вундт,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започаткував</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експериментальну</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психологію</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та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відкрив</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перший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психологічний</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лабораторій</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в 1879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році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Він</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розвивав</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метод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структурної</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психології</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який</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передбачає</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дослідження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психіки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шляхом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декомпозиції</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на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окремі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елементи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з</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яких</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складається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психічний</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процес</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Пізніше</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на початку XX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століття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було</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започатковано</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функціональну</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психологію</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яка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розглядає</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психічний</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процес</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як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єдину</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систему, яка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виконує</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певну</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функцію</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Цієї</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епохи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найбільш</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відомі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дослідники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Іван</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Павлов,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Зиґмунд</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Фройд</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Курт</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Леві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та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інші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Вони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започаткували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вивчення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навчання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навіть</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сформулювали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закони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що</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описують</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механізми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навчання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також</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вивчення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психічних</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розладів</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та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засобів</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їх</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корекції</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Сучасна</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психологія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це</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наука, яка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досліджує</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психічні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процеси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та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поведінку</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людини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Вона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базується</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на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різних</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методах дослідження,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які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дозволяють</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отримати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об’єктивну</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інформацію</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про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психічні</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 </a:t>
            </a:r>
            <a:r>
              <a:rPr kumimoji="0" lang="ru-RU" sz="2400" b="0" i="0" u="none" strike="noStrike" cap="none" normalizeH="0" baseline="0" dirty="0" err="1" smtClean="0">
                <a:ln>
                  <a:noFill/>
                </a:ln>
                <a:solidFill>
                  <a:srgbClr val="444444"/>
                </a:solidFill>
                <a:effectLst/>
                <a:latin typeface="Times New Roman" pitchFamily="18" charset="0"/>
                <a:ea typeface="Times New Roman" pitchFamily="18" charset="0"/>
                <a:cs typeface="Times New Roman" pitchFamily="18" charset="0"/>
              </a:rPr>
              <a:t>процеси</a:t>
            </a:r>
            <a:r>
              <a:rPr kumimoji="0" lang="ru-RU" sz="2400" b="0" i="0" u="none" strike="noStrike" cap="none" normalizeH="0" baseline="0" dirty="0" smtClean="0">
                <a:ln>
                  <a:noFill/>
                </a:ln>
                <a:solidFill>
                  <a:srgbClr val="444444"/>
                </a:solidFill>
                <a:effectLst/>
                <a:latin typeface="Times New Roman" pitchFamily="18" charset="0"/>
                <a:ea typeface="Times New Roman" pitchFamily="18" charset="0"/>
                <a:cs typeface="Times New Roman" pitchFamily="18" charset="0"/>
              </a:rPr>
              <a:t>.</a:t>
            </a:r>
            <a:endParaRPr kumimoji="0" lang="ru-RU" sz="24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5393267" cy="10287000"/>
          </a:xfrm>
          <a:custGeom>
            <a:avLst/>
            <a:gdLst/>
            <a:ahLst/>
            <a:cxnLst/>
            <a:rect l="l" t="t" r="r" b="b"/>
            <a:pathLst>
              <a:path w="5393267" h="10287000">
                <a:moveTo>
                  <a:pt x="0" y="0"/>
                </a:moveTo>
                <a:lnTo>
                  <a:pt x="5393267" y="0"/>
                </a:lnTo>
                <a:lnTo>
                  <a:pt x="5393267" y="10287000"/>
                </a:lnTo>
                <a:lnTo>
                  <a:pt x="0" y="10287000"/>
                </a:lnTo>
                <a:lnTo>
                  <a:pt x="0" y="0"/>
                </a:lnTo>
                <a:close/>
              </a:path>
            </a:pathLst>
          </a:custGeom>
          <a:blipFill>
            <a:blip r:embed="rId2" cstate="print"/>
            <a:stretch>
              <a:fillRect l="-17712" r="-263762"/>
            </a:stretch>
          </a:blipFill>
        </p:spPr>
      </p:sp>
      <p:sp>
        <p:nvSpPr>
          <p:cNvPr id="3" name="TextBox 3"/>
          <p:cNvSpPr txBox="1"/>
          <p:nvPr/>
        </p:nvSpPr>
        <p:spPr>
          <a:xfrm>
            <a:off x="6172247" y="561975"/>
            <a:ext cx="11709064" cy="9010650"/>
          </a:xfrm>
          <a:prstGeom prst="rect">
            <a:avLst/>
          </a:prstGeom>
        </p:spPr>
        <p:txBody>
          <a:bodyPr lIns="0" tIns="0" rIns="0" bIns="0" rtlCol="0" anchor="t">
            <a:spAutoFit/>
          </a:bodyPr>
          <a:lstStyle/>
          <a:p>
            <a:pPr algn="just">
              <a:lnSpc>
                <a:spcPts val="5040"/>
              </a:lnSpc>
              <a:spcBef>
                <a:spcPct val="0"/>
              </a:spcBef>
            </a:pPr>
            <a:r>
              <a:rPr lang="en-US" sz="3600" b="1" spc="72">
                <a:solidFill>
                  <a:srgbClr val="000000"/>
                </a:solidFill>
                <a:latin typeface="Crimson Roman Bold"/>
                <a:ea typeface="Crimson Roman Bold"/>
                <a:cs typeface="Crimson Roman Bold"/>
                <a:sym typeface="Crimson Roman Bold"/>
              </a:rPr>
              <a:t>1. Виникнення та розвиток психіки </a:t>
            </a:r>
          </a:p>
          <a:p>
            <a:pPr algn="just">
              <a:lnSpc>
                <a:spcPts val="5040"/>
              </a:lnSpc>
              <a:spcBef>
                <a:spcPct val="0"/>
              </a:spcBef>
            </a:pPr>
            <a:r>
              <a:rPr lang="en-US" sz="3600" spc="72">
                <a:solidFill>
                  <a:srgbClr val="000000"/>
                </a:solidFill>
                <a:latin typeface="Crimson Roman"/>
                <a:ea typeface="Crimson Roman"/>
                <a:cs typeface="Crimson Roman"/>
                <a:sym typeface="Crimson Roman"/>
              </a:rPr>
              <a:t>Виникнення та розвиток психіки— одне з найскладніших питань. </a:t>
            </a:r>
          </a:p>
          <a:p>
            <a:pPr algn="just">
              <a:lnSpc>
                <a:spcPts val="5040"/>
              </a:lnSpc>
              <a:spcBef>
                <a:spcPct val="0"/>
              </a:spcBef>
            </a:pPr>
            <a:r>
              <a:rPr lang="en-US" sz="3600" spc="72">
                <a:solidFill>
                  <a:srgbClr val="000000"/>
                </a:solidFill>
                <a:latin typeface="Crimson Roman"/>
                <a:ea typeface="Crimson Roman"/>
                <a:cs typeface="Crimson Roman"/>
                <a:sym typeface="Crimson Roman"/>
              </a:rPr>
              <a:t>Наукове пояснення цього питання розвинулося на основі досягнень біологічної та історичної наук. Напевному етапі розвитку природи завдяки взаємодії механічних, термічних, хімічних, акустичних та світлових властивостей матерії з неорганічної матерії виникла органічна матерія— білкова речовина. </a:t>
            </a:r>
          </a:p>
          <a:p>
            <a:pPr algn="just">
              <a:lnSpc>
                <a:spcPts val="5040"/>
              </a:lnSpc>
              <a:spcBef>
                <a:spcPct val="0"/>
              </a:spcBef>
            </a:pPr>
            <a:r>
              <a:rPr lang="en-US" sz="3600" spc="72">
                <a:solidFill>
                  <a:srgbClr val="000000"/>
                </a:solidFill>
                <a:latin typeface="Crimson Roman"/>
                <a:ea typeface="Crimson Roman"/>
                <a:cs typeface="Crimson Roman"/>
                <a:sym typeface="Crimson Roman"/>
              </a:rPr>
              <a:t>В органічному світі процес відображення набрав нових властивостей. Якщо в неорганічній матерії згаданий процес має пасивний характер, то у живій— активний, відмінною рисою якого є здатність предмета, що відображує, реагувати на відображуване.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0791261" y="0"/>
            <a:ext cx="7496739" cy="10287000"/>
          </a:xfrm>
          <a:custGeom>
            <a:avLst/>
            <a:gdLst/>
            <a:ahLst/>
            <a:cxnLst/>
            <a:rect l="l" t="t" r="r" b="b"/>
            <a:pathLst>
              <a:path w="7496739" h="10287000">
                <a:moveTo>
                  <a:pt x="0" y="0"/>
                </a:moveTo>
                <a:lnTo>
                  <a:pt x="7496739" y="0"/>
                </a:lnTo>
                <a:lnTo>
                  <a:pt x="7496739" y="10287000"/>
                </a:lnTo>
                <a:lnTo>
                  <a:pt x="0" y="10287000"/>
                </a:lnTo>
                <a:lnTo>
                  <a:pt x="0" y="0"/>
                </a:lnTo>
                <a:close/>
              </a:path>
            </a:pathLst>
          </a:custGeom>
          <a:blipFill>
            <a:blip r:embed="rId2" cstate="print"/>
            <a:stretch>
              <a:fillRect l="-108446" t="-2782" b="-419"/>
            </a:stretch>
          </a:blipFill>
        </p:spPr>
      </p:sp>
      <p:sp>
        <p:nvSpPr>
          <p:cNvPr id="3" name="TextBox 3"/>
          <p:cNvSpPr txBox="1"/>
          <p:nvPr/>
        </p:nvSpPr>
        <p:spPr>
          <a:xfrm>
            <a:off x="502393" y="1411698"/>
            <a:ext cx="9938708" cy="6758624"/>
          </a:xfrm>
          <a:prstGeom prst="rect">
            <a:avLst/>
          </a:prstGeom>
        </p:spPr>
        <p:txBody>
          <a:bodyPr lIns="0" tIns="0" rIns="0" bIns="0" rtlCol="0" anchor="t">
            <a:spAutoFit/>
          </a:bodyPr>
          <a:lstStyle/>
          <a:p>
            <a:pPr algn="just">
              <a:lnSpc>
                <a:spcPts val="3767"/>
              </a:lnSpc>
              <a:spcBef>
                <a:spcPct val="0"/>
              </a:spcBef>
            </a:pPr>
            <a:r>
              <a:rPr lang="en-US" sz="3425">
                <a:solidFill>
                  <a:srgbClr val="000000"/>
                </a:solidFill>
                <a:latin typeface="Crimson Roman"/>
                <a:ea typeface="Crimson Roman"/>
                <a:cs typeface="Crimson Roman"/>
                <a:sym typeface="Crimson Roman"/>
              </a:rPr>
              <a:t>Першими проявами такого біологічного відображення є процеси обміну речовин — асиміляція та дисиміляція, що відбуваються уживій матерії та є необхідною умовою життя. Складні білкові молекули, які називають коацерватами, здатні реагувати на впливи, пов’язані з обміном речовин. Досягнення сучасної біології й біохімії свідчать, що коацервати реагують на впливи, корисні й шкідливі для засвоєння речовин і тих умов, за яких вони відбуваються. Індиферентні ж впливи не викликають реакції. </a:t>
            </a:r>
          </a:p>
          <a:p>
            <a:pPr algn="just">
              <a:lnSpc>
                <a:spcPts val="3767"/>
              </a:lnSpc>
              <a:spcBef>
                <a:spcPct val="0"/>
              </a:spcBef>
            </a:pPr>
            <a:endParaRPr/>
          </a:p>
          <a:p>
            <a:pPr algn="just">
              <a:lnSpc>
                <a:spcPts val="3767"/>
              </a:lnSpc>
              <a:spcBef>
                <a:spcPct val="0"/>
              </a:spcBef>
            </a:pPr>
            <a:r>
              <a:rPr lang="en-US" sz="3425">
                <a:solidFill>
                  <a:srgbClr val="004AAD"/>
                </a:solidFill>
                <a:latin typeface="Crimson Roman"/>
                <a:ea typeface="Crimson Roman"/>
                <a:cs typeface="Crimson Roman"/>
                <a:sym typeface="Crimson Roman"/>
              </a:rPr>
              <a:t>Ця властивість коацерватів називається подразливістю.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0" y="0"/>
            <a:ext cx="5393267" cy="10287000"/>
          </a:xfrm>
          <a:custGeom>
            <a:avLst/>
            <a:gdLst/>
            <a:ahLst/>
            <a:cxnLst/>
            <a:rect l="l" t="t" r="r" b="b"/>
            <a:pathLst>
              <a:path w="5393267" h="10287000">
                <a:moveTo>
                  <a:pt x="0" y="0"/>
                </a:moveTo>
                <a:lnTo>
                  <a:pt x="5393267" y="0"/>
                </a:lnTo>
                <a:lnTo>
                  <a:pt x="5393267" y="10287000"/>
                </a:lnTo>
                <a:lnTo>
                  <a:pt x="0" y="10287000"/>
                </a:lnTo>
                <a:lnTo>
                  <a:pt x="0" y="0"/>
                </a:lnTo>
                <a:close/>
              </a:path>
            </a:pathLst>
          </a:custGeom>
          <a:blipFill>
            <a:blip r:embed="rId2" cstate="print"/>
            <a:stretch>
              <a:fillRect l="-17712" r="-263762"/>
            </a:stretch>
          </a:blipFill>
        </p:spPr>
      </p:sp>
      <p:sp>
        <p:nvSpPr>
          <p:cNvPr id="3" name="TextBox 3"/>
          <p:cNvSpPr txBox="1"/>
          <p:nvPr/>
        </p:nvSpPr>
        <p:spPr>
          <a:xfrm>
            <a:off x="6052639" y="971550"/>
            <a:ext cx="11780815" cy="7514590"/>
          </a:xfrm>
          <a:prstGeom prst="rect">
            <a:avLst/>
          </a:prstGeom>
        </p:spPr>
        <p:txBody>
          <a:bodyPr lIns="0" tIns="0" rIns="0" bIns="0" rtlCol="0" anchor="t">
            <a:spAutoFit/>
          </a:bodyPr>
          <a:lstStyle/>
          <a:p>
            <a:pPr algn="just">
              <a:lnSpc>
                <a:spcPts val="4200"/>
              </a:lnSpc>
              <a:spcBef>
                <a:spcPct val="0"/>
              </a:spcBef>
            </a:pPr>
            <a:r>
              <a:rPr lang="en-US" sz="3000">
                <a:solidFill>
                  <a:srgbClr val="000000"/>
                </a:solidFill>
                <a:latin typeface="Open Sans"/>
                <a:ea typeface="Open Sans"/>
                <a:cs typeface="Open Sans"/>
                <a:sym typeface="Open Sans"/>
              </a:rPr>
              <a:t>Подразливість живої матерії є основною властивістю, що виявляється під час переходу від неорганічної матерії до органічної. Подразливість характерна для рослинної стадії розвитку життя. На стадії виникнення життя живі істоти починають реагувати не лише на біотичні впливи, що входять у процес обміну речовин, ай на нейтральні, не біотичні впливи, якщо вони сигналізують про появу життєво важливих (біотичних) впливів. Здатність реагувати на нейтральні подразнення, які сигналізують про появу життєво важливих впливів, називають чутливістю. </a:t>
            </a:r>
          </a:p>
          <a:p>
            <a:pPr algn="just">
              <a:lnSpc>
                <a:spcPts val="3500"/>
              </a:lnSpc>
              <a:spcBef>
                <a:spcPct val="0"/>
              </a:spcBef>
            </a:pPr>
            <a:endParaRPr/>
          </a:p>
          <a:p>
            <a:pPr algn="just">
              <a:lnSpc>
                <a:spcPts val="3500"/>
              </a:lnSpc>
              <a:spcBef>
                <a:spcPct val="0"/>
              </a:spcBef>
            </a:pPr>
            <a:endParaRPr/>
          </a:p>
          <a:p>
            <a:pPr algn="just">
              <a:lnSpc>
                <a:spcPts val="5319"/>
              </a:lnSpc>
              <a:spcBef>
                <a:spcPct val="0"/>
              </a:spcBef>
            </a:pPr>
            <a:endParaRPr/>
          </a:p>
          <a:p>
            <a:pPr algn="just">
              <a:lnSpc>
                <a:spcPts val="5319"/>
              </a:lnSpc>
              <a:spcBef>
                <a:spcPct val="0"/>
              </a:spcBef>
            </a:pPr>
            <a:r>
              <a:rPr lang="en-US" sz="3799">
                <a:solidFill>
                  <a:srgbClr val="004AAD"/>
                </a:solidFill>
                <a:latin typeface="Open Sans"/>
                <a:ea typeface="Open Sans"/>
                <a:cs typeface="Open Sans"/>
                <a:sym typeface="Open Sans"/>
              </a:rPr>
              <a:t>Поява чутливості є ознакою виникнення психіки.</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FD4CB"/>
        </a:solidFill>
        <a:effectLst/>
      </p:bgPr>
    </p:bg>
    <p:spTree>
      <p:nvGrpSpPr>
        <p:cNvPr id="1" name=""/>
        <p:cNvGrpSpPr/>
        <p:nvPr/>
      </p:nvGrpSpPr>
      <p:grpSpPr>
        <a:xfrm>
          <a:off x="0" y="0"/>
          <a:ext cx="0" cy="0"/>
          <a:chOff x="0" y="0"/>
          <a:chExt cx="0" cy="0"/>
        </a:xfrm>
      </p:grpSpPr>
      <p:sp>
        <p:nvSpPr>
          <p:cNvPr id="2" name="Freeform 2"/>
          <p:cNvSpPr/>
          <p:nvPr/>
        </p:nvSpPr>
        <p:spPr>
          <a:xfrm>
            <a:off x="11722502" y="0"/>
            <a:ext cx="6565498" cy="10287000"/>
          </a:xfrm>
          <a:custGeom>
            <a:avLst/>
            <a:gdLst/>
            <a:ahLst/>
            <a:cxnLst/>
            <a:rect l="l" t="t" r="r" b="b"/>
            <a:pathLst>
              <a:path w="6565498" h="10287000">
                <a:moveTo>
                  <a:pt x="0" y="0"/>
                </a:moveTo>
                <a:lnTo>
                  <a:pt x="6565498" y="0"/>
                </a:lnTo>
                <a:lnTo>
                  <a:pt x="6565498" y="10287000"/>
                </a:lnTo>
                <a:lnTo>
                  <a:pt x="0" y="10287000"/>
                </a:lnTo>
                <a:lnTo>
                  <a:pt x="0" y="0"/>
                </a:lnTo>
                <a:close/>
              </a:path>
            </a:pathLst>
          </a:custGeom>
          <a:blipFill>
            <a:blip r:embed="rId2" cstate="print"/>
            <a:stretch>
              <a:fillRect l="-65930" t="-24442" r="-226316"/>
            </a:stretch>
          </a:blipFill>
        </p:spPr>
      </p:sp>
      <p:sp>
        <p:nvSpPr>
          <p:cNvPr id="3" name="TextBox 3"/>
          <p:cNvSpPr txBox="1"/>
          <p:nvPr/>
        </p:nvSpPr>
        <p:spPr>
          <a:xfrm>
            <a:off x="382766" y="362585"/>
            <a:ext cx="10842576" cy="3580765"/>
          </a:xfrm>
          <a:prstGeom prst="rect">
            <a:avLst/>
          </a:prstGeom>
        </p:spPr>
        <p:txBody>
          <a:bodyPr lIns="0" tIns="0" rIns="0" bIns="0" rtlCol="0" anchor="t">
            <a:spAutoFit/>
          </a:bodyPr>
          <a:lstStyle/>
          <a:p>
            <a:pPr algn="just">
              <a:lnSpc>
                <a:spcPts val="4759"/>
              </a:lnSpc>
              <a:spcBef>
                <a:spcPct val="0"/>
              </a:spcBef>
            </a:pPr>
            <a:r>
              <a:rPr lang="en-US" sz="3399" b="1">
                <a:solidFill>
                  <a:srgbClr val="000000"/>
                </a:solidFill>
                <a:latin typeface="Open Sans Bold"/>
                <a:ea typeface="Open Sans Bold"/>
                <a:cs typeface="Open Sans Bold"/>
                <a:sym typeface="Open Sans Bold"/>
              </a:rPr>
              <a:t>2. Розвиток механізмів психічної діяльності</a:t>
            </a:r>
            <a:r>
              <a:rPr lang="en-US" sz="3399">
                <a:solidFill>
                  <a:srgbClr val="000000"/>
                </a:solidFill>
                <a:latin typeface="Open Sans"/>
                <a:ea typeface="Open Sans"/>
                <a:cs typeface="Open Sans"/>
                <a:sym typeface="Open Sans"/>
              </a:rPr>
              <a:t> </a:t>
            </a:r>
          </a:p>
          <a:p>
            <a:pPr algn="just">
              <a:lnSpc>
                <a:spcPts val="4759"/>
              </a:lnSpc>
              <a:spcBef>
                <a:spcPct val="0"/>
              </a:spcBef>
            </a:pPr>
            <a:r>
              <a:rPr lang="en-US" sz="3399">
                <a:solidFill>
                  <a:srgbClr val="000000"/>
                </a:solidFill>
                <a:latin typeface="Open Sans"/>
                <a:ea typeface="Open Sans"/>
                <a:cs typeface="Open Sans"/>
                <a:sym typeface="Open Sans"/>
              </a:rPr>
              <a:t>Матеріальним субстратом психіки є нервова система та її периферійні органи — рецептори. Ці механізми психіки є результатом тривалого процесу взаємодії живих організмів з їх середовищем.</a:t>
            </a:r>
          </a:p>
        </p:txBody>
      </p:sp>
      <p:sp>
        <p:nvSpPr>
          <p:cNvPr id="4" name="TextBox 4"/>
          <p:cNvSpPr txBox="1"/>
          <p:nvPr/>
        </p:nvSpPr>
        <p:spPr>
          <a:xfrm>
            <a:off x="703112" y="5750995"/>
            <a:ext cx="10201885" cy="2380615"/>
          </a:xfrm>
          <a:prstGeom prst="rect">
            <a:avLst/>
          </a:prstGeom>
        </p:spPr>
        <p:txBody>
          <a:bodyPr lIns="0" tIns="0" rIns="0" bIns="0" rtlCol="0" anchor="t">
            <a:spAutoFit/>
          </a:bodyPr>
          <a:lstStyle/>
          <a:p>
            <a:pPr algn="just">
              <a:lnSpc>
                <a:spcPts val="4759"/>
              </a:lnSpc>
              <a:spcBef>
                <a:spcPct val="0"/>
              </a:spcBef>
            </a:pPr>
            <a:r>
              <a:rPr lang="en-US" sz="3399" b="1">
                <a:solidFill>
                  <a:srgbClr val="004AAD"/>
                </a:solidFill>
                <a:latin typeface="Open Sans Bold"/>
                <a:ea typeface="Open Sans Bold"/>
                <a:cs typeface="Open Sans Bold"/>
                <a:sym typeface="Open Sans Bold"/>
              </a:rPr>
              <a:t>Поведінка — це своєрідна активність, прояв життєдіяльності живих істот, завдяки якій вони пристосовуються до свого оточення й задовольняють свої біологічні потреби</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TotalTime>
  <Words>2199</Words>
  <Application>Microsoft Office PowerPoint</Application>
  <PresentationFormat>Произвольный</PresentationFormat>
  <Paragraphs>86</Paragraphs>
  <Slides>28</Slides>
  <Notes>0</Notes>
  <HiddenSlides>0</HiddenSlides>
  <MMClips>0</MMClips>
  <ScaleCrop>false</ScaleCrop>
  <HeadingPairs>
    <vt:vector size="6" baseType="variant">
      <vt:variant>
        <vt:lpstr>Использованные шрифты</vt:lpstr>
      </vt:variant>
      <vt:variant>
        <vt:i4>9</vt:i4>
      </vt:variant>
      <vt:variant>
        <vt:lpstr>Тема</vt:lpstr>
      </vt:variant>
      <vt:variant>
        <vt:i4>1</vt:i4>
      </vt:variant>
      <vt:variant>
        <vt:lpstr>Заголовки слайдов</vt:lpstr>
      </vt:variant>
      <vt:variant>
        <vt:i4>28</vt:i4>
      </vt:variant>
    </vt:vector>
  </HeadingPairs>
  <TitlesOfParts>
    <vt:vector size="38" baseType="lpstr">
      <vt:lpstr>Arial</vt:lpstr>
      <vt:lpstr>Crimson Roman Bold</vt:lpstr>
      <vt:lpstr>Calibri</vt:lpstr>
      <vt:lpstr>Crimson Roman</vt:lpstr>
      <vt:lpstr>Oswald Bold</vt:lpstr>
      <vt:lpstr>Oswald</vt:lpstr>
      <vt:lpstr>Times New Roman</vt:lpstr>
      <vt:lpstr>Open Sans</vt:lpstr>
      <vt:lpstr>Open Sans Bold</vt:lpstr>
      <vt:lpstr>Office Theme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РОЗВИТОК ПСИХІКИ І СВІДОМОСТІ</dc:title>
  <cp:lastModifiedBy>dnz14</cp:lastModifiedBy>
  <cp:revision>4</cp:revision>
  <dcterms:created xsi:type="dcterms:W3CDTF">2006-08-16T00:00:00Z</dcterms:created>
  <dcterms:modified xsi:type="dcterms:W3CDTF">2026-02-28T12:00:55Z</dcterms:modified>
  <dc:identifier>DAHB9vbEYkg</dc:identifier>
</cp:coreProperties>
</file>