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61"/>
  </p:notesMasterIdLst>
  <p:sldIdLst>
    <p:sldId id="258" r:id="rId2"/>
    <p:sldId id="259" r:id="rId3"/>
    <p:sldId id="261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4" r:id="rId33"/>
    <p:sldId id="295" r:id="rId34"/>
    <p:sldId id="296" r:id="rId35"/>
    <p:sldId id="297" r:id="rId36"/>
    <p:sldId id="298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  <p:sldId id="315" r:id="rId53"/>
    <p:sldId id="316" r:id="rId54"/>
    <p:sldId id="317" r:id="rId55"/>
    <p:sldId id="318" r:id="rId56"/>
    <p:sldId id="319" r:id="rId57"/>
    <p:sldId id="320" r:id="rId58"/>
    <p:sldId id="321" r:id="rId59"/>
    <p:sldId id="322" r:id="rId6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28" autoAdjust="0"/>
  </p:normalViewPr>
  <p:slideViewPr>
    <p:cSldViewPr>
      <p:cViewPr>
        <p:scale>
          <a:sx n="100" d="100"/>
          <a:sy n="100" d="100"/>
        </p:scale>
        <p:origin x="-3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51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3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3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1.w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16.11.2023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16.11.2023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3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36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37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39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40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1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6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51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52.w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53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4" Type="http://schemas.openxmlformats.org/officeDocument/2006/relationships/image" Target="../media/image54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4" Type="http://schemas.openxmlformats.org/officeDocument/2006/relationships/image" Target="../media/image55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4" Type="http://schemas.openxmlformats.org/officeDocument/2006/relationships/image" Target="../media/image56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57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61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6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4" Type="http://schemas.openxmlformats.org/officeDocument/2006/relationships/image" Target="../media/image62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3.wmf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5.wmf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4" Type="http://schemas.openxmlformats.org/officeDocument/2006/relationships/image" Target="../media/image68.w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4" Type="http://schemas.openxmlformats.org/officeDocument/2006/relationships/image" Target="../media/image69.w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4" Type="http://schemas.openxmlformats.org/officeDocument/2006/relationships/image" Target="../media/image70.wmf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4" Type="http://schemas.openxmlformats.org/officeDocument/2006/relationships/image" Target="../media/image71.w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4" Type="http://schemas.openxmlformats.org/officeDocument/2006/relationships/image" Target="../media/image72.wmf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ИСТЕМ НИЙ АНАЛІЗ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4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8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2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6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0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4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1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3" name="Rectangle 1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5" name="Rectangle 1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7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0" name="Rectangle 1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2" name="Rectangle 1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5" name="Rectangle 1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67" name="Rectangle 1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54" name="Rectangle 9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Рішення динамічних рівнянь для двохсекторної економічної системи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tx2"/>
              </a:buClr>
              <a:buSzPct val="70000"/>
              <a:buNone/>
            </a:pPr>
            <a:r>
              <a:rPr lang="uk-UA" altLang="x-none" dirty="0" smtClean="0">
                <a:solidFill>
                  <a:schemeClr val="bg1"/>
                </a:solidFill>
              </a:rPr>
              <a:t>     Загальне </a:t>
            </a:r>
            <a:r>
              <a:rPr lang="uk-UA" altLang="x-none" dirty="0">
                <a:solidFill>
                  <a:schemeClr val="bg1"/>
                </a:solidFill>
              </a:rPr>
              <a:t>рішення вихідної неоднорідної системи рівнянь (3.4) буде: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buClr>
                <a:schemeClr val="tx2"/>
              </a:buClr>
              <a:buSzPct val="70000"/>
              <a:buFont typeface="Wingdings" panose="05000000000000000000" pitchFamily="2" charset="2"/>
            </a:pPr>
            <a:endParaRPr lang="uk-UA" altLang="x-none" dirty="0">
              <a:solidFill>
                <a:schemeClr val="bg1"/>
              </a:solidFill>
            </a:endParaRPr>
          </a:p>
          <a:p>
            <a:pPr marL="0" indent="0">
              <a:buClr>
                <a:schemeClr val="tx2"/>
              </a:buClr>
              <a:buSzPct val="70000"/>
              <a:buNone/>
            </a:pPr>
            <a:r>
              <a:rPr lang="uk-UA" altLang="x-none" dirty="0" smtClean="0">
                <a:solidFill>
                  <a:schemeClr val="bg1"/>
                </a:solidFill>
              </a:rPr>
              <a:t>   де   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158310"/>
              </p:ext>
            </p:extLst>
          </p:nvPr>
        </p:nvGraphicFramePr>
        <p:xfrm>
          <a:off x="2987824" y="2312988"/>
          <a:ext cx="2738437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4" r:id="rId3" imgW="1840701" imgH="291973" progId="Equation.3">
                  <p:embed/>
                </p:oleObj>
              </mc:Choice>
              <mc:Fallback>
                <p:oleObj r:id="rId3" imgW="1840701" imgH="291973" progId="Equation.3">
                  <p:embed/>
                  <p:pic>
                    <p:nvPicPr>
                      <p:cNvPr id="0" name="Object 166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312988"/>
                        <a:ext cx="2738437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41509"/>
              </p:ext>
            </p:extLst>
          </p:nvPr>
        </p:nvGraphicFramePr>
        <p:xfrm>
          <a:off x="2987824" y="2781300"/>
          <a:ext cx="327818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5" r:id="rId5" imgW="2183452" imgH="291973" progId="Equation.3">
                  <p:embed/>
                </p:oleObj>
              </mc:Choice>
              <mc:Fallback>
                <p:oleObj r:id="rId5" imgW="2183452" imgH="291973" progId="Equation.3">
                  <p:embed/>
                  <p:pic>
                    <p:nvPicPr>
                      <p:cNvPr id="0" name="Object 166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2781300"/>
                        <a:ext cx="3278188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3208106"/>
              </p:ext>
            </p:extLst>
          </p:nvPr>
        </p:nvGraphicFramePr>
        <p:xfrm>
          <a:off x="2987824" y="3695700"/>
          <a:ext cx="336867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6" r:id="rId7" imgW="2246925" imgH="495085" progId="Equation.3">
                  <p:embed/>
                </p:oleObj>
              </mc:Choice>
              <mc:Fallback>
                <p:oleObj r:id="rId7" imgW="2246925" imgH="495085" progId="Equation.3">
                  <p:embed/>
                  <p:pic>
                    <p:nvPicPr>
                      <p:cNvPr id="0" name="Object 166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695700"/>
                        <a:ext cx="3368675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699583"/>
              </p:ext>
            </p:extLst>
          </p:nvPr>
        </p:nvGraphicFramePr>
        <p:xfrm>
          <a:off x="2987824" y="4581525"/>
          <a:ext cx="21510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7" r:id="rId9" imgW="1421783" imgH="241195" progId="Equation.3">
                  <p:embed/>
                </p:oleObj>
              </mc:Choice>
              <mc:Fallback>
                <p:oleObj r:id="rId9" imgW="1421783" imgH="241195" progId="Equation.3">
                  <p:embed/>
                  <p:pic>
                    <p:nvPicPr>
                      <p:cNvPr id="0" name="Object 166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4581525"/>
                        <a:ext cx="2151063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095774"/>
              </p:ext>
            </p:extLst>
          </p:nvPr>
        </p:nvGraphicFramePr>
        <p:xfrm>
          <a:off x="2987824" y="5121275"/>
          <a:ext cx="49371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8" r:id="rId11" imgW="3262484" imgH="241195" progId="Equation.3">
                  <p:embed/>
                </p:oleObj>
              </mc:Choice>
              <mc:Fallback>
                <p:oleObj r:id="rId11" imgW="3262484" imgH="241195" progId="Equation.3">
                  <p:embed/>
                  <p:pic>
                    <p:nvPicPr>
                      <p:cNvPr id="0" name="Object 1669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121275"/>
                        <a:ext cx="49371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886092"/>
              </p:ext>
            </p:extLst>
          </p:nvPr>
        </p:nvGraphicFramePr>
        <p:xfrm>
          <a:off x="2987824" y="5661025"/>
          <a:ext cx="314960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99" r:id="rId13" imgW="2081896" imgH="241195" progId="Equation.3">
                  <p:embed/>
                </p:oleObj>
              </mc:Choice>
              <mc:Fallback>
                <p:oleObj r:id="rId13" imgW="2081896" imgH="241195" progId="Equation.3">
                  <p:embed/>
                  <p:pic>
                    <p:nvPicPr>
                      <p:cNvPr id="0" name="Object 166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661025"/>
                        <a:ext cx="314960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5634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Рішення динамічних рівнянь для двохсекторної економічної системи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Амплітуди </a:t>
            </a:r>
            <a:r>
              <a:rPr lang="ru-RU" altLang="x-none" i="1" dirty="0">
                <a:solidFill>
                  <a:schemeClr val="bg1"/>
                </a:solidFill>
              </a:rPr>
              <a:t>А</a:t>
            </a:r>
            <a:r>
              <a:rPr lang="ru-RU" altLang="x-none" i="1" baseline="-25000" dirty="0">
                <a:solidFill>
                  <a:schemeClr val="bg1"/>
                </a:solidFill>
              </a:rPr>
              <a:t>11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i="1" dirty="0">
                <a:solidFill>
                  <a:schemeClr val="bg1"/>
                </a:solidFill>
              </a:rPr>
              <a:t>А</a:t>
            </a:r>
            <a:r>
              <a:rPr lang="ru-RU" altLang="x-none" i="1" baseline="-25000" dirty="0">
                <a:solidFill>
                  <a:schemeClr val="bg1"/>
                </a:solidFill>
              </a:rPr>
              <a:t>12</a:t>
            </a:r>
            <a:r>
              <a:rPr lang="ru-RU" altLang="x-none" dirty="0">
                <a:solidFill>
                  <a:schemeClr val="bg1"/>
                </a:solidFill>
              </a:rPr>
              <a:t> можна знайти, використовуючи початкові умови, а саме, значення обсягів виробництва </a:t>
            </a:r>
            <a:r>
              <a:rPr lang="ru-RU" altLang="x-none" i="1" dirty="0">
                <a:solidFill>
                  <a:schemeClr val="bg1"/>
                </a:solidFill>
              </a:rPr>
              <a:t>x</a:t>
            </a:r>
            <a:r>
              <a:rPr lang="ru-RU" altLang="x-none" i="1" baseline="-25000" dirty="0">
                <a:solidFill>
                  <a:schemeClr val="bg1"/>
                </a:solidFill>
              </a:rPr>
              <a:t>1</a:t>
            </a:r>
            <a:r>
              <a:rPr lang="ru-RU" altLang="x-none" i="1" dirty="0">
                <a:solidFill>
                  <a:schemeClr val="bg1"/>
                </a:solidFill>
              </a:rPr>
              <a:t>=x</a:t>
            </a:r>
            <a:r>
              <a:rPr lang="ru-RU" altLang="x-none" i="1" baseline="-25000" dirty="0">
                <a:solidFill>
                  <a:schemeClr val="bg1"/>
                </a:solidFill>
              </a:rPr>
              <a:t>10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i="1" dirty="0">
                <a:solidFill>
                  <a:schemeClr val="bg1"/>
                </a:solidFill>
              </a:rPr>
              <a:t>x</a:t>
            </a:r>
            <a:r>
              <a:rPr lang="ru-RU" altLang="x-none" i="1" baseline="-25000" dirty="0">
                <a:solidFill>
                  <a:schemeClr val="bg1"/>
                </a:solidFill>
              </a:rPr>
              <a:t>2</a:t>
            </a:r>
            <a:r>
              <a:rPr lang="ru-RU" altLang="x-none" i="1" dirty="0">
                <a:solidFill>
                  <a:schemeClr val="bg1"/>
                </a:solidFill>
              </a:rPr>
              <a:t>=x</a:t>
            </a:r>
            <a:r>
              <a:rPr lang="ru-RU" altLang="x-none" i="1" baseline="-25000" dirty="0">
                <a:solidFill>
                  <a:schemeClr val="bg1"/>
                </a:solidFill>
              </a:rPr>
              <a:t>20</a:t>
            </a:r>
            <a:r>
              <a:rPr lang="ru-RU" altLang="x-none" dirty="0">
                <a:solidFill>
                  <a:schemeClr val="bg1"/>
                </a:solidFill>
              </a:rPr>
              <a:t> в момент часу </a:t>
            </a:r>
            <a:r>
              <a:rPr lang="ru-RU" altLang="x-none" i="1" dirty="0">
                <a:solidFill>
                  <a:schemeClr val="bg1"/>
                </a:solidFill>
              </a:rPr>
              <a:t>t=t</a:t>
            </a:r>
            <a:r>
              <a:rPr lang="ru-RU" altLang="x-none" i="1" baseline="-25000" dirty="0">
                <a:solidFill>
                  <a:schemeClr val="bg1"/>
                </a:solidFill>
              </a:rPr>
              <a:t>0</a:t>
            </a:r>
            <a:r>
              <a:rPr lang="ru-RU" altLang="x-none" dirty="0">
                <a:solidFill>
                  <a:schemeClr val="bg1"/>
                </a:solidFill>
              </a:rPr>
              <a:t>: </a:t>
            </a:r>
          </a:p>
          <a:p>
            <a:endParaRPr lang="ru-RU" altLang="x-none" dirty="0"/>
          </a:p>
          <a:p>
            <a:endParaRPr lang="ru-RU" altLang="x-none" dirty="0"/>
          </a:p>
          <a:p>
            <a:endParaRPr lang="ru-RU" altLang="x-none" dirty="0"/>
          </a:p>
          <a:p>
            <a:r>
              <a:rPr lang="ru-RU" altLang="x-none" dirty="0">
                <a:solidFill>
                  <a:schemeClr val="bg1"/>
                </a:solidFill>
              </a:rPr>
              <a:t>де 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88242"/>
              </p:ext>
            </p:extLst>
          </p:nvPr>
        </p:nvGraphicFramePr>
        <p:xfrm>
          <a:off x="1187624" y="2924944"/>
          <a:ext cx="6232525" cy="76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5" r:id="rId3" imgW="4152900" imgH="508000" progId="Equation.3">
                  <p:embed/>
                </p:oleObj>
              </mc:Choice>
              <mc:Fallback>
                <p:oleObj r:id="rId3" imgW="4152900" imgH="508000" progId="Equation.3">
                  <p:embed/>
                  <p:pic>
                    <p:nvPicPr>
                      <p:cNvPr id="0" name="Object 167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924944"/>
                        <a:ext cx="6232525" cy="76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808288" y="4237038"/>
          <a:ext cx="48561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6" r:id="rId5" imgW="3238500" imgH="469900" progId="Equation.3">
                  <p:embed/>
                </p:oleObj>
              </mc:Choice>
              <mc:Fallback>
                <p:oleObj r:id="rId5" imgW="3238500" imgH="469900" progId="Equation.3">
                  <p:embed/>
                  <p:pic>
                    <p:nvPicPr>
                      <p:cNvPr id="0" name="Object 167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4237038"/>
                        <a:ext cx="485616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808288" y="5064125"/>
          <a:ext cx="49196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7" r:id="rId7" imgW="3276600" imgH="469900" progId="Equation.3">
                  <p:embed/>
                </p:oleObj>
              </mc:Choice>
              <mc:Fallback>
                <p:oleObj r:id="rId7" imgW="3276600" imgH="469900" progId="Equation.3">
                  <p:embed/>
                  <p:pic>
                    <p:nvPicPr>
                      <p:cNvPr id="0" name="Object 167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5064125"/>
                        <a:ext cx="491966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8388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розв'язку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512" y="1531946"/>
            <a:ext cx="8229600" cy="452596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Розглянемо деякі графічні ілюстрації отриманих результатів з використанням фазової площини </a:t>
            </a:r>
            <a:r>
              <a:rPr lang="ru-RU" altLang="x-none" i="1" dirty="0">
                <a:solidFill>
                  <a:schemeClr val="bg1"/>
                </a:solidFill>
              </a:rPr>
              <a:t>x</a:t>
            </a:r>
            <a:r>
              <a:rPr lang="ru-RU" altLang="x-none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i="1" dirty="0">
                <a:solidFill>
                  <a:schemeClr val="bg1"/>
                </a:solidFill>
              </a:rPr>
              <a:t>x</a:t>
            </a:r>
            <a:r>
              <a:rPr lang="ru-RU" altLang="x-none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При </a:t>
            </a:r>
            <a:r>
              <a:rPr lang="ru-RU" altLang="x-none" b="1" i="1" dirty="0">
                <a:solidFill>
                  <a:schemeClr val="bg1"/>
                </a:solidFill>
              </a:rPr>
              <a:t>e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b="1" i="1" dirty="0">
                <a:solidFill>
                  <a:schemeClr val="bg1"/>
                </a:solidFill>
              </a:rPr>
              <a:t>&gt;0</a:t>
            </a:r>
            <a:r>
              <a:rPr lang="ru-RU" altLang="x-none" i="1" dirty="0">
                <a:solidFill>
                  <a:schemeClr val="bg1"/>
                </a:solidFill>
              </a:rPr>
              <a:t> </a:t>
            </a:r>
            <a:r>
              <a:rPr lang="ru-RU" altLang="x-none" dirty="0">
                <a:solidFill>
                  <a:schemeClr val="bg1"/>
                </a:solidFill>
              </a:rPr>
              <a:t>система є, як правило, </a:t>
            </a:r>
            <a:r>
              <a:rPr lang="ru-RU" altLang="x-none" b="1" dirty="0">
                <a:solidFill>
                  <a:schemeClr val="bg1"/>
                </a:solidFill>
              </a:rPr>
              <a:t>рентабельною</a:t>
            </a:r>
            <a:r>
              <a:rPr lang="ru-RU" altLang="x-none" dirty="0">
                <a:solidFill>
                  <a:schemeClr val="bg1"/>
                </a:solidFill>
              </a:rPr>
              <a:t>. </a:t>
            </a:r>
            <a:endParaRPr lang="ru-RU" altLang="x-none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ru-RU" altLang="x-none" dirty="0" smtClean="0">
                <a:solidFill>
                  <a:schemeClr val="bg1"/>
                </a:solidFill>
              </a:rPr>
              <a:t>Нехай </a:t>
            </a:r>
            <a:r>
              <a:rPr lang="ru-RU" altLang="x-none" dirty="0">
                <a:solidFill>
                  <a:schemeClr val="bg1"/>
                </a:solidFill>
              </a:rPr>
              <a:t>при цьому буде </a:t>
            </a:r>
            <a:r>
              <a:rPr lang="ru-RU" altLang="x-none" i="1" dirty="0">
                <a:solidFill>
                  <a:schemeClr val="bg1"/>
                </a:solidFill>
              </a:rPr>
              <a:t>e</a:t>
            </a:r>
            <a:r>
              <a:rPr lang="ru-RU" altLang="x-none" i="1" baseline="-25000" dirty="0">
                <a:solidFill>
                  <a:schemeClr val="bg1"/>
                </a:solidFill>
              </a:rPr>
              <a:t>0</a:t>
            </a:r>
            <a:r>
              <a:rPr lang="ru-RU" altLang="x-none" i="1" dirty="0">
                <a:solidFill>
                  <a:schemeClr val="bg1"/>
                </a:solidFill>
              </a:rPr>
              <a:t>&gt;0</a:t>
            </a:r>
            <a:r>
              <a:rPr lang="ru-RU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Тоді фазова площина в околі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статичного положення системи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буде мати вигляд, зображений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на рис. 3.4. Статичне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положення є особливою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точкою типу </a:t>
            </a:r>
            <a:r>
              <a:rPr lang="ru-RU" altLang="x-none" dirty="0" smtClean="0">
                <a:solidFill>
                  <a:schemeClr val="bg1"/>
                </a:solidFill>
              </a:rPr>
              <a:t>нестійкого </a:t>
            </a:r>
            <a:r>
              <a:rPr lang="ru-RU" altLang="x-none" dirty="0">
                <a:solidFill>
                  <a:schemeClr val="bg1"/>
                </a:solidFill>
              </a:rPr>
              <a:t>вузла</a:t>
            </a:r>
            <a:r>
              <a:rPr lang="ru-RU" altLang="x-none" dirty="0" smtClean="0">
                <a:solidFill>
                  <a:schemeClr val="bg1"/>
                </a:solidFill>
              </a:rPr>
              <a:t>. Рис. 3.4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8" name="Object 168963"/>
          <p:cNvGraphicFramePr/>
          <p:nvPr>
            <p:extLst>
              <p:ext uri="{D42A27DB-BD31-4B8C-83A1-F6EECF244321}">
                <p14:modId xmlns:p14="http://schemas.microsoft.com/office/powerpoint/2010/main" val="4189438001"/>
              </p:ext>
            </p:extLst>
          </p:nvPr>
        </p:nvGraphicFramePr>
        <p:xfrm>
          <a:off x="5004048" y="2996952"/>
          <a:ext cx="3624064" cy="34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r:id="rId3" imgW="3048000" imgH="3200400" progId="CorelDraw.Graphic.7">
                  <p:embed/>
                </p:oleObj>
              </mc:Choice>
              <mc:Fallback>
                <p:oleObj r:id="rId3" imgW="3048000" imgH="3200400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04048" y="2996952"/>
                        <a:ext cx="3624064" cy="348843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8809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розв'язку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</a:t>
            </a:r>
            <a:r>
              <a:rPr lang="en-US" altLang="x-none" i="1" dirty="0">
                <a:solidFill>
                  <a:schemeClr val="bg1"/>
                </a:solidFill>
              </a:rPr>
              <a:t>e</a:t>
            </a:r>
            <a:r>
              <a:rPr lang="en-US" altLang="x-none" i="1" baseline="-25000" dirty="0">
                <a:solidFill>
                  <a:schemeClr val="bg1"/>
                </a:solidFill>
              </a:rPr>
              <a:t>0</a:t>
            </a:r>
            <a:r>
              <a:rPr lang="en-US" altLang="x-none" i="1" dirty="0">
                <a:solidFill>
                  <a:schemeClr val="bg1"/>
                </a:solidFill>
              </a:rPr>
              <a:t>&lt;0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фазова площина має вигляд, зображений на рис. 3.5. Тепер статичне положення системи є особливою точкою типу сідло.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ці результати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докладніше.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 обох випадках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статичні положення </a:t>
            </a:r>
            <a:r>
              <a:rPr lang="uk-UA" altLang="x-none" dirty="0" smtClean="0">
                <a:solidFill>
                  <a:schemeClr val="bg1"/>
                </a:solidFill>
              </a:rPr>
              <a:t>нестійкі.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Будь-які початкові відхилення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від них надалі необмежено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зростають.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Проте, ці нестійкості істотно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відрізняються </a:t>
            </a:r>
            <a:r>
              <a:rPr lang="uk-UA" altLang="x-none" b="1" dirty="0" smtClean="0">
                <a:solidFill>
                  <a:schemeClr val="bg1"/>
                </a:solidFill>
              </a:rPr>
              <a:t>одна  </a:t>
            </a:r>
            <a:r>
              <a:rPr lang="uk-UA" altLang="x-none" b="1" dirty="0">
                <a:solidFill>
                  <a:schemeClr val="bg1"/>
                </a:solidFill>
              </a:rPr>
              <a:t>від </a:t>
            </a:r>
            <a:r>
              <a:rPr lang="uk-UA" altLang="x-none" b="1" dirty="0" smtClean="0">
                <a:solidFill>
                  <a:schemeClr val="bg1"/>
                </a:solidFill>
              </a:rPr>
              <a:t>іншої.   Рис. 3.5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Object 169992"/>
          <p:cNvGraphicFramePr/>
          <p:nvPr>
            <p:extLst>
              <p:ext uri="{D42A27DB-BD31-4B8C-83A1-F6EECF244321}">
                <p14:modId xmlns:p14="http://schemas.microsoft.com/office/powerpoint/2010/main" val="332549970"/>
              </p:ext>
            </p:extLst>
          </p:nvPr>
        </p:nvGraphicFramePr>
        <p:xfrm>
          <a:off x="5580112" y="2420888"/>
          <a:ext cx="30480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r:id="rId3" imgW="3048000" imgH="3200400" progId="CorelDraw.Graphic.7">
                  <p:embed/>
                </p:oleObj>
              </mc:Choice>
              <mc:Fallback>
                <p:oleObj r:id="rId3" imgW="3048000" imgH="3200400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80112" y="2420888"/>
                        <a:ext cx="3048000" cy="3200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0084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розв'язку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У першому випадку</a:t>
            </a:r>
            <a:r>
              <a:rPr lang="uk-UA" altLang="x-none" dirty="0">
                <a:solidFill>
                  <a:schemeClr val="bg1"/>
                </a:solidFill>
              </a:rPr>
              <a:t> (рис. 3.4) відхід від положення рівноваги системи майже завжди супроводжується зменшенням, аж до від ємних значень, обох чи однієї з величин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Одночасний ріст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можливий у єдиному випадку; найменше відхилення від відповідної лінії неминуче приводить надалі до зменшення однієї з цих величин.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Таким чином, у цьому випадку забезпечити </a:t>
            </a:r>
            <a:r>
              <a:rPr lang="uk-UA" altLang="x-none" b="1" dirty="0">
                <a:solidFill>
                  <a:schemeClr val="bg1"/>
                </a:solidFill>
              </a:rPr>
              <a:t>розвиток системи практично неможливо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В другому випадку</a:t>
            </a:r>
            <a:r>
              <a:rPr lang="uk-UA" altLang="x-none" dirty="0">
                <a:solidFill>
                  <a:schemeClr val="bg1"/>
                </a:solidFill>
              </a:rPr>
              <a:t> (рис. 3.5) зменшення  відбувається тільки при старті з деякого околу початку координат. В усіх інших випадках ми бачимо </a:t>
            </a:r>
            <a:r>
              <a:rPr lang="uk-UA" altLang="x-none" b="1" dirty="0">
                <a:solidFill>
                  <a:schemeClr val="bg1"/>
                </a:solidFill>
              </a:rPr>
              <a:t>одночасний ріст обсягів виробництва в обох секторах</a:t>
            </a:r>
            <a:r>
              <a:rPr lang="uk-UA" altLang="x-none" dirty="0">
                <a:solidFill>
                  <a:schemeClr val="bg1"/>
                </a:solidFill>
              </a:rPr>
              <a:t>. Таким чином, ми бачимо, що явно краще ситуація з </a:t>
            </a:r>
            <a:r>
              <a:rPr lang="en-US" altLang="x-none" sz="2000" i="1" dirty="0">
                <a:solidFill>
                  <a:schemeClr val="bg1"/>
                </a:solidFill>
              </a:rPr>
              <a:t>e</a:t>
            </a:r>
            <a:r>
              <a:rPr lang="en-US" altLang="x-none" sz="2000" i="1" baseline="-25000" dirty="0">
                <a:solidFill>
                  <a:schemeClr val="bg1"/>
                </a:solidFill>
              </a:rPr>
              <a:t>0</a:t>
            </a:r>
            <a:r>
              <a:rPr lang="en-US" altLang="x-none" sz="2000" i="1" dirty="0">
                <a:solidFill>
                  <a:schemeClr val="bg1"/>
                </a:solidFill>
              </a:rPr>
              <a:t>&lt;0.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843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розв'язку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Чим же відрізняються розглянуті випадки?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</a:t>
            </a:r>
            <a:r>
              <a:rPr lang="en-US" altLang="x-none" i="1" dirty="0">
                <a:solidFill>
                  <a:schemeClr val="bg1"/>
                </a:solidFill>
              </a:rPr>
              <a:t>e</a:t>
            </a:r>
            <a:r>
              <a:rPr lang="en-US" altLang="x-none" i="1" baseline="-25000" dirty="0">
                <a:solidFill>
                  <a:schemeClr val="bg1"/>
                </a:solidFill>
              </a:rPr>
              <a:t>0</a:t>
            </a:r>
            <a:r>
              <a:rPr lang="en-US" altLang="x-none" i="1" dirty="0">
                <a:solidFill>
                  <a:schemeClr val="bg1"/>
                </a:solidFill>
              </a:rPr>
              <a:t>&gt;0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переважає добуток коефіцієнтів фондомісткості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22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над добутком коефіцієнтів фондомісткості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12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l-GR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Це значить, що </a:t>
            </a:r>
            <a:r>
              <a:rPr lang="uk-UA" altLang="x-none" b="1" dirty="0">
                <a:solidFill>
                  <a:schemeClr val="bg1"/>
                </a:solidFill>
              </a:rPr>
              <a:t>строки окупності власних інвестицій</a:t>
            </a:r>
            <a:r>
              <a:rPr lang="uk-UA" altLang="x-none" dirty="0">
                <a:solidFill>
                  <a:schemeClr val="bg1"/>
                </a:solidFill>
              </a:rPr>
              <a:t> у сектори економічної системи </a:t>
            </a:r>
            <a:r>
              <a:rPr lang="uk-UA" altLang="x-none" b="1" dirty="0">
                <a:solidFill>
                  <a:schemeClr val="bg1"/>
                </a:solidFill>
              </a:rPr>
              <a:t>більші</a:t>
            </a:r>
            <a:r>
              <a:rPr lang="uk-UA" altLang="x-none" dirty="0">
                <a:solidFill>
                  <a:schemeClr val="bg1"/>
                </a:solidFill>
              </a:rPr>
              <a:t>, ніж строки окупності перехресних інвестицій секторів друг у друга.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Кожний із секторів </a:t>
            </a:r>
            <a:r>
              <a:rPr lang="uk-UA" altLang="x-none" b="1" dirty="0">
                <a:solidFill>
                  <a:schemeClr val="bg1"/>
                </a:solidFill>
              </a:rPr>
              <a:t>воліє витрачати, у першу чергу, «чужі» засоби</a:t>
            </a:r>
            <a:r>
              <a:rPr lang="uk-UA" altLang="x-none" dirty="0">
                <a:solidFill>
                  <a:schemeClr val="bg1"/>
                </a:solidFill>
              </a:rPr>
              <a:t>, а не свої.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 бачимо, </a:t>
            </a:r>
            <a:r>
              <a:rPr lang="uk-UA" altLang="x-none" b="1" dirty="0">
                <a:solidFill>
                  <a:schemeClr val="bg1"/>
                </a:solidFill>
              </a:rPr>
              <a:t>це приводить до неминучого руйнування одного чи обох секторів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016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розв'язку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</a:t>
            </a:r>
            <a:r>
              <a:rPr lang="en-US" altLang="x-none" i="1" dirty="0">
                <a:solidFill>
                  <a:schemeClr val="bg1"/>
                </a:solidFill>
              </a:rPr>
              <a:t>e</a:t>
            </a:r>
            <a:r>
              <a:rPr lang="en-US" altLang="x-none" i="1" baseline="-25000" dirty="0">
                <a:solidFill>
                  <a:schemeClr val="bg1"/>
                </a:solidFill>
              </a:rPr>
              <a:t>0</a:t>
            </a:r>
            <a:r>
              <a:rPr lang="en-US" altLang="x-none" i="1" dirty="0">
                <a:solidFill>
                  <a:schemeClr val="bg1"/>
                </a:solidFill>
              </a:rPr>
              <a:t>&lt;0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маємо зворотну картину.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Переважає добуток коефіцієнтів фондомісткості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12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над коефіцієнтами фондомісткості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22</a:t>
            </a:r>
            <a:r>
              <a:rPr lang="el-GR" altLang="x-none" dirty="0">
                <a:solidFill>
                  <a:schemeClr val="bg1"/>
                </a:solidFill>
              </a:rPr>
              <a:t> 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Отже, </a:t>
            </a:r>
            <a:r>
              <a:rPr lang="uk-UA" altLang="x-none" b="1" dirty="0">
                <a:solidFill>
                  <a:schemeClr val="bg1"/>
                </a:solidFill>
              </a:rPr>
              <a:t>кожний із секторів швидше окупає власні інвестиції</a:t>
            </a:r>
            <a:r>
              <a:rPr lang="uk-UA" altLang="x-none" dirty="0">
                <a:solidFill>
                  <a:schemeClr val="bg1"/>
                </a:solidFill>
              </a:rPr>
              <a:t>, ніж інвестиції із сусіднього сектора.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Саме це забезпечує </a:t>
            </a:r>
            <a:r>
              <a:rPr lang="uk-UA" altLang="x-none" b="1" dirty="0">
                <a:solidFill>
                  <a:schemeClr val="bg1"/>
                </a:solidFill>
              </a:rPr>
              <a:t>зростання виробництва в обох секторах</a:t>
            </a:r>
            <a:r>
              <a:rPr lang="uk-UA" altLang="x-none" dirty="0">
                <a:solidFill>
                  <a:schemeClr val="bg1"/>
                </a:solidFill>
              </a:rPr>
              <a:t> (при вдало підібраних початкових умовах).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23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розв'язку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b="1" i="1" dirty="0">
                <a:solidFill>
                  <a:schemeClr val="bg1"/>
                </a:solidFill>
              </a:rPr>
              <a:t>&lt;0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система, як правило, </a:t>
            </a:r>
            <a:r>
              <a:rPr lang="uk-UA" altLang="x-none" b="1" dirty="0">
                <a:solidFill>
                  <a:schemeClr val="bg1"/>
                </a:solidFill>
              </a:rPr>
              <a:t>нерентабельна</a:t>
            </a:r>
            <a:r>
              <a:rPr lang="uk-UA" altLang="x-none" dirty="0">
                <a:solidFill>
                  <a:schemeClr val="bg1"/>
                </a:solidFill>
              </a:rPr>
              <a:t>, тобто додатні значення обсягів виробництва  можливі тільки при від’ємних вільних залишках , тобто </a:t>
            </a:r>
            <a:r>
              <a:rPr lang="uk-UA" altLang="x-none" b="1" dirty="0">
                <a:solidFill>
                  <a:schemeClr val="bg1"/>
                </a:solidFill>
              </a:rPr>
              <a:t>при одержанні дотацій</a:t>
            </a:r>
            <a:r>
              <a:rPr lang="uk-UA" altLang="x-none" dirty="0">
                <a:solidFill>
                  <a:schemeClr val="bg1"/>
                </a:solidFill>
              </a:rPr>
              <a:t> обома секторами.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цьому знову розглянемо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обидва значення знаків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b="1" i="1" dirty="0">
                <a:solidFill>
                  <a:schemeClr val="bg1"/>
                </a:solidFill>
              </a:rPr>
              <a:t>&gt;0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одержуємо картину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з особливою точкою типу сідло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(рис. 3.6). </a:t>
            </a:r>
            <a:r>
              <a:rPr lang="uk-UA" altLang="x-none" b="1" dirty="0">
                <a:solidFill>
                  <a:schemeClr val="bg1"/>
                </a:solidFill>
              </a:rPr>
              <a:t>Перевага «чужих» </a:t>
            </a:r>
            <a:br>
              <a:rPr lang="uk-UA" altLang="x-none" b="1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інвестицій у порівнянні зі </a:t>
            </a:r>
            <a:br>
              <a:rPr lang="uk-UA" altLang="x-none" b="1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«своїми»</a:t>
            </a:r>
            <a:r>
              <a:rPr lang="uk-UA" altLang="x-none" dirty="0">
                <a:solidFill>
                  <a:schemeClr val="bg1"/>
                </a:solidFill>
              </a:rPr>
              <a:t> приводить до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гарантованого руйнування</a:t>
            </a:r>
            <a:r>
              <a:rPr lang="uk-UA" altLang="x-none" dirty="0">
                <a:solidFill>
                  <a:schemeClr val="bg1"/>
                </a:solidFill>
              </a:rPr>
              <a:t>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одного із секторів.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dirty="0" smtClean="0">
                <a:solidFill>
                  <a:schemeClr val="bg1"/>
                </a:solidFill>
              </a:rPr>
              <a:t>                                                         </a:t>
            </a:r>
            <a:r>
              <a:rPr lang="uk-UA" dirty="0" smtClean="0"/>
              <a:t>                                      Рис. 3.6</a:t>
            </a:r>
            <a:endParaRPr lang="uk-UA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Object 174083"/>
          <p:cNvGraphicFramePr/>
          <p:nvPr>
            <p:extLst>
              <p:ext uri="{D42A27DB-BD31-4B8C-83A1-F6EECF244321}">
                <p14:modId xmlns:p14="http://schemas.microsoft.com/office/powerpoint/2010/main" val="1817309099"/>
              </p:ext>
            </p:extLst>
          </p:nvPr>
        </p:nvGraphicFramePr>
        <p:xfrm>
          <a:off x="5004048" y="2564904"/>
          <a:ext cx="30480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r:id="rId3" imgW="3048000" imgH="3200400" progId="CorelDraw.Graphic.7">
                  <p:embed/>
                </p:oleObj>
              </mc:Choice>
              <mc:Fallback>
                <p:oleObj r:id="rId3" imgW="3048000" imgH="3200400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04048" y="2564904"/>
                        <a:ext cx="3048000" cy="3200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0811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отриманого розв'язку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altLang="x-none" dirty="0">
                <a:solidFill>
                  <a:schemeClr val="bg1"/>
                </a:solidFill>
              </a:rPr>
              <a:t>Результат, що відповідає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b="1" i="1" dirty="0">
                <a:solidFill>
                  <a:schemeClr val="bg1"/>
                </a:solidFill>
              </a:rPr>
              <a:t>&lt;0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зображений на рис. 3.7. </a:t>
            </a:r>
          </a:p>
          <a:p>
            <a:r>
              <a:rPr lang="uk-UA" altLang="x-none" dirty="0">
                <a:solidFill>
                  <a:schemeClr val="bg1"/>
                </a:solidFill>
              </a:rPr>
              <a:t>Тут одержуємо стійкий вузол, що відповідає двом від’ємним кореням. </a:t>
            </a:r>
          </a:p>
          <a:p>
            <a:r>
              <a:rPr lang="uk-UA" altLang="x-none" dirty="0">
                <a:solidFill>
                  <a:schemeClr val="bg1"/>
                </a:solidFill>
              </a:rPr>
              <a:t>Ця стійкість досить цікава.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Як ми пам'ятаємо, система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суттєво збиткова; </a:t>
            </a:r>
            <a:r>
              <a:rPr lang="uk-UA" altLang="x-none" b="1" dirty="0">
                <a:solidFill>
                  <a:schemeClr val="bg1"/>
                </a:solidFill>
              </a:rPr>
              <a:t>обидва </a:t>
            </a:r>
            <a:br>
              <a:rPr lang="uk-UA" altLang="x-none" b="1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сектори мають потребу в </a:t>
            </a:r>
            <a:br>
              <a:rPr lang="uk-UA" altLang="x-none" b="1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дотаціях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r>
              <a:rPr lang="uk-UA" altLang="x-none" dirty="0">
                <a:solidFill>
                  <a:schemeClr val="bg1"/>
                </a:solidFill>
              </a:rPr>
              <a:t>Стійкість, у цьому випадку,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означає, що система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пручається всяким спробам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розвитку. Однак, усе-таки,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вона, принаймні, </a:t>
            </a:r>
            <a:r>
              <a:rPr lang="uk-UA" altLang="x-none" b="1" dirty="0">
                <a:solidFill>
                  <a:schemeClr val="bg1"/>
                </a:solidFill>
              </a:rPr>
              <a:t>здатна </a:t>
            </a:r>
            <a:br>
              <a:rPr lang="uk-UA" altLang="x-none" b="1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функціонувати без погіршення </a:t>
            </a:r>
            <a:br>
              <a:rPr lang="uk-UA" altLang="x-none" b="1" dirty="0">
                <a:solidFill>
                  <a:schemeClr val="bg1"/>
                </a:solidFill>
              </a:rPr>
            </a:br>
            <a:r>
              <a:rPr lang="uk-UA" altLang="x-none" b="1" dirty="0">
                <a:solidFill>
                  <a:schemeClr val="bg1"/>
                </a:solidFill>
              </a:rPr>
              <a:t>показників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dirty="0" smtClean="0">
              <a:solidFill>
                <a:schemeClr val="bg1"/>
              </a:solidFill>
            </a:endParaRPr>
          </a:p>
          <a:p>
            <a:pPr algn="ctr"/>
            <a:r>
              <a:rPr lang="uk-UA" dirty="0" smtClean="0"/>
              <a:t>Рис. 3.7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pSp>
        <p:nvGrpSpPr>
          <p:cNvPr id="5" name="Group 175110"/>
          <p:cNvGrpSpPr/>
          <p:nvPr/>
        </p:nvGrpSpPr>
        <p:grpSpPr>
          <a:xfrm>
            <a:off x="4644008" y="2492413"/>
            <a:ext cx="4020567" cy="4114764"/>
            <a:chOff x="3538" y="1778"/>
            <a:chExt cx="1920" cy="2384"/>
          </a:xfrm>
        </p:grpSpPr>
        <p:graphicFrame>
          <p:nvGraphicFramePr>
            <p:cNvPr id="6" name="Object 175107"/>
            <p:cNvGraphicFramePr/>
            <p:nvPr>
              <p:extLst>
                <p:ext uri="{D42A27DB-BD31-4B8C-83A1-F6EECF244321}">
                  <p14:modId xmlns:p14="http://schemas.microsoft.com/office/powerpoint/2010/main" val="3873209741"/>
                </p:ext>
              </p:extLst>
            </p:nvPr>
          </p:nvGraphicFramePr>
          <p:xfrm>
            <a:off x="3538" y="1778"/>
            <a:ext cx="1920" cy="20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83" r:id="rId3" imgW="3048000" imgH="3200400" progId="CorelDraw.Graphic.7">
                    <p:embed/>
                  </p:oleObj>
                </mc:Choice>
                <mc:Fallback>
                  <p:oleObj r:id="rId3" imgW="3048000" imgH="3200400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538" y="1778"/>
                          <a:ext cx="1920" cy="201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175109"/>
            <p:cNvSpPr txBox="1"/>
            <p:nvPr/>
          </p:nvSpPr>
          <p:spPr>
            <a:xfrm flipH="1">
              <a:off x="4542" y="4110"/>
              <a:ext cx="29" cy="52"/>
            </a:xfrm>
            <a:prstGeom prst="rect">
              <a:avLst/>
            </a:prstGeom>
            <a:solidFill>
              <a:schemeClr val="bg1"/>
            </a:solidFill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endParaRPr sz="1800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64028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Ми бачимо, що у всіх розглянутих випадках </a:t>
            </a:r>
            <a:r>
              <a:rPr lang="uk-UA" altLang="x-none" b="1" dirty="0">
                <a:solidFill>
                  <a:schemeClr val="bg1"/>
                </a:solidFill>
              </a:rPr>
              <a:t>кращі результати дає опора</a:t>
            </a:r>
            <a:r>
              <a:rPr lang="uk-UA" altLang="x-none" dirty="0">
                <a:solidFill>
                  <a:schemeClr val="bg1"/>
                </a:solidFill>
              </a:rPr>
              <a:t>, у першу чергу, </a:t>
            </a:r>
            <a:r>
              <a:rPr lang="uk-UA" altLang="x-none" b="1" dirty="0">
                <a:solidFill>
                  <a:schemeClr val="bg1"/>
                </a:solidFill>
              </a:rPr>
              <a:t>на інвестування з власних</a:t>
            </a:r>
            <a:r>
              <a:rPr lang="uk-UA" altLang="x-none" dirty="0">
                <a:solidFill>
                  <a:schemeClr val="bg1"/>
                </a:solidFill>
              </a:rPr>
              <a:t>, а не запозичених </a:t>
            </a:r>
            <a:r>
              <a:rPr lang="uk-UA" altLang="x-none" b="1" dirty="0">
                <a:solidFill>
                  <a:schemeClr val="bg1"/>
                </a:solidFill>
              </a:rPr>
              <a:t>джерел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Ми розглянули далеко не усі варіанти, що можуть описувати лінійні рівняння Леонтьєва для двохсекторної економічної системи, однак і вже отримані результати показують, що ці рівняння здатні виявляти важливі економічні ефекти.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221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altLang="x-non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Динамічні рівняння Леонтьєва для двохсекторної </a:t>
            </a:r>
            <a:r>
              <a:rPr lang="uk-UA" altLang="x-none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економіки</a:t>
            </a:r>
            <a:endParaRPr lang="en-US" altLang="x-none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uk-UA" altLang="x-none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Коефіцієнти </a:t>
            </a:r>
            <a:r>
              <a:rPr lang="uk-UA" altLang="x-none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фондомісткості</a:t>
            </a:r>
          </a:p>
          <a:p>
            <a:r>
              <a:rPr lang="uk-UA" altLang="x-none" sz="28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itchFamily="34" charset="0"/>
              </a:rPr>
              <a:t>Нелінійні узагальнення динамічних рівнянь Леонтьєва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itchFamily="34" charset="0"/>
              </a:rPr>
              <a:t> </a:t>
            </a:r>
            <a:endParaRPr lang="uk-UA" sz="2800" dirty="0" smtClean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itchFamily="34" charset="0"/>
            </a:endParaRPr>
          </a:p>
          <a:p>
            <a:r>
              <a:rPr lang="uk-UA" altLang="x-none" sz="28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itchFamily="34" charset="0"/>
              </a:rPr>
              <a:t>Дискретні динамічні моделі</a:t>
            </a:r>
            <a:endParaRPr lang="ru-RU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sz="2800" dirty="0">
              <a:solidFill>
                <a:schemeClr val="bg1"/>
              </a:solidFill>
            </a:endParaRPr>
          </a:p>
          <a:p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altLang="x-none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uk-UA" altLang="x-none" dirty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uk-UA" altLang="x-none" sz="400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Нелінійні </a:t>
            </a:r>
            <a:r>
              <a:rPr lang="uk-UA" altLang="x-none" sz="40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узагальнення динамічних рівнянь Леонтьєва</a:t>
            </a:r>
            <a:r>
              <a:rPr lang="uk-UA" sz="40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36148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Односекторна економічна система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Екстраполюємо міркування, які були застосовані при виводі статичних нелінійних рівнянь на динамічний випадок.</a:t>
            </a:r>
          </a:p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Так, будемо вважати виробничі витрати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b="1" dirty="0">
                <a:solidFill>
                  <a:schemeClr val="bg1"/>
                </a:solidFill>
              </a:rPr>
              <a:t> </a:t>
            </a:r>
            <a:r>
              <a:rPr lang="uk-UA" altLang="x-none" b="1" dirty="0">
                <a:solidFill>
                  <a:schemeClr val="bg1"/>
                </a:solidFill>
              </a:rPr>
              <a:t>та вільні залишки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dirty="0">
                <a:solidFill>
                  <a:schemeClr val="bg1"/>
                </a:solidFill>
              </a:rPr>
              <a:t> </a:t>
            </a:r>
            <a:r>
              <a:rPr lang="uk-UA" altLang="x-none" b="1" dirty="0">
                <a:solidFill>
                  <a:schemeClr val="bg1"/>
                </a:solidFill>
              </a:rPr>
              <a:t>не сталими величинами (як в лінійному випадку), а таким, що мають функціональну залежність від обсягів виробництва: </a:t>
            </a:r>
            <a:r>
              <a:rPr lang="en-US" altLang="x-none" b="1" i="1" dirty="0">
                <a:solidFill>
                  <a:schemeClr val="bg1"/>
                </a:solidFill>
              </a:rPr>
              <a:t>w=w(x)</a:t>
            </a:r>
            <a:r>
              <a:rPr lang="en-US" altLang="x-none" b="1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y=y(x)</a:t>
            </a:r>
            <a:r>
              <a:rPr lang="en-US" altLang="x-none" b="1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В результаті приходимо до нелінійного динамічного рівняння Леонтьєва для односекторної економіки</a:t>
            </a:r>
            <a:r>
              <a:rPr lang="uk-UA" altLang="x-none" dirty="0"/>
              <a:t>:</a:t>
            </a:r>
            <a:endParaRPr lang="uk-UA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261221"/>
              </p:ext>
            </p:extLst>
          </p:nvPr>
        </p:nvGraphicFramePr>
        <p:xfrm>
          <a:off x="1691680" y="5521349"/>
          <a:ext cx="481171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r:id="rId3" imgW="2819400" imgH="419100" progId="Equation.3">
                  <p:embed/>
                </p:oleObj>
              </mc:Choice>
              <mc:Fallback>
                <p:oleObj r:id="rId3" imgW="2819400" imgH="419100" progId="Equation.3">
                  <p:embed/>
                  <p:pic>
                    <p:nvPicPr>
                      <p:cNvPr id="0" name="Object 178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521349"/>
                        <a:ext cx="4811713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30194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Односекторна економічна система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Розв’яжемо рівняння відносно похідної: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Розв'язати отримане рівняння можна будь-яким чисельним методом, наприклад, методом Рунге-Кутта.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Рівняння (4. 2) можна узагальнити, роблячи природні в динамічному випадку припущення про залежність виробничих витрат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вільного залишку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не тільки від обсягу виробництва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але і від часу </a:t>
            </a:r>
            <a:r>
              <a:rPr lang="en-US" altLang="x-none" b="1" i="1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Також може бути заданою функцією часу і коефіцієнт фондомісткості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dirty="0">
                <a:solidFill>
                  <a:schemeClr val="bg1"/>
                </a:solidFill>
              </a:rPr>
              <a:t>.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891735"/>
              </p:ext>
            </p:extLst>
          </p:nvPr>
        </p:nvGraphicFramePr>
        <p:xfrm>
          <a:off x="1547664" y="2132856"/>
          <a:ext cx="5008563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r:id="rId3" imgW="2946400" imgH="419100" progId="Equation.3">
                  <p:embed/>
                </p:oleObj>
              </mc:Choice>
              <mc:Fallback>
                <p:oleObj r:id="rId3" imgW="2946400" imgH="419100" progId="Equation.3">
                  <p:embed/>
                  <p:pic>
                    <p:nvPicPr>
                      <p:cNvPr id="0" name="Object 1792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2132856"/>
                        <a:ext cx="5008563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9757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Односекторна економічна система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ct val="5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У підсумку замість (4.2) одержуємо:</a:t>
            </a:r>
          </a:p>
          <a:p>
            <a:pPr>
              <a:spcBef>
                <a:spcPct val="5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Це рівняння також нескладно розв’язується чисельним методом.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Однак наочність рішення як для рівняння (4.2), так і для рівняння (4.3) різко підвищується, якщо використовувати чисельний метод інтегрування разом з методом фазової площини.</a:t>
            </a:r>
          </a:p>
          <a:p>
            <a:pPr>
              <a:spcBef>
                <a:spcPct val="5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Продемонструємо таке сполучення на частковому прикладі квадратичних залежностей для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y:</a:t>
            </a:r>
            <a:endParaRPr lang="en-US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3496020"/>
              </p:ext>
            </p:extLst>
          </p:nvPr>
        </p:nvGraphicFramePr>
        <p:xfrm>
          <a:off x="1763688" y="2133600"/>
          <a:ext cx="52959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4" r:id="rId3" imgW="3149600" imgH="457200" progId="Equation.3">
                  <p:embed/>
                </p:oleObj>
              </mc:Choice>
              <mc:Fallback>
                <p:oleObj r:id="rId3" imgW="3149600" imgH="457200" progId="Equation.3">
                  <p:embed/>
                  <p:pic>
                    <p:nvPicPr>
                      <p:cNvPr id="0" name="Object 180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133600"/>
                        <a:ext cx="5295900" cy="773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204014"/>
              </p:ext>
            </p:extLst>
          </p:nvPr>
        </p:nvGraphicFramePr>
        <p:xfrm>
          <a:off x="1547664" y="5661248"/>
          <a:ext cx="48196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5" r:id="rId5" imgW="2832100" imgH="279400" progId="Equation.3">
                  <p:embed/>
                </p:oleObj>
              </mc:Choice>
              <mc:Fallback>
                <p:oleObj r:id="rId5" imgW="2832100" imgH="279400" progId="Equation.3">
                  <p:embed/>
                  <p:pic>
                    <p:nvPicPr>
                      <p:cNvPr id="0" name="Content Placeholder 18023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661248"/>
                        <a:ext cx="48196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7955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Односекторна економічна система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цьому випадку рівняння (4.2) прийме вигляд:</a:t>
            </a:r>
            <a:br>
              <a:rPr lang="uk-UA" altLang="x-none" dirty="0">
                <a:solidFill>
                  <a:schemeClr val="bg1"/>
                </a:solidFill>
              </a:rPr>
            </a:b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  <a:buNone/>
            </a:pP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Отримане рівняння можна розглядати як алгебраїчне рівняння, що зв'язує швидкість зміни обсягу виробництва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ʹ=dx/dt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 величиною цього обсягу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Відповідна крива на фазовій площині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має, у даному випадку, вид параболи.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 рис. 4.1 фазова площина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зображена разом із площиною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цьому, для зручності спільного розгляду, в обох випадках вісь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спрямована нагору. У силу цього вісь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 фазовій площині спрямована горизонтально вліво, а парабола має горизонтальну вісь.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4851855"/>
              </p:ext>
            </p:extLst>
          </p:nvPr>
        </p:nvGraphicFramePr>
        <p:xfrm>
          <a:off x="1043608" y="1988840"/>
          <a:ext cx="643255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5" r:id="rId3" imgW="4025900" imgH="419100" progId="Equation.3">
                  <p:embed/>
                </p:oleObj>
              </mc:Choice>
              <mc:Fallback>
                <p:oleObj r:id="rId3" imgW="4025900" imgH="419100" progId="Equation.3">
                  <p:embed/>
                  <p:pic>
                    <p:nvPicPr>
                      <p:cNvPr id="0" name="Object 186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988840"/>
                        <a:ext cx="6432550" cy="668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813977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</a:pPr>
            <a:endParaRPr lang="uk-UA" altLang="x-none" dirty="0" smtClean="0"/>
          </a:p>
          <a:p>
            <a:pPr>
              <a:spcBef>
                <a:spcPct val="50000"/>
              </a:spcBef>
            </a:pPr>
            <a:endParaRPr lang="uk-UA" altLang="x-none" dirty="0"/>
          </a:p>
          <a:p>
            <a:pPr>
              <a:spcBef>
                <a:spcPct val="50000"/>
              </a:spcBef>
            </a:pPr>
            <a:endParaRPr lang="uk-UA" altLang="x-none" dirty="0" smtClean="0"/>
          </a:p>
          <a:p>
            <a:pPr>
              <a:spcBef>
                <a:spcPct val="50000"/>
              </a:spcBef>
            </a:pPr>
            <a:endParaRPr lang="uk-UA" altLang="x-none" sz="2000" dirty="0" smtClean="0"/>
          </a:p>
          <a:p>
            <a:pPr>
              <a:spcBef>
                <a:spcPct val="50000"/>
              </a:spcBef>
            </a:pPr>
            <a:endParaRPr lang="uk-UA" altLang="x-none" sz="2000" dirty="0"/>
          </a:p>
          <a:p>
            <a:pPr>
              <a:spcBef>
                <a:spcPct val="50000"/>
              </a:spcBef>
            </a:pPr>
            <a:endParaRPr lang="uk-UA" altLang="x-none" sz="2000" dirty="0" smtClean="0"/>
          </a:p>
          <a:p>
            <a:pPr>
              <a:spcBef>
                <a:spcPct val="50000"/>
              </a:spcBef>
            </a:pPr>
            <a:r>
              <a:rPr lang="uk-UA" altLang="x-none" sz="2000" dirty="0" smtClean="0">
                <a:solidFill>
                  <a:schemeClr val="bg1"/>
                </a:solidFill>
              </a:rPr>
              <a:t>Рис.4.1</a:t>
            </a:r>
            <a:endParaRPr lang="uk-UA" altLang="x-none" sz="2000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sz="2000" dirty="0" smtClean="0">
                <a:solidFill>
                  <a:schemeClr val="bg1"/>
                </a:solidFill>
              </a:rPr>
              <a:t>Розглянемо </a:t>
            </a:r>
            <a:r>
              <a:rPr lang="uk-UA" altLang="x-none" sz="2000" dirty="0">
                <a:solidFill>
                  <a:schemeClr val="bg1"/>
                </a:solidFill>
              </a:rPr>
              <a:t>докладніше властивості цієї параболи. Вона може перетинати вісь </a:t>
            </a:r>
            <a:r>
              <a:rPr lang="uk-UA" altLang="x-none" sz="2000" b="1" i="1" dirty="0">
                <a:solidFill>
                  <a:schemeClr val="bg1"/>
                </a:solidFill>
              </a:rPr>
              <a:t>x</a:t>
            </a:r>
            <a:r>
              <a:rPr lang="uk-UA" altLang="x-none" sz="2000" dirty="0">
                <a:solidFill>
                  <a:schemeClr val="bg1"/>
                </a:solidFill>
              </a:rPr>
              <a:t> у двох точках, бути дотичною до цієї осі в одній точці чи не перетинати осі.</a:t>
            </a:r>
            <a:endParaRPr lang="en-US" altLang="x-none" sz="2000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sz="2000" dirty="0">
                <a:solidFill>
                  <a:schemeClr val="bg1"/>
                </a:solidFill>
              </a:rPr>
              <a:t>Для знаходження точок перетинання вирішимо спочатку статичне рівняння, що відповідає постійному обсягу виробництва </a:t>
            </a:r>
            <a:r>
              <a:rPr lang="en-US" altLang="x-none" sz="2000" i="1" dirty="0">
                <a:solidFill>
                  <a:schemeClr val="bg1"/>
                </a:solidFill>
              </a:rPr>
              <a:t>x=const</a:t>
            </a:r>
            <a:r>
              <a:rPr lang="uk-UA" altLang="x-none" sz="2000" dirty="0">
                <a:solidFill>
                  <a:schemeClr val="bg1"/>
                </a:solidFill>
              </a:rPr>
              <a:t>. </a:t>
            </a:r>
            <a:endParaRPr lang="en-US" altLang="x-none" sz="20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Object 187395"/>
          <p:cNvGraphicFramePr/>
          <p:nvPr/>
        </p:nvGraphicFramePr>
        <p:xfrm>
          <a:off x="2627313" y="1700213"/>
          <a:ext cx="4598987" cy="250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r:id="rId3" imgW="3829050" imgH="2085975" progId="CorelDraw.Graphic.7">
                  <p:embed/>
                </p:oleObj>
              </mc:Choice>
              <mc:Fallback>
                <p:oleObj r:id="rId3" imgW="3829050" imgH="208597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27313" y="1700213"/>
                        <a:ext cx="4598987" cy="2505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81628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5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У цьому випадку буде: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ʹ=dx/dt=0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ми знову приходимо до квадратичного рівняння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5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При досить малих значеннях величин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b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b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b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маємо два дійсних корені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Отже, парабола перетинає вісь </a:t>
            </a:r>
            <a:r>
              <a:rPr lang="en-US" altLang="x-none" dirty="0">
                <a:solidFill>
                  <a:schemeClr val="bg1"/>
                </a:solidFill>
              </a:rPr>
              <a:t>x </a:t>
            </a:r>
            <a:r>
              <a:rPr lang="uk-UA" altLang="x-none" dirty="0">
                <a:solidFill>
                  <a:schemeClr val="bg1"/>
                </a:solidFill>
              </a:rPr>
              <a:t>у двох точках (рис. 4.1).</a:t>
            </a:r>
          </a:p>
          <a:p>
            <a:pPr>
              <a:spcBef>
                <a:spcPct val="45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Звернемо увагу на те, що при </a:t>
            </a:r>
            <a:r>
              <a:rPr lang="en-US" altLang="x-none" b="1" i="1" dirty="0">
                <a:solidFill>
                  <a:schemeClr val="bg1"/>
                </a:solidFill>
              </a:rPr>
              <a:t>x&lt;x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значення швидкості від’ємне: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ʹ&lt;0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  <a:r>
              <a:rPr lang="uk-UA" altLang="x-none" dirty="0">
                <a:solidFill>
                  <a:schemeClr val="bg1"/>
                </a:solidFill>
              </a:rPr>
              <a:t>Отже, величина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 smtClean="0">
                <a:solidFill>
                  <a:schemeClr val="bg1"/>
                </a:solidFill>
              </a:rPr>
              <a:t>спадає.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45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У проміжку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i="1" dirty="0">
                <a:solidFill>
                  <a:schemeClr val="bg1"/>
                </a:solidFill>
              </a:rPr>
              <a:t>&lt;x&lt;x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швидкість додатна; величина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зростає. </a:t>
            </a:r>
          </a:p>
          <a:p>
            <a:pPr>
              <a:spcBef>
                <a:spcPct val="45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r>
              <a:rPr lang="uk-UA" altLang="x-none" dirty="0">
                <a:solidFill>
                  <a:schemeClr val="bg1"/>
                </a:solidFill>
              </a:rPr>
              <a:t>При </a:t>
            </a:r>
            <a:r>
              <a:rPr lang="en-US" altLang="x-none" b="1" i="1" dirty="0">
                <a:solidFill>
                  <a:schemeClr val="bg1"/>
                </a:solidFill>
              </a:rPr>
              <a:t>x&gt;x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швидкість знову від’ємна; величина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убуває. Відповідні зони на рис. 4.1 відзначені стрілочками, спрямованими вниз чи нагору. 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846219"/>
              </p:ext>
            </p:extLst>
          </p:nvPr>
        </p:nvGraphicFramePr>
        <p:xfrm>
          <a:off x="1475656" y="2276872"/>
          <a:ext cx="44624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r:id="rId3" imgW="2794000" imgH="279400" progId="Equation.3">
                  <p:embed/>
                </p:oleObj>
              </mc:Choice>
              <mc:Fallback>
                <p:oleObj r:id="rId3" imgW="2794000" imgH="279400" progId="Equation.3">
                  <p:embed/>
                  <p:pic>
                    <p:nvPicPr>
                      <p:cNvPr id="0" name="Content Placeholder 18841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2276872"/>
                        <a:ext cx="44624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14995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Результати чисельного інтегрування рівняння (4.4), проведеного для ряду початкових значень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зображені в графічному виді праворуч від фазової площини.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Відповідні криві поводяться саме так, як випливає з тільки що проробленого аналізу фазової площини.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Розгляд графіків, зображених на рис. 4.1, дозволяє зробити висновок про нестійкість положення рівноваги, що відповідає першому кореню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Малі відхилення від цього положення рівноваги надалі наростають. Друге положення рівноваги, що відповідає кореню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навпаки, стійке. При малих відхиленнях від цього положення система прагне повернутися назад у нього.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10779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dirty="0">
                <a:solidFill>
                  <a:schemeClr val="bg1"/>
                </a:solidFill>
              </a:rPr>
              <a:t>Аналіз результатів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 smtClean="0">
                <a:solidFill>
                  <a:schemeClr val="bg1"/>
                </a:solidFill>
              </a:rPr>
              <a:t>Зокрема, добре видно, що в даному випадку існує зона економічного росту; причому цей ріст обмежений значенням </a:t>
            </a:r>
            <a:r>
              <a:rPr lang="en-US" altLang="x-none" b="1" i="1" dirty="0" smtClean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 smtClean="0">
                <a:solidFill>
                  <a:schemeClr val="bg1"/>
                </a:solidFill>
              </a:rPr>
              <a:t>2</a:t>
            </a:r>
            <a:r>
              <a:rPr lang="en-US" altLang="x-none" dirty="0" smtClean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 smtClean="0">
                <a:solidFill>
                  <a:schemeClr val="bg1"/>
                </a:solidFill>
              </a:rPr>
              <a:t>Таким </a:t>
            </a:r>
            <a:r>
              <a:rPr lang="uk-UA" altLang="x-none" dirty="0">
                <a:solidFill>
                  <a:schemeClr val="bg1"/>
                </a:solidFill>
              </a:rPr>
              <a:t>чином, ми бачимо, що метод фазової площини, у даному випадку, дозволяє побачити якісну картину інтегральних кривих на площині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а також дає цим кривим чітке економічне значення.</a:t>
            </a:r>
          </a:p>
          <a:p>
            <a:pPr>
              <a:spcBef>
                <a:spcPct val="50000"/>
              </a:spcBef>
            </a:pPr>
            <a:r>
              <a:rPr lang="uk-UA" altLang="x-none" dirty="0" smtClean="0">
                <a:solidFill>
                  <a:schemeClr val="bg1"/>
                </a:solidFill>
              </a:rPr>
              <a:t>Такий </a:t>
            </a:r>
            <a:r>
              <a:rPr lang="uk-UA" altLang="x-none" dirty="0">
                <a:solidFill>
                  <a:schemeClr val="bg1"/>
                </a:solidFill>
              </a:rPr>
              <a:t>результат істотно відрізняється від лінійного випадку, коли ріст обсягу виробництва носив експонентний характер і не мав ніяких обмежень.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074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dirty="0">
                <a:solidFill>
                  <a:schemeClr val="bg1"/>
                </a:solidFill>
              </a:rPr>
              <a:t>Аналіз результатів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altLang="x-none" dirty="0" smtClean="0">
                <a:solidFill>
                  <a:schemeClr val="bg1"/>
                </a:solidFill>
              </a:rPr>
              <a:t>Зі зростанням величин </a:t>
            </a:r>
            <a:r>
              <a:rPr lang="ru-RU" altLang="x-none" b="1" i="1" dirty="0" smtClean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 smtClean="0">
                <a:solidFill>
                  <a:schemeClr val="bg1"/>
                </a:solidFill>
              </a:rPr>
              <a:t>0</a:t>
            </a:r>
            <a:r>
              <a:rPr lang="ru-RU" altLang="x-none" dirty="0" smtClean="0">
                <a:solidFill>
                  <a:schemeClr val="bg1"/>
                </a:solidFill>
              </a:rPr>
              <a:t>, </a:t>
            </a:r>
            <a:r>
              <a:rPr lang="ru-RU" altLang="x-none" b="1" i="1" dirty="0" smtClean="0">
                <a:solidFill>
                  <a:schemeClr val="bg1"/>
                </a:solidFill>
              </a:rPr>
              <a:t>b</a:t>
            </a:r>
            <a:r>
              <a:rPr lang="ru-RU" altLang="x-none" b="1" i="1" baseline="-25000" dirty="0" smtClean="0">
                <a:solidFill>
                  <a:schemeClr val="bg1"/>
                </a:solidFill>
              </a:rPr>
              <a:t>0</a:t>
            </a:r>
            <a:r>
              <a:rPr lang="ru-RU" altLang="x-none" dirty="0" smtClean="0">
                <a:solidFill>
                  <a:schemeClr val="bg1"/>
                </a:solidFill>
              </a:rPr>
              <a:t>, </a:t>
            </a:r>
            <a:r>
              <a:rPr lang="ru-RU" altLang="x-none" b="1" i="1" dirty="0" smtClean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 smtClean="0">
                <a:solidFill>
                  <a:schemeClr val="bg1"/>
                </a:solidFill>
              </a:rPr>
              <a:t>1</a:t>
            </a:r>
            <a:r>
              <a:rPr lang="ru-RU" altLang="x-none" dirty="0" smtClean="0">
                <a:solidFill>
                  <a:schemeClr val="bg1"/>
                </a:solidFill>
              </a:rPr>
              <a:t>, </a:t>
            </a:r>
            <a:r>
              <a:rPr lang="ru-RU" altLang="x-none" b="1" i="1" dirty="0" smtClean="0">
                <a:solidFill>
                  <a:schemeClr val="bg1"/>
                </a:solidFill>
              </a:rPr>
              <a:t>b</a:t>
            </a:r>
            <a:r>
              <a:rPr lang="ru-RU" altLang="x-none" b="1" i="1" baseline="-25000" dirty="0" smtClean="0">
                <a:solidFill>
                  <a:schemeClr val="bg1"/>
                </a:solidFill>
              </a:rPr>
              <a:t>1</a:t>
            </a:r>
            <a:r>
              <a:rPr lang="ru-RU" altLang="x-none" dirty="0" smtClean="0">
                <a:solidFill>
                  <a:schemeClr val="bg1"/>
                </a:solidFill>
              </a:rPr>
              <a:t>, </a:t>
            </a:r>
            <a:r>
              <a:rPr lang="ru-RU" altLang="x-none" b="1" i="1" dirty="0" smtClean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 smtClean="0">
                <a:solidFill>
                  <a:schemeClr val="bg1"/>
                </a:solidFill>
              </a:rPr>
              <a:t>2</a:t>
            </a:r>
            <a:r>
              <a:rPr lang="ru-RU" altLang="x-none" dirty="0" smtClean="0">
                <a:solidFill>
                  <a:schemeClr val="bg1"/>
                </a:solidFill>
              </a:rPr>
              <a:t>, </a:t>
            </a:r>
            <a:r>
              <a:rPr lang="ru-RU" altLang="x-none" b="1" i="1" dirty="0" smtClean="0">
                <a:solidFill>
                  <a:schemeClr val="bg1"/>
                </a:solidFill>
              </a:rPr>
              <a:t>b</a:t>
            </a:r>
            <a:r>
              <a:rPr lang="ru-RU" altLang="x-none" b="1" i="1" baseline="-25000" dirty="0" smtClean="0">
                <a:solidFill>
                  <a:schemeClr val="bg1"/>
                </a:solidFill>
              </a:rPr>
              <a:t>2</a:t>
            </a:r>
            <a:r>
              <a:rPr lang="ru-RU" altLang="x-none" dirty="0" smtClean="0">
                <a:solidFill>
                  <a:schemeClr val="bg1"/>
                </a:solidFill>
              </a:rPr>
              <a:t> корені  зближаються між собою (рис. 4.2), але доти, доки вони залишаються дійсними, картина в цілому якісно не змінюється.</a:t>
            </a:r>
          </a:p>
          <a:p>
            <a:endParaRPr lang="uk-UA" dirty="0" smtClean="0">
              <a:solidFill>
                <a:schemeClr val="bg1"/>
              </a:solidFill>
            </a:endParaRP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</a:rPr>
              <a:t>Рис.4.2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8" name="Object 191491"/>
          <p:cNvGraphicFramePr/>
          <p:nvPr>
            <p:extLst>
              <p:ext uri="{D42A27DB-BD31-4B8C-83A1-F6EECF244321}">
                <p14:modId xmlns:p14="http://schemas.microsoft.com/office/powerpoint/2010/main" val="75598009"/>
              </p:ext>
            </p:extLst>
          </p:nvPr>
        </p:nvGraphicFramePr>
        <p:xfrm>
          <a:off x="2051720" y="2924944"/>
          <a:ext cx="4598988" cy="250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r:id="rId3" imgW="3829050" imgH="2085975" progId="CorelDraw.Graphic.7">
                  <p:embed/>
                </p:oleObj>
              </mc:Choice>
              <mc:Fallback>
                <p:oleObj r:id="rId3" imgW="3829050" imgH="208597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1720" y="2924944"/>
                        <a:ext cx="4598988" cy="2505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4973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Динамічні рівняння Леонтьєва для двохсекторної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Перейдемо до рівнянь для двохсекторної економічної системи</a:t>
            </a:r>
            <a:r>
              <a:rPr lang="uk-UA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Врахуємо при цьому, що вільні залишки, які входили у праву частину статичних рівнянь, частково можна направити на розширення виробництва.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Крім того засоби, отримані в одному із секторів, можуть бути спрямовані для інвестицій в обидва сектори.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зв'язку з цим величину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заміняємо на:</a:t>
            </a:r>
            <a:r>
              <a:rPr lang="uk-UA" dirty="0">
                <a:solidFill>
                  <a:schemeClr val="bg1"/>
                </a:solidFill>
              </a:rPr>
              <a:t> </a:t>
            </a: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Тут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– </a:t>
            </a:r>
            <a:r>
              <a:rPr lang="uk-UA" altLang="x-none" dirty="0">
                <a:solidFill>
                  <a:schemeClr val="bg1"/>
                </a:solidFill>
              </a:rPr>
              <a:t>інвестиції в перший сектор, а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dirty="0">
                <a:solidFill>
                  <a:schemeClr val="bg1"/>
                </a:solidFill>
                <a:latin typeface="Arial" panose="020B0604020202020204" pitchFamily="34" charset="0"/>
              </a:rPr>
              <a:t>ʺ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– </a:t>
            </a:r>
            <a:r>
              <a:rPr lang="uk-UA" altLang="x-none" dirty="0">
                <a:solidFill>
                  <a:schemeClr val="bg1"/>
                </a:solidFill>
              </a:rPr>
              <a:t>інвестиції в другий сектор економічної системи. Величина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 правій частині задає новий (менший, ніж раніше) обсяг вільних залишків.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09468"/>
              </p:ext>
            </p:extLst>
          </p:nvPr>
        </p:nvGraphicFramePr>
        <p:xfrm>
          <a:off x="4032250" y="4365104"/>
          <a:ext cx="19145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r:id="rId3" imgW="1269449" imgH="241195" progId="Equation.3">
                  <p:embed/>
                </p:oleObj>
              </mc:Choice>
              <mc:Fallback>
                <p:oleObj r:id="rId3" imgW="1269449" imgH="241195" progId="Equation.3">
                  <p:embed/>
                  <p:pic>
                    <p:nvPicPr>
                      <p:cNvPr id="0" name="Object 1597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2250" y="4365104"/>
                        <a:ext cx="19145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1165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При подальшому рості величин </a:t>
            </a:r>
            <a:r>
              <a:rPr lang="ru-RU" altLang="x-none" b="1" i="1" dirty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0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b="1" i="1" dirty="0">
                <a:solidFill>
                  <a:schemeClr val="bg1"/>
                </a:solidFill>
              </a:rPr>
              <a:t>b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0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b="1" i="1" dirty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b="1" i="1" dirty="0">
                <a:solidFill>
                  <a:schemeClr val="bg1"/>
                </a:solidFill>
              </a:rPr>
              <a:t>b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b="1" i="1" dirty="0">
                <a:solidFill>
                  <a:schemeClr val="bg1"/>
                </a:solidFill>
              </a:rPr>
              <a:t>a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b="1" i="1" dirty="0">
                <a:solidFill>
                  <a:schemeClr val="bg1"/>
                </a:solidFill>
              </a:rPr>
              <a:t>b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 настає момент, коли корені зливаються (рис. 4.3).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Тепер уже зона росту величини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dirty="0">
                <a:solidFill>
                  <a:schemeClr val="bg1"/>
                </a:solidFill>
              </a:rPr>
              <a:t> відсутня, але зберігається положення рівноваги, що відповідає кратному кореню.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dirty="0" smtClean="0"/>
          </a:p>
          <a:p>
            <a:pPr>
              <a:spcBef>
                <a:spcPct val="50000"/>
              </a:spcBef>
            </a:pPr>
            <a:endParaRPr lang="uk-UA" dirty="0"/>
          </a:p>
          <a:p>
            <a:pPr>
              <a:spcBef>
                <a:spcPct val="50000"/>
              </a:spcBef>
            </a:pPr>
            <a:endParaRPr lang="uk-UA" dirty="0" smtClean="0"/>
          </a:p>
          <a:p>
            <a:pPr>
              <a:spcBef>
                <a:spcPct val="50000"/>
              </a:spcBef>
            </a:pPr>
            <a:r>
              <a:rPr lang="uk-UA" dirty="0" smtClean="0">
                <a:solidFill>
                  <a:schemeClr val="bg1"/>
                </a:solidFill>
              </a:rPr>
              <a:t>Рис.4.3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6" name="Object 192515"/>
          <p:cNvGraphicFramePr/>
          <p:nvPr>
            <p:extLst>
              <p:ext uri="{D42A27DB-BD31-4B8C-83A1-F6EECF244321}">
                <p14:modId xmlns:p14="http://schemas.microsoft.com/office/powerpoint/2010/main" val="2521917651"/>
              </p:ext>
            </p:extLst>
          </p:nvPr>
        </p:nvGraphicFramePr>
        <p:xfrm>
          <a:off x="2555875" y="3429000"/>
          <a:ext cx="4789488" cy="260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r:id="rId3" imgW="3829050" imgH="2085975" progId="CorelDraw.Graphic.7">
                  <p:embed/>
                </p:oleObj>
              </mc:Choice>
              <mc:Fallback>
                <p:oleObj r:id="rId3" imgW="3829050" imgH="208597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55875" y="3429000"/>
                        <a:ext cx="4789488" cy="2608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03120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Аналіз результатів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Збільшуючи величини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b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b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a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b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uk-UA" altLang="x-none" dirty="0">
                <a:solidFill>
                  <a:schemeClr val="bg1"/>
                </a:solidFill>
              </a:rPr>
              <a:t> далі, ми приходимо до ситуації відсутності дійсних коренів, що відповідає відсутності положень рівноваги (рис. 4.4).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цьому випадку можливо тільки </a:t>
            </a:r>
            <a:r>
              <a:rPr lang="uk-UA" altLang="x-none" dirty="0" smtClean="0">
                <a:solidFill>
                  <a:schemeClr val="bg1"/>
                </a:solidFill>
              </a:rPr>
              <a:t>спадання </a:t>
            </a:r>
            <a:r>
              <a:rPr lang="uk-UA" altLang="x-none" dirty="0">
                <a:solidFill>
                  <a:schemeClr val="bg1"/>
                </a:solidFill>
              </a:rPr>
              <a:t>величини </a:t>
            </a:r>
            <a:r>
              <a:rPr lang="uk-UA" altLang="x-none" b="1" i="1" dirty="0">
                <a:solidFill>
                  <a:schemeClr val="bg1"/>
                </a:solidFill>
              </a:rPr>
              <a:t>x</a:t>
            </a:r>
            <a:r>
              <a:rPr lang="uk-UA" altLang="x-none" dirty="0">
                <a:solidFill>
                  <a:schemeClr val="bg1"/>
                </a:solidFill>
              </a:rPr>
              <a:t> при будь-яких початкових </a:t>
            </a:r>
            <a:r>
              <a:rPr lang="uk-UA" altLang="x-none" dirty="0" smtClean="0">
                <a:solidFill>
                  <a:schemeClr val="bg1"/>
                </a:solidFill>
              </a:rPr>
              <a:t>умовах.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 smtClean="0">
                <a:solidFill>
                  <a:schemeClr val="bg1"/>
                </a:solidFill>
              </a:rPr>
              <a:t>Рис. 4.4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6" name="Object 193539"/>
          <p:cNvGraphicFramePr/>
          <p:nvPr/>
        </p:nvGraphicFramePr>
        <p:xfrm>
          <a:off x="2627313" y="3644901"/>
          <a:ext cx="4789487" cy="2608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r:id="rId3" imgW="3829050" imgH="2085975" progId="CorelDraw.Graphic.7">
                  <p:embed/>
                </p:oleObj>
              </mc:Choice>
              <mc:Fallback>
                <p:oleObj r:id="rId3" imgW="3829050" imgH="208597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27313" y="3644901"/>
                        <a:ext cx="4789487" cy="26082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77812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Висновки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Ми розглянули досить докладно тільки приклад квадратичних залежностей величин </a:t>
            </a:r>
            <a:r>
              <a:rPr lang="en-US" altLang="x-none" b="1" i="1" dirty="0">
                <a:solidFill>
                  <a:schemeClr val="bg1"/>
                </a:solidFill>
              </a:rPr>
              <a:t>w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y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від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Нескладно вивчити і будь-який інший випадок, користаючись тими ж самими методами.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 усіх випадках розгляд фазової площини  значно полегшує розуміння картини, одержуваної за допомогою чисельного інтегрування нелінійного диференціального рівняння.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6354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двохсекторному випадку зробимо так само, як в односекторному.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За основу візьмемо нелінійні статичні рівняння, додавши в них динамічні складові такого ж виду, як у лінійному випадку.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У підсумку одержимо: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Рішення отриманої системи істотно залежить від значення визначника </a:t>
            </a:r>
            <a:r>
              <a:rPr lang="en-US" altLang="x-none" i="1" dirty="0">
                <a:solidFill>
                  <a:schemeClr val="bg1"/>
                </a:solidFill>
              </a:rPr>
              <a:t>e</a:t>
            </a:r>
            <a:r>
              <a:rPr lang="en-US" altLang="x-none" i="1" baseline="-25000" dirty="0">
                <a:solidFill>
                  <a:schemeClr val="bg1"/>
                </a:solidFill>
              </a:rPr>
              <a:t>0</a:t>
            </a:r>
            <a:r>
              <a:rPr lang="en-US" altLang="x-none" i="1" dirty="0">
                <a:solidFill>
                  <a:schemeClr val="bg1"/>
                </a:solidFill>
              </a:rPr>
              <a:t>=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el-GR" altLang="x-none" i="1" baseline="-25000" dirty="0">
                <a:solidFill>
                  <a:schemeClr val="bg1"/>
                </a:solidFill>
              </a:rPr>
              <a:t>11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el-GR" altLang="x-none" i="1" baseline="-25000" dirty="0">
                <a:solidFill>
                  <a:schemeClr val="bg1"/>
                </a:solidFill>
              </a:rPr>
              <a:t>22</a:t>
            </a:r>
            <a:r>
              <a:rPr lang="el-GR" altLang="x-none" i="1" dirty="0">
                <a:solidFill>
                  <a:schemeClr val="bg1"/>
                </a:solidFill>
              </a:rPr>
              <a:t>-ν</a:t>
            </a:r>
            <a:r>
              <a:rPr lang="el-GR" altLang="x-none" i="1" baseline="-25000" dirty="0">
                <a:solidFill>
                  <a:schemeClr val="bg1"/>
                </a:solidFill>
              </a:rPr>
              <a:t>12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el-GR" altLang="x-none" i="1" baseline="-25000" dirty="0">
                <a:solidFill>
                  <a:schemeClr val="bg1"/>
                </a:solidFill>
              </a:rPr>
              <a:t>21</a:t>
            </a:r>
            <a:r>
              <a:rPr lang="el-GR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що відігравав важливу роль і в лінійному випадку. </a:t>
            </a:r>
            <a:endParaRPr lang="uk-UA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9127334"/>
              </p:ext>
            </p:extLst>
          </p:nvPr>
        </p:nvGraphicFramePr>
        <p:xfrm>
          <a:off x="1115616" y="3356992"/>
          <a:ext cx="71088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4" r:id="rId3" imgW="4737100" imgH="419100" progId="Equation.3">
                  <p:embed/>
                </p:oleObj>
              </mc:Choice>
              <mc:Fallback>
                <p:oleObj r:id="rId3" imgW="4737100" imgH="419100" progId="Equation.3">
                  <p:embed/>
                  <p:pic>
                    <p:nvPicPr>
                      <p:cNvPr id="0" name="Object 195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356992"/>
                        <a:ext cx="71088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933866"/>
              </p:ext>
            </p:extLst>
          </p:nvPr>
        </p:nvGraphicFramePr>
        <p:xfrm>
          <a:off x="1115616" y="3933056"/>
          <a:ext cx="6237288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r:id="rId5" imgW="4152900" imgH="419100" progId="Equation.3">
                  <p:embed/>
                </p:oleObj>
              </mc:Choice>
              <mc:Fallback>
                <p:oleObj r:id="rId5" imgW="4152900" imgH="419100" progId="Equation.3">
                  <p:embed/>
                  <p:pic>
                    <p:nvPicPr>
                      <p:cNvPr id="0" name="Object 195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933056"/>
                        <a:ext cx="6237288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9768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Якщо цей визначник не дорівнює нулю, то розв'яжемо систему (4.5) відносно похідних </a:t>
            </a:r>
            <a:r>
              <a:rPr lang="en-US" altLang="x-none" i="1" dirty="0">
                <a:solidFill>
                  <a:schemeClr val="bg1"/>
                </a:solidFill>
              </a:rPr>
              <a:t>dx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i="1" dirty="0">
                <a:solidFill>
                  <a:schemeClr val="bg1"/>
                </a:solidFill>
              </a:rPr>
              <a:t>/dt</a:t>
            </a:r>
            <a:r>
              <a:rPr lang="en-US" altLang="x-none" dirty="0">
                <a:solidFill>
                  <a:schemeClr val="bg1"/>
                </a:solidFill>
              </a:rPr>
              <a:t> 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i="1" dirty="0">
                <a:solidFill>
                  <a:schemeClr val="bg1"/>
                </a:solidFill>
              </a:rPr>
              <a:t>dx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i="1" dirty="0">
                <a:solidFill>
                  <a:schemeClr val="bg1"/>
                </a:solidFill>
              </a:rPr>
              <a:t>/dt</a:t>
            </a:r>
            <a:r>
              <a:rPr lang="en-US" altLang="x-none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30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Ці випадки відповідають тому, що час окупності інвестицій у той самий сектор залежить від джерела фінансування, що відбивається в нерівності між собою коефіцієнтів фондомісткості: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el-GR" altLang="x-none" i="1" baseline="-25000" dirty="0">
                <a:solidFill>
                  <a:schemeClr val="bg1"/>
                </a:solidFill>
              </a:rPr>
              <a:t>11</a:t>
            </a:r>
            <a:r>
              <a:rPr lang="el-GR" altLang="x-none" i="1" dirty="0">
                <a:solidFill>
                  <a:schemeClr val="bg1"/>
                </a:solidFill>
              </a:rPr>
              <a:t>≠ν</a:t>
            </a:r>
            <a:r>
              <a:rPr lang="el-GR" altLang="x-none" i="1" baseline="-25000" dirty="0">
                <a:solidFill>
                  <a:schemeClr val="bg1"/>
                </a:solidFill>
              </a:rPr>
              <a:t>21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(або)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el-GR" altLang="x-none" i="1" baseline="-25000" dirty="0">
                <a:solidFill>
                  <a:schemeClr val="bg1"/>
                </a:solidFill>
              </a:rPr>
              <a:t>12</a:t>
            </a:r>
            <a:r>
              <a:rPr lang="el-GR" altLang="x-none" i="1" dirty="0">
                <a:solidFill>
                  <a:schemeClr val="bg1"/>
                </a:solidFill>
              </a:rPr>
              <a:t>≠ν</a:t>
            </a:r>
            <a:r>
              <a:rPr lang="el-GR" altLang="x-none" i="1" baseline="-25000" dirty="0">
                <a:solidFill>
                  <a:schemeClr val="bg1"/>
                </a:solidFill>
              </a:rPr>
              <a:t>22</a:t>
            </a:r>
            <a:r>
              <a:rPr lang="el-GR" altLang="x-none" dirty="0">
                <a:solidFill>
                  <a:schemeClr val="bg1"/>
                </a:solidFill>
              </a:rPr>
              <a:t>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0914636"/>
              </p:ext>
            </p:extLst>
          </p:nvPr>
        </p:nvGraphicFramePr>
        <p:xfrm>
          <a:off x="827584" y="2420938"/>
          <a:ext cx="7218363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6" r:id="rId3" imgW="4508500" imgH="469900" progId="Equation.3">
                  <p:embed/>
                </p:oleObj>
              </mc:Choice>
              <mc:Fallback>
                <p:oleObj r:id="rId3" imgW="4508500" imgH="469900" progId="Equation.3">
                  <p:embed/>
                  <p:pic>
                    <p:nvPicPr>
                      <p:cNvPr id="0" name="Object 197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420938"/>
                        <a:ext cx="7218363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28282"/>
              </p:ext>
            </p:extLst>
          </p:nvPr>
        </p:nvGraphicFramePr>
        <p:xfrm>
          <a:off x="1686396" y="3068638"/>
          <a:ext cx="55499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7" r:id="rId5" imgW="3402123" imgH="241195" progId="Equation.3">
                  <p:embed/>
                </p:oleObj>
              </mc:Choice>
              <mc:Fallback>
                <p:oleObj r:id="rId5" imgW="3402123" imgH="241195" progId="Equation.3">
                  <p:embed/>
                  <p:pic>
                    <p:nvPicPr>
                      <p:cNvPr id="0" name="Object 1976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6396" y="3068638"/>
                        <a:ext cx="55499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081590"/>
              </p:ext>
            </p:extLst>
          </p:nvPr>
        </p:nvGraphicFramePr>
        <p:xfrm>
          <a:off x="899592" y="3429000"/>
          <a:ext cx="63404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8" r:id="rId7" imgW="3962400" imgH="469900" progId="Equation.3">
                  <p:embed/>
                </p:oleObj>
              </mc:Choice>
              <mc:Fallback>
                <p:oleObj r:id="rId7" imgW="3962400" imgH="469900" progId="Equation.3">
                  <p:embed/>
                  <p:pic>
                    <p:nvPicPr>
                      <p:cNvPr id="0" name="Object 1976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429000"/>
                        <a:ext cx="634047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383015"/>
              </p:ext>
            </p:extLst>
          </p:nvPr>
        </p:nvGraphicFramePr>
        <p:xfrm>
          <a:off x="1691680" y="4149725"/>
          <a:ext cx="5354638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9" r:id="rId9" imgW="3313262" imgH="241195" progId="Equation.3">
                  <p:embed/>
                </p:oleObj>
              </mc:Choice>
              <mc:Fallback>
                <p:oleObj r:id="rId9" imgW="3313262" imgH="241195" progId="Equation.3">
                  <p:embed/>
                  <p:pic>
                    <p:nvPicPr>
                      <p:cNvPr id="0" name="Object 1976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149725"/>
                        <a:ext cx="5354638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07977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Рівняння (4.6) можна вирішувати чисельним методом, але для аналізу результатів, що виходять, корисно заздалегідь знати статичні рішення, тобто рішення, що відповідають постійним значенням величин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Розглянемо конкретні приклади, використовуючи уже вивчені в статичному випадку квадратичні залежності виробничих витрат і вільних залишків від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782186"/>
              </p:ext>
            </p:extLst>
          </p:nvPr>
        </p:nvGraphicFramePr>
        <p:xfrm>
          <a:off x="1691680" y="4797152"/>
          <a:ext cx="67246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8" r:id="rId3" imgW="4441145" imgH="355292" progId="Equation.3">
                  <p:embed/>
                </p:oleObj>
              </mc:Choice>
              <mc:Fallback>
                <p:oleObj r:id="rId3" imgW="4441145" imgH="355292" progId="Equation.3">
                  <p:embed/>
                  <p:pic>
                    <p:nvPicPr>
                      <p:cNvPr id="0" name="Object 1986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4797152"/>
                        <a:ext cx="67246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090283"/>
              </p:ext>
            </p:extLst>
          </p:nvPr>
        </p:nvGraphicFramePr>
        <p:xfrm>
          <a:off x="899592" y="4293096"/>
          <a:ext cx="78962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9" r:id="rId5" imgW="5257800" imgH="469900" progId="Equation.3">
                  <p:embed/>
                </p:oleObj>
              </mc:Choice>
              <mc:Fallback>
                <p:oleObj r:id="rId5" imgW="5257800" imgH="469900" progId="Equation.3">
                  <p:embed/>
                  <p:pic>
                    <p:nvPicPr>
                      <p:cNvPr id="0" name="Object 1986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293096"/>
                        <a:ext cx="789622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932961"/>
              </p:ext>
            </p:extLst>
          </p:nvPr>
        </p:nvGraphicFramePr>
        <p:xfrm>
          <a:off x="755576" y="5301208"/>
          <a:ext cx="72231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0" r:id="rId7" imgW="4813300" imgH="469900" progId="Equation.3">
                  <p:embed/>
                </p:oleObj>
              </mc:Choice>
              <mc:Fallback>
                <p:oleObj r:id="rId7" imgW="4813300" imgH="469900" progId="Equation.3">
                  <p:embed/>
                  <p:pic>
                    <p:nvPicPr>
                      <p:cNvPr id="0" name="Object 1986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301208"/>
                        <a:ext cx="7223125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189734"/>
              </p:ext>
            </p:extLst>
          </p:nvPr>
        </p:nvGraphicFramePr>
        <p:xfrm>
          <a:off x="1475656" y="6092825"/>
          <a:ext cx="641508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1" r:id="rId9" imgW="4238121" imgH="355292" progId="Equation.3">
                  <p:embed/>
                </p:oleObj>
              </mc:Choice>
              <mc:Fallback>
                <p:oleObj r:id="rId9" imgW="4238121" imgH="355292" progId="Equation.3">
                  <p:embed/>
                  <p:pic>
                    <p:nvPicPr>
                      <p:cNvPr id="0" name="Object 1986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6092825"/>
                        <a:ext cx="6415087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820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При розв'язанні статичних рівнянь було визначено, що положень рівноваги може бути чотири, два чи жодного.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Так само як в односекторному випадку, розглянемо великий набір початкових умов для того, щоб одержати </a:t>
            </a:r>
            <a:r>
              <a:rPr lang="ru-RU" altLang="x-none" dirty="0" smtClean="0">
                <a:solidFill>
                  <a:schemeClr val="bg1"/>
                </a:solidFill>
              </a:rPr>
              <a:t>повну уяву </a:t>
            </a:r>
            <a:r>
              <a:rPr lang="ru-RU" altLang="x-none" dirty="0">
                <a:solidFill>
                  <a:schemeClr val="bg1"/>
                </a:solidFill>
              </a:rPr>
              <a:t>про вид фазової площини у всьому різноманітті можливостей.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Особливий інтерес представляють околи положень рівноваги.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Ці положення є особливими точками на фазовій площині. </a:t>
            </a:r>
          </a:p>
          <a:p>
            <a:pPr>
              <a:spcBef>
                <a:spcPct val="5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Вид цих особливих точок істотно залежить від параметрів системи.</a:t>
            </a:r>
            <a:r>
              <a:rPr lang="ru-RU" dirty="0">
                <a:solidFill>
                  <a:schemeClr val="bg1"/>
                </a:solidFill>
              </a:rPr>
              <a:t>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2983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3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 рис. 4.5 зображений випадок з чотирма особливими точками за умови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b="1" i="1" dirty="0">
                <a:solidFill>
                  <a:schemeClr val="bg1"/>
                </a:solidFill>
              </a:rPr>
              <a:t>&gt;0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3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Особлива точка 1 має такий же характер, як єдина особлива точка в лінійному випадку. </a:t>
            </a:r>
          </a:p>
          <a:p>
            <a:pPr>
              <a:spcBef>
                <a:spcPct val="3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Це </a:t>
            </a:r>
            <a:r>
              <a:rPr lang="uk-UA" altLang="x-none" dirty="0" smtClean="0">
                <a:solidFill>
                  <a:schemeClr val="bg1"/>
                </a:solidFill>
              </a:rPr>
              <a:t>нестійкий вузол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3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Починаючи зміну системи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поблизу цього вузла ми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надалі віддаляємося від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нього й у більшості випадків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це віддалення приводить до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від’ємних значень однієї з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величин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чи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тобто до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збитковості відповідного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сектора.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  <p:grpSp>
        <p:nvGrpSpPr>
          <p:cNvPr id="5" name="Group 200710"/>
          <p:cNvGrpSpPr/>
          <p:nvPr/>
        </p:nvGrpSpPr>
        <p:grpSpPr>
          <a:xfrm>
            <a:off x="4791993" y="2773362"/>
            <a:ext cx="3168650" cy="3500438"/>
            <a:chOff x="3379" y="1978"/>
            <a:chExt cx="1996" cy="2205"/>
          </a:xfrm>
        </p:grpSpPr>
        <p:graphicFrame>
          <p:nvGraphicFramePr>
            <p:cNvPr id="6" name="Object 200707"/>
            <p:cNvGraphicFramePr/>
            <p:nvPr/>
          </p:nvGraphicFramePr>
          <p:xfrm>
            <a:off x="3379" y="1978"/>
            <a:ext cx="1996" cy="19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668" r:id="rId3" imgW="3838575" imgH="3838575" progId="CorelDraw.Graphic.7">
                    <p:embed/>
                  </p:oleObj>
                </mc:Choice>
                <mc:Fallback>
                  <p:oleObj r:id="rId3" imgW="3838575" imgH="3838575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379" y="1978"/>
                          <a:ext cx="1996" cy="199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00709"/>
            <p:cNvSpPr txBox="1"/>
            <p:nvPr/>
          </p:nvSpPr>
          <p:spPr>
            <a:xfrm>
              <a:off x="4037" y="3952"/>
              <a:ext cx="99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4.5</a:t>
              </a:r>
              <a:endParaRPr sz="1800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44355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Однак існує дуже маленький діапазон початкових значень, що приводить до одночасного росту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 наближенням до особливої точки 2, що є стійким вузлом.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Нагадаємо, що в лінійному випадку існував єдиний напрямок, що приводить до одночасно росту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даному випадку мається деякий діапазон відповідних напрямків, однак цей діапазон настільки вузький, що поводження системи поблизу особливої точки 1 можна вважати таким, що практично не відрізняється від лінійного аналога.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Істотна відмінність від лінійного випадку полягає в тому, що там ріст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(</a:t>
            </a:r>
            <a:r>
              <a:rPr lang="uk-UA" altLang="x-none" dirty="0">
                <a:solidFill>
                  <a:schemeClr val="bg1"/>
                </a:solidFill>
              </a:rPr>
              <a:t>у тому єдиному випадку, коли він був можливий одночасно) був необмеженим, а тут такий ріст обмежений наближенням до точки 2.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80791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З'являються також дві особливі точки 3 і 4 типу сідло. Проходячи повз ці особливі точки, фазові криві або відхиляються убік точки 2, або ідуть у бік збитковості одного із секторів.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цілому можна сказати, що дана система здатна скоріше до деградації, ніж до розвитку, оскільки наближення до стійкої особливої точки 2 можливо, як правило, за умови </a:t>
            </a:r>
            <a:r>
              <a:rPr lang="uk-UA" altLang="x-none" dirty="0" smtClean="0">
                <a:solidFill>
                  <a:schemeClr val="bg1"/>
                </a:solidFill>
              </a:rPr>
              <a:t>спадання </a:t>
            </a:r>
            <a:r>
              <a:rPr lang="en-US" altLang="x-none" b="1" i="1" dirty="0" smtClean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 smtClean="0">
                <a:solidFill>
                  <a:schemeClr val="bg1"/>
                </a:solidFill>
              </a:rPr>
              <a:t>1</a:t>
            </a:r>
            <a:r>
              <a:rPr lang="en-US" altLang="x-none" dirty="0" smtClean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b="1" i="1" dirty="0">
                <a:solidFill>
                  <a:schemeClr val="bg1"/>
                </a:solidFill>
              </a:rPr>
              <a:t>x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 ми вже показували в лінійному випадку, це відповідає тому, що обидва сектори краще засвоюють інвестиції друг від друга, чим власні інвестиції.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6033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Динамічні рівняння Леонтьєва для двохсекторної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altLang="x-none" dirty="0">
                <a:solidFill>
                  <a:schemeClr val="bg1"/>
                </a:solidFill>
              </a:rPr>
              <a:t>Припустимо, що швидкість росту валового продукту в першому секторі </a:t>
            </a:r>
            <a:r>
              <a:rPr lang="ru-RU" altLang="x-none" b="1" i="1" dirty="0">
                <a:solidFill>
                  <a:schemeClr val="bg1"/>
                </a:solidFill>
              </a:rPr>
              <a:t>dx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b="1" i="1" dirty="0">
                <a:solidFill>
                  <a:schemeClr val="bg1"/>
                </a:solidFill>
              </a:rPr>
              <a:t>/dt</a:t>
            </a:r>
            <a:r>
              <a:rPr lang="ru-RU" altLang="x-none" dirty="0">
                <a:solidFill>
                  <a:schemeClr val="bg1"/>
                </a:solidFill>
              </a:rPr>
              <a:t> пропорційна обсягу інвестицій в цей сектор </a:t>
            </a:r>
            <a:r>
              <a:rPr lang="ru-RU" altLang="x-none" sz="2000" b="1" i="1" dirty="0">
                <a:solidFill>
                  <a:schemeClr val="bg1"/>
                </a:solidFill>
              </a:rPr>
              <a:t>y</a:t>
            </a:r>
            <a:r>
              <a:rPr lang="ru-RU" altLang="x-none" sz="2000" b="1" i="1" dirty="0">
                <a:solidFill>
                  <a:schemeClr val="bg1"/>
                </a:solidFill>
                <a:latin typeface="Arial" panose="020B0604020202020204" pitchFamily="34" charset="0"/>
              </a:rPr>
              <a:t>ʹ</a:t>
            </a:r>
            <a:r>
              <a:rPr lang="ru-RU" altLang="x-none" sz="2000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: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/>
            </a:r>
            <a:br>
              <a:rPr lang="ru-RU" altLang="x-none" dirty="0">
                <a:solidFill>
                  <a:schemeClr val="bg1"/>
                </a:solidFill>
              </a:rPr>
            </a:br>
            <a:endParaRPr lang="ru-RU" altLang="x-none" dirty="0">
              <a:solidFill>
                <a:schemeClr val="bg1"/>
              </a:solidFill>
            </a:endParaRPr>
          </a:p>
          <a:p>
            <a:r>
              <a:rPr lang="ru-RU" altLang="x-none" dirty="0">
                <a:solidFill>
                  <a:schemeClr val="bg1"/>
                </a:solidFill>
              </a:rPr>
              <a:t>а швидкість росту валового продукту в другому секторі </a:t>
            </a:r>
            <a:r>
              <a:rPr lang="ru-RU" altLang="x-none" b="1" i="1" dirty="0">
                <a:solidFill>
                  <a:schemeClr val="bg1"/>
                </a:solidFill>
              </a:rPr>
              <a:t>dx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b="1" i="1" dirty="0">
                <a:solidFill>
                  <a:schemeClr val="bg1"/>
                </a:solidFill>
              </a:rPr>
              <a:t>/dt</a:t>
            </a:r>
            <a:r>
              <a:rPr lang="ru-RU" altLang="x-none" dirty="0">
                <a:solidFill>
                  <a:schemeClr val="bg1"/>
                </a:solidFill>
              </a:rPr>
              <a:t> пропорційна </a:t>
            </a:r>
            <a:r>
              <a:rPr lang="ru-RU" altLang="x-none" sz="2000" b="1" i="1" dirty="0">
                <a:solidFill>
                  <a:schemeClr val="bg1"/>
                </a:solidFill>
              </a:rPr>
              <a:t>y</a:t>
            </a:r>
            <a:r>
              <a:rPr lang="ru-RU" altLang="x-none" sz="2000" b="1" i="1" dirty="0">
                <a:solidFill>
                  <a:schemeClr val="bg1"/>
                </a:solidFill>
                <a:latin typeface="Arial" panose="020B0604020202020204" pitchFamily="34" charset="0"/>
              </a:rPr>
              <a:t>ʺ</a:t>
            </a:r>
            <a:r>
              <a:rPr lang="ru-RU" altLang="x-none" sz="2000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:</a:t>
            </a:r>
            <a:r>
              <a:rPr lang="ru-RU" dirty="0">
                <a:solidFill>
                  <a:schemeClr val="bg1"/>
                </a:solidFill>
              </a:rPr>
              <a:t> </a:t>
            </a:r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endParaRPr lang="ru-RU" altLang="x-none" dirty="0">
              <a:solidFill>
                <a:schemeClr val="bg1"/>
              </a:solidFill>
            </a:endParaRPr>
          </a:p>
          <a:p>
            <a:r>
              <a:rPr lang="ru-RU" altLang="x-none" sz="2800" dirty="0">
                <a:solidFill>
                  <a:schemeClr val="bg1"/>
                </a:solidFill>
              </a:rPr>
              <a:t>Аналогічно, величину </a:t>
            </a:r>
            <a:r>
              <a:rPr lang="ru-RU" altLang="x-none" sz="2800" b="1" i="1" dirty="0">
                <a:solidFill>
                  <a:schemeClr val="bg1"/>
                </a:solidFill>
              </a:rPr>
              <a:t>y</a:t>
            </a:r>
            <a:r>
              <a:rPr lang="ru-RU" altLang="x-none" sz="2800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sz="2800" dirty="0">
                <a:solidFill>
                  <a:schemeClr val="bg1"/>
                </a:solidFill>
              </a:rPr>
              <a:t> заміняємо на: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  <a:r>
              <a:rPr lang="ru-RU" altLang="x-none" sz="2800" dirty="0">
                <a:solidFill>
                  <a:schemeClr val="bg1"/>
                </a:solidFill>
              </a:rPr>
              <a:t/>
            </a:r>
            <a:br>
              <a:rPr lang="ru-RU" altLang="x-none" sz="2800" dirty="0">
                <a:solidFill>
                  <a:schemeClr val="bg1"/>
                </a:solidFill>
              </a:rPr>
            </a:br>
            <a:r>
              <a:rPr lang="ru-RU" altLang="x-none" sz="2800" dirty="0">
                <a:solidFill>
                  <a:schemeClr val="bg1"/>
                </a:solidFill>
              </a:rPr>
              <a:t/>
            </a:r>
            <a:br>
              <a:rPr lang="ru-RU" altLang="x-none" sz="2800" dirty="0">
                <a:solidFill>
                  <a:schemeClr val="bg1"/>
                </a:solidFill>
              </a:rPr>
            </a:br>
            <a:r>
              <a:rPr lang="ru-RU" altLang="x-none" sz="2800" dirty="0">
                <a:solidFill>
                  <a:schemeClr val="bg1"/>
                </a:solidFill>
              </a:rPr>
              <a:t/>
            </a:r>
            <a:br>
              <a:rPr lang="ru-RU" altLang="x-none" sz="2800" dirty="0">
                <a:solidFill>
                  <a:schemeClr val="bg1"/>
                </a:solidFill>
              </a:rPr>
            </a:br>
            <a:r>
              <a:rPr lang="ru-RU" altLang="x-none" sz="2800" dirty="0">
                <a:solidFill>
                  <a:schemeClr val="bg1"/>
                </a:solidFill>
              </a:rPr>
              <a:t>де</a:t>
            </a:r>
            <a:endParaRPr lang="ru-RU" altLang="x-none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566724"/>
              </p:ext>
            </p:extLst>
          </p:nvPr>
        </p:nvGraphicFramePr>
        <p:xfrm>
          <a:off x="4057650" y="2276872"/>
          <a:ext cx="1354138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4" r:id="rId3" imgW="901309" imgH="418918" progId="Equation.3">
                  <p:embed/>
                </p:oleObj>
              </mc:Choice>
              <mc:Fallback>
                <p:oleObj r:id="rId3" imgW="901309" imgH="418918" progId="Equation.3">
                  <p:embed/>
                  <p:pic>
                    <p:nvPicPr>
                      <p:cNvPr id="0" name="Object 1607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2276872"/>
                        <a:ext cx="1354138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897616"/>
              </p:ext>
            </p:extLst>
          </p:nvPr>
        </p:nvGraphicFramePr>
        <p:xfrm>
          <a:off x="4022725" y="3573016"/>
          <a:ext cx="137795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5" r:id="rId5" imgW="914400" imgH="419100" progId="Equation.3">
                  <p:embed/>
                </p:oleObj>
              </mc:Choice>
              <mc:Fallback>
                <p:oleObj r:id="rId5" imgW="914400" imgH="419100" progId="Equation.3">
                  <p:embed/>
                  <p:pic>
                    <p:nvPicPr>
                      <p:cNvPr id="0" name="Object 1607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725" y="3573016"/>
                        <a:ext cx="137795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290457"/>
              </p:ext>
            </p:extLst>
          </p:nvPr>
        </p:nvGraphicFramePr>
        <p:xfrm>
          <a:off x="3733800" y="4869160"/>
          <a:ext cx="2068513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" r:id="rId7" imgW="1371005" imgH="241195" progId="Equation.3">
                  <p:embed/>
                </p:oleObj>
              </mc:Choice>
              <mc:Fallback>
                <p:oleObj r:id="rId7" imgW="1371005" imgH="241195" progId="Equation.3">
                  <p:embed/>
                  <p:pic>
                    <p:nvPicPr>
                      <p:cNvPr id="0" name="Object 1607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869160"/>
                        <a:ext cx="2068513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9584907"/>
              </p:ext>
            </p:extLst>
          </p:nvPr>
        </p:nvGraphicFramePr>
        <p:xfrm>
          <a:off x="1691680" y="5445224"/>
          <a:ext cx="1411288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" r:id="rId9" imgW="939800" imgH="419100" progId="Equation.3">
                  <p:embed/>
                </p:oleObj>
              </mc:Choice>
              <mc:Fallback>
                <p:oleObj r:id="rId9" imgW="939800" imgH="419100" progId="Equation.3">
                  <p:embed/>
                  <p:pic>
                    <p:nvPicPr>
                      <p:cNvPr id="0" name="Object 1607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5445224"/>
                        <a:ext cx="1411288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886021"/>
              </p:ext>
            </p:extLst>
          </p:nvPr>
        </p:nvGraphicFramePr>
        <p:xfrm>
          <a:off x="3563888" y="5445224"/>
          <a:ext cx="1435100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8" r:id="rId11" imgW="952087" imgH="418918" progId="Equation.3">
                  <p:embed/>
                </p:oleObj>
              </mc:Choice>
              <mc:Fallback>
                <p:oleObj r:id="rId11" imgW="952087" imgH="418918" progId="Equation.3">
                  <p:embed/>
                  <p:pic>
                    <p:nvPicPr>
                      <p:cNvPr id="0" name="Object 1607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5445224"/>
                        <a:ext cx="1435100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777602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3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Розглянемо тепер випадок </a:t>
            </a:r>
            <a:r>
              <a:rPr lang="ru-RU" altLang="x-none" b="1" i="1" dirty="0">
                <a:solidFill>
                  <a:schemeClr val="bg1"/>
                </a:solidFill>
              </a:rPr>
              <a:t>e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0</a:t>
            </a:r>
            <a:r>
              <a:rPr lang="ru-RU" altLang="x-none" b="1" i="1" dirty="0">
                <a:solidFill>
                  <a:schemeClr val="bg1"/>
                </a:solidFill>
              </a:rPr>
              <a:t>&lt;0</a:t>
            </a:r>
            <a:r>
              <a:rPr lang="ru-RU" altLang="x-none" dirty="0">
                <a:solidFill>
                  <a:schemeClr val="bg1"/>
                </a:solidFill>
              </a:rPr>
              <a:t>, що відповідає протилежному варіанту, а саме, кращому засвоєнню обома секторами власних інвестицій, ніж інвестицій друг від друга.</a:t>
            </a:r>
          </a:p>
          <a:p>
            <a:pPr>
              <a:spcBef>
                <a:spcPct val="3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Відповідний результат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зображений на рис. 4.6. </a:t>
            </a:r>
          </a:p>
          <a:p>
            <a:pPr>
              <a:spcBef>
                <a:spcPct val="3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Тепер точки 1 і 2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перетворилися в сідла, а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точки 3 і 4 – у стійкі фокуси. </a:t>
            </a:r>
          </a:p>
          <a:p>
            <a:pPr>
              <a:spcBef>
                <a:spcPct val="3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Починаючи з відносно малих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значень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 і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 система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переходить до значно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більших значень цих величин,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наближаючись до одного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зі стійких фокусів. </a:t>
            </a:r>
            <a:endParaRPr lang="ru-RU" altLang="x-none" dirty="0" smtClean="0">
              <a:solidFill>
                <a:schemeClr val="bg1"/>
              </a:solidFill>
            </a:endParaRPr>
          </a:p>
          <a:p>
            <a:pPr>
              <a:spcBef>
                <a:spcPct val="30000"/>
              </a:spcBef>
            </a:pPr>
            <a:r>
              <a:rPr lang="ru-RU" altLang="x-none" dirty="0"/>
              <a:t> </a:t>
            </a:r>
            <a:r>
              <a:rPr lang="ru-RU" altLang="x-none" dirty="0" smtClean="0"/>
              <a:t>                                                                          Рис. 4.6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40</a:t>
            </a:fld>
            <a:endParaRPr lang="ru-RU" dirty="0"/>
          </a:p>
        </p:txBody>
      </p:sp>
      <p:graphicFrame>
        <p:nvGraphicFramePr>
          <p:cNvPr id="5" name="Object 202755"/>
          <p:cNvGraphicFramePr/>
          <p:nvPr>
            <p:extLst>
              <p:ext uri="{D42A27DB-BD31-4B8C-83A1-F6EECF244321}">
                <p14:modId xmlns:p14="http://schemas.microsoft.com/office/powerpoint/2010/main" val="1830967196"/>
              </p:ext>
            </p:extLst>
          </p:nvPr>
        </p:nvGraphicFramePr>
        <p:xfrm>
          <a:off x="4427984" y="2492896"/>
          <a:ext cx="3816350" cy="320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9" r:id="rId3" imgW="4391025" imgH="3829050" progId="CorelDraw.Graphic.7">
                  <p:embed/>
                </p:oleObj>
              </mc:Choice>
              <mc:Fallback>
                <p:oleObj r:id="rId3" imgW="4391025" imgH="3829050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427984" y="2492896"/>
                        <a:ext cx="3816350" cy="3209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636172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Принципове розходження з попереднім варіантом полягає в тому, що тепер ріст величин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 і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 можливий для дуже великого діапазону початкових значень, у той час як зменшення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1</a:t>
            </a:r>
            <a:r>
              <a:rPr lang="ru-RU" altLang="x-none" dirty="0">
                <a:solidFill>
                  <a:schemeClr val="bg1"/>
                </a:solidFill>
              </a:rPr>
              <a:t> і </a:t>
            </a:r>
            <a:r>
              <a:rPr lang="ru-RU" altLang="x-none" b="1" i="1" dirty="0">
                <a:solidFill>
                  <a:schemeClr val="bg1"/>
                </a:solidFill>
              </a:rPr>
              <a:t>x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2</a:t>
            </a:r>
            <a:r>
              <a:rPr lang="ru-RU" altLang="x-none" dirty="0">
                <a:solidFill>
                  <a:schemeClr val="bg1"/>
                </a:solidFill>
              </a:rPr>
              <a:t> до від’ємних значень можливо тільки при початкових даних, обраних в околі початку координат.</a:t>
            </a:r>
          </a:p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Розглянемо тепер випадки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двох особливих точок, тобто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станів рівноваги системи.</a:t>
            </a:r>
          </a:p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На рис. 4.3.3 зображена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фазова площина, що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відповідає випадку </a:t>
            </a:r>
            <a:r>
              <a:rPr lang="ru-RU" altLang="x-none" b="1" i="1" dirty="0">
                <a:solidFill>
                  <a:schemeClr val="bg1"/>
                </a:solidFill>
              </a:rPr>
              <a:t>e</a:t>
            </a:r>
            <a:r>
              <a:rPr lang="ru-RU" altLang="x-none" b="1" i="1" baseline="-25000" dirty="0">
                <a:solidFill>
                  <a:schemeClr val="bg1"/>
                </a:solidFill>
              </a:rPr>
              <a:t>0</a:t>
            </a:r>
            <a:r>
              <a:rPr lang="ru-RU" altLang="x-none" b="1" i="1" dirty="0">
                <a:solidFill>
                  <a:schemeClr val="bg1"/>
                </a:solidFill>
              </a:rPr>
              <a:t>&gt;0</a:t>
            </a:r>
            <a:r>
              <a:rPr lang="ru-RU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40000"/>
              </a:spcBef>
            </a:pPr>
            <a:r>
              <a:rPr lang="ru-RU" altLang="x-none" dirty="0">
                <a:solidFill>
                  <a:schemeClr val="bg1"/>
                </a:solidFill>
              </a:rPr>
              <a:t>Особлива точка 1 є </a:t>
            </a:r>
            <a:r>
              <a:rPr lang="ru-RU" altLang="x-none" dirty="0" smtClean="0">
                <a:solidFill>
                  <a:schemeClr val="bg1"/>
                </a:solidFill>
              </a:rPr>
              <a:t>нестійким </a:t>
            </a:r>
            <a:r>
              <a:rPr lang="ru-RU" altLang="x-none" dirty="0">
                <a:solidFill>
                  <a:schemeClr val="bg1"/>
                </a:solidFill>
              </a:rPr>
              <a:t/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вузлом, а особлива точка 2 – </a:t>
            </a:r>
            <a:br>
              <a:rPr lang="ru-RU" altLang="x-none" dirty="0">
                <a:solidFill>
                  <a:schemeClr val="bg1"/>
                </a:solidFill>
              </a:rPr>
            </a:br>
            <a:r>
              <a:rPr lang="ru-RU" altLang="x-none" dirty="0">
                <a:solidFill>
                  <a:schemeClr val="bg1"/>
                </a:solidFill>
              </a:rPr>
              <a:t>сідлом.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41</a:t>
            </a:fld>
            <a:endParaRPr lang="ru-RU" dirty="0"/>
          </a:p>
        </p:txBody>
      </p:sp>
      <p:grpSp>
        <p:nvGrpSpPr>
          <p:cNvPr id="6" name="Group 203782"/>
          <p:cNvGrpSpPr/>
          <p:nvPr/>
        </p:nvGrpSpPr>
        <p:grpSpPr>
          <a:xfrm>
            <a:off x="5076826" y="2924175"/>
            <a:ext cx="3203575" cy="3822700"/>
            <a:chOff x="3243" y="1912"/>
            <a:chExt cx="2018" cy="2408"/>
          </a:xfrm>
        </p:grpSpPr>
        <p:graphicFrame>
          <p:nvGraphicFramePr>
            <p:cNvPr id="7" name="Object 203779"/>
            <p:cNvGraphicFramePr/>
            <p:nvPr>
              <p:extLst>
                <p:ext uri="{D42A27DB-BD31-4B8C-83A1-F6EECF244321}">
                  <p14:modId xmlns:p14="http://schemas.microsoft.com/office/powerpoint/2010/main" val="3616635014"/>
                </p:ext>
              </p:extLst>
            </p:nvPr>
          </p:nvGraphicFramePr>
          <p:xfrm>
            <a:off x="3243" y="1912"/>
            <a:ext cx="2018" cy="19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13" r:id="rId3" imgW="3933825" imgH="3848100" progId="CorelDraw.Graphic.7">
                    <p:embed/>
                  </p:oleObj>
                </mc:Choice>
                <mc:Fallback>
                  <p:oleObj r:id="rId3" imgW="3933825" imgH="3848100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243" y="1912"/>
                          <a:ext cx="2018" cy="197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 Box 203781"/>
            <p:cNvSpPr txBox="1"/>
            <p:nvPr/>
          </p:nvSpPr>
          <p:spPr>
            <a:xfrm>
              <a:off x="4150" y="4089"/>
              <a:ext cx="1043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4.7</a:t>
              </a:r>
              <a:endParaRPr sz="1800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51183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При будь-яких початкових умовах одна з величин </a:t>
            </a:r>
            <a:r>
              <a:rPr lang="en-US" altLang="x-none" dirty="0">
                <a:solidFill>
                  <a:schemeClr val="bg1"/>
                </a:solidFill>
              </a:rPr>
              <a:t>x</a:t>
            </a:r>
            <a:r>
              <a:rPr lang="en-US" altLang="x-none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чи </a:t>
            </a:r>
            <a:r>
              <a:rPr lang="en-US" altLang="x-none" dirty="0">
                <a:solidFill>
                  <a:schemeClr val="bg1"/>
                </a:solidFill>
              </a:rPr>
              <a:t>x</a:t>
            </a:r>
            <a:r>
              <a:rPr lang="en-US" altLang="x-none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 часом приймає від’ємне значення.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Фазова площина, що відповідає випадку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b="1" i="1" dirty="0">
                <a:solidFill>
                  <a:schemeClr val="bg1"/>
                </a:solidFill>
              </a:rPr>
              <a:t>&lt;0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зображена на рис. 4.8.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Тепер особлива точка 1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є сідлом, а точка 2 –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стійким фокусом.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Існує дуже великий діапазон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початкових значень </a:t>
            </a:r>
            <a:r>
              <a:rPr lang="en-US" altLang="x-none" dirty="0">
                <a:solidFill>
                  <a:schemeClr val="bg1"/>
                </a:solidFill>
              </a:rPr>
              <a:t>x</a:t>
            </a:r>
            <a:r>
              <a:rPr lang="en-US" altLang="x-none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dirty="0">
                <a:solidFill>
                  <a:schemeClr val="bg1"/>
                </a:solidFill>
              </a:rPr>
              <a:t>x</a:t>
            </a:r>
            <a:r>
              <a:rPr lang="en-US" altLang="x-none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br>
              <a:rPr lang="en-US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що приводить до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подальшого росту цих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значень і їхньої стабілізації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поблизу точки 2.</a:t>
            </a:r>
            <a:r>
              <a:rPr lang="uk-UA" dirty="0">
                <a:solidFill>
                  <a:schemeClr val="bg1"/>
                </a:solidFill>
              </a:rPr>
              <a:t> 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42</a:t>
            </a:fld>
            <a:endParaRPr lang="ru-RU" dirty="0"/>
          </a:p>
        </p:txBody>
      </p:sp>
      <p:grpSp>
        <p:nvGrpSpPr>
          <p:cNvPr id="5" name="Group 204806"/>
          <p:cNvGrpSpPr/>
          <p:nvPr/>
        </p:nvGrpSpPr>
        <p:grpSpPr>
          <a:xfrm>
            <a:off x="4427538" y="2876551"/>
            <a:ext cx="3708400" cy="3835401"/>
            <a:chOff x="2789" y="1812"/>
            <a:chExt cx="2336" cy="2416"/>
          </a:xfrm>
        </p:grpSpPr>
        <p:graphicFrame>
          <p:nvGraphicFramePr>
            <p:cNvPr id="6" name="Object 204803"/>
            <p:cNvGraphicFramePr/>
            <p:nvPr>
              <p:extLst>
                <p:ext uri="{D42A27DB-BD31-4B8C-83A1-F6EECF244321}">
                  <p14:modId xmlns:p14="http://schemas.microsoft.com/office/powerpoint/2010/main" val="833419642"/>
                </p:ext>
              </p:extLst>
            </p:nvPr>
          </p:nvGraphicFramePr>
          <p:xfrm>
            <a:off x="2789" y="1812"/>
            <a:ext cx="2336" cy="21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37" r:id="rId3" imgW="4114800" imgH="3848100" progId="CorelDraw.Graphic.7">
                    <p:embed/>
                  </p:oleObj>
                </mc:Choice>
                <mc:Fallback>
                  <p:oleObj r:id="rId3" imgW="4114800" imgH="3848100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789" y="1812"/>
                          <a:ext cx="2336" cy="218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04805"/>
            <p:cNvSpPr txBox="1"/>
            <p:nvPr/>
          </p:nvSpPr>
          <p:spPr>
            <a:xfrm>
              <a:off x="3560" y="3997"/>
              <a:ext cx="1565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4.8</a:t>
              </a:r>
              <a:endParaRPr sz="1800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82764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Таким чином, і в цьому випадку кращим є значення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b="1" i="1" dirty="0">
                <a:solidFill>
                  <a:schemeClr val="bg1"/>
                </a:solidFill>
              </a:rPr>
              <a:t>&lt;0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що відповідає переважному використанню власних інвестицій, а лише потім – із сусіднього сектора.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Нарешті, у випадку відсутності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станів рівноваги системи як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при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b="1" i="1" dirty="0">
                <a:solidFill>
                  <a:schemeClr val="bg1"/>
                </a:solidFill>
              </a:rPr>
              <a:t>&gt;0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так і при </a:t>
            </a:r>
            <a:r>
              <a:rPr lang="en-US" altLang="x-none" b="1" i="1" dirty="0">
                <a:solidFill>
                  <a:schemeClr val="bg1"/>
                </a:solidFill>
              </a:rPr>
              <a:t>e</a:t>
            </a:r>
            <a:r>
              <a:rPr lang="en-US" altLang="x-none" b="1" i="1" baseline="-25000" dirty="0">
                <a:solidFill>
                  <a:schemeClr val="bg1"/>
                </a:solidFill>
              </a:rPr>
              <a:t>0</a:t>
            </a:r>
            <a:r>
              <a:rPr lang="en-US" altLang="x-none" b="1" i="1" dirty="0">
                <a:solidFill>
                  <a:schemeClr val="bg1"/>
                </a:solidFill>
              </a:rPr>
              <a:t>&lt;0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br>
              <a:rPr lang="en-US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ми маємо тільки </a:t>
            </a:r>
            <a:r>
              <a:rPr lang="uk-UA" altLang="x-none" dirty="0">
                <a:solidFill>
                  <a:srgbClr val="FF0000"/>
                </a:solidFill>
              </a:rPr>
              <a:t>убування </a:t>
            </a: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величин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при будь-яких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початкових умовах.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Відповідні фазові площини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зображені на рис. 4.9 і 4.10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43</a:t>
            </a:fld>
            <a:endParaRPr lang="ru-RU" dirty="0"/>
          </a:p>
        </p:txBody>
      </p:sp>
      <p:grpSp>
        <p:nvGrpSpPr>
          <p:cNvPr id="5" name="Group 205830"/>
          <p:cNvGrpSpPr/>
          <p:nvPr/>
        </p:nvGrpSpPr>
        <p:grpSpPr>
          <a:xfrm>
            <a:off x="5004048" y="2890241"/>
            <a:ext cx="3276600" cy="3295650"/>
            <a:chOff x="3628" y="2061"/>
            <a:chExt cx="2064" cy="2076"/>
          </a:xfrm>
        </p:grpSpPr>
        <p:graphicFrame>
          <p:nvGraphicFramePr>
            <p:cNvPr id="6" name="Object 205827"/>
            <p:cNvGraphicFramePr/>
            <p:nvPr>
              <p:extLst>
                <p:ext uri="{D42A27DB-BD31-4B8C-83A1-F6EECF244321}">
                  <p14:modId xmlns:p14="http://schemas.microsoft.com/office/powerpoint/2010/main" val="267594011"/>
                </p:ext>
              </p:extLst>
            </p:nvPr>
          </p:nvGraphicFramePr>
          <p:xfrm>
            <a:off x="3628" y="2061"/>
            <a:ext cx="2064" cy="19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62" r:id="rId3" imgW="4048125" imgH="3848100" progId="CorelDraw.Graphic.7">
                    <p:embed/>
                  </p:oleObj>
                </mc:Choice>
                <mc:Fallback>
                  <p:oleObj r:id="rId3" imgW="4048125" imgH="3848100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628" y="2061"/>
                          <a:ext cx="2064" cy="19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05829"/>
            <p:cNvSpPr txBox="1"/>
            <p:nvPr/>
          </p:nvSpPr>
          <p:spPr>
            <a:xfrm>
              <a:off x="4195" y="3906"/>
              <a:ext cx="929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4.9</a:t>
              </a:r>
              <a:endParaRPr sz="1800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26868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x-none" b="0" dirty="0">
                <a:solidFill>
                  <a:schemeClr val="bg1"/>
                </a:solidFill>
              </a:rPr>
              <a:t>Двохсекторна економічна система</a:t>
            </a:r>
            <a:r>
              <a:rPr lang="uk-UA" b="0" dirty="0">
                <a:solidFill>
                  <a:schemeClr val="bg1"/>
                </a:solidFill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altLang="x-none" dirty="0">
                <a:solidFill>
                  <a:schemeClr val="bg1"/>
                </a:solidFill>
              </a:rPr>
              <a:t>Ми розглянули тільки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r>
              <a:rPr lang="uk-UA" altLang="x-none" dirty="0" smtClean="0">
                <a:solidFill>
                  <a:schemeClr val="bg1"/>
                </a:solidFill>
              </a:rPr>
              <a:t>декілька </a:t>
            </a:r>
            <a:r>
              <a:rPr lang="uk-UA" altLang="x-none" dirty="0">
                <a:solidFill>
                  <a:schemeClr val="bg1"/>
                </a:solidFill>
              </a:rPr>
              <a:t>найбільш типових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r>
              <a:rPr lang="uk-UA" altLang="x-none" dirty="0" smtClean="0">
                <a:solidFill>
                  <a:schemeClr val="bg1"/>
                </a:solidFill>
              </a:rPr>
              <a:t>варіантів </a:t>
            </a:r>
            <a:r>
              <a:rPr lang="uk-UA" altLang="x-none" dirty="0">
                <a:solidFill>
                  <a:schemeClr val="bg1"/>
                </a:solidFill>
              </a:rPr>
              <a:t>рішень системи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r>
              <a:rPr lang="uk-UA" altLang="x-none" dirty="0" smtClean="0">
                <a:solidFill>
                  <a:schemeClr val="bg1"/>
                </a:solidFill>
              </a:rPr>
              <a:t>нелінійних </a:t>
            </a:r>
            <a:r>
              <a:rPr lang="uk-UA" altLang="x-none" dirty="0">
                <a:solidFill>
                  <a:schemeClr val="bg1"/>
                </a:solidFill>
              </a:rPr>
              <a:t>динамічних рівнянь.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r>
              <a:rPr lang="uk-UA" altLang="x-none" dirty="0" smtClean="0">
                <a:solidFill>
                  <a:schemeClr val="bg1"/>
                </a:solidFill>
              </a:rPr>
              <a:t>Зрозуміло</a:t>
            </a:r>
            <a:r>
              <a:rPr lang="uk-UA" altLang="x-none" dirty="0">
                <a:solidFill>
                  <a:schemeClr val="bg1"/>
                </a:solidFill>
              </a:rPr>
              <a:t>, у нелінійному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r>
              <a:rPr lang="uk-UA" altLang="x-none" dirty="0" smtClean="0">
                <a:solidFill>
                  <a:schemeClr val="bg1"/>
                </a:solidFill>
              </a:rPr>
              <a:t>випадку </a:t>
            </a:r>
            <a:r>
              <a:rPr lang="uk-UA" altLang="x-none" dirty="0">
                <a:solidFill>
                  <a:schemeClr val="bg1"/>
                </a:solidFill>
              </a:rPr>
              <a:t>мається нескінченна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r>
              <a:rPr lang="uk-UA" altLang="x-none" dirty="0" smtClean="0">
                <a:solidFill>
                  <a:schemeClr val="bg1"/>
                </a:solidFill>
              </a:rPr>
              <a:t>розмаїтість </a:t>
            </a:r>
            <a:r>
              <a:rPr lang="uk-UA" altLang="x-none" dirty="0">
                <a:solidFill>
                  <a:schemeClr val="bg1"/>
                </a:solidFill>
              </a:rPr>
              <a:t>різних варіантів,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r>
              <a:rPr lang="uk-UA" altLang="x-none" dirty="0" smtClean="0">
                <a:solidFill>
                  <a:schemeClr val="bg1"/>
                </a:solidFill>
              </a:rPr>
              <a:t>відмінних </a:t>
            </a:r>
            <a:r>
              <a:rPr lang="uk-UA" altLang="x-none" dirty="0">
                <a:solidFill>
                  <a:schemeClr val="bg1"/>
                </a:solidFill>
              </a:rPr>
              <a:t>від розглянутих.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44</a:t>
            </a:fld>
            <a:endParaRPr lang="ru-RU" dirty="0"/>
          </a:p>
        </p:txBody>
      </p:sp>
      <p:grpSp>
        <p:nvGrpSpPr>
          <p:cNvPr id="5" name="Group 206854"/>
          <p:cNvGrpSpPr/>
          <p:nvPr/>
        </p:nvGrpSpPr>
        <p:grpSpPr>
          <a:xfrm>
            <a:off x="4859338" y="2024063"/>
            <a:ext cx="3921125" cy="4002087"/>
            <a:chOff x="3061" y="1275"/>
            <a:chExt cx="2470" cy="2521"/>
          </a:xfrm>
        </p:grpSpPr>
        <p:graphicFrame>
          <p:nvGraphicFramePr>
            <p:cNvPr id="6" name="Object 206851"/>
            <p:cNvGraphicFramePr/>
            <p:nvPr/>
          </p:nvGraphicFramePr>
          <p:xfrm>
            <a:off x="3061" y="1275"/>
            <a:ext cx="2470" cy="22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08" r:id="rId3" imgW="4171950" imgH="3829050" progId="CorelDraw.Graphic.7">
                    <p:embed/>
                  </p:oleObj>
                </mc:Choice>
                <mc:Fallback>
                  <p:oleObj r:id="rId3" imgW="4171950" imgH="3829050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061" y="1275"/>
                          <a:ext cx="2470" cy="226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06853"/>
            <p:cNvSpPr txBox="1"/>
            <p:nvPr/>
          </p:nvSpPr>
          <p:spPr>
            <a:xfrm>
              <a:off x="3878" y="3565"/>
              <a:ext cx="930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4.10</a:t>
              </a:r>
              <a:endParaRPr sz="1800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99368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uk-UA" altLang="x-none" sz="4400" dirty="0" smtClean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endParaRPr lang="uk-UA" altLang="x-none" sz="4400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/>
            <a:r>
              <a:rPr lang="uk-UA" altLang="x-none" sz="4400" dirty="0" smtClean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Дискретні </a:t>
            </a:r>
            <a:r>
              <a:rPr lang="uk-UA" altLang="x-none" sz="44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динамічні моделі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218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Навіщо потрібні дискретні моделі?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попередніх розділах за основу при описі динаміки економічних систем був прийнятий апарат диференціальних рівнянь, як добре розвинутий у математичному відношенні і який дозволяє упевнено реалізовувати як етап складання моделі, так і етап рішення рівнянь і аналізу результатів рішення.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той же час, відомо, що економічні процеси носять принципово дискретний характер.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Платежі відбуваються через кінцеві проміжки часу і кінцевими сумами.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Доход тієї чи іншої економічної системи – підприємства, держави – обчислюється також через кінцеві проміжки часу і кінцевими сумами. </a:t>
            </a:r>
            <a:endParaRPr lang="uk-UA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24060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Навіщо потрібні дискретні моделі?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Усе це дозволяє стверджувати, що континуальні моделі, що спираються на апарат диференціальних рівнянь, є в даному випадку свідомо наближеними, що згладжують реальні дискретні процеси.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Даний розділ присвячений питанням складання дискретних економічних моделей і аналізу сценаріїв розвитку на базі цих моделей.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Дискретні моделі дозволяють врахувати ряд питань більш точно, ніж континуальні; у той же час їхня реалізація на комп'ютері більш проста і природна, ніж у континуальному випадку.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728971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Лінійна дискретна модель для односекторної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40000"/>
              </a:spcBef>
              <a:buClr>
                <a:schemeClr val="tx2"/>
              </a:buClr>
              <a:buSzPct val="70000"/>
              <a:buNone/>
            </a:pPr>
            <a:r>
              <a:rPr lang="uk-UA" altLang="x-none" sz="2200" dirty="0">
                <a:solidFill>
                  <a:schemeClr val="bg1"/>
                </a:solidFill>
              </a:rPr>
              <a:t>Розглянемо динамічне рівняння Леонтьєва для односекторної економічної системи.</a:t>
            </a:r>
            <a:r>
              <a:rPr lang="en-US" altLang="x-none" sz="2200" dirty="0">
                <a:solidFill>
                  <a:schemeClr val="bg1"/>
                </a:solidFill>
              </a:rPr>
              <a:t/>
            </a:r>
            <a:br>
              <a:rPr lang="en-US" altLang="x-none" sz="2200" dirty="0">
                <a:solidFill>
                  <a:schemeClr val="bg1"/>
                </a:solidFill>
              </a:rPr>
            </a:br>
            <a:endParaRPr lang="en-US" altLang="x-none" sz="2200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</a:pPr>
            <a:endParaRPr lang="uk-UA" altLang="x-none" sz="2200" dirty="0" smtClean="0">
              <a:solidFill>
                <a:schemeClr val="bg1"/>
              </a:solidFill>
            </a:endParaRPr>
          </a:p>
          <a:p>
            <a:pPr marL="0" indent="0">
              <a:spcBef>
                <a:spcPct val="40000"/>
              </a:spcBef>
              <a:buClr>
                <a:schemeClr val="tx2"/>
              </a:buClr>
              <a:buSzPct val="70000"/>
              <a:buNone/>
            </a:pPr>
            <a:r>
              <a:rPr lang="uk-UA" altLang="x-none" sz="2200" dirty="0" smtClean="0">
                <a:solidFill>
                  <a:schemeClr val="bg1"/>
                </a:solidFill>
              </a:rPr>
              <a:t>Пригадуючи </a:t>
            </a:r>
            <a:r>
              <a:rPr lang="uk-UA" altLang="x-none" sz="2200" dirty="0">
                <a:solidFill>
                  <a:schemeClr val="bg1"/>
                </a:solidFill>
              </a:rPr>
              <a:t>визначення похідної, замінимо її на вираз:</a:t>
            </a:r>
            <a:br>
              <a:rPr lang="uk-UA" altLang="x-none" sz="2200" dirty="0">
                <a:solidFill>
                  <a:schemeClr val="bg1"/>
                </a:solidFill>
              </a:rPr>
            </a:br>
            <a:endParaRPr lang="uk-UA" altLang="x-none" sz="2200" dirty="0">
              <a:solidFill>
                <a:schemeClr val="bg1"/>
              </a:solidFill>
            </a:endParaRPr>
          </a:p>
          <a:p>
            <a:pPr>
              <a:spcBef>
                <a:spcPct val="4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uk-UA" altLang="x-none" sz="2200" dirty="0" smtClean="0">
                <a:solidFill>
                  <a:schemeClr val="bg1"/>
                </a:solidFill>
              </a:rPr>
              <a:t>де </a:t>
            </a:r>
            <a:r>
              <a:rPr lang="el-GR" altLang="x-none" sz="2200" i="1" dirty="0">
                <a:solidFill>
                  <a:schemeClr val="bg1"/>
                </a:solidFill>
              </a:rPr>
              <a:t>Δ</a:t>
            </a:r>
            <a:r>
              <a:rPr lang="en-US" altLang="x-none" sz="2200" i="1" dirty="0">
                <a:solidFill>
                  <a:schemeClr val="bg1"/>
                </a:solidFill>
              </a:rPr>
              <a:t>x</a:t>
            </a:r>
            <a:r>
              <a:rPr lang="en-US" altLang="x-none" sz="2200" i="1" baseline="-25000" dirty="0">
                <a:solidFill>
                  <a:schemeClr val="bg1"/>
                </a:solidFill>
              </a:rPr>
              <a:t>t</a:t>
            </a:r>
            <a:r>
              <a:rPr lang="en-US" altLang="x-none" sz="2200" dirty="0">
                <a:solidFill>
                  <a:schemeClr val="bg1"/>
                </a:solidFill>
              </a:rPr>
              <a:t> – </a:t>
            </a:r>
            <a:r>
              <a:rPr lang="uk-UA" altLang="x-none" sz="2200" dirty="0">
                <a:solidFill>
                  <a:schemeClr val="bg1"/>
                </a:solidFill>
              </a:rPr>
              <a:t>це змінення обсягів виробництва протягом проміжку часу </a:t>
            </a:r>
            <a:r>
              <a:rPr lang="el-GR" altLang="x-none" sz="2200" i="1" dirty="0">
                <a:solidFill>
                  <a:schemeClr val="bg1"/>
                </a:solidFill>
              </a:rPr>
              <a:t>Δ</a:t>
            </a:r>
            <a:r>
              <a:rPr lang="en-US" altLang="x-none" sz="2200" i="1" dirty="0">
                <a:solidFill>
                  <a:schemeClr val="bg1"/>
                </a:solidFill>
              </a:rPr>
              <a:t>t</a:t>
            </a:r>
            <a:r>
              <a:rPr lang="uk-UA" altLang="x-none" sz="2200" i="1" dirty="0">
                <a:solidFill>
                  <a:schemeClr val="bg1"/>
                </a:solidFill>
              </a:rPr>
              <a:t>.</a:t>
            </a:r>
          </a:p>
          <a:p>
            <a:pPr marL="0" indent="0">
              <a:spcBef>
                <a:spcPct val="60000"/>
              </a:spcBef>
              <a:buClr>
                <a:schemeClr val="tx2"/>
              </a:buClr>
              <a:buSzPct val="70000"/>
              <a:buNone/>
            </a:pPr>
            <a:r>
              <a:rPr lang="uk-UA" altLang="x-none" sz="2200" dirty="0">
                <a:solidFill>
                  <a:schemeClr val="bg1"/>
                </a:solidFill>
              </a:rPr>
              <a:t>Тоді рівняння (5.1) набуває вигляду: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427834"/>
              </p:ext>
            </p:extLst>
          </p:nvPr>
        </p:nvGraphicFramePr>
        <p:xfrm>
          <a:off x="2123728" y="2420888"/>
          <a:ext cx="421481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5" r:id="rId3" imgW="2628900" imgH="419100" progId="Equation.3">
                  <p:embed/>
                </p:oleObj>
              </mc:Choice>
              <mc:Fallback>
                <p:oleObj r:id="rId3" imgW="2628900" imgH="419100" progId="Equation.3">
                  <p:embed/>
                  <p:pic>
                    <p:nvPicPr>
                      <p:cNvPr id="0" name="Content Placeholder 20992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420888"/>
                        <a:ext cx="421481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191577"/>
              </p:ext>
            </p:extLst>
          </p:nvPr>
        </p:nvGraphicFramePr>
        <p:xfrm>
          <a:off x="3059832" y="3645024"/>
          <a:ext cx="1087437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6" r:id="rId5" imgW="774364" imgH="418918" progId="Equation.3">
                  <p:embed/>
                </p:oleObj>
              </mc:Choice>
              <mc:Fallback>
                <p:oleObj r:id="rId5" imgW="774364" imgH="418918" progId="Equation.3">
                  <p:embed/>
                  <p:pic>
                    <p:nvPicPr>
                      <p:cNvPr id="0" name="Content Placeholder 20992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645024"/>
                        <a:ext cx="1087437" cy="588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580421"/>
              </p:ext>
            </p:extLst>
          </p:nvPr>
        </p:nvGraphicFramePr>
        <p:xfrm>
          <a:off x="1547664" y="5373216"/>
          <a:ext cx="464820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7" r:id="rId7" imgW="2971800" imgH="419100" progId="Equation.3">
                  <p:embed/>
                </p:oleObj>
              </mc:Choice>
              <mc:Fallback>
                <p:oleObj r:id="rId7" imgW="2971800" imgH="419100" progId="Equation.3">
                  <p:embed/>
                  <p:pic>
                    <p:nvPicPr>
                      <p:cNvPr id="0" name="Content Placeholder 209928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5373216"/>
                        <a:ext cx="4648200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04317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Лінійна дискретна модель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Вираз (5.2) дозволяє обчислювати змінення обсягів виробництва </a:t>
            </a:r>
            <a:r>
              <a:rPr lang="el-GR" altLang="x-none" i="1" dirty="0">
                <a:solidFill>
                  <a:schemeClr val="bg1"/>
                </a:solidFill>
              </a:rPr>
              <a:t>Δ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протягом проміжку часу </a:t>
            </a:r>
            <a:r>
              <a:rPr lang="el-GR" altLang="x-none" i="1" dirty="0">
                <a:solidFill>
                  <a:schemeClr val="bg1"/>
                </a:solidFill>
              </a:rPr>
              <a:t>Δ</a:t>
            </a:r>
            <a:r>
              <a:rPr lang="en-US" altLang="x-none" i="1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для відомих значень обсягів виробництва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і вільного залишку </a:t>
            </a:r>
            <a:r>
              <a:rPr lang="en-US" altLang="x-none" i="1" dirty="0">
                <a:solidFill>
                  <a:schemeClr val="bg1"/>
                </a:solidFill>
              </a:rPr>
              <a:t>y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 початку цього періоду.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 само, як і в континуальному випадку, спочатку вирішимо статичну задачу, що відповідає </a:t>
            </a:r>
            <a:r>
              <a:rPr lang="el-GR" altLang="x-none" i="1" dirty="0">
                <a:solidFill>
                  <a:schemeClr val="bg1"/>
                </a:solidFill>
              </a:rPr>
              <a:t>Δ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=0: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altLang="x-none" dirty="0">
                <a:solidFill>
                  <a:schemeClr val="bg1"/>
                </a:solidFill>
              </a:rPr>
              <a:t/>
            </a:r>
            <a:br>
              <a:rPr lang="en-US" altLang="x-none" dirty="0">
                <a:solidFill>
                  <a:schemeClr val="bg1"/>
                </a:solidFill>
              </a:rPr>
            </a:br>
            <a:r>
              <a:rPr lang="en-US" altLang="x-none" dirty="0">
                <a:solidFill>
                  <a:schemeClr val="bg1"/>
                </a:solidFill>
              </a:rPr>
              <a:t/>
            </a:r>
            <a:br>
              <a:rPr lang="en-US" altLang="x-none" dirty="0">
                <a:solidFill>
                  <a:schemeClr val="bg1"/>
                </a:solidFill>
              </a:rPr>
            </a:br>
            <a:r>
              <a:rPr lang="en-US" altLang="x-none" dirty="0">
                <a:solidFill>
                  <a:schemeClr val="bg1"/>
                </a:solidFill>
              </a:rPr>
              <a:t/>
            </a:r>
            <a:br>
              <a:rPr lang="en-US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звідки знаходимо:</a:t>
            </a:r>
            <a:br>
              <a:rPr lang="uk-UA" altLang="x-none" dirty="0">
                <a:solidFill>
                  <a:schemeClr val="bg1"/>
                </a:solidFill>
              </a:rPr>
            </a:b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Якщо ми виберемо початкове значення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рівним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i="1" baseline="30000" dirty="0">
                <a:solidFill>
                  <a:schemeClr val="bg1"/>
                </a:solidFill>
              </a:rPr>
              <a:t>*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то величина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надалі не змінюється.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07312"/>
              </p:ext>
            </p:extLst>
          </p:nvPr>
        </p:nvGraphicFramePr>
        <p:xfrm>
          <a:off x="3059832" y="3429000"/>
          <a:ext cx="18415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8" r:id="rId3" imgW="1142504" imgH="241195" progId="Equation.3">
                  <p:embed/>
                </p:oleObj>
              </mc:Choice>
              <mc:Fallback>
                <p:oleObj r:id="rId3" imgW="1142504" imgH="241195" progId="Equation.3">
                  <p:embed/>
                  <p:pic>
                    <p:nvPicPr>
                      <p:cNvPr id="0" name="Object 2119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3429000"/>
                        <a:ext cx="1841500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06943"/>
              </p:ext>
            </p:extLst>
          </p:nvPr>
        </p:nvGraphicFramePr>
        <p:xfrm>
          <a:off x="3131840" y="4293096"/>
          <a:ext cx="111125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49" r:id="rId5" imgW="698500" imgH="419100" progId="Equation.3">
                  <p:embed/>
                </p:oleObj>
              </mc:Choice>
              <mc:Fallback>
                <p:oleObj r:id="rId5" imgW="698500" imgH="419100" progId="Equation.3">
                  <p:embed/>
                  <p:pic>
                    <p:nvPicPr>
                      <p:cNvPr id="0" name="Object 2119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293096"/>
                        <a:ext cx="111125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945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Коефіцієнти фондомісткості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Коефіцієнти пропорційності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11</a:t>
            </a:r>
            <a:r>
              <a:rPr lang="el-GR" altLang="x-none" dirty="0">
                <a:solidFill>
                  <a:schemeClr val="bg1"/>
                </a:solidFill>
              </a:rPr>
              <a:t>,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12</a:t>
            </a:r>
            <a:r>
              <a:rPr lang="el-GR" altLang="x-none" dirty="0">
                <a:solidFill>
                  <a:schemeClr val="bg1"/>
                </a:solidFill>
              </a:rPr>
              <a:t>,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21</a:t>
            </a:r>
            <a:r>
              <a:rPr lang="el-GR" altLang="x-none" dirty="0">
                <a:solidFill>
                  <a:schemeClr val="bg1"/>
                </a:solidFill>
              </a:rPr>
              <a:t>, </a:t>
            </a:r>
            <a:r>
              <a:rPr lang="el-GR" altLang="x-none" b="1" i="1" dirty="0">
                <a:solidFill>
                  <a:schemeClr val="bg1"/>
                </a:solidFill>
              </a:rPr>
              <a:t>ν</a:t>
            </a:r>
            <a:r>
              <a:rPr lang="el-GR" altLang="x-none" b="1" i="1" baseline="-25000" dirty="0">
                <a:solidFill>
                  <a:schemeClr val="bg1"/>
                </a:solidFill>
              </a:rPr>
              <a:t>22</a:t>
            </a:r>
            <a:r>
              <a:rPr lang="el-GR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як і в одновимірному випадку, називаються коефіцієнтами фондомісткості.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До них відноситься все те, що було сказано про коефіцієнт фондомісткості у випадку односекторної економічної системи.</a:t>
            </a:r>
          </a:p>
          <a:p>
            <a:pPr>
              <a:spcBef>
                <a:spcPct val="4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Підставляючи в статичні рівняння замість </a:t>
            </a:r>
            <a:r>
              <a:rPr lang="en-US" altLang="x-none" i="1" dirty="0">
                <a:solidFill>
                  <a:schemeClr val="bg1"/>
                </a:solidFill>
              </a:rPr>
              <a:t>y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i="1" dirty="0">
                <a:solidFill>
                  <a:schemeClr val="bg1"/>
                </a:solidFill>
              </a:rPr>
              <a:t>y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їх нові вирази, отримуємо динамічні рівняння Леонтьєва для двохсекторної економіки: 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623593"/>
              </p:ext>
            </p:extLst>
          </p:nvPr>
        </p:nvGraphicFramePr>
        <p:xfrm>
          <a:off x="1907704" y="5157192"/>
          <a:ext cx="5729288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r:id="rId3" imgW="3810000" imgH="419100" progId="Equation.3">
                  <p:embed/>
                </p:oleObj>
              </mc:Choice>
              <mc:Fallback>
                <p:oleObj r:id="rId3" imgW="3810000" imgH="419100" progId="Equation.3">
                  <p:embed/>
                  <p:pic>
                    <p:nvPicPr>
                      <p:cNvPr id="0" name="Object 161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5157192"/>
                        <a:ext cx="5729288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0742655"/>
              </p:ext>
            </p:extLst>
          </p:nvPr>
        </p:nvGraphicFramePr>
        <p:xfrm>
          <a:off x="1835696" y="5733256"/>
          <a:ext cx="4713288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r:id="rId5" imgW="3136900" imgH="419100" progId="Equation.3">
                  <p:embed/>
                </p:oleObj>
              </mc:Choice>
              <mc:Fallback>
                <p:oleObj r:id="rId5" imgW="3136900" imgH="419100" progId="Equation.3">
                  <p:embed/>
                  <p:pic>
                    <p:nvPicPr>
                      <p:cNvPr id="0" name="Object 1617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5733256"/>
                        <a:ext cx="4713288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7742065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Лінійна дискретна модель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Якщо вибрати початкове значення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меншим, ніж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i="1" baseline="30000" dirty="0">
                <a:solidFill>
                  <a:schemeClr val="bg1"/>
                </a:solidFill>
              </a:rPr>
              <a:t>*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то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надалі </a:t>
            </a:r>
            <a:r>
              <a:rPr lang="uk-UA" altLang="x-none" dirty="0" smtClean="0">
                <a:solidFill>
                  <a:schemeClr val="bg1"/>
                </a:solidFill>
              </a:rPr>
              <a:t>убуває.</a:t>
            </a:r>
          </a:p>
          <a:p>
            <a:pPr>
              <a:spcBef>
                <a:spcPct val="50000"/>
              </a:spcBef>
            </a:pPr>
            <a:r>
              <a:rPr lang="uk-UA" altLang="x-none" dirty="0" smtClean="0">
                <a:solidFill>
                  <a:schemeClr val="bg1"/>
                </a:solidFill>
              </a:rPr>
              <a:t>Відповідні </a:t>
            </a:r>
            <a:r>
              <a:rPr lang="uk-UA" altLang="x-none" dirty="0">
                <a:solidFill>
                  <a:schemeClr val="bg1"/>
                </a:solidFill>
              </a:rPr>
              <a:t>графіки приведені на </a:t>
            </a:r>
            <a:endParaRPr lang="uk-UA" altLang="x-none" dirty="0" smtClean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dirty="0"/>
          </a:p>
          <a:p>
            <a:pPr>
              <a:spcBef>
                <a:spcPct val="50000"/>
              </a:spcBef>
            </a:pPr>
            <a:endParaRPr lang="uk-UA" altLang="x-none" dirty="0" smtClean="0"/>
          </a:p>
          <a:p>
            <a:pPr>
              <a:spcBef>
                <a:spcPct val="50000"/>
              </a:spcBef>
            </a:pPr>
            <a:endParaRPr lang="uk-UA" altLang="x-none" dirty="0"/>
          </a:p>
          <a:p>
            <a:pPr>
              <a:spcBef>
                <a:spcPct val="50000"/>
              </a:spcBef>
            </a:pPr>
            <a:endParaRPr lang="uk-UA" altLang="x-none" dirty="0" smtClean="0"/>
          </a:p>
          <a:p>
            <a:pPr>
              <a:spcBef>
                <a:spcPct val="50000"/>
              </a:spcBef>
            </a:pPr>
            <a:endParaRPr lang="uk-UA" altLang="x-none" dirty="0"/>
          </a:p>
          <a:p>
            <a:pPr>
              <a:spcBef>
                <a:spcPct val="50000"/>
              </a:spcBef>
            </a:pPr>
            <a:endParaRPr lang="uk-UA" altLang="x-none" dirty="0" smtClean="0"/>
          </a:p>
          <a:p>
            <a:pPr>
              <a:spcBef>
                <a:spcPct val="50000"/>
              </a:spcBef>
            </a:pPr>
            <a:r>
              <a:rPr lang="uk-UA" altLang="x-none" dirty="0" smtClean="0"/>
              <a:t>рис</a:t>
            </a:r>
            <a:r>
              <a:rPr lang="uk-UA" altLang="x-none" dirty="0"/>
              <a:t>. 5.1.</a:t>
            </a:r>
            <a:endParaRPr lang="uk-UA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50</a:t>
            </a:fld>
            <a:endParaRPr lang="ru-RU" dirty="0"/>
          </a:p>
        </p:txBody>
      </p:sp>
      <p:graphicFrame>
        <p:nvGraphicFramePr>
          <p:cNvPr id="6" name="Object 212995"/>
          <p:cNvGraphicFramePr/>
          <p:nvPr>
            <p:extLst>
              <p:ext uri="{D42A27DB-BD31-4B8C-83A1-F6EECF244321}">
                <p14:modId xmlns:p14="http://schemas.microsoft.com/office/powerpoint/2010/main" val="1840629457"/>
              </p:ext>
            </p:extLst>
          </p:nvPr>
        </p:nvGraphicFramePr>
        <p:xfrm>
          <a:off x="3348038" y="2909888"/>
          <a:ext cx="3565525" cy="356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9" r:id="rId3" imgW="9525" imgH="9525" progId="CorelDraw.Graphic.7">
                  <p:embed/>
                </p:oleObj>
              </mc:Choice>
              <mc:Fallback>
                <p:oleObj r:id="rId3" imgW="9525" imgH="9525" progId="CorelDraw.Graphic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48038" y="2909888"/>
                        <a:ext cx="3565525" cy="3565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94194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Хоча, на відміну від континуального випадку, тут графіки є ламаними лініями, у цілому характер цих графіків нічим принципово не відрізняється від аналогічних континуальних графіків.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Стан рівноваги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i="1" baseline="30000" dirty="0">
                <a:solidFill>
                  <a:schemeClr val="bg1"/>
                </a:solidFill>
              </a:rPr>
              <a:t>*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є </a:t>
            </a:r>
            <a:r>
              <a:rPr lang="uk-UA" altLang="x-none" dirty="0" smtClean="0">
                <a:solidFill>
                  <a:schemeClr val="bg1"/>
                </a:solidFill>
              </a:rPr>
              <a:t>нестійким; </a:t>
            </a:r>
            <a:r>
              <a:rPr lang="uk-UA" altLang="x-none" dirty="0">
                <a:solidFill>
                  <a:schemeClr val="bg1"/>
                </a:solidFill>
              </a:rPr>
              <a:t>будь-які відхилення від нього надалі наростають. Це типово для лінійної задачі.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Перейдемо до </a:t>
            </a:r>
            <a:r>
              <a:rPr lang="uk-UA" altLang="x-none" b="1" dirty="0">
                <a:solidFill>
                  <a:schemeClr val="bg1"/>
                </a:solidFill>
              </a:rPr>
              <a:t>нелінійного узагальнення</a:t>
            </a:r>
            <a:r>
              <a:rPr lang="uk-UA" altLang="x-none" dirty="0">
                <a:solidFill>
                  <a:schemeClr val="bg1"/>
                </a:solidFill>
              </a:rPr>
              <a:t>, що раніше розглядалося в континуальному випадку.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рівнянні (5.2) вираз </a:t>
            </a:r>
            <a:r>
              <a:rPr lang="en-US" altLang="x-none" i="1" dirty="0">
                <a:solidFill>
                  <a:schemeClr val="bg1"/>
                </a:solidFill>
              </a:rPr>
              <a:t>ax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замінимо на</a:t>
            </a:r>
            <a:r>
              <a:rPr lang="uk-UA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/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а величину </a:t>
            </a:r>
            <a:r>
              <a:rPr lang="en-US" altLang="x-none" i="1" dirty="0">
                <a:solidFill>
                  <a:schemeClr val="bg1"/>
                </a:solidFill>
              </a:rPr>
              <a:t>y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на:</a:t>
            </a:r>
            <a:endParaRPr lang="uk-UA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3924300" y="4976813"/>
          <a:ext cx="183991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2" r:id="rId3" imgW="1143000" imgH="279400" progId="Equation.3">
                  <p:embed/>
                </p:oleObj>
              </mc:Choice>
              <mc:Fallback>
                <p:oleObj r:id="rId3" imgW="1143000" imgH="279400" progId="Equation.3">
                  <p:embed/>
                  <p:pic>
                    <p:nvPicPr>
                      <p:cNvPr id="0" name="Object 2140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4976813"/>
                        <a:ext cx="183991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906838" y="5876925"/>
          <a:ext cx="17446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3" r:id="rId5" imgW="1079500" imgH="279400" progId="Equation.3">
                  <p:embed/>
                </p:oleObj>
              </mc:Choice>
              <mc:Fallback>
                <p:oleObj r:id="rId5" imgW="1079500" imgH="279400" progId="Equation.3">
                  <p:embed/>
                  <p:pic>
                    <p:nvPicPr>
                      <p:cNvPr id="0" name="Object 2140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6838" y="5876925"/>
                        <a:ext cx="1744662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98950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altLang="x-none" dirty="0">
                <a:solidFill>
                  <a:schemeClr val="bg1"/>
                </a:solidFill>
              </a:rPr>
              <a:t>У підсумку одержуємо:</a:t>
            </a:r>
          </a:p>
          <a:p>
            <a:endParaRPr lang="uk-UA" altLang="x-none" dirty="0">
              <a:solidFill>
                <a:schemeClr val="bg1"/>
              </a:solidFill>
            </a:endParaRPr>
          </a:p>
          <a:p>
            <a:endParaRPr lang="uk-UA" altLang="x-none" dirty="0">
              <a:solidFill>
                <a:schemeClr val="bg1"/>
              </a:solidFill>
            </a:endParaRPr>
          </a:p>
          <a:p>
            <a:r>
              <a:rPr lang="uk-UA" altLang="x-none" dirty="0">
                <a:solidFill>
                  <a:schemeClr val="bg1"/>
                </a:solidFill>
              </a:rPr>
              <a:t>Розглянемо рішення цього рівняння. Знову почнемо зі статичної задачі. Випадку </a:t>
            </a:r>
            <a:r>
              <a:rPr lang="el-GR" altLang="x-none" i="1" dirty="0">
                <a:solidFill>
                  <a:schemeClr val="bg1"/>
                </a:solidFill>
              </a:rPr>
              <a:t>Δ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=0 </a:t>
            </a:r>
            <a:r>
              <a:rPr lang="uk-UA" altLang="x-none" dirty="0">
                <a:solidFill>
                  <a:schemeClr val="bg1"/>
                </a:solidFill>
              </a:rPr>
              <a:t>відповідає статичне рівняння:</a:t>
            </a:r>
          </a:p>
          <a:p>
            <a:endParaRPr lang="uk-UA" altLang="x-none" dirty="0">
              <a:solidFill>
                <a:schemeClr val="bg1"/>
              </a:solidFill>
            </a:endParaRPr>
          </a:p>
          <a:p>
            <a:endParaRPr lang="uk-UA" altLang="x-none" dirty="0">
              <a:solidFill>
                <a:schemeClr val="bg1"/>
              </a:solidFill>
            </a:endParaRPr>
          </a:p>
          <a:p>
            <a:r>
              <a:rPr lang="uk-UA" altLang="x-none" sz="2800" dirty="0">
                <a:solidFill>
                  <a:schemeClr val="bg1"/>
                </a:solidFill>
              </a:rPr>
              <a:t>Воно має два корені:</a:t>
            </a:r>
            <a:endParaRPr lang="uk-UA" sz="2800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339975" y="2146300"/>
          <a:ext cx="5341938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r:id="rId3" imgW="3340100" imgH="419100" progId="Equation.3">
                  <p:embed/>
                </p:oleObj>
              </mc:Choice>
              <mc:Fallback>
                <p:oleObj r:id="rId3" imgW="3340100" imgH="419100" progId="Equation.3">
                  <p:embed/>
                  <p:pic>
                    <p:nvPicPr>
                      <p:cNvPr id="0" name="Object 2150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146300"/>
                        <a:ext cx="5341938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843213" y="3954463"/>
          <a:ext cx="4271962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r:id="rId5" imgW="2641600" imgH="279400" progId="Equation.3">
                  <p:embed/>
                </p:oleObj>
              </mc:Choice>
              <mc:Fallback>
                <p:oleObj r:id="rId5" imgW="2641600" imgH="279400" progId="Equation.3">
                  <p:embed/>
                  <p:pic>
                    <p:nvPicPr>
                      <p:cNvPr id="0" name="Object 2150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954463"/>
                        <a:ext cx="4271962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8625149"/>
              </p:ext>
            </p:extLst>
          </p:nvPr>
        </p:nvGraphicFramePr>
        <p:xfrm>
          <a:off x="2123728" y="5445224"/>
          <a:ext cx="570706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r:id="rId7" imgW="3594100" imgH="558800" progId="Equation.3">
                  <p:embed/>
                </p:oleObj>
              </mc:Choice>
              <mc:Fallback>
                <p:oleObj r:id="rId7" imgW="3594100" imgH="558800" progId="Equation.3">
                  <p:embed/>
                  <p:pic>
                    <p:nvPicPr>
                      <p:cNvPr id="0" name="Object 215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5445224"/>
                        <a:ext cx="5707063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38855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Якщо ці корені дійсні, то вони відповідають двом станам рівноваги системи.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Так само, як у континуальному випадку, при початковому значенні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меншому меншого з коренів спостерігається подальше убування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Якщо вибрати початкове значення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в проміжку між двома положеннями рівноваги, то величина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зростає, прагнучи асимптотично до більшого з коренів. </a:t>
            </a:r>
          </a:p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Якщо вибрати початкове значення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t</a:t>
            </a:r>
            <a:r>
              <a:rPr lang="en-US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більшим, ніж більший з коренів, то спостерігається убування до значення цього кореня (рис. 5.2).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78250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54</a:t>
            </a:fld>
            <a:endParaRPr lang="ru-RU" dirty="0"/>
          </a:p>
        </p:txBody>
      </p:sp>
      <p:grpSp>
        <p:nvGrpSpPr>
          <p:cNvPr id="5" name="Group 223238"/>
          <p:cNvGrpSpPr/>
          <p:nvPr/>
        </p:nvGrpSpPr>
        <p:grpSpPr>
          <a:xfrm>
            <a:off x="1979613" y="1700213"/>
            <a:ext cx="6229350" cy="4833937"/>
            <a:chOff x="1633" y="1070"/>
            <a:chExt cx="2950" cy="3045"/>
          </a:xfrm>
        </p:grpSpPr>
        <p:graphicFrame>
          <p:nvGraphicFramePr>
            <p:cNvPr id="6" name="Object 223235"/>
            <p:cNvGraphicFramePr/>
            <p:nvPr/>
          </p:nvGraphicFramePr>
          <p:xfrm>
            <a:off x="1633" y="1070"/>
            <a:ext cx="2950" cy="2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6" r:id="rId3" imgW="9525" imgH="9525" progId="CorelDraw.Graphic.7">
                    <p:embed/>
                  </p:oleObj>
                </mc:Choice>
                <mc:Fallback>
                  <p:oleObj r:id="rId3" imgW="9525" imgH="9525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33" y="1070"/>
                          <a:ext cx="2950" cy="29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23237"/>
            <p:cNvSpPr txBox="1"/>
            <p:nvPr/>
          </p:nvSpPr>
          <p:spPr>
            <a:xfrm>
              <a:off x="2562" y="3884"/>
              <a:ext cx="1769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5.2 </a:t>
              </a:r>
              <a:r>
                <a:rPr lang="el-GR" altLang="x-none" sz="1800" i="1" dirty="0">
                  <a:latin typeface="Verdana" panose="020B0604030504040204" pitchFamily="34" charset="0"/>
                </a:rPr>
                <a:t>ν</a:t>
              </a:r>
              <a:r>
                <a:rPr lang="uk-UA" altLang="x-none" sz="1800" i="1" dirty="0">
                  <a:latin typeface="Verdana" panose="020B0604030504040204" pitchFamily="34" charset="0"/>
                </a:rPr>
                <a:t>=1</a:t>
              </a:r>
              <a:endParaRPr lang="el-GR" altLang="x-none" sz="1800" i="1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03323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Дотепер дискретні результати й у нелінійному випадку нічим принципово не відрізняються від аналогічних континуальних результатів.</a:t>
            </a:r>
          </a:p>
          <a:p>
            <a:pPr>
              <a:lnSpc>
                <a:spcPct val="95000"/>
              </a:lnSpc>
              <a:spcBef>
                <a:spcPct val="1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Але спробуємо зменшити значення коефіцієнту фондомісткості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uk-UA" altLang="x-none" dirty="0">
                <a:solidFill>
                  <a:schemeClr val="bg1"/>
                </a:solidFill>
              </a:rPr>
              <a:t>. На рис. 5.3-5.6 наведено відповідні </a:t>
            </a:r>
            <a:br>
              <a:rPr lang="uk-UA" altLang="x-none" dirty="0">
                <a:solidFill>
                  <a:schemeClr val="bg1"/>
                </a:solidFill>
              </a:rPr>
            </a:br>
            <a:r>
              <a:rPr lang="uk-UA" altLang="x-none" dirty="0">
                <a:solidFill>
                  <a:schemeClr val="bg1"/>
                </a:solidFill>
              </a:rPr>
              <a:t>графіки для значень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uk-UA" altLang="x-none" i="1" dirty="0">
                <a:solidFill>
                  <a:schemeClr val="bg1"/>
                </a:solidFill>
              </a:rPr>
              <a:t>=0.4</a:t>
            </a:r>
            <a:r>
              <a:rPr lang="uk-UA" altLang="x-none" dirty="0">
                <a:solidFill>
                  <a:schemeClr val="bg1"/>
                </a:solidFill>
              </a:rPr>
              <a:t>,</a:t>
            </a:r>
            <a:r>
              <a:rPr lang="uk-UA" altLang="x-none" i="1" dirty="0">
                <a:solidFill>
                  <a:schemeClr val="bg1"/>
                </a:solidFill>
              </a:rPr>
              <a:t>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uk-UA" altLang="x-none" i="1" dirty="0">
                <a:solidFill>
                  <a:schemeClr val="bg1"/>
                </a:solidFill>
              </a:rPr>
              <a:t>=0.28</a:t>
            </a:r>
            <a:r>
              <a:rPr lang="uk-UA" altLang="x-none" dirty="0">
                <a:solidFill>
                  <a:schemeClr val="bg1"/>
                </a:solidFill>
              </a:rPr>
              <a:t>,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uk-UA" altLang="x-none" i="1" dirty="0">
                <a:solidFill>
                  <a:schemeClr val="bg1"/>
                </a:solidFill>
              </a:rPr>
              <a:t>=0.26</a:t>
            </a:r>
            <a:r>
              <a:rPr lang="uk-UA" altLang="x-none" dirty="0">
                <a:solidFill>
                  <a:schemeClr val="bg1"/>
                </a:solidFill>
              </a:rPr>
              <a:t> і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uk-UA" altLang="x-none" i="1" dirty="0">
                <a:solidFill>
                  <a:schemeClr val="bg1"/>
                </a:solidFill>
              </a:rPr>
              <a:t>=0.2339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55</a:t>
            </a:fld>
            <a:endParaRPr lang="ru-RU" dirty="0"/>
          </a:p>
        </p:txBody>
      </p:sp>
      <p:grpSp>
        <p:nvGrpSpPr>
          <p:cNvPr id="5" name="Group 226310"/>
          <p:cNvGrpSpPr/>
          <p:nvPr/>
        </p:nvGrpSpPr>
        <p:grpSpPr>
          <a:xfrm>
            <a:off x="2232026" y="3860836"/>
            <a:ext cx="5076825" cy="2844763"/>
            <a:chOff x="1406" y="1866"/>
            <a:chExt cx="3198" cy="2454"/>
          </a:xfrm>
        </p:grpSpPr>
        <p:graphicFrame>
          <p:nvGraphicFramePr>
            <p:cNvPr id="6" name="Object 226307"/>
            <p:cNvGraphicFramePr/>
            <p:nvPr>
              <p:extLst>
                <p:ext uri="{D42A27DB-BD31-4B8C-83A1-F6EECF244321}">
                  <p14:modId xmlns:p14="http://schemas.microsoft.com/office/powerpoint/2010/main" val="1995450894"/>
                </p:ext>
              </p:extLst>
            </p:nvPr>
          </p:nvGraphicFramePr>
          <p:xfrm>
            <a:off x="1406" y="1866"/>
            <a:ext cx="3198" cy="2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9950" r:id="rId3" imgW="9525" imgH="9525" progId="CorelDraw.Graphic.7">
                    <p:embed/>
                  </p:oleObj>
                </mc:Choice>
                <mc:Fallback>
                  <p:oleObj r:id="rId3" imgW="9525" imgH="9525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406" y="1866"/>
                          <a:ext cx="3198" cy="211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26309"/>
            <p:cNvSpPr txBox="1"/>
            <p:nvPr/>
          </p:nvSpPr>
          <p:spPr>
            <a:xfrm>
              <a:off x="2404" y="4108"/>
              <a:ext cx="1202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600" dirty="0">
                  <a:latin typeface="Verdana" panose="020B0604030504040204" pitchFamily="34" charset="0"/>
                </a:rPr>
                <a:t>Рис. 5.3 </a:t>
              </a:r>
              <a:r>
                <a:rPr lang="el-GR" altLang="x-none" sz="1600" i="1" dirty="0">
                  <a:latin typeface="Verdana" panose="020B0604030504040204" pitchFamily="34" charset="0"/>
                </a:rPr>
                <a:t>ν</a:t>
              </a:r>
              <a:r>
                <a:rPr lang="uk-UA" altLang="x-none" sz="1600" i="1" dirty="0">
                  <a:latin typeface="Verdana" panose="020B0604030504040204" pitchFamily="34" charset="0"/>
                </a:rPr>
                <a:t>=0.4</a:t>
              </a:r>
              <a:endParaRPr sz="1600" i="1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7782733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56</a:t>
            </a:fld>
            <a:endParaRPr lang="ru-RU" dirty="0"/>
          </a:p>
        </p:txBody>
      </p:sp>
      <p:grpSp>
        <p:nvGrpSpPr>
          <p:cNvPr id="5" name="Group 224262"/>
          <p:cNvGrpSpPr/>
          <p:nvPr/>
        </p:nvGrpSpPr>
        <p:grpSpPr>
          <a:xfrm>
            <a:off x="1584325" y="1665288"/>
            <a:ext cx="6696075" cy="4716462"/>
            <a:chOff x="998" y="1053"/>
            <a:chExt cx="3924" cy="2971"/>
          </a:xfrm>
        </p:grpSpPr>
        <p:graphicFrame>
          <p:nvGraphicFramePr>
            <p:cNvPr id="6" name="Object 224259"/>
            <p:cNvGraphicFramePr/>
            <p:nvPr/>
          </p:nvGraphicFramePr>
          <p:xfrm>
            <a:off x="998" y="1053"/>
            <a:ext cx="3924" cy="28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74" r:id="rId3" imgW="9525" imgH="9525" progId="CorelDraw.Graphic.7">
                    <p:embed/>
                  </p:oleObj>
                </mc:Choice>
                <mc:Fallback>
                  <p:oleObj r:id="rId3" imgW="9525" imgH="9525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98" y="1053"/>
                          <a:ext cx="3924" cy="281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24261"/>
            <p:cNvSpPr txBox="1"/>
            <p:nvPr/>
          </p:nvSpPr>
          <p:spPr>
            <a:xfrm>
              <a:off x="2222" y="3793"/>
              <a:ext cx="1519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5.4 </a:t>
              </a:r>
              <a:r>
                <a:rPr lang="el-GR" altLang="x-none" sz="1800" i="1" dirty="0">
                  <a:latin typeface="Verdana" panose="020B0604030504040204" pitchFamily="34" charset="0"/>
                </a:rPr>
                <a:t>ν</a:t>
              </a:r>
              <a:r>
                <a:rPr lang="uk-UA" altLang="x-none" sz="1800" i="1" dirty="0">
                  <a:latin typeface="Verdana" panose="020B0604030504040204" pitchFamily="34" charset="0"/>
                </a:rPr>
                <a:t>=0.28</a:t>
              </a:r>
              <a:endParaRPr sz="1800" i="1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50335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57</a:t>
            </a:fld>
            <a:endParaRPr lang="ru-RU" dirty="0"/>
          </a:p>
        </p:txBody>
      </p:sp>
      <p:grpSp>
        <p:nvGrpSpPr>
          <p:cNvPr id="5" name="Group 225286"/>
          <p:cNvGrpSpPr/>
          <p:nvPr/>
        </p:nvGrpSpPr>
        <p:grpSpPr>
          <a:xfrm>
            <a:off x="1800225" y="1628775"/>
            <a:ext cx="6480175" cy="4937125"/>
            <a:chOff x="1134" y="1027"/>
            <a:chExt cx="3924" cy="3110"/>
          </a:xfrm>
        </p:grpSpPr>
        <p:graphicFrame>
          <p:nvGraphicFramePr>
            <p:cNvPr id="6" name="Object 225283"/>
            <p:cNvGraphicFramePr/>
            <p:nvPr/>
          </p:nvGraphicFramePr>
          <p:xfrm>
            <a:off x="1134" y="1027"/>
            <a:ext cx="3924" cy="2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98" r:id="rId3" imgW="9525" imgH="9525" progId="CorelDraw.Graphic.7">
                    <p:embed/>
                  </p:oleObj>
                </mc:Choice>
                <mc:Fallback>
                  <p:oleObj r:id="rId3" imgW="9525" imgH="9525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134" y="1027"/>
                          <a:ext cx="3924" cy="292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25285"/>
            <p:cNvSpPr txBox="1"/>
            <p:nvPr/>
          </p:nvSpPr>
          <p:spPr>
            <a:xfrm>
              <a:off x="2404" y="3906"/>
              <a:ext cx="1837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5.5 </a:t>
              </a:r>
              <a:r>
                <a:rPr lang="el-GR" altLang="x-none" sz="1800" i="1" dirty="0">
                  <a:latin typeface="Verdana" panose="020B0604030504040204" pitchFamily="34" charset="0"/>
                </a:rPr>
                <a:t>ν</a:t>
              </a:r>
              <a:r>
                <a:rPr lang="uk-UA" altLang="x-none" sz="1800" i="1" dirty="0">
                  <a:latin typeface="Verdana" panose="020B0604030504040204" pitchFamily="34" charset="0"/>
                </a:rPr>
                <a:t>=0.26</a:t>
              </a:r>
              <a:endParaRPr sz="1800" i="1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79630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Нелінійна дискретна модель для односекторної економіки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58</a:t>
            </a:fld>
            <a:endParaRPr lang="ru-RU" dirty="0"/>
          </a:p>
        </p:txBody>
      </p:sp>
      <p:grpSp>
        <p:nvGrpSpPr>
          <p:cNvPr id="5" name="Group 227334"/>
          <p:cNvGrpSpPr/>
          <p:nvPr/>
        </p:nvGrpSpPr>
        <p:grpSpPr>
          <a:xfrm>
            <a:off x="1511300" y="1736725"/>
            <a:ext cx="6948488" cy="4687888"/>
            <a:chOff x="952" y="1094"/>
            <a:chExt cx="4377" cy="2953"/>
          </a:xfrm>
        </p:grpSpPr>
        <p:graphicFrame>
          <p:nvGraphicFramePr>
            <p:cNvPr id="6" name="Object 227331"/>
            <p:cNvGraphicFramePr/>
            <p:nvPr/>
          </p:nvGraphicFramePr>
          <p:xfrm>
            <a:off x="952" y="1094"/>
            <a:ext cx="4377" cy="27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022" r:id="rId3" imgW="9525" imgH="9525" progId="CorelDraw.Graphic.7">
                    <p:embed/>
                  </p:oleObj>
                </mc:Choice>
                <mc:Fallback>
                  <p:oleObj r:id="rId3" imgW="9525" imgH="9525" progId="CorelDraw.Graphic.7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952" y="1094"/>
                          <a:ext cx="4377" cy="276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 Box 227333"/>
            <p:cNvSpPr txBox="1"/>
            <p:nvPr/>
          </p:nvSpPr>
          <p:spPr>
            <a:xfrm>
              <a:off x="2381" y="3816"/>
              <a:ext cx="1837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uk-UA" altLang="x-none" sz="1800" dirty="0">
                  <a:latin typeface="Verdana" panose="020B0604030504040204" pitchFamily="34" charset="0"/>
                </a:rPr>
                <a:t>Рис. 5.6 </a:t>
              </a:r>
              <a:r>
                <a:rPr lang="el-GR" altLang="x-none" sz="1800" i="1" dirty="0">
                  <a:latin typeface="Verdana" panose="020B0604030504040204" pitchFamily="34" charset="0"/>
                </a:rPr>
                <a:t>ν</a:t>
              </a:r>
              <a:r>
                <a:rPr lang="uk-UA" altLang="x-none" sz="1800" i="1" dirty="0">
                  <a:latin typeface="Verdana" panose="020B0604030504040204" pitchFamily="34" charset="0"/>
                </a:rPr>
                <a:t>=0.2339</a:t>
              </a:r>
              <a:endParaRPr sz="1800" dirty="0">
                <a:latin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072534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Висновки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Ми бачимо, що зі зменшенням величини </a:t>
            </a:r>
            <a:r>
              <a:rPr lang="el-GR" altLang="x-none" i="1" dirty="0">
                <a:solidFill>
                  <a:schemeClr val="bg1"/>
                </a:solidFill>
              </a:rPr>
              <a:t>ν</a:t>
            </a:r>
            <a:r>
              <a:rPr lang="el-GR" altLang="x-none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спочатку порушується плавність ламаної, потім замість одного стану рівноваги з'являються два, потім чотири і, нарешті, ламана здобуває </a:t>
            </a:r>
            <a:r>
              <a:rPr lang="uk-UA" altLang="x-none" b="1" dirty="0">
                <a:solidFill>
                  <a:schemeClr val="bg1"/>
                </a:solidFill>
              </a:rPr>
              <a:t>хаотичний характер</a:t>
            </a:r>
            <a:r>
              <a:rPr lang="uk-UA" altLang="x-none" dirty="0">
                <a:solidFill>
                  <a:schemeClr val="bg1"/>
                </a:solidFill>
              </a:rPr>
              <a:t>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З економічної точки зору цей результат становить значний інтерес.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Відомо, що </a:t>
            </a:r>
            <a:r>
              <a:rPr lang="uk-UA" altLang="x-none" b="1" dirty="0">
                <a:solidFill>
                  <a:schemeClr val="bg1"/>
                </a:solidFill>
              </a:rPr>
              <a:t>ринкова економіка є </a:t>
            </a:r>
            <a:r>
              <a:rPr lang="uk-UA" altLang="x-none" b="1" dirty="0" smtClean="0">
                <a:solidFill>
                  <a:schemeClr val="bg1"/>
                </a:solidFill>
              </a:rPr>
              <a:t>нестійкою</a:t>
            </a:r>
            <a:r>
              <a:rPr lang="uk-UA" altLang="x-none" dirty="0" smtClean="0">
                <a:solidFill>
                  <a:schemeClr val="bg1"/>
                </a:solidFill>
              </a:rPr>
              <a:t>, </a:t>
            </a:r>
            <a:r>
              <a:rPr lang="uk-UA" altLang="x-none" dirty="0">
                <a:solidFill>
                  <a:schemeClr val="bg1"/>
                </a:solidFill>
              </a:rPr>
              <a:t>що виявляється, зокрема, у її прагненні до хаотичних, непрогнозованих змін.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Для моделювання таких хаотичних явищ </a:t>
            </a:r>
            <a:r>
              <a:rPr lang="uk-UA" altLang="x-none" b="1" dirty="0">
                <a:solidFill>
                  <a:schemeClr val="bg1"/>
                </a:solidFill>
              </a:rPr>
              <a:t>зазвичай застосовуються недетерміновані, ймовірнісні моделі</a:t>
            </a:r>
            <a:r>
              <a:rPr lang="uk-UA" altLang="x-none" dirty="0">
                <a:solidFill>
                  <a:schemeClr val="bg1"/>
                </a:solidFill>
              </a:rPr>
              <a:t>. </a:t>
            </a:r>
          </a:p>
          <a:p>
            <a:pPr>
              <a:spcBef>
                <a:spcPct val="3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Однак, як ми бачимо, </a:t>
            </a:r>
            <a:r>
              <a:rPr lang="uk-UA" altLang="x-none" b="1" dirty="0">
                <a:solidFill>
                  <a:schemeClr val="bg1"/>
                </a:solidFill>
              </a:rPr>
              <a:t>цілком можливе моделювання хаотичної зміни економічних параметрів і на основі</a:t>
            </a:r>
            <a:r>
              <a:rPr lang="uk-UA" altLang="x-none" dirty="0">
                <a:solidFill>
                  <a:schemeClr val="bg1"/>
                </a:solidFill>
              </a:rPr>
              <a:t> </a:t>
            </a:r>
            <a:r>
              <a:rPr lang="uk-UA" altLang="x-none" b="1" dirty="0">
                <a:solidFill>
                  <a:schemeClr val="bg1"/>
                </a:solidFill>
              </a:rPr>
              <a:t>детермінованої моделі</a:t>
            </a:r>
            <a:r>
              <a:rPr lang="uk-UA" altLang="x-none" dirty="0">
                <a:solidFill>
                  <a:schemeClr val="bg1"/>
                </a:solidFill>
              </a:rPr>
              <a:t>, що створює додаткові можливості для рішення задач прогнозування.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469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Рішення динамічних рівнянь для двохсекторної економічної системи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Для двохсекторного динамічного випадку вирішуються ті ж дві головні задачі, що й у попередніх випадках.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Перша.</a:t>
            </a:r>
            <a:r>
              <a:rPr lang="uk-UA" altLang="x-none" dirty="0">
                <a:solidFill>
                  <a:schemeClr val="bg1"/>
                </a:solidFill>
              </a:rPr>
              <a:t> При заданих залежностях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i="1" dirty="0">
                <a:solidFill>
                  <a:schemeClr val="bg1"/>
                </a:solidFill>
              </a:rPr>
              <a:t>=x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i="1" dirty="0">
                <a:solidFill>
                  <a:schemeClr val="bg1"/>
                </a:solidFill>
              </a:rPr>
              <a:t>(t)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i="1" dirty="0">
                <a:solidFill>
                  <a:schemeClr val="bg1"/>
                </a:solidFill>
              </a:rPr>
              <a:t>=x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i="1" dirty="0">
                <a:solidFill>
                  <a:schemeClr val="bg1"/>
                </a:solidFill>
              </a:rPr>
              <a:t>(t) </a:t>
            </a:r>
            <a:r>
              <a:rPr lang="uk-UA" altLang="x-none" dirty="0">
                <a:solidFill>
                  <a:schemeClr val="bg1"/>
                </a:solidFill>
              </a:rPr>
              <a:t>знайти вільні залишки, задані як функції часу, за допомогою виразів, отриманих безпосередньо з динамічних рівнянь: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uk-UA" altLang="x-none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uk-UA" altLang="x-none" sz="2800" dirty="0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r>
              <a:rPr lang="uk-UA" altLang="x-none" b="1" dirty="0">
                <a:solidFill>
                  <a:schemeClr val="bg1"/>
                </a:solidFill>
              </a:rPr>
              <a:t>Друга.</a:t>
            </a:r>
            <a:r>
              <a:rPr lang="uk-UA" altLang="x-none" dirty="0">
                <a:solidFill>
                  <a:schemeClr val="bg1"/>
                </a:solidFill>
              </a:rPr>
              <a:t> Знаходження, за допомогою рішення диференціальних рівнянь (3.4), залежностей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i="1" dirty="0">
                <a:solidFill>
                  <a:schemeClr val="bg1"/>
                </a:solidFill>
              </a:rPr>
              <a:t>=x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i="1" dirty="0">
                <a:solidFill>
                  <a:schemeClr val="bg1"/>
                </a:solidFill>
              </a:rPr>
              <a:t>(t)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i="1" dirty="0">
                <a:solidFill>
                  <a:schemeClr val="bg1"/>
                </a:solidFill>
              </a:rPr>
              <a:t>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i="1" dirty="0">
                <a:solidFill>
                  <a:schemeClr val="bg1"/>
                </a:solidFill>
              </a:rPr>
              <a:t>=x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i="1" dirty="0">
                <a:solidFill>
                  <a:schemeClr val="bg1"/>
                </a:solidFill>
              </a:rPr>
              <a:t>(t)</a:t>
            </a:r>
            <a:r>
              <a:rPr lang="en-US" i="1" dirty="0">
                <a:solidFill>
                  <a:schemeClr val="bg1"/>
                </a:solidFill>
              </a:rPr>
              <a:t>.</a:t>
            </a:r>
            <a:r>
              <a:rPr lang="en-US" altLang="x-none" i="1" dirty="0">
                <a:solidFill>
                  <a:schemeClr val="bg1"/>
                </a:solidFill>
              </a:rPr>
              <a:t> </a:t>
            </a:r>
            <a:r>
              <a:rPr lang="uk-UA" altLang="x-none" dirty="0">
                <a:solidFill>
                  <a:schemeClr val="bg1"/>
                </a:solidFill>
              </a:rPr>
              <a:t>Розглянемо це рішення. Як і в односекторному випадку, обмежимося спочатку випадком постійних параметрів системи.</a:t>
            </a:r>
            <a:r>
              <a:rPr lang="uk-UA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6916350"/>
              </p:ext>
            </p:extLst>
          </p:nvPr>
        </p:nvGraphicFramePr>
        <p:xfrm>
          <a:off x="1907704" y="3302819"/>
          <a:ext cx="51498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r:id="rId3" imgW="3429000" imgH="419100" progId="Equation.3">
                  <p:embed/>
                </p:oleObj>
              </mc:Choice>
              <mc:Fallback>
                <p:oleObj r:id="rId3" imgW="3429000" imgH="419100" progId="Equation.3">
                  <p:embed/>
                  <p:pic>
                    <p:nvPicPr>
                      <p:cNvPr id="0" name="Object 162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302819"/>
                        <a:ext cx="51498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377356"/>
              </p:ext>
            </p:extLst>
          </p:nvPr>
        </p:nvGraphicFramePr>
        <p:xfrm>
          <a:off x="1907704" y="3933056"/>
          <a:ext cx="54165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r:id="rId5" imgW="3606800" imgH="419100" progId="Equation.3">
                  <p:embed/>
                </p:oleObj>
              </mc:Choice>
              <mc:Fallback>
                <p:oleObj r:id="rId5" imgW="3606800" imgH="419100" progId="Equation.3">
                  <p:embed/>
                  <p:pic>
                    <p:nvPicPr>
                      <p:cNvPr id="0" name="Object 162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3933056"/>
                        <a:ext cx="54165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6432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Рішення динамічних рівнянь для двохсекторної економічної системи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70000"/>
              </a:spcBef>
            </a:pPr>
            <a:r>
              <a:rPr lang="uk-UA" altLang="x-none" sz="2200" dirty="0">
                <a:solidFill>
                  <a:schemeClr val="bg1"/>
                </a:solidFill>
              </a:rPr>
              <a:t>Аналогічно односекторному випадку рішення будемо шукати за умови сталості виробничих коефіцієнтів </a:t>
            </a:r>
            <a:r>
              <a:rPr lang="en-US" altLang="x-none" sz="2200" b="1" i="1" dirty="0">
                <a:solidFill>
                  <a:schemeClr val="bg1"/>
                </a:solidFill>
              </a:rPr>
              <a:t>a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11</a:t>
            </a:r>
            <a:r>
              <a:rPr lang="en-US" altLang="x-none" sz="2200" dirty="0">
                <a:solidFill>
                  <a:schemeClr val="bg1"/>
                </a:solidFill>
              </a:rPr>
              <a:t>, </a:t>
            </a:r>
            <a:r>
              <a:rPr lang="en-US" altLang="x-none" sz="2200" b="1" i="1" dirty="0">
                <a:solidFill>
                  <a:schemeClr val="bg1"/>
                </a:solidFill>
              </a:rPr>
              <a:t>a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12</a:t>
            </a:r>
            <a:r>
              <a:rPr lang="en-US" altLang="x-none" sz="2200" dirty="0">
                <a:solidFill>
                  <a:schemeClr val="bg1"/>
                </a:solidFill>
              </a:rPr>
              <a:t>, </a:t>
            </a:r>
            <a:r>
              <a:rPr lang="en-US" altLang="x-none" sz="2200" b="1" i="1" dirty="0">
                <a:solidFill>
                  <a:schemeClr val="bg1"/>
                </a:solidFill>
              </a:rPr>
              <a:t>a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21</a:t>
            </a:r>
            <a:r>
              <a:rPr lang="en-US" altLang="x-none" sz="2200" dirty="0">
                <a:solidFill>
                  <a:schemeClr val="bg1"/>
                </a:solidFill>
              </a:rPr>
              <a:t>, </a:t>
            </a:r>
            <a:r>
              <a:rPr lang="en-US" altLang="x-none" sz="2200" b="1" i="1" dirty="0">
                <a:solidFill>
                  <a:schemeClr val="bg1"/>
                </a:solidFill>
              </a:rPr>
              <a:t>a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22</a:t>
            </a:r>
            <a:r>
              <a:rPr lang="en-US" altLang="x-none" sz="2200" dirty="0">
                <a:solidFill>
                  <a:schemeClr val="bg1"/>
                </a:solidFill>
              </a:rPr>
              <a:t>, </a:t>
            </a:r>
            <a:r>
              <a:rPr lang="uk-UA" altLang="x-none" sz="2200" dirty="0">
                <a:solidFill>
                  <a:schemeClr val="bg1"/>
                </a:solidFill>
              </a:rPr>
              <a:t>сталості коефіцієнтів фондомісткості </a:t>
            </a:r>
            <a:r>
              <a:rPr lang="el-GR" altLang="x-none" sz="2200" b="1" i="1" dirty="0">
                <a:solidFill>
                  <a:schemeClr val="bg1"/>
                </a:solidFill>
              </a:rPr>
              <a:t>ν</a:t>
            </a:r>
            <a:r>
              <a:rPr lang="el-GR" altLang="x-none" sz="2200" b="1" i="1" baseline="-25000" dirty="0">
                <a:solidFill>
                  <a:schemeClr val="bg1"/>
                </a:solidFill>
              </a:rPr>
              <a:t>11</a:t>
            </a:r>
            <a:r>
              <a:rPr lang="el-GR" altLang="x-none" sz="2200" dirty="0">
                <a:solidFill>
                  <a:schemeClr val="bg1"/>
                </a:solidFill>
              </a:rPr>
              <a:t>, </a:t>
            </a:r>
            <a:r>
              <a:rPr lang="el-GR" altLang="x-none" sz="2200" b="1" i="1" dirty="0">
                <a:solidFill>
                  <a:schemeClr val="bg1"/>
                </a:solidFill>
              </a:rPr>
              <a:t>ν</a:t>
            </a:r>
            <a:r>
              <a:rPr lang="el-GR" altLang="x-none" sz="2200" b="1" i="1" baseline="-25000" dirty="0">
                <a:solidFill>
                  <a:schemeClr val="bg1"/>
                </a:solidFill>
              </a:rPr>
              <a:t>12</a:t>
            </a:r>
            <a:r>
              <a:rPr lang="el-GR" altLang="x-none" sz="2200" dirty="0">
                <a:solidFill>
                  <a:schemeClr val="bg1"/>
                </a:solidFill>
              </a:rPr>
              <a:t>, </a:t>
            </a:r>
            <a:r>
              <a:rPr lang="el-GR" altLang="x-none" sz="2200" b="1" i="1" dirty="0">
                <a:solidFill>
                  <a:schemeClr val="bg1"/>
                </a:solidFill>
              </a:rPr>
              <a:t>ν</a:t>
            </a:r>
            <a:r>
              <a:rPr lang="el-GR" altLang="x-none" sz="2200" b="1" i="1" baseline="-25000" dirty="0">
                <a:solidFill>
                  <a:schemeClr val="bg1"/>
                </a:solidFill>
              </a:rPr>
              <a:t>21</a:t>
            </a:r>
            <a:r>
              <a:rPr lang="el-GR" altLang="x-none" sz="2200" dirty="0">
                <a:solidFill>
                  <a:schemeClr val="bg1"/>
                </a:solidFill>
              </a:rPr>
              <a:t>, </a:t>
            </a:r>
            <a:r>
              <a:rPr lang="el-GR" altLang="x-none" sz="2200" b="1" i="1" dirty="0">
                <a:solidFill>
                  <a:schemeClr val="bg1"/>
                </a:solidFill>
              </a:rPr>
              <a:t>ν</a:t>
            </a:r>
            <a:r>
              <a:rPr lang="el-GR" altLang="x-none" sz="2200" b="1" i="1" baseline="-25000" dirty="0">
                <a:solidFill>
                  <a:schemeClr val="bg1"/>
                </a:solidFill>
              </a:rPr>
              <a:t>22</a:t>
            </a:r>
            <a:r>
              <a:rPr lang="el-GR" altLang="x-none" sz="2200" b="1" i="1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та сталості вільних залишків </a:t>
            </a:r>
            <a:r>
              <a:rPr lang="en-US" altLang="x-none" sz="2200" b="1" i="1" dirty="0">
                <a:solidFill>
                  <a:schemeClr val="bg1"/>
                </a:solidFill>
              </a:rPr>
              <a:t>y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sz="2200" dirty="0">
                <a:solidFill>
                  <a:schemeClr val="bg1"/>
                </a:solidFill>
              </a:rPr>
              <a:t>, </a:t>
            </a:r>
            <a:r>
              <a:rPr lang="en-US" altLang="x-none" sz="2200" b="1" i="1" dirty="0">
                <a:solidFill>
                  <a:schemeClr val="bg1"/>
                </a:solidFill>
              </a:rPr>
              <a:t>y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sz="2200" dirty="0">
                <a:solidFill>
                  <a:schemeClr val="bg1"/>
                </a:solidFill>
              </a:rPr>
              <a:t>. </a:t>
            </a:r>
            <a:r>
              <a:rPr lang="en-US" altLang="x-none" sz="2200" b="1" i="1" dirty="0">
                <a:solidFill>
                  <a:schemeClr val="bg1"/>
                </a:solidFill>
              </a:rPr>
              <a:t> </a:t>
            </a:r>
            <a:endParaRPr lang="ru-RU" altLang="x-none" sz="2200" b="1" i="1" dirty="0" smtClean="0">
              <a:solidFill>
                <a:schemeClr val="bg1"/>
              </a:solidFill>
            </a:endParaRPr>
          </a:p>
          <a:p>
            <a:pPr>
              <a:spcBef>
                <a:spcPct val="70000"/>
              </a:spcBef>
            </a:pPr>
            <a:r>
              <a:rPr lang="uk-UA" altLang="x-none" sz="2200" dirty="0" smtClean="0">
                <a:solidFill>
                  <a:schemeClr val="bg1"/>
                </a:solidFill>
              </a:rPr>
              <a:t>З </a:t>
            </a:r>
            <a:r>
              <a:rPr lang="uk-UA" altLang="x-none" sz="2200" dirty="0">
                <a:solidFill>
                  <a:schemeClr val="bg1"/>
                </a:solidFill>
              </a:rPr>
              <a:t>урахуванням зроблених припущень відшукуємо спочатку стаціонарне рішення, що відповідає постійним значенням </a:t>
            </a:r>
            <a:r>
              <a:rPr lang="en-US" altLang="x-none" sz="2200" b="1" i="1" dirty="0">
                <a:solidFill>
                  <a:schemeClr val="bg1"/>
                </a:solidFill>
              </a:rPr>
              <a:t>x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1</a:t>
            </a:r>
            <a:r>
              <a:rPr lang="en-US" altLang="x-none" sz="2200" b="1" i="1" dirty="0">
                <a:solidFill>
                  <a:schemeClr val="bg1"/>
                </a:solidFill>
              </a:rPr>
              <a:t>*</a:t>
            </a:r>
            <a:r>
              <a:rPr lang="en-US" altLang="x-none" sz="2200" dirty="0">
                <a:solidFill>
                  <a:schemeClr val="bg1"/>
                </a:solidFill>
              </a:rPr>
              <a:t> </a:t>
            </a:r>
            <a:r>
              <a:rPr lang="uk-UA" altLang="x-none" sz="2200" dirty="0">
                <a:solidFill>
                  <a:schemeClr val="bg1"/>
                </a:solidFill>
              </a:rPr>
              <a:t>і </a:t>
            </a:r>
            <a:r>
              <a:rPr lang="en-US" altLang="x-none" sz="2200" b="1" i="1" dirty="0">
                <a:solidFill>
                  <a:schemeClr val="bg1"/>
                </a:solidFill>
              </a:rPr>
              <a:t>x</a:t>
            </a:r>
            <a:r>
              <a:rPr lang="en-US" altLang="x-none" sz="2200" b="1" i="1" baseline="-25000" dirty="0">
                <a:solidFill>
                  <a:schemeClr val="bg1"/>
                </a:solidFill>
              </a:rPr>
              <a:t>2</a:t>
            </a:r>
            <a:r>
              <a:rPr lang="en-US" altLang="x-none" sz="2200" b="1" i="1" dirty="0" smtClean="0">
                <a:solidFill>
                  <a:schemeClr val="bg1"/>
                </a:solidFill>
              </a:rPr>
              <a:t>*</a:t>
            </a:r>
            <a:r>
              <a:rPr lang="en-US" altLang="x-none" sz="2200" dirty="0" smtClean="0">
                <a:solidFill>
                  <a:schemeClr val="bg1"/>
                </a:solidFill>
              </a:rPr>
              <a:t>.</a:t>
            </a:r>
            <a:endParaRPr lang="uk-UA" altLang="x-none" sz="2200" dirty="0" smtClean="0">
              <a:solidFill>
                <a:schemeClr val="bg1"/>
              </a:solidFill>
            </a:endParaRPr>
          </a:p>
          <a:p>
            <a:pPr>
              <a:spcBef>
                <a:spcPct val="70000"/>
              </a:spcBef>
            </a:pPr>
            <a:r>
              <a:rPr lang="uk-UA" altLang="x-none" sz="2200" dirty="0" smtClean="0">
                <a:solidFill>
                  <a:schemeClr val="bg1"/>
                </a:solidFill>
              </a:rPr>
              <a:t>Похідні </a:t>
            </a:r>
            <a:r>
              <a:rPr lang="uk-UA" altLang="x-none" sz="2200" dirty="0">
                <a:solidFill>
                  <a:schemeClr val="bg1"/>
                </a:solidFill>
              </a:rPr>
              <a:t>від констант дорівнюють нулю і динамічні рівняння перетворюються в статичні, рішення яких було отримане раніше:</a:t>
            </a:r>
            <a:r>
              <a:rPr lang="uk-UA" sz="2200" dirty="0">
                <a:solidFill>
                  <a:schemeClr val="bg1"/>
                </a:solidFill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667469"/>
              </p:ext>
            </p:extLst>
          </p:nvPr>
        </p:nvGraphicFramePr>
        <p:xfrm>
          <a:off x="1259632" y="5085184"/>
          <a:ext cx="648176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r:id="rId3" imgW="4318000" imgH="469900" progId="Equation.3">
                  <p:embed/>
                </p:oleObj>
              </mc:Choice>
              <mc:Fallback>
                <p:oleObj r:id="rId3" imgW="4318000" imgH="469900" progId="Equation.3">
                  <p:embed/>
                  <p:pic>
                    <p:nvPicPr>
                      <p:cNvPr id="0" name="Object 1638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085184"/>
                        <a:ext cx="6481762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9393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Рішення динамічних рівнянь для двохсекторної економічної системи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x-none" dirty="0">
                <a:solidFill>
                  <a:schemeClr val="bg1"/>
                </a:solidFill>
              </a:rPr>
              <a:t>Це рішення задає особливу точку на фазовій площині </a:t>
            </a:r>
            <a:r>
              <a:rPr lang="ru-RU" altLang="x-none" i="1" dirty="0">
                <a:solidFill>
                  <a:schemeClr val="bg1"/>
                </a:solidFill>
              </a:rPr>
              <a:t>x1</a:t>
            </a:r>
            <a:r>
              <a:rPr lang="ru-RU" altLang="x-none" dirty="0">
                <a:solidFill>
                  <a:schemeClr val="bg1"/>
                </a:solidFill>
              </a:rPr>
              <a:t>, </a:t>
            </a:r>
            <a:r>
              <a:rPr lang="ru-RU" altLang="x-none" i="1" dirty="0">
                <a:solidFill>
                  <a:schemeClr val="bg1"/>
                </a:solidFill>
              </a:rPr>
              <a:t>x2</a:t>
            </a:r>
            <a:r>
              <a:rPr lang="ru-RU" altLang="x-none" dirty="0">
                <a:solidFill>
                  <a:schemeClr val="bg1"/>
                </a:solidFill>
              </a:rPr>
              <a:t>. Перенесемо початок координат у цю точку (рис. 3.3), виконавши заміну: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Рис. 3.3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459539"/>
              </p:ext>
            </p:extLst>
          </p:nvPr>
        </p:nvGraphicFramePr>
        <p:xfrm>
          <a:off x="3635896" y="2420888"/>
          <a:ext cx="2725737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r:id="rId3" imgW="1803400" imgH="279400" progId="Equation.3">
                  <p:embed/>
                </p:oleObj>
              </mc:Choice>
              <mc:Fallback>
                <p:oleObj r:id="rId3" imgW="1803400" imgH="279400" progId="Equation.3">
                  <p:embed/>
                  <p:pic>
                    <p:nvPicPr>
                      <p:cNvPr id="0" name="Object 1648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2420888"/>
                        <a:ext cx="2725737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4142553"/>
              </p:ext>
            </p:extLst>
          </p:nvPr>
        </p:nvGraphicFramePr>
        <p:xfrm>
          <a:off x="3286125" y="2924945"/>
          <a:ext cx="2571750" cy="2232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r:id="rId5" imgW="2571750" imgH="2705100" progId="CorelDraw.Graphic.7">
                  <p:embed/>
                </p:oleObj>
              </mc:Choice>
              <mc:Fallback>
                <p:oleObj r:id="rId5" imgW="2571750" imgH="2705100" progId="CorelDraw.Graphic.7">
                  <p:embed/>
                  <p:pic>
                    <p:nvPicPr>
                      <p:cNvPr id="0" name="Object 164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6654"/>
                      <a:stretch>
                        <a:fillRect/>
                      </a:stretch>
                    </p:blipFill>
                    <p:spPr bwMode="auto">
                      <a:xfrm>
                        <a:off x="3286125" y="2924945"/>
                        <a:ext cx="2571750" cy="22322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6517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altLang="x-none" b="0" dirty="0">
                <a:solidFill>
                  <a:schemeClr val="bg1"/>
                </a:solidFill>
              </a:rPr>
              <a:t>Рішення динамічних рівнянь для двохсекторної економічної системи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25000"/>
              </a:spcBef>
            </a:pPr>
            <a:r>
              <a:rPr lang="uk-UA" altLang="x-none" dirty="0">
                <a:solidFill>
                  <a:schemeClr val="bg1"/>
                </a:solidFill>
              </a:rPr>
              <a:t>У підсумку ми приходимо до однорідних рівнянь відносно </a:t>
            </a:r>
            <a:r>
              <a:rPr lang="en-US" altLang="x-none" i="1" dirty="0">
                <a:solidFill>
                  <a:schemeClr val="bg1"/>
                </a:solidFill>
              </a:rPr>
              <a:t>z</a:t>
            </a:r>
            <a:r>
              <a:rPr lang="en-US" altLang="x-none" i="1" baseline="-25000" dirty="0">
                <a:solidFill>
                  <a:schemeClr val="bg1"/>
                </a:solidFill>
              </a:rPr>
              <a:t>1</a:t>
            </a:r>
            <a:r>
              <a:rPr lang="en-US" altLang="x-none" i="1" dirty="0">
                <a:solidFill>
                  <a:schemeClr val="bg1"/>
                </a:solidFill>
              </a:rPr>
              <a:t>(t)</a:t>
            </a:r>
            <a:r>
              <a:rPr lang="en-US" altLang="x-none" dirty="0">
                <a:solidFill>
                  <a:schemeClr val="bg1"/>
                </a:solidFill>
              </a:rPr>
              <a:t>, </a:t>
            </a:r>
            <a:r>
              <a:rPr lang="en-US" altLang="x-none" i="1" dirty="0">
                <a:solidFill>
                  <a:schemeClr val="bg1"/>
                </a:solidFill>
              </a:rPr>
              <a:t>z</a:t>
            </a:r>
            <a:r>
              <a:rPr lang="en-US" altLang="x-none" i="1" baseline="-25000" dirty="0">
                <a:solidFill>
                  <a:schemeClr val="bg1"/>
                </a:solidFill>
              </a:rPr>
              <a:t>2</a:t>
            </a:r>
            <a:r>
              <a:rPr lang="en-US" altLang="x-none" i="1" dirty="0">
                <a:solidFill>
                  <a:schemeClr val="bg1"/>
                </a:solidFill>
              </a:rPr>
              <a:t>(t)</a:t>
            </a:r>
            <a:r>
              <a:rPr lang="en-US" altLang="x-none" dirty="0">
                <a:solidFill>
                  <a:schemeClr val="bg1"/>
                </a:solidFill>
              </a:rPr>
              <a:t>: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25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25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25000"/>
              </a:spcBef>
            </a:pPr>
            <a:endParaRPr lang="en-US" altLang="x-none" dirty="0">
              <a:solidFill>
                <a:schemeClr val="bg1"/>
              </a:solidFill>
            </a:endParaRPr>
          </a:p>
          <a:p>
            <a:pPr>
              <a:spcBef>
                <a:spcPct val="25000"/>
              </a:spcBef>
            </a:pPr>
            <a:r>
              <a:rPr lang="uk-UA" altLang="x-none" dirty="0" smtClean="0">
                <a:solidFill>
                  <a:schemeClr val="bg1"/>
                </a:solidFill>
              </a:rPr>
              <a:t>Опускаючи </a:t>
            </a:r>
            <a:r>
              <a:rPr lang="uk-UA" altLang="x-none" dirty="0">
                <a:solidFill>
                  <a:schemeClr val="bg1"/>
                </a:solidFill>
              </a:rPr>
              <a:t>рішення отриманої однорідної системи диференціальних рівнянь, наведемо лише її розв'язок: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849563" y="2366963"/>
          <a:ext cx="39179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r:id="rId3" imgW="2603500" imgH="419100" progId="Equation.3">
                  <p:embed/>
                </p:oleObj>
              </mc:Choice>
              <mc:Fallback>
                <p:oleObj r:id="rId3" imgW="2603500" imgH="419100" progId="Equation.3">
                  <p:embed/>
                  <p:pic>
                    <p:nvPicPr>
                      <p:cNvPr id="0" name="Object 165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563" y="2366963"/>
                        <a:ext cx="3917950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780769"/>
              </p:ext>
            </p:extLst>
          </p:nvPr>
        </p:nvGraphicFramePr>
        <p:xfrm>
          <a:off x="2828925" y="3086794"/>
          <a:ext cx="437197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1" r:id="rId5" imgW="2908300" imgH="419100" progId="Equation.3">
                  <p:embed/>
                </p:oleObj>
              </mc:Choice>
              <mc:Fallback>
                <p:oleObj r:id="rId5" imgW="2908300" imgH="419100" progId="Equation.3">
                  <p:embed/>
                  <p:pic>
                    <p:nvPicPr>
                      <p:cNvPr id="0" name="Object 165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8925" y="3086794"/>
                        <a:ext cx="437197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808288" y="4721225"/>
          <a:ext cx="24082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2" r:id="rId7" imgW="1510644" imgH="291973" progId="Equation.3">
                  <p:embed/>
                </p:oleObj>
              </mc:Choice>
              <mc:Fallback>
                <p:oleObj r:id="rId7" imgW="1510644" imgH="291973" progId="Equation.3">
                  <p:embed/>
                  <p:pic>
                    <p:nvPicPr>
                      <p:cNvPr id="0" name="Object 165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4721225"/>
                        <a:ext cx="2408237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843213" y="5262563"/>
          <a:ext cx="504825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3" r:id="rId9" imgW="3160928" imgH="291973" progId="Equation.3">
                  <p:embed/>
                </p:oleObj>
              </mc:Choice>
              <mc:Fallback>
                <p:oleObj r:id="rId9" imgW="3160928" imgH="291973" progId="Equation.3">
                  <p:embed/>
                  <p:pic>
                    <p:nvPicPr>
                      <p:cNvPr id="0" name="Object 165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262563"/>
                        <a:ext cx="504825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1883562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4587</TotalTime>
  <Words>3030</Words>
  <Application>Microsoft Office PowerPoint</Application>
  <PresentationFormat>Экран (4:3)</PresentationFormat>
  <Paragraphs>384</Paragraphs>
  <Slides>59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59</vt:i4>
      </vt:variant>
    </vt:vector>
  </HeadingPairs>
  <TitlesOfParts>
    <vt:vector size="62" baseType="lpstr">
      <vt:lpstr>Паркет</vt:lpstr>
      <vt:lpstr>Microsoft Equation 3.0</vt:lpstr>
      <vt:lpstr>CorelDraw.Graphic.7</vt:lpstr>
      <vt:lpstr>CИСТЕМ НИЙ АНАЛІЗ</vt:lpstr>
      <vt:lpstr>ЛЕКЦІЯ </vt:lpstr>
      <vt:lpstr>Динамічні рівняння Леонтьєва для двохсекторної економіки</vt:lpstr>
      <vt:lpstr>Динамічні рівняння Леонтьєва для двохсекторної економіки</vt:lpstr>
      <vt:lpstr>Коефіцієнти фондомісткості</vt:lpstr>
      <vt:lpstr>Рішення динамічних рівнянь для двохсекторної економічної системи</vt:lpstr>
      <vt:lpstr>Рішення динамічних рівнянь для двохсекторної економічної системи</vt:lpstr>
      <vt:lpstr>Рішення динамічних рівнянь для двохсекторної економічної системи</vt:lpstr>
      <vt:lpstr>Рішення динамічних рівнянь для двохсекторної економічної системи</vt:lpstr>
      <vt:lpstr>Рішення динамічних рівнянь для двохсекторної економічної системи</vt:lpstr>
      <vt:lpstr>Рішення динамічних рівнянь для двохсекторної економічної системи</vt:lpstr>
      <vt:lpstr>Аналіз отриманого розв'язку</vt:lpstr>
      <vt:lpstr>Аналіз отриманого розв'язку</vt:lpstr>
      <vt:lpstr>Аналіз отриманого розв'язку</vt:lpstr>
      <vt:lpstr>Аналіз отриманого розв'язку</vt:lpstr>
      <vt:lpstr>Аналіз отриманого розв'язку</vt:lpstr>
      <vt:lpstr>Аналіз отриманого розв'язку</vt:lpstr>
      <vt:lpstr>Аналіз отриманого розв'язку</vt:lpstr>
      <vt:lpstr>Аналіз результатів</vt:lpstr>
      <vt:lpstr>Презентация PowerPoint</vt:lpstr>
      <vt:lpstr>Односекторна економічна система</vt:lpstr>
      <vt:lpstr>Односекторна економічна система</vt:lpstr>
      <vt:lpstr>Односекторна економічна система</vt:lpstr>
      <vt:lpstr>Односекторна економічна система</vt:lpstr>
      <vt:lpstr>Аналіз результатів</vt:lpstr>
      <vt:lpstr>Аналіз результатів</vt:lpstr>
      <vt:lpstr>Аналіз результатів</vt:lpstr>
      <vt:lpstr>Аналіз результатів</vt:lpstr>
      <vt:lpstr>Аналіз результатів</vt:lpstr>
      <vt:lpstr>Аналіз результатів</vt:lpstr>
      <vt:lpstr>Аналіз результатів</vt:lpstr>
      <vt:lpstr>Висновки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Двохсекторна економічна система </vt:lpstr>
      <vt:lpstr>Презентация PowerPoint</vt:lpstr>
      <vt:lpstr>Навіщо потрібні дискретні моделі?</vt:lpstr>
      <vt:lpstr>Навіщо потрібні дискретні моделі?</vt:lpstr>
      <vt:lpstr>Лінійна дискретна модель для односекторної економіки</vt:lpstr>
      <vt:lpstr>Лінійна дискретна модель для односекторної економіки</vt:lpstr>
      <vt:lpstr>Лінійна дискретна модель для односекторної економіки</vt:lpstr>
      <vt:lpstr>Нелінійна дискретна модель для односекторної економіки</vt:lpstr>
      <vt:lpstr>Нелінійна дискретна модель для односекторної економіки</vt:lpstr>
      <vt:lpstr>Нелінійна дискретна модель для односекторної економіки</vt:lpstr>
      <vt:lpstr>Нелінійна дискретна модель для односекторної економіки</vt:lpstr>
      <vt:lpstr>Нелінійна дискретна модель для односекторної економіки</vt:lpstr>
      <vt:lpstr>Нелінійна дискретна модель для односекторної економіки</vt:lpstr>
      <vt:lpstr>Нелінійна дискретна модель для односекторної економіки</vt:lpstr>
      <vt:lpstr>Нелінійна дискретна модель для односекторної економіки</vt:lpstr>
      <vt:lpstr>Висновки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user</cp:lastModifiedBy>
  <cp:revision>360</cp:revision>
  <dcterms:created xsi:type="dcterms:W3CDTF">2018-09-10T07:12:08Z</dcterms:created>
  <dcterms:modified xsi:type="dcterms:W3CDTF">2023-11-16T13:54:55Z</dcterms:modified>
</cp:coreProperties>
</file>