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8CBA757-D12A-46EA-8E89-69E65B3836B2}" type="datetimeFigureOut">
              <a:rPr lang="ru-RU" smtClean="0"/>
              <a:pPr/>
              <a:t>08.11.2021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580729D-ABD2-412D-A5D8-247C1076538B}"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8CBA757-D12A-46EA-8E89-69E65B3836B2}" type="datetimeFigureOut">
              <a:rPr lang="ru-RU" smtClean="0"/>
              <a:pPr/>
              <a:t>08.11.2021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580729D-ABD2-412D-A5D8-247C1076538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8CBA757-D12A-46EA-8E89-69E65B3836B2}" type="datetimeFigureOut">
              <a:rPr lang="ru-RU" smtClean="0"/>
              <a:pPr/>
              <a:t>08.11.2021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580729D-ABD2-412D-A5D8-247C1076538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8CBA757-D12A-46EA-8E89-69E65B3836B2}" type="datetimeFigureOut">
              <a:rPr lang="ru-RU" smtClean="0"/>
              <a:pPr/>
              <a:t>08.11.2021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580729D-ABD2-412D-A5D8-247C1076538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8CBA757-D12A-46EA-8E89-69E65B3836B2}" type="datetimeFigureOut">
              <a:rPr lang="ru-RU" smtClean="0"/>
              <a:pPr/>
              <a:t>08.11.2021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580729D-ABD2-412D-A5D8-247C1076538B}"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8CBA757-D12A-46EA-8E89-69E65B3836B2}" type="datetimeFigureOut">
              <a:rPr lang="ru-RU" smtClean="0"/>
              <a:pPr/>
              <a:t>08.11.2021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580729D-ABD2-412D-A5D8-247C1076538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8CBA757-D12A-46EA-8E89-69E65B3836B2}" type="datetimeFigureOut">
              <a:rPr lang="ru-RU" smtClean="0"/>
              <a:pPr/>
              <a:t>08.11.2021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580729D-ABD2-412D-A5D8-247C1076538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8CBA757-D12A-46EA-8E89-69E65B3836B2}" type="datetimeFigureOut">
              <a:rPr lang="ru-RU" smtClean="0"/>
              <a:pPr/>
              <a:t>08.11.2021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580729D-ABD2-412D-A5D8-247C1076538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8CBA757-D12A-46EA-8E89-69E65B3836B2}" type="datetimeFigureOut">
              <a:rPr lang="ru-RU" smtClean="0"/>
              <a:pPr/>
              <a:t>08.11.2021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580729D-ABD2-412D-A5D8-247C1076538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8CBA757-D12A-46EA-8E89-69E65B3836B2}" type="datetimeFigureOut">
              <a:rPr lang="ru-RU" smtClean="0"/>
              <a:pPr/>
              <a:t>08.11.2021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580729D-ABD2-412D-A5D8-247C1076538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8CBA757-D12A-46EA-8E89-69E65B3836B2}" type="datetimeFigureOut">
              <a:rPr lang="ru-RU" smtClean="0"/>
              <a:pPr/>
              <a:t>08.11.2021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580729D-ABD2-412D-A5D8-247C1076538B}"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CBA757-D12A-46EA-8E89-69E65B3836B2}" type="datetimeFigureOut">
              <a:rPr lang="ru-RU" smtClean="0"/>
              <a:pPr/>
              <a:t>08.11.2021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80729D-ABD2-412D-A5D8-247C1076538B}"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7100" y="188640"/>
            <a:ext cx="9136900" cy="6552728"/>
          </a:xfrm>
          <a:prstGeom prst="rect">
            <a:avLst/>
          </a:prstGeom>
        </p:spPr>
      </p:pic>
      <p:sp>
        <p:nvSpPr>
          <p:cNvPr id="2" name="Заголовок 1"/>
          <p:cNvSpPr>
            <a:spLocks noGrp="1"/>
          </p:cNvSpPr>
          <p:nvPr>
            <p:ph type="ctrTitle"/>
          </p:nvPr>
        </p:nvSpPr>
        <p:spPr>
          <a:xfrm>
            <a:off x="2627784" y="1124744"/>
            <a:ext cx="3384376" cy="1326009"/>
          </a:xfrm>
        </p:spPr>
        <p:txBody>
          <a:bodyPr>
            <a:noAutofit/>
          </a:bodyPr>
          <a:lstStyle/>
          <a:p>
            <a:r>
              <a:rPr lang="uk-UA" sz="2800" b="1" dirty="0" smtClean="0">
                <a:solidFill>
                  <a:srgbClr val="FF0000"/>
                </a:solidFill>
              </a:rPr>
              <a:t>Адміністративний </a:t>
            </a:r>
            <a:r>
              <a:rPr lang="uk-UA" sz="2800" b="1" dirty="0" smtClean="0">
                <a:solidFill>
                  <a:srgbClr val="FF0000"/>
                </a:solidFill>
              </a:rPr>
              <a:t/>
            </a:r>
            <a:br>
              <a:rPr lang="uk-UA" sz="2800" b="1" dirty="0" smtClean="0">
                <a:solidFill>
                  <a:srgbClr val="FF0000"/>
                </a:solidFill>
              </a:rPr>
            </a:br>
            <a:r>
              <a:rPr lang="uk-UA" sz="2800" b="1" dirty="0" smtClean="0">
                <a:solidFill>
                  <a:srgbClr val="FF0000"/>
                </a:solidFill>
              </a:rPr>
              <a:t>примус</a:t>
            </a:r>
            <a:endParaRPr lang="ru-RU" sz="2800"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solidFill>
                  <a:srgbClr val="FF0000"/>
                </a:solidFill>
              </a:rPr>
              <a:t>Заходи адміністративного попередження (запобігання)-</a:t>
            </a:r>
            <a:endParaRPr lang="ru-RU" b="1" dirty="0">
              <a:solidFill>
                <a:srgbClr val="FF0000"/>
              </a:solidFill>
            </a:endParaRPr>
          </a:p>
        </p:txBody>
      </p:sp>
      <p:sp>
        <p:nvSpPr>
          <p:cNvPr id="3" name="Содержимое 2"/>
          <p:cNvSpPr>
            <a:spLocks noGrp="1"/>
          </p:cNvSpPr>
          <p:nvPr>
            <p:ph idx="1"/>
          </p:nvPr>
        </p:nvSpPr>
        <p:spPr>
          <a:xfrm>
            <a:off x="457200" y="1417638"/>
            <a:ext cx="5338936" cy="5251722"/>
          </a:xfrm>
        </p:spPr>
        <p:txBody>
          <a:bodyPr>
            <a:normAutofit fontScale="77500" lnSpcReduction="20000"/>
          </a:bodyPr>
          <a:lstStyle/>
          <a:p>
            <a:pPr algn="just"/>
            <a:r>
              <a:rPr lang="uk-UA" dirty="0" smtClean="0"/>
              <a:t>це заходи примусу, що застосовуються з </a:t>
            </a:r>
            <a:r>
              <a:rPr lang="uk-UA" b="1" dirty="0" smtClean="0">
                <a:solidFill>
                  <a:srgbClr val="FF0000"/>
                </a:solidFill>
              </a:rPr>
              <a:t>метою профілактики, попередження</a:t>
            </a:r>
            <a:r>
              <a:rPr lang="uk-UA" dirty="0" smtClean="0">
                <a:solidFill>
                  <a:srgbClr val="FF0000"/>
                </a:solidFill>
              </a:rPr>
              <a:t> </a:t>
            </a:r>
            <a:r>
              <a:rPr lang="uk-UA" dirty="0" smtClean="0"/>
              <a:t>протиправних  діянь, їх виявлення, </a:t>
            </a:r>
            <a:r>
              <a:rPr lang="uk-UA" b="1" dirty="0" smtClean="0">
                <a:solidFill>
                  <a:srgbClr val="FF0000"/>
                </a:solidFill>
              </a:rPr>
              <a:t>забезпечення</a:t>
            </a:r>
            <a:r>
              <a:rPr lang="uk-UA" dirty="0" smtClean="0"/>
              <a:t> публічного порядку та публічної безпеки, </a:t>
            </a:r>
            <a:r>
              <a:rPr lang="uk-UA" b="1" dirty="0" smtClean="0">
                <a:solidFill>
                  <a:srgbClr val="FF0000"/>
                </a:solidFill>
              </a:rPr>
              <a:t>попередження та локалізації </a:t>
            </a:r>
            <a:r>
              <a:rPr lang="uk-UA" dirty="0" smtClean="0"/>
              <a:t>наслідків надзвичайних ситуацій.</a:t>
            </a:r>
          </a:p>
          <a:p>
            <a:pPr algn="just">
              <a:buNone/>
            </a:pPr>
            <a:r>
              <a:rPr lang="uk-UA" b="1" i="1" u="sng" dirty="0" smtClean="0">
                <a:solidFill>
                  <a:srgbClr val="FF0000"/>
                </a:solidFill>
              </a:rPr>
              <a:t>Особливості:</a:t>
            </a:r>
          </a:p>
          <a:p>
            <a:pPr algn="just"/>
            <a:r>
              <a:rPr lang="uk-UA" dirty="0" smtClean="0"/>
              <a:t>застосування за умови </a:t>
            </a:r>
            <a:r>
              <a:rPr lang="uk-UA" b="1" i="1" dirty="0" smtClean="0">
                <a:solidFill>
                  <a:srgbClr val="FF0000"/>
                </a:solidFill>
              </a:rPr>
              <a:t>відсутності</a:t>
            </a:r>
            <a:r>
              <a:rPr lang="uk-UA" dirty="0" smtClean="0"/>
              <a:t> протиправних діянь</a:t>
            </a:r>
          </a:p>
          <a:p>
            <a:pPr algn="just"/>
            <a:r>
              <a:rPr lang="uk-UA" dirty="0" smtClean="0"/>
              <a:t>з метою </a:t>
            </a:r>
            <a:r>
              <a:rPr lang="uk-UA" b="1" i="1" dirty="0" smtClean="0">
                <a:solidFill>
                  <a:srgbClr val="FF0000"/>
                </a:solidFill>
              </a:rPr>
              <a:t>попередження</a:t>
            </a:r>
            <a:r>
              <a:rPr lang="uk-UA" dirty="0" smtClean="0">
                <a:solidFill>
                  <a:srgbClr val="FF0000"/>
                </a:solidFill>
              </a:rPr>
              <a:t>, </a:t>
            </a:r>
            <a:r>
              <a:rPr lang="uk-UA" b="1" i="1" dirty="0" smtClean="0">
                <a:solidFill>
                  <a:srgbClr val="FF0000"/>
                </a:solidFill>
              </a:rPr>
              <a:t>виявлення</a:t>
            </a:r>
            <a:r>
              <a:rPr lang="uk-UA" dirty="0" smtClean="0">
                <a:solidFill>
                  <a:srgbClr val="FF0000"/>
                </a:solidFill>
              </a:rPr>
              <a:t> </a:t>
            </a:r>
            <a:r>
              <a:rPr lang="uk-UA" dirty="0" smtClean="0"/>
              <a:t>протиправних діянь, </a:t>
            </a:r>
            <a:r>
              <a:rPr lang="uk-UA" b="1" i="1" dirty="0" smtClean="0">
                <a:solidFill>
                  <a:srgbClr val="FF0000"/>
                </a:solidFill>
              </a:rPr>
              <a:t>забезпечення</a:t>
            </a:r>
            <a:r>
              <a:rPr lang="uk-UA" dirty="0" smtClean="0"/>
              <a:t> публічного порядку, попередження надзвичайних ситуацій</a:t>
            </a:r>
            <a:endParaRPr lang="ru-RU" dirty="0"/>
          </a:p>
        </p:txBody>
      </p:sp>
      <p:sp>
        <p:nvSpPr>
          <p:cNvPr id="4" name="AutoShape 2" descr="Почему не нужно использовать белых человечков в презентации?"/>
          <p:cNvSpPr>
            <a:spLocks noChangeAspect="1" noChangeArrowheads="1"/>
          </p:cNvSpPr>
          <p:nvPr/>
        </p:nvSpPr>
        <p:spPr bwMode="auto">
          <a:xfrm>
            <a:off x="-3473115" y="-144463"/>
            <a:ext cx="3933490" cy="393350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6" name="Рисунок 5"/>
          <p:cNvPicPr>
            <a:picLocks noChangeAspect="1"/>
          </p:cNvPicPr>
          <p:nvPr/>
        </p:nvPicPr>
        <p:blipFill>
          <a:blip r:embed="rId2"/>
          <a:stretch>
            <a:fillRect/>
          </a:stretch>
        </p:blipFill>
        <p:spPr>
          <a:xfrm>
            <a:off x="5730941" y="2060848"/>
            <a:ext cx="3370353" cy="3816424"/>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solidFill>
                  <a:srgbClr val="FF0000"/>
                </a:solidFill>
              </a:rPr>
              <a:t>Це :</a:t>
            </a:r>
            <a:endParaRPr lang="ru-RU" b="1" dirty="0">
              <a:solidFill>
                <a:srgbClr val="FF0000"/>
              </a:solidFill>
            </a:endParaRPr>
          </a:p>
        </p:txBody>
      </p:sp>
      <p:sp>
        <p:nvSpPr>
          <p:cNvPr id="3" name="Содержимое 2"/>
          <p:cNvSpPr>
            <a:spLocks noGrp="1"/>
          </p:cNvSpPr>
          <p:nvPr>
            <p:ph idx="1"/>
          </p:nvPr>
        </p:nvSpPr>
        <p:spPr/>
        <p:txBody>
          <a:bodyPr>
            <a:normAutofit fontScale="77500" lnSpcReduction="20000"/>
          </a:bodyPr>
          <a:lstStyle/>
          <a:p>
            <a:pPr algn="just"/>
            <a:r>
              <a:rPr lang="uk-UA" b="1" dirty="0" smtClean="0"/>
              <a:t>перевірка документів, огляд, обстеження, відвідування підприємств, установ, організацій, земельних ділянок, проникнення до жилих та інших приміщень, тимчасове обмеження доступу осіб на окремі ділянки місцевості, обмеження руху транспорту та пішоходів на окремих ділянках вулиць та автошляхів, адміністративний нагляд, обмеження прав осіб, пов’язані зі станом здоров’я (примусовий медичний огляд, карантин, госпіталізація), опитування особи, поверхнева перевірка, застосування технічних приладів і технічних засобів, що мають функції </a:t>
            </a:r>
            <a:r>
              <a:rPr lang="uk-UA" b="1" dirty="0" err="1" smtClean="0"/>
              <a:t>фото-відеозйомки</a:t>
            </a:r>
            <a:r>
              <a:rPr lang="uk-UA" b="1" dirty="0" smtClean="0"/>
              <a:t>, відеозапису, поліцейське піклування.</a:t>
            </a:r>
            <a:endParaRPr lang="ru-RU"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Анимированные человечки 3D. Ч.6 | учебные презентации"/>
          <p:cNvPicPr>
            <a:picLocks noGrp="1" noChangeAspect="1" noChangeArrowheads="1" noCro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576" y="476671"/>
            <a:ext cx="7966856" cy="63734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11461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solidFill>
                  <a:srgbClr val="FF0000"/>
                </a:solidFill>
              </a:rPr>
              <a:t>Адміністративний примус </a:t>
            </a:r>
            <a:r>
              <a:rPr lang="uk-UA" dirty="0" smtClean="0"/>
              <a:t>- це</a:t>
            </a:r>
            <a:endParaRPr lang="ru-RU" dirty="0"/>
          </a:p>
        </p:txBody>
      </p:sp>
      <p:sp>
        <p:nvSpPr>
          <p:cNvPr id="3" name="Содержимое 2"/>
          <p:cNvSpPr>
            <a:spLocks noGrp="1"/>
          </p:cNvSpPr>
          <p:nvPr>
            <p:ph idx="1"/>
          </p:nvPr>
        </p:nvSpPr>
        <p:spPr>
          <a:xfrm>
            <a:off x="457200" y="1268760"/>
            <a:ext cx="5554960" cy="5400600"/>
          </a:xfrm>
        </p:spPr>
        <p:txBody>
          <a:bodyPr>
            <a:normAutofit fontScale="70000" lnSpcReduction="20000"/>
          </a:bodyPr>
          <a:lstStyle/>
          <a:p>
            <a:pPr algn="just"/>
            <a:r>
              <a:rPr lang="uk-UA" dirty="0" smtClean="0"/>
              <a:t>Особливий різновид державно-правового примусу, визначені нормами </a:t>
            </a:r>
            <a:r>
              <a:rPr lang="uk-UA" b="1" i="1" u="sng" dirty="0" smtClean="0">
                <a:solidFill>
                  <a:srgbClr val="FF0000"/>
                </a:solidFill>
              </a:rPr>
              <a:t>адміністративного права способи </a:t>
            </a:r>
            <a:r>
              <a:rPr lang="uk-UA" dirty="0" smtClean="0"/>
              <a:t>офіційного </a:t>
            </a:r>
            <a:r>
              <a:rPr lang="uk-UA" b="1" i="1" u="sng" dirty="0" smtClean="0">
                <a:solidFill>
                  <a:srgbClr val="FF0000"/>
                </a:solidFill>
              </a:rPr>
              <a:t>фізичного</a:t>
            </a:r>
            <a:r>
              <a:rPr lang="uk-UA" dirty="0" smtClean="0"/>
              <a:t> або </a:t>
            </a:r>
            <a:r>
              <a:rPr lang="uk-UA" b="1" i="1" u="sng" dirty="0" smtClean="0">
                <a:solidFill>
                  <a:srgbClr val="FF0000"/>
                </a:solidFill>
              </a:rPr>
              <a:t>психологічного</a:t>
            </a:r>
            <a:r>
              <a:rPr lang="uk-UA" b="1" i="1" dirty="0" smtClean="0"/>
              <a:t> </a:t>
            </a:r>
            <a:r>
              <a:rPr lang="uk-UA" dirty="0" smtClean="0"/>
              <a:t>впливу уповноважених державних органів, а у деяких випадках і громадських об’єднань, на фізичних та юридичних осіб </a:t>
            </a:r>
            <a:r>
              <a:rPr lang="uk-UA" b="1" i="1" u="sng" dirty="0" smtClean="0">
                <a:solidFill>
                  <a:srgbClr val="FF0000"/>
                </a:solidFill>
              </a:rPr>
              <a:t>у вигляді </a:t>
            </a:r>
            <a:r>
              <a:rPr lang="uk-UA" dirty="0" smtClean="0"/>
              <a:t>особистих, майнових, організаційних </a:t>
            </a:r>
            <a:r>
              <a:rPr lang="uk-UA" b="1" i="1" u="sng" dirty="0" smtClean="0">
                <a:solidFill>
                  <a:srgbClr val="FF0000"/>
                </a:solidFill>
              </a:rPr>
              <a:t>обмежень</a:t>
            </a:r>
            <a:r>
              <a:rPr lang="uk-UA" dirty="0" smtClean="0"/>
              <a:t> їх прав, свобод та законних інтересів </a:t>
            </a:r>
            <a:r>
              <a:rPr lang="uk-UA" b="1" i="1" u="sng" dirty="0" smtClean="0">
                <a:solidFill>
                  <a:srgbClr val="FF0000"/>
                </a:solidFill>
              </a:rPr>
              <a:t>всупереч їх волі та бажанню </a:t>
            </a:r>
            <a:r>
              <a:rPr lang="uk-UA" b="1" i="1" dirty="0" smtClean="0">
                <a:solidFill>
                  <a:srgbClr val="FF0000"/>
                </a:solidFill>
              </a:rPr>
              <a:t>у </a:t>
            </a:r>
            <a:r>
              <a:rPr lang="uk-UA" b="1" i="1" u="sng" dirty="0" smtClean="0">
                <a:solidFill>
                  <a:srgbClr val="FF0000"/>
                </a:solidFill>
              </a:rPr>
              <a:t>випадку</a:t>
            </a:r>
            <a:r>
              <a:rPr lang="uk-UA" dirty="0" smtClean="0"/>
              <a:t> вчинення цими особами протиправних діянь, або в умовах надзвичайних обставин </a:t>
            </a:r>
            <a:r>
              <a:rPr lang="uk-UA" b="1" i="1" u="sng" dirty="0" smtClean="0">
                <a:solidFill>
                  <a:srgbClr val="FF0000"/>
                </a:solidFill>
              </a:rPr>
              <a:t>для</a:t>
            </a:r>
            <a:r>
              <a:rPr lang="uk-UA" b="1" i="1" dirty="0" smtClean="0">
                <a:solidFill>
                  <a:srgbClr val="FF0000"/>
                </a:solidFill>
              </a:rPr>
              <a:t> превенції, припинення </a:t>
            </a:r>
            <a:r>
              <a:rPr lang="uk-UA" dirty="0" smtClean="0"/>
              <a:t>протиправних діянь, забезпечення </a:t>
            </a:r>
            <a:r>
              <a:rPr lang="uk-UA" b="1" i="1" dirty="0" smtClean="0">
                <a:solidFill>
                  <a:srgbClr val="FF0000"/>
                </a:solidFill>
              </a:rPr>
              <a:t>притягнення</a:t>
            </a:r>
            <a:r>
              <a:rPr lang="uk-UA" dirty="0" smtClean="0"/>
              <a:t> винних осіб до відповідальності, </a:t>
            </a:r>
            <a:r>
              <a:rPr lang="uk-UA" b="1" i="1" dirty="0" smtClean="0">
                <a:solidFill>
                  <a:srgbClr val="FF0000"/>
                </a:solidFill>
              </a:rPr>
              <a:t>попередження та локалізації </a:t>
            </a:r>
            <a:r>
              <a:rPr lang="uk-UA" dirty="0" smtClean="0"/>
              <a:t>наслідків надзвичайних подій.</a:t>
            </a:r>
            <a:endParaRPr lang="ru-RU" dirty="0"/>
          </a:p>
        </p:txBody>
      </p:sp>
      <p:pic>
        <p:nvPicPr>
          <p:cNvPr id="1026" name="Picture 2" descr="3d человечки - - Обои &amp;quot;РАБОЧЕГО СТОЛА&amp;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2386" y="1417638"/>
            <a:ext cx="2755063" cy="503569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solidFill>
                  <a:srgbClr val="FF0000"/>
                </a:solidFill>
              </a:rPr>
              <a:t>Ознаки адміністративного примусу</a:t>
            </a:r>
            <a:r>
              <a:rPr lang="uk-UA" dirty="0" smtClean="0">
                <a:solidFill>
                  <a:srgbClr val="FF0000"/>
                </a:solidFill>
              </a:rPr>
              <a:t>:</a:t>
            </a:r>
            <a:endParaRPr lang="ru-RU" dirty="0">
              <a:solidFill>
                <a:srgbClr val="FF0000"/>
              </a:solidFill>
            </a:endParaRPr>
          </a:p>
        </p:txBody>
      </p:sp>
      <p:sp>
        <p:nvSpPr>
          <p:cNvPr id="3" name="Содержимое 2"/>
          <p:cNvSpPr>
            <a:spLocks noGrp="1"/>
          </p:cNvSpPr>
          <p:nvPr>
            <p:ph idx="1"/>
          </p:nvPr>
        </p:nvSpPr>
        <p:spPr>
          <a:xfrm>
            <a:off x="457200" y="1600200"/>
            <a:ext cx="5410944" cy="4997152"/>
          </a:xfrm>
        </p:spPr>
        <p:txBody>
          <a:bodyPr>
            <a:normAutofit fontScale="70000" lnSpcReduction="20000"/>
          </a:bodyPr>
          <a:lstStyle/>
          <a:p>
            <a:pPr algn="just"/>
            <a:r>
              <a:rPr lang="uk-UA" dirty="0" smtClean="0"/>
              <a:t>це </a:t>
            </a:r>
            <a:r>
              <a:rPr lang="uk-UA" b="1" i="1" dirty="0" smtClean="0">
                <a:solidFill>
                  <a:srgbClr val="FF0000"/>
                </a:solidFill>
              </a:rPr>
              <a:t>метод</a:t>
            </a:r>
            <a:r>
              <a:rPr lang="uk-UA" dirty="0" smtClean="0"/>
              <a:t>, цілеспрямований </a:t>
            </a:r>
            <a:r>
              <a:rPr lang="uk-UA" b="1" i="1" dirty="0" smtClean="0">
                <a:solidFill>
                  <a:srgbClr val="FF0000"/>
                </a:solidFill>
              </a:rPr>
              <a:t>спосіб</a:t>
            </a:r>
            <a:r>
              <a:rPr lang="uk-UA" dirty="0" smtClean="0"/>
              <a:t> поведінки, </a:t>
            </a:r>
            <a:r>
              <a:rPr lang="uk-UA" b="1" i="1" dirty="0" smtClean="0">
                <a:solidFill>
                  <a:srgbClr val="FF0000"/>
                </a:solidFill>
              </a:rPr>
              <a:t>набір</a:t>
            </a:r>
            <a:r>
              <a:rPr lang="uk-UA" b="1" i="1" dirty="0" smtClean="0"/>
              <a:t> </a:t>
            </a:r>
            <a:r>
              <a:rPr lang="uk-UA" dirty="0" smtClean="0"/>
              <a:t>певних дій, засобів, які повторюються і сприяють вирішенню завдань адміністрування</a:t>
            </a:r>
          </a:p>
          <a:p>
            <a:pPr algn="just"/>
            <a:r>
              <a:rPr lang="uk-UA" b="1" i="1" dirty="0" smtClean="0">
                <a:solidFill>
                  <a:srgbClr val="FF0000"/>
                </a:solidFill>
              </a:rPr>
              <a:t>офіційний, державно-владний характер </a:t>
            </a:r>
            <a:r>
              <a:rPr lang="uk-UA" dirty="0" smtClean="0"/>
              <a:t>(застосовується лише від імені держави уповноваженими суб’єктами)</a:t>
            </a:r>
          </a:p>
          <a:p>
            <a:pPr algn="just"/>
            <a:r>
              <a:rPr lang="uk-UA" b="1" i="1" dirty="0" smtClean="0">
                <a:solidFill>
                  <a:srgbClr val="FF0000"/>
                </a:solidFill>
              </a:rPr>
              <a:t>множинність та </a:t>
            </a:r>
            <a:r>
              <a:rPr lang="uk-UA" b="1" i="1" dirty="0" err="1" smtClean="0">
                <a:solidFill>
                  <a:srgbClr val="FF0000"/>
                </a:solidFill>
              </a:rPr>
              <a:t>багатоманіття</a:t>
            </a:r>
            <a:r>
              <a:rPr lang="uk-UA" b="1" i="1" dirty="0" smtClean="0">
                <a:solidFill>
                  <a:srgbClr val="FF0000"/>
                </a:solidFill>
              </a:rPr>
              <a:t> суб’єктів </a:t>
            </a:r>
            <a:r>
              <a:rPr lang="uk-UA" dirty="0" smtClean="0"/>
              <a:t>застосування</a:t>
            </a:r>
          </a:p>
          <a:p>
            <a:pPr algn="just"/>
            <a:r>
              <a:rPr lang="uk-UA" b="1" i="1" dirty="0" smtClean="0">
                <a:solidFill>
                  <a:srgbClr val="FF0000"/>
                </a:solidFill>
              </a:rPr>
              <a:t>численність осіб</a:t>
            </a:r>
            <a:r>
              <a:rPr lang="uk-UA" b="1" i="1" dirty="0" smtClean="0"/>
              <a:t>, </a:t>
            </a:r>
            <a:r>
              <a:rPr lang="uk-UA" dirty="0" smtClean="0"/>
              <a:t>щодо яких застосовується (фізичні та юридичні особи)</a:t>
            </a:r>
          </a:p>
          <a:p>
            <a:pPr algn="just"/>
            <a:r>
              <a:rPr lang="uk-UA" b="1" i="1" dirty="0" smtClean="0">
                <a:solidFill>
                  <a:srgbClr val="FF0000"/>
                </a:solidFill>
              </a:rPr>
              <a:t>відсутність службового підпорядкування </a:t>
            </a:r>
            <a:r>
              <a:rPr lang="uk-UA" dirty="0" smtClean="0"/>
              <a:t>між суб’єктом застосування та особою, щодо якої таке застосування здійснюється.</a:t>
            </a:r>
            <a:endParaRPr lang="ru-RU" dirty="0"/>
          </a:p>
        </p:txBody>
      </p:sp>
      <p:pic>
        <p:nvPicPr>
          <p:cNvPr id="2050" name="Picture 2" descr="Анимированные 3D фигуры. Ч.19 | учебные презентации"/>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724128" y="1717526"/>
            <a:ext cx="3171825" cy="4762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987824" y="404664"/>
            <a:ext cx="5698976" cy="6264696"/>
          </a:xfrm>
        </p:spPr>
        <p:txBody>
          <a:bodyPr>
            <a:normAutofit fontScale="77500" lnSpcReduction="20000"/>
          </a:bodyPr>
          <a:lstStyle/>
          <a:p>
            <a:pPr algn="just"/>
            <a:r>
              <a:rPr lang="uk-UA" dirty="0" smtClean="0"/>
              <a:t>особливість </a:t>
            </a:r>
            <a:r>
              <a:rPr lang="uk-UA" b="1" i="1" dirty="0" smtClean="0">
                <a:solidFill>
                  <a:srgbClr val="FF0000"/>
                </a:solidFill>
              </a:rPr>
              <a:t>юридично-фактичних підстав </a:t>
            </a:r>
            <a:r>
              <a:rPr lang="uk-UA" dirty="0" smtClean="0"/>
              <a:t>застосування (це протиправні діяння на будь-якій стадії, надзвичайні події, відсутність протиправних діянь та надзвичайних подій, але для їх превенції)</a:t>
            </a:r>
          </a:p>
          <a:p>
            <a:pPr algn="just"/>
            <a:r>
              <a:rPr lang="uk-UA" dirty="0" smtClean="0"/>
              <a:t>комплексна </a:t>
            </a:r>
            <a:r>
              <a:rPr lang="uk-UA" b="1" i="1" dirty="0" smtClean="0">
                <a:solidFill>
                  <a:srgbClr val="FF0000"/>
                </a:solidFill>
              </a:rPr>
              <a:t>мета</a:t>
            </a:r>
            <a:r>
              <a:rPr lang="uk-UA" dirty="0" smtClean="0">
                <a:solidFill>
                  <a:srgbClr val="FF0000"/>
                </a:solidFill>
              </a:rPr>
              <a:t> </a:t>
            </a:r>
            <a:r>
              <a:rPr lang="uk-UA" dirty="0" smtClean="0"/>
              <a:t>(превенція, припинення протиправного діяння, забезпечення притягнення винної особи до відповідальності, попередження та локалізація наслідків надзвичайних ситуацій)</a:t>
            </a:r>
          </a:p>
          <a:p>
            <a:pPr algn="just"/>
            <a:r>
              <a:rPr lang="uk-UA" dirty="0" smtClean="0"/>
              <a:t>розмаїття </a:t>
            </a:r>
            <a:r>
              <a:rPr lang="uk-UA" b="1" i="1" dirty="0" smtClean="0">
                <a:solidFill>
                  <a:srgbClr val="FF0000"/>
                </a:solidFill>
              </a:rPr>
              <a:t>форм вираження </a:t>
            </a:r>
            <a:r>
              <a:rPr lang="uk-UA" dirty="0" smtClean="0"/>
              <a:t>(заходи психологічного та фізичного примусу)</a:t>
            </a:r>
          </a:p>
          <a:p>
            <a:pPr algn="just"/>
            <a:r>
              <a:rPr lang="uk-UA" b="1" i="1" dirty="0" smtClean="0">
                <a:solidFill>
                  <a:srgbClr val="FF0000"/>
                </a:solidFill>
              </a:rPr>
              <a:t>примусовий</a:t>
            </a:r>
            <a:r>
              <a:rPr lang="uk-UA" dirty="0" smtClean="0"/>
              <a:t> характер (всупереч волі та бажанню особи, щодо якої здійснюється застосування)</a:t>
            </a:r>
          </a:p>
          <a:p>
            <a:pPr algn="just"/>
            <a:r>
              <a:rPr lang="uk-UA" b="1" i="1" dirty="0" smtClean="0">
                <a:solidFill>
                  <a:srgbClr val="FF0000"/>
                </a:solidFill>
              </a:rPr>
              <a:t>правовий</a:t>
            </a:r>
            <a:r>
              <a:rPr lang="uk-UA" dirty="0" smtClean="0"/>
              <a:t> характер (лише на основі норм адміністративного права)</a:t>
            </a:r>
            <a:endParaRPr lang="ru-RU" dirty="0"/>
          </a:p>
        </p:txBody>
      </p:sp>
      <p:pic>
        <p:nvPicPr>
          <p:cNvPr id="3074" name="Picture 2" descr="Анимированные 3D фигуры. Ч.40 | учебные презентации"/>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1155762"/>
            <a:ext cx="3131840" cy="574166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uk-UA" b="1" dirty="0" smtClean="0">
                <a:solidFill>
                  <a:srgbClr val="FF0000"/>
                </a:solidFill>
              </a:rPr>
              <a:t>Адміністративний примус</a:t>
            </a:r>
            <a:r>
              <a:rPr lang="uk-UA" dirty="0" smtClean="0"/>
              <a:t>:</a:t>
            </a:r>
            <a:endParaRPr lang="ru-RU" dirty="0"/>
          </a:p>
        </p:txBody>
      </p:sp>
      <p:sp>
        <p:nvSpPr>
          <p:cNvPr id="6" name="Текст 5"/>
          <p:cNvSpPr>
            <a:spLocks noGrp="1"/>
          </p:cNvSpPr>
          <p:nvPr>
            <p:ph type="body" idx="1"/>
          </p:nvPr>
        </p:nvSpPr>
        <p:spPr>
          <a:xfrm>
            <a:off x="390778" y="1491370"/>
            <a:ext cx="4040188" cy="639762"/>
          </a:xfrm>
        </p:spPr>
        <p:txBody>
          <a:bodyPr>
            <a:noAutofit/>
          </a:bodyPr>
          <a:lstStyle/>
          <a:p>
            <a:pPr algn="ctr"/>
            <a:r>
              <a:rPr lang="uk-UA" sz="2800" u="sng" dirty="0" smtClean="0">
                <a:solidFill>
                  <a:srgbClr val="FF0000"/>
                </a:solidFill>
              </a:rPr>
              <a:t>За суб’єктом застосування</a:t>
            </a:r>
            <a:endParaRPr lang="ru-RU" sz="2800" u="sng" dirty="0">
              <a:solidFill>
                <a:srgbClr val="FF0000"/>
              </a:solidFill>
            </a:endParaRPr>
          </a:p>
        </p:txBody>
      </p:sp>
      <p:sp>
        <p:nvSpPr>
          <p:cNvPr id="7" name="Содержимое 6"/>
          <p:cNvSpPr>
            <a:spLocks noGrp="1"/>
          </p:cNvSpPr>
          <p:nvPr>
            <p:ph sz="half" idx="2"/>
          </p:nvPr>
        </p:nvSpPr>
        <p:spPr>
          <a:xfrm>
            <a:off x="355576" y="2131132"/>
            <a:ext cx="4040188" cy="3951288"/>
          </a:xfrm>
        </p:spPr>
        <p:txBody>
          <a:bodyPr/>
          <a:lstStyle/>
          <a:p>
            <a:pPr algn="ctr"/>
            <a:r>
              <a:rPr lang="uk-UA" b="1" dirty="0" smtClean="0"/>
              <a:t>судовий</a:t>
            </a:r>
          </a:p>
          <a:p>
            <a:pPr algn="ctr"/>
            <a:r>
              <a:rPr lang="uk-UA" b="1" dirty="0" smtClean="0"/>
              <a:t>позасудовий</a:t>
            </a:r>
            <a:endParaRPr lang="ru-RU" b="1" dirty="0"/>
          </a:p>
        </p:txBody>
      </p:sp>
      <p:sp>
        <p:nvSpPr>
          <p:cNvPr id="8" name="Текст 7"/>
          <p:cNvSpPr>
            <a:spLocks noGrp="1"/>
          </p:cNvSpPr>
          <p:nvPr>
            <p:ph type="body" sz="quarter" idx="3"/>
          </p:nvPr>
        </p:nvSpPr>
        <p:spPr>
          <a:xfrm>
            <a:off x="4645025" y="1847537"/>
            <a:ext cx="4041775" cy="639762"/>
          </a:xfrm>
        </p:spPr>
        <p:txBody>
          <a:bodyPr>
            <a:noAutofit/>
          </a:bodyPr>
          <a:lstStyle/>
          <a:p>
            <a:pPr algn="ctr"/>
            <a:r>
              <a:rPr lang="uk-UA" sz="2800" u="sng" dirty="0" smtClean="0">
                <a:solidFill>
                  <a:srgbClr val="FF0000"/>
                </a:solidFill>
              </a:rPr>
              <a:t>Залежно від особи, щодо якої здійснюється застосування</a:t>
            </a:r>
            <a:endParaRPr lang="ru-RU" sz="2800" u="sng" dirty="0">
              <a:solidFill>
                <a:srgbClr val="FF0000"/>
              </a:solidFill>
            </a:endParaRPr>
          </a:p>
        </p:txBody>
      </p:sp>
      <p:sp>
        <p:nvSpPr>
          <p:cNvPr id="9" name="Содержимое 8"/>
          <p:cNvSpPr>
            <a:spLocks noGrp="1"/>
          </p:cNvSpPr>
          <p:nvPr>
            <p:ph sz="quarter" idx="4"/>
          </p:nvPr>
        </p:nvSpPr>
        <p:spPr>
          <a:xfrm>
            <a:off x="4430966" y="2590019"/>
            <a:ext cx="4041775" cy="3951288"/>
          </a:xfrm>
        </p:spPr>
        <p:txBody>
          <a:bodyPr/>
          <a:lstStyle/>
          <a:p>
            <a:pPr algn="ctr"/>
            <a:r>
              <a:rPr lang="uk-UA" b="1" dirty="0" smtClean="0"/>
              <a:t>щодо фізичної особи</a:t>
            </a:r>
          </a:p>
          <a:p>
            <a:pPr algn="ctr"/>
            <a:r>
              <a:rPr lang="uk-UA" b="1" dirty="0" smtClean="0"/>
              <a:t>щодо юридичної особи</a:t>
            </a:r>
          </a:p>
          <a:p>
            <a:pPr algn="ctr"/>
            <a:r>
              <a:rPr lang="uk-UA" b="1" dirty="0" smtClean="0"/>
              <a:t>змішаний </a:t>
            </a:r>
            <a:endParaRPr lang="ru-RU" b="1" dirty="0"/>
          </a:p>
        </p:txBody>
      </p:sp>
      <p:pic>
        <p:nvPicPr>
          <p:cNvPr id="7170" name="Picture 2" descr="3d человечки суд картинки, стоковые фото 3d человечки суд | Depositphot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3046717"/>
            <a:ext cx="2808312" cy="369517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95536" y="908720"/>
            <a:ext cx="4040188" cy="639762"/>
          </a:xfrm>
        </p:spPr>
        <p:txBody>
          <a:bodyPr/>
          <a:lstStyle/>
          <a:p>
            <a:pPr algn="ctr"/>
            <a:r>
              <a:rPr lang="uk-UA" u="sng" dirty="0" smtClean="0">
                <a:solidFill>
                  <a:srgbClr val="FF0000"/>
                </a:solidFill>
              </a:rPr>
              <a:t>За строком дії</a:t>
            </a:r>
            <a:endParaRPr lang="ru-RU" u="sng" dirty="0">
              <a:solidFill>
                <a:srgbClr val="FF0000"/>
              </a:solidFill>
            </a:endParaRPr>
          </a:p>
        </p:txBody>
      </p:sp>
      <p:sp>
        <p:nvSpPr>
          <p:cNvPr id="4" name="Содержимое 3"/>
          <p:cNvSpPr>
            <a:spLocks noGrp="1"/>
          </p:cNvSpPr>
          <p:nvPr>
            <p:ph sz="half" idx="2"/>
          </p:nvPr>
        </p:nvSpPr>
        <p:spPr>
          <a:xfrm>
            <a:off x="395536" y="1556792"/>
            <a:ext cx="4040188" cy="3951288"/>
          </a:xfrm>
        </p:spPr>
        <p:txBody>
          <a:bodyPr/>
          <a:lstStyle/>
          <a:p>
            <a:pPr algn="ctr"/>
            <a:r>
              <a:rPr lang="uk-UA" b="1" dirty="0" smtClean="0"/>
              <a:t>разовий </a:t>
            </a:r>
          </a:p>
          <a:p>
            <a:pPr algn="ctr"/>
            <a:r>
              <a:rPr lang="uk-UA" b="1" dirty="0" smtClean="0"/>
              <a:t>тривалий</a:t>
            </a:r>
          </a:p>
          <a:p>
            <a:pPr>
              <a:buNone/>
            </a:pPr>
            <a:endParaRPr lang="ru-RU" dirty="0"/>
          </a:p>
        </p:txBody>
      </p:sp>
      <p:sp>
        <p:nvSpPr>
          <p:cNvPr id="5" name="Текст 4"/>
          <p:cNvSpPr>
            <a:spLocks noGrp="1"/>
          </p:cNvSpPr>
          <p:nvPr>
            <p:ph type="body" sz="quarter" idx="3"/>
          </p:nvPr>
        </p:nvSpPr>
        <p:spPr>
          <a:xfrm>
            <a:off x="4644008" y="1052736"/>
            <a:ext cx="4041775" cy="639762"/>
          </a:xfrm>
        </p:spPr>
        <p:txBody>
          <a:bodyPr>
            <a:normAutofit fontScale="92500" lnSpcReduction="20000"/>
          </a:bodyPr>
          <a:lstStyle/>
          <a:p>
            <a:pPr algn="ctr"/>
            <a:r>
              <a:rPr lang="uk-UA" u="sng" dirty="0" smtClean="0">
                <a:solidFill>
                  <a:srgbClr val="FF0000"/>
                </a:solidFill>
              </a:rPr>
              <a:t>Залежно від підстави застосування</a:t>
            </a:r>
            <a:endParaRPr lang="ru-RU" u="sng" dirty="0">
              <a:solidFill>
                <a:srgbClr val="FF0000"/>
              </a:solidFill>
            </a:endParaRPr>
          </a:p>
        </p:txBody>
      </p:sp>
      <p:sp>
        <p:nvSpPr>
          <p:cNvPr id="6" name="Содержимое 5"/>
          <p:cNvSpPr>
            <a:spLocks noGrp="1"/>
          </p:cNvSpPr>
          <p:nvPr>
            <p:ph sz="quarter" idx="4"/>
          </p:nvPr>
        </p:nvSpPr>
        <p:spPr>
          <a:xfrm>
            <a:off x="4644008" y="1772816"/>
            <a:ext cx="4041775" cy="4494486"/>
          </a:xfrm>
        </p:spPr>
        <p:txBody>
          <a:bodyPr>
            <a:normAutofit lnSpcReduction="10000"/>
          </a:bodyPr>
          <a:lstStyle/>
          <a:p>
            <a:pPr algn="ctr"/>
            <a:r>
              <a:rPr lang="uk-UA" dirty="0" smtClean="0"/>
              <a:t>що, застосовується </a:t>
            </a:r>
            <a:r>
              <a:rPr lang="uk-UA" b="1" dirty="0" smtClean="0">
                <a:solidFill>
                  <a:srgbClr val="00B050"/>
                </a:solidFill>
              </a:rPr>
              <a:t>для попередження протиправних діянь</a:t>
            </a:r>
          </a:p>
          <a:p>
            <a:pPr algn="ctr"/>
            <a:r>
              <a:rPr lang="uk-UA" dirty="0" smtClean="0"/>
              <a:t>що, застосовується </a:t>
            </a:r>
            <a:r>
              <a:rPr lang="uk-UA" b="1" dirty="0" smtClean="0">
                <a:solidFill>
                  <a:srgbClr val="00B050"/>
                </a:solidFill>
              </a:rPr>
              <a:t>у разі вчинення протиправних діянь(на різних стадіях)</a:t>
            </a:r>
          </a:p>
          <a:p>
            <a:pPr algn="ctr"/>
            <a:r>
              <a:rPr lang="uk-UA" dirty="0" smtClean="0"/>
              <a:t>що, застосовується для </a:t>
            </a:r>
            <a:r>
              <a:rPr lang="uk-UA" b="1" dirty="0" smtClean="0">
                <a:solidFill>
                  <a:srgbClr val="00B050"/>
                </a:solidFill>
              </a:rPr>
              <a:t>попередження надзвичайних подій</a:t>
            </a:r>
          </a:p>
          <a:p>
            <a:pPr algn="ctr"/>
            <a:r>
              <a:rPr lang="uk-UA" dirty="0" smtClean="0"/>
              <a:t>що, застосовується для </a:t>
            </a:r>
            <a:r>
              <a:rPr lang="uk-UA" b="1" dirty="0" smtClean="0">
                <a:solidFill>
                  <a:srgbClr val="00B050"/>
                </a:solidFill>
              </a:rPr>
              <a:t>локалізації наслідків надзвичайних подій</a:t>
            </a:r>
          </a:p>
          <a:p>
            <a:endParaRPr lang="ru-RU" dirty="0"/>
          </a:p>
        </p:txBody>
      </p:sp>
      <p:sp>
        <p:nvSpPr>
          <p:cNvPr id="7" name="Прямоугольник 6"/>
          <p:cNvSpPr/>
          <p:nvPr/>
        </p:nvSpPr>
        <p:spPr>
          <a:xfrm>
            <a:off x="395536" y="3429000"/>
            <a:ext cx="3960440" cy="20882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u="sng" dirty="0" smtClean="0">
                <a:solidFill>
                  <a:srgbClr val="FF0000"/>
                </a:solidFill>
              </a:rPr>
              <a:t>Залежно від безпосередньої мети та підстави застосування </a:t>
            </a:r>
          </a:p>
          <a:p>
            <a:endParaRPr lang="uk-UA" sz="2000" b="1" dirty="0">
              <a:solidFill>
                <a:schemeClr val="tx1"/>
              </a:solidFill>
            </a:endParaRPr>
          </a:p>
          <a:p>
            <a:endParaRPr lang="uk-UA" sz="2000" b="1" dirty="0" smtClean="0">
              <a:solidFill>
                <a:schemeClr val="tx1"/>
              </a:solidFill>
            </a:endParaRPr>
          </a:p>
          <a:p>
            <a:pPr algn="ctr">
              <a:buFont typeface="Arial" pitchFamily="34" charset="0"/>
              <a:buChar char="•"/>
            </a:pPr>
            <a:r>
              <a:rPr lang="uk-UA" sz="2000" b="1" dirty="0" smtClean="0">
                <a:solidFill>
                  <a:schemeClr val="tx1"/>
                </a:solidFill>
                <a:latin typeface="Times New Roman" pitchFamily="18" charset="0"/>
                <a:cs typeface="Times New Roman" pitchFamily="18" charset="0"/>
              </a:rPr>
              <a:t>адміністративне попередження</a:t>
            </a:r>
          </a:p>
          <a:p>
            <a:pPr algn="ctr">
              <a:buFont typeface="Arial" pitchFamily="34" charset="0"/>
              <a:buChar char="•"/>
            </a:pPr>
            <a:r>
              <a:rPr lang="uk-UA" sz="2000" b="1" dirty="0" smtClean="0">
                <a:solidFill>
                  <a:schemeClr val="tx1"/>
                </a:solidFill>
                <a:latin typeface="Times New Roman" pitchFamily="18" charset="0"/>
                <a:cs typeface="Times New Roman" pitchFamily="18" charset="0"/>
              </a:rPr>
              <a:t>адміністративне припинення</a:t>
            </a:r>
          </a:p>
          <a:p>
            <a:pPr algn="ctr">
              <a:buFont typeface="Arial" pitchFamily="34" charset="0"/>
              <a:buChar char="•"/>
            </a:pPr>
            <a:r>
              <a:rPr lang="uk-UA" sz="2000" b="1" dirty="0" smtClean="0">
                <a:solidFill>
                  <a:schemeClr val="tx1"/>
                </a:solidFill>
                <a:latin typeface="Times New Roman" pitchFamily="18" charset="0"/>
                <a:cs typeface="Times New Roman" pitchFamily="18" charset="0"/>
              </a:rPr>
              <a:t>адміністративні стягнення</a:t>
            </a:r>
            <a:endParaRPr lang="ru-RU" sz="20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p:txBody>
          <a:bodyPr>
            <a:normAutofit fontScale="90000"/>
          </a:bodyPr>
          <a:lstStyle/>
          <a:p>
            <a:r>
              <a:rPr lang="uk-UA" b="1" dirty="0" smtClean="0">
                <a:solidFill>
                  <a:srgbClr val="FF0000"/>
                </a:solidFill>
              </a:rPr>
              <a:t>Заходи адміністративного примусу</a:t>
            </a:r>
            <a:endParaRPr lang="ru-RU" b="1" dirty="0">
              <a:solidFill>
                <a:srgbClr val="FF0000"/>
              </a:solidFill>
            </a:endParaRPr>
          </a:p>
        </p:txBody>
      </p:sp>
      <p:sp>
        <p:nvSpPr>
          <p:cNvPr id="8" name="Содержимое 7"/>
          <p:cNvSpPr>
            <a:spLocks noGrp="1"/>
          </p:cNvSpPr>
          <p:nvPr>
            <p:ph idx="1"/>
          </p:nvPr>
        </p:nvSpPr>
        <p:spPr>
          <a:xfrm>
            <a:off x="457200" y="1600200"/>
            <a:ext cx="4546848" cy="4525963"/>
          </a:xfrm>
        </p:spPr>
        <p:txBody>
          <a:bodyPr>
            <a:normAutofit fontScale="92500" lnSpcReduction="10000"/>
          </a:bodyPr>
          <a:lstStyle/>
          <a:p>
            <a:pPr>
              <a:buNone/>
            </a:pPr>
            <a:endParaRPr lang="uk-UA" dirty="0"/>
          </a:p>
          <a:p>
            <a:pPr marL="514350" indent="-514350" algn="just">
              <a:buFont typeface="+mj-lt"/>
              <a:buAutoNum type="arabicPeriod"/>
            </a:pPr>
            <a:r>
              <a:rPr lang="uk-UA" dirty="0" smtClean="0"/>
              <a:t>Заходи адміністративного </a:t>
            </a:r>
            <a:r>
              <a:rPr lang="uk-UA" b="1" i="1" dirty="0" smtClean="0">
                <a:solidFill>
                  <a:srgbClr val="FF0000"/>
                </a:solidFill>
              </a:rPr>
              <a:t>попередження</a:t>
            </a:r>
            <a:r>
              <a:rPr lang="uk-UA" dirty="0" smtClean="0"/>
              <a:t> (запобігання)</a:t>
            </a:r>
          </a:p>
          <a:p>
            <a:pPr marL="514350" indent="-514350" algn="just">
              <a:buFont typeface="+mj-lt"/>
              <a:buAutoNum type="arabicPeriod"/>
            </a:pPr>
            <a:r>
              <a:rPr lang="uk-UA" dirty="0" smtClean="0"/>
              <a:t>Заходи адміністративного </a:t>
            </a:r>
            <a:r>
              <a:rPr lang="uk-UA" b="1" i="1" dirty="0" smtClean="0">
                <a:solidFill>
                  <a:srgbClr val="FF0000"/>
                </a:solidFill>
              </a:rPr>
              <a:t>припинення</a:t>
            </a:r>
          </a:p>
          <a:p>
            <a:pPr marL="514350" indent="-514350" algn="just">
              <a:buFont typeface="+mj-lt"/>
              <a:buAutoNum type="arabicPeriod"/>
            </a:pPr>
            <a:r>
              <a:rPr lang="uk-UA" dirty="0" smtClean="0"/>
              <a:t>Адміністративні </a:t>
            </a:r>
            <a:r>
              <a:rPr lang="uk-UA" b="1" i="1" dirty="0" smtClean="0">
                <a:solidFill>
                  <a:srgbClr val="FF0000"/>
                </a:solidFill>
              </a:rPr>
              <a:t>стягнення</a:t>
            </a:r>
            <a:endParaRPr lang="ru-RU" b="1" i="1" dirty="0">
              <a:solidFill>
                <a:srgbClr val="FF0000"/>
              </a:solidFill>
            </a:endParaRPr>
          </a:p>
        </p:txBody>
      </p:sp>
      <p:pic>
        <p:nvPicPr>
          <p:cNvPr id="6146" name="Picture 2" descr="3д человечки для презентации картинки и фото"/>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7257" y="1417638"/>
            <a:ext cx="3682380" cy="49712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solidFill>
                  <a:srgbClr val="FF0000"/>
                </a:solidFill>
              </a:rPr>
              <a:t>Заходи адміністративного припинення -</a:t>
            </a:r>
            <a:endParaRPr lang="ru-RU" b="1" dirty="0">
              <a:solidFill>
                <a:srgbClr val="FF0000"/>
              </a:solidFill>
            </a:endParaRPr>
          </a:p>
        </p:txBody>
      </p:sp>
      <p:sp>
        <p:nvSpPr>
          <p:cNvPr id="3" name="Содержимое 2"/>
          <p:cNvSpPr>
            <a:spLocks noGrp="1"/>
          </p:cNvSpPr>
          <p:nvPr>
            <p:ph idx="1"/>
          </p:nvPr>
        </p:nvSpPr>
        <p:spPr>
          <a:xfrm>
            <a:off x="457200" y="1340768"/>
            <a:ext cx="8229600" cy="5040560"/>
          </a:xfrm>
        </p:spPr>
        <p:txBody>
          <a:bodyPr>
            <a:normAutofit fontScale="85000" lnSpcReduction="10000"/>
          </a:bodyPr>
          <a:lstStyle/>
          <a:p>
            <a:pPr algn="just"/>
            <a:r>
              <a:rPr lang="uk-UA" dirty="0" smtClean="0"/>
              <a:t>заходи, застосування яких пов’язані із </a:t>
            </a:r>
            <a:r>
              <a:rPr lang="uk-UA" b="1" dirty="0" smtClean="0">
                <a:solidFill>
                  <a:srgbClr val="FF0000"/>
                </a:solidFill>
              </a:rPr>
              <a:t>реальними протиправними діяннями</a:t>
            </a:r>
            <a:r>
              <a:rPr lang="uk-UA" dirty="0" smtClean="0">
                <a:solidFill>
                  <a:srgbClr val="FF0000"/>
                </a:solidFill>
              </a:rPr>
              <a:t>, </a:t>
            </a:r>
            <a:r>
              <a:rPr lang="uk-UA" dirty="0" smtClean="0"/>
              <a:t>з метою </a:t>
            </a:r>
            <a:r>
              <a:rPr lang="uk-UA" b="1" dirty="0" smtClean="0">
                <a:solidFill>
                  <a:srgbClr val="FF0000"/>
                </a:solidFill>
              </a:rPr>
              <a:t>переривання</a:t>
            </a:r>
            <a:r>
              <a:rPr lang="uk-UA" dirty="0" smtClean="0"/>
              <a:t> протиправного діяння, </a:t>
            </a:r>
            <a:r>
              <a:rPr lang="uk-UA" b="1" dirty="0" smtClean="0">
                <a:solidFill>
                  <a:srgbClr val="FF0000"/>
                </a:solidFill>
              </a:rPr>
              <a:t>запобігання вчиненню </a:t>
            </a:r>
            <a:r>
              <a:rPr lang="uk-UA" dirty="0" smtClean="0"/>
              <a:t>нових правопорушень, </a:t>
            </a:r>
            <a:r>
              <a:rPr lang="uk-UA" b="1" dirty="0" smtClean="0">
                <a:solidFill>
                  <a:srgbClr val="FF0000"/>
                </a:solidFill>
              </a:rPr>
              <a:t>забезпечення притягнення </a:t>
            </a:r>
            <a:r>
              <a:rPr lang="uk-UA" dirty="0" smtClean="0"/>
              <a:t>винних осіб до відповідальності, </a:t>
            </a:r>
            <a:r>
              <a:rPr lang="uk-UA" b="1" dirty="0" smtClean="0">
                <a:solidFill>
                  <a:srgbClr val="FF0000"/>
                </a:solidFill>
              </a:rPr>
              <a:t>усунення наслідків </a:t>
            </a:r>
            <a:r>
              <a:rPr lang="uk-UA" dirty="0" smtClean="0"/>
              <a:t>правопорушень</a:t>
            </a:r>
          </a:p>
          <a:p>
            <a:pPr algn="just"/>
            <a:r>
              <a:rPr lang="uk-UA" b="1" i="1" u="sng" dirty="0" smtClean="0">
                <a:solidFill>
                  <a:srgbClr val="FF0000"/>
                </a:solidFill>
              </a:rPr>
              <a:t>Особливості: </a:t>
            </a:r>
          </a:p>
          <a:p>
            <a:pPr algn="just"/>
            <a:r>
              <a:rPr lang="uk-UA" dirty="0" smtClean="0"/>
              <a:t>зв’язок із </a:t>
            </a:r>
            <a:r>
              <a:rPr lang="uk-UA" b="1" i="1" dirty="0" smtClean="0">
                <a:solidFill>
                  <a:srgbClr val="FF0000"/>
                </a:solidFill>
              </a:rPr>
              <a:t>протиправним</a:t>
            </a:r>
            <a:r>
              <a:rPr lang="uk-UA" dirty="0" smtClean="0"/>
              <a:t> діянням</a:t>
            </a:r>
          </a:p>
          <a:p>
            <a:pPr algn="just"/>
            <a:r>
              <a:rPr lang="uk-UA" dirty="0" smtClean="0"/>
              <a:t>метою застосування є </a:t>
            </a:r>
            <a:r>
              <a:rPr lang="uk-UA" b="1" i="1" dirty="0" smtClean="0">
                <a:solidFill>
                  <a:srgbClr val="FF0000"/>
                </a:solidFill>
              </a:rPr>
              <a:t>переривання</a:t>
            </a:r>
            <a:r>
              <a:rPr lang="uk-UA" dirty="0" smtClean="0">
                <a:solidFill>
                  <a:srgbClr val="FF0000"/>
                </a:solidFill>
              </a:rPr>
              <a:t> </a:t>
            </a:r>
            <a:r>
              <a:rPr lang="uk-UA" dirty="0" smtClean="0"/>
              <a:t>діяння, </a:t>
            </a:r>
            <a:r>
              <a:rPr lang="uk-UA" b="1" i="1" dirty="0" smtClean="0">
                <a:solidFill>
                  <a:srgbClr val="FF0000"/>
                </a:solidFill>
              </a:rPr>
              <a:t>запобігання</a:t>
            </a:r>
            <a:r>
              <a:rPr lang="uk-UA" dirty="0" smtClean="0"/>
              <a:t> вчиненню нового та </a:t>
            </a:r>
            <a:r>
              <a:rPr lang="uk-UA" b="1" i="1" dirty="0" smtClean="0">
                <a:solidFill>
                  <a:srgbClr val="FF0000"/>
                </a:solidFill>
              </a:rPr>
              <a:t>усунення</a:t>
            </a:r>
            <a:r>
              <a:rPr lang="uk-UA" b="1" i="1" dirty="0" smtClean="0"/>
              <a:t> </a:t>
            </a:r>
            <a:r>
              <a:rPr lang="uk-UA" dirty="0" smtClean="0"/>
              <a:t>протиправних наслідків</a:t>
            </a:r>
          </a:p>
          <a:p>
            <a:pPr algn="just"/>
            <a:r>
              <a:rPr lang="uk-UA" b="1" i="1" dirty="0" smtClean="0">
                <a:solidFill>
                  <a:srgbClr val="FF0000"/>
                </a:solidFill>
              </a:rPr>
              <a:t>терміновий, невідкладний </a:t>
            </a:r>
            <a:r>
              <a:rPr lang="uk-UA" dirty="0" smtClean="0"/>
              <a:t>характер</a:t>
            </a:r>
            <a:endParaRPr lang="ru-RU" dirty="0" smtClean="0"/>
          </a:p>
          <a:p>
            <a:pPr>
              <a:buNone/>
            </a:pPr>
            <a:endParaRPr lang="ru-RU" i="1" u="sng"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15458" y="-171400"/>
            <a:ext cx="8229600" cy="1143000"/>
          </a:xfrm>
        </p:spPr>
        <p:txBody>
          <a:bodyPr/>
          <a:lstStyle/>
          <a:p>
            <a:r>
              <a:rPr lang="uk-UA" b="1" dirty="0" smtClean="0">
                <a:solidFill>
                  <a:srgbClr val="FF0000"/>
                </a:solidFill>
              </a:rPr>
              <a:t>Це:</a:t>
            </a:r>
            <a:endParaRPr lang="ru-RU" b="1" dirty="0">
              <a:solidFill>
                <a:srgbClr val="FF0000"/>
              </a:solidFill>
            </a:endParaRPr>
          </a:p>
        </p:txBody>
      </p:sp>
      <p:sp>
        <p:nvSpPr>
          <p:cNvPr id="3" name="Содержимое 2"/>
          <p:cNvSpPr>
            <a:spLocks noGrp="1"/>
          </p:cNvSpPr>
          <p:nvPr>
            <p:ph idx="1"/>
          </p:nvPr>
        </p:nvSpPr>
        <p:spPr>
          <a:xfrm>
            <a:off x="251520" y="971600"/>
            <a:ext cx="4536504" cy="5769768"/>
          </a:xfrm>
        </p:spPr>
        <p:txBody>
          <a:bodyPr>
            <a:normAutofit fontScale="70000" lnSpcReduction="20000"/>
          </a:bodyPr>
          <a:lstStyle/>
          <a:p>
            <a:pPr algn="just"/>
            <a:r>
              <a:rPr lang="uk-UA" b="1" dirty="0" smtClean="0"/>
              <a:t>вимога припинити протиправне діяння</a:t>
            </a:r>
          </a:p>
          <a:p>
            <a:pPr algn="just"/>
            <a:r>
              <a:rPr lang="uk-UA" b="1" dirty="0" smtClean="0"/>
              <a:t>адміністративне затримання </a:t>
            </a:r>
          </a:p>
          <a:p>
            <a:pPr algn="just"/>
            <a:r>
              <a:rPr lang="uk-UA" b="1" dirty="0" smtClean="0"/>
              <a:t>поліцейське піклування</a:t>
            </a:r>
          </a:p>
          <a:p>
            <a:pPr algn="just"/>
            <a:r>
              <a:rPr lang="uk-UA" b="1" dirty="0" smtClean="0"/>
              <a:t>зупинка транспортного засобу</a:t>
            </a:r>
          </a:p>
          <a:p>
            <a:pPr algn="just"/>
            <a:r>
              <a:rPr lang="uk-UA" b="1" dirty="0" smtClean="0"/>
              <a:t>відбір зразків товарів для проведення експертизи</a:t>
            </a:r>
          </a:p>
          <a:p>
            <a:pPr algn="just"/>
            <a:r>
              <a:rPr lang="uk-UA" b="1" dirty="0" smtClean="0"/>
              <a:t>виселення в адміністративному порядку</a:t>
            </a:r>
          </a:p>
          <a:p>
            <a:pPr algn="just"/>
            <a:r>
              <a:rPr lang="uk-UA" b="1" dirty="0" smtClean="0"/>
              <a:t>особистий огляд і огляд речей</a:t>
            </a:r>
          </a:p>
          <a:p>
            <a:pPr algn="just"/>
            <a:r>
              <a:rPr lang="uk-UA" b="1" dirty="0" smtClean="0"/>
              <a:t>вилучення документів</a:t>
            </a:r>
          </a:p>
          <a:p>
            <a:pPr algn="just"/>
            <a:r>
              <a:rPr lang="uk-UA" b="1" dirty="0" smtClean="0"/>
              <a:t>тимчасове затримання транспортного засобу </a:t>
            </a:r>
          </a:p>
          <a:p>
            <a:pPr algn="just"/>
            <a:r>
              <a:rPr lang="uk-UA" b="1" dirty="0" smtClean="0"/>
              <a:t>застосування фізичного впливу</a:t>
            </a:r>
            <a:r>
              <a:rPr lang="ru-RU" b="1" dirty="0" smtClean="0"/>
              <a:t>, </a:t>
            </a:r>
            <a:r>
              <a:rPr lang="ru-RU" b="1" dirty="0" err="1" smtClean="0"/>
              <a:t>спеціальних</a:t>
            </a:r>
            <a:r>
              <a:rPr lang="ru-RU" b="1" dirty="0" smtClean="0"/>
              <a:t> </a:t>
            </a:r>
            <a:r>
              <a:rPr lang="ru-RU" b="1" dirty="0" err="1" smtClean="0"/>
              <a:t>засобів</a:t>
            </a:r>
            <a:r>
              <a:rPr lang="ru-RU" b="1" dirty="0" smtClean="0"/>
              <a:t>, </a:t>
            </a:r>
            <a:r>
              <a:rPr lang="ru-RU" b="1" dirty="0" err="1" smtClean="0"/>
              <a:t>вогнепальної</a:t>
            </a:r>
            <a:r>
              <a:rPr lang="ru-RU" b="1" dirty="0" smtClean="0"/>
              <a:t> </a:t>
            </a:r>
            <a:r>
              <a:rPr lang="ru-RU" b="1" dirty="0" err="1" smtClean="0"/>
              <a:t>зброї</a:t>
            </a:r>
            <a:r>
              <a:rPr lang="ru-RU" b="1" dirty="0" smtClean="0"/>
              <a:t>.</a:t>
            </a:r>
            <a:endParaRPr lang="uk-UA" b="1" dirty="0" smtClean="0"/>
          </a:p>
        </p:txBody>
      </p:sp>
      <p:pic>
        <p:nvPicPr>
          <p:cNvPr id="5122" name="Picture 2" descr="Handschellen Angekettet Männchen - Kostenloses Bild auf Pixaba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88024" y="4335945"/>
            <a:ext cx="2935071" cy="2236812"/>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Male 3D Model Isolated - Free image on Pixaba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56303" y="1729793"/>
            <a:ext cx="2629374" cy="2629375"/>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3d Man Police Png, Transparent Png - kin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692695"/>
            <a:ext cx="1308239" cy="288505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588</Words>
  <Application>Microsoft Office PowerPoint</Application>
  <PresentationFormat>Экран (4:3)</PresentationFormat>
  <Paragraphs>65</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Calibri</vt:lpstr>
      <vt:lpstr>Times New Roman</vt:lpstr>
      <vt:lpstr>Тема Office</vt:lpstr>
      <vt:lpstr>Адміністративний  примус</vt:lpstr>
      <vt:lpstr>Адміністративний примус - це</vt:lpstr>
      <vt:lpstr>Ознаки адміністративного примусу:</vt:lpstr>
      <vt:lpstr>Презентация PowerPoint</vt:lpstr>
      <vt:lpstr>Адміністративний примус:</vt:lpstr>
      <vt:lpstr>Презентация PowerPoint</vt:lpstr>
      <vt:lpstr>Заходи адміністративного примусу</vt:lpstr>
      <vt:lpstr>Заходи адміністративного припинення -</vt:lpstr>
      <vt:lpstr>Це:</vt:lpstr>
      <vt:lpstr>Заходи адміністративного попередження (запобігання)-</vt:lpstr>
      <vt:lpstr>Це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Адміністративний примус</dc:title>
  <dc:creator>user</dc:creator>
  <cp:lastModifiedBy>RePack by Diakov</cp:lastModifiedBy>
  <cp:revision>50</cp:revision>
  <dcterms:created xsi:type="dcterms:W3CDTF">2018-11-05T07:52:18Z</dcterms:created>
  <dcterms:modified xsi:type="dcterms:W3CDTF">2021-11-08T06:13:56Z</dcterms:modified>
</cp:coreProperties>
</file>