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0" r:id="rId5"/>
    <p:sldId id="262" r:id="rId6"/>
    <p:sldId id="258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C278CCA-63EA-4747-9FC8-2551D027351A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4BDEF33-5BAC-4226-9D0D-703E1DBF4711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82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8CCA-63EA-4747-9FC8-2551D027351A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EF33-5BAC-4226-9D0D-703E1DBF47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1709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8CCA-63EA-4747-9FC8-2551D027351A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EF33-5BAC-4226-9D0D-703E1DBF4711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256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8CCA-63EA-4747-9FC8-2551D027351A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EF33-5BAC-4226-9D0D-703E1DBF4711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570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8CCA-63EA-4747-9FC8-2551D027351A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EF33-5BAC-4226-9D0D-703E1DBF47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9326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8CCA-63EA-4747-9FC8-2551D027351A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EF33-5BAC-4226-9D0D-703E1DBF4711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623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8CCA-63EA-4747-9FC8-2551D027351A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EF33-5BAC-4226-9D0D-703E1DBF4711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801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8CCA-63EA-4747-9FC8-2551D027351A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EF33-5BAC-4226-9D0D-703E1DBF4711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02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8CCA-63EA-4747-9FC8-2551D027351A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EF33-5BAC-4226-9D0D-703E1DBF4711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87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8CCA-63EA-4747-9FC8-2551D027351A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EF33-5BAC-4226-9D0D-703E1DBF47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2867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8CCA-63EA-4747-9FC8-2551D027351A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EF33-5BAC-4226-9D0D-703E1DBF4711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467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8CCA-63EA-4747-9FC8-2551D027351A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EF33-5BAC-4226-9D0D-703E1DBF47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8260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8CCA-63EA-4747-9FC8-2551D027351A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EF33-5BAC-4226-9D0D-703E1DBF4711}" type="slidenum">
              <a:rPr lang="uk-UA" smtClean="0"/>
              <a:t>‹#›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4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8CCA-63EA-4747-9FC8-2551D027351A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EF33-5BAC-4226-9D0D-703E1DBF4711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897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8CCA-63EA-4747-9FC8-2551D027351A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EF33-5BAC-4226-9D0D-703E1DBF47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6652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8CCA-63EA-4747-9FC8-2551D027351A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EF33-5BAC-4226-9D0D-703E1DBF4711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4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8CCA-63EA-4747-9FC8-2551D027351A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EF33-5BAC-4226-9D0D-703E1DBF47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9956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278CCA-63EA-4747-9FC8-2551D027351A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BDEF33-5BAC-4226-9D0D-703E1DBF47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91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 smtClean="0"/>
              <a:t>Українська держава в умовах війни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dirty="0" smtClean="0"/>
              <a:t>Презентація до теми 6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16841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5" y="623455"/>
            <a:ext cx="10963708" cy="559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7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745" y="1028343"/>
            <a:ext cx="10293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Через війну на сході Україна має більше 14 тис. людей вбитих,</a:t>
            </a:r>
          </a:p>
          <a:p>
            <a:r>
              <a:rPr lang="uk-UA" sz="2400" dirty="0" smtClean="0"/>
              <a:t>більше 24 тис. людей поранених та понад півтора млн. внутрішніх</a:t>
            </a:r>
          </a:p>
          <a:p>
            <a:r>
              <a:rPr lang="uk-UA" sz="2400" dirty="0" smtClean="0"/>
              <a:t>переселенців.</a:t>
            </a:r>
          </a:p>
          <a:p>
            <a:r>
              <a:rPr lang="uk-UA" sz="2400" dirty="0" smtClean="0"/>
              <a:t>Серед злочинів, наявних у Криму та на сході України, Прокурор</a:t>
            </a:r>
          </a:p>
          <a:p>
            <a:r>
              <a:rPr lang="uk-UA" sz="2400" dirty="0" smtClean="0"/>
              <a:t>Міжнародного кримінального суду виділив, зокрема, такі:</a:t>
            </a:r>
          </a:p>
          <a:p>
            <a:r>
              <a:rPr lang="uk-UA" sz="2400" dirty="0" smtClean="0"/>
              <a:t>• Незаконне привласнення</a:t>
            </a:r>
          </a:p>
          <a:p>
            <a:r>
              <a:rPr lang="uk-UA" sz="2400" dirty="0" smtClean="0"/>
              <a:t>майна</a:t>
            </a:r>
          </a:p>
          <a:p>
            <a:r>
              <a:rPr lang="uk-UA" sz="2400" dirty="0" smtClean="0"/>
              <a:t>• Позбавлення права на</a:t>
            </a:r>
          </a:p>
          <a:p>
            <a:r>
              <a:rPr lang="uk-UA" sz="2400" dirty="0" smtClean="0"/>
              <a:t>справедливий суд</a:t>
            </a:r>
          </a:p>
          <a:p>
            <a:r>
              <a:rPr lang="uk-UA" sz="2400" dirty="0" smtClean="0"/>
              <a:t>• Знищення цивільних об’єктів</a:t>
            </a:r>
          </a:p>
          <a:p>
            <a:r>
              <a:rPr lang="uk-UA" sz="2400" dirty="0" smtClean="0"/>
              <a:t>• Тортури/жорстоке</a:t>
            </a:r>
          </a:p>
          <a:p>
            <a:r>
              <a:rPr lang="uk-UA" sz="2400" dirty="0" smtClean="0"/>
              <a:t>поводження</a:t>
            </a:r>
          </a:p>
          <a:p>
            <a:r>
              <a:rPr lang="uk-UA" sz="2400" dirty="0" smtClean="0"/>
              <a:t>• Сексуальні та гендерні</a:t>
            </a:r>
          </a:p>
          <a:p>
            <a:r>
              <a:rPr lang="uk-UA" sz="2400" dirty="0" smtClean="0"/>
              <a:t>злочини та ін.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677925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2945" y="692726"/>
            <a:ext cx="97397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Для України втрата Криму - на додаток до його геополітичного та військового значення та впливу на внутрішньополітичну арену - пов'язана з економічними наслідками, спричиненими втратою державної власності на півострові, у тому числі в енергетичній і гірничодобувній галузях, а також інфраструктурі портів, яка є важливою для українських експортерів.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4134621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9091" y="1246909"/>
            <a:ext cx="10252364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800" dirty="0"/>
              <a:t>Головним результатом </a:t>
            </a:r>
            <a:r>
              <a:rPr lang="uk-UA" sz="2800" dirty="0" smtClean="0"/>
              <a:t>боротьби </a:t>
            </a:r>
            <a:r>
              <a:rPr lang="uk-UA" sz="2800" dirty="0"/>
              <a:t>з російською гібридною агресією стало те, що Україна довела свою цілковиту спроможність як держава, що здатна захистити свій суверенітет і політичну суб’єктність.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39091" y="3560618"/>
            <a:ext cx="10252364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Гібридна </a:t>
            </a:r>
            <a:r>
              <a:rPr lang="uk-UA" sz="2800" dirty="0"/>
              <a:t>агресія проти України створила імпульс для прискорення економічних і фінансових трансформацій та структурних зрушень: збільшився масштаб експортно-імпортних відносин з країнами ЄС, послабшали боргові «пута», розпочалося визволення з енергетичної «пастки».</a:t>
            </a:r>
          </a:p>
        </p:txBody>
      </p:sp>
    </p:spTree>
    <p:extLst>
      <p:ext uri="{BB962C8B-B14F-4D97-AF65-F5344CB8AC3E}">
        <p14:creationId xmlns:p14="http://schemas.microsoft.com/office/powerpoint/2010/main" val="2123957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799" y="872838"/>
            <a:ext cx="10363201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Попри воєнну агресію РФ, Україна продовжила курс на підписання Угоди про асоціацію з ЄС. Угода про асоціацію є найбільшим міжнародно-правовим документом за всю історію України та найбільшим міжнародним договором, що коли-небудь укладався Європейським Союзом. Вона визначає якісно новий формат відносин між Україною та ЄС. Передбачене нею надання громадянам України безвізового режиму, що включає їх вільний в’їзд в Європу, розширення контактів у всіх сферах життєдіяльності, а також принципи «політичної асоціації та економічної інтеграції» слугують стратегічним орієнтиром соціально-економічних реформ в Україні.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4017779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288</Words>
  <Application>Microsoft Office PowerPoint</Application>
  <PresentationFormat>Широкоэкранный</PresentationFormat>
  <Paragraphs>20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Garamond</vt:lpstr>
      <vt:lpstr>Натуральные материалы</vt:lpstr>
      <vt:lpstr>Українська держава в умовах війни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Українська держава в умовах війни</dc:title>
  <dc:creator>user</dc:creator>
  <cp:lastModifiedBy>user</cp:lastModifiedBy>
  <cp:revision>4</cp:revision>
  <dcterms:created xsi:type="dcterms:W3CDTF">2020-09-11T07:10:44Z</dcterms:created>
  <dcterms:modified xsi:type="dcterms:W3CDTF">2020-09-11T07:28:04Z</dcterms:modified>
</cp:coreProperties>
</file>