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1"/>
  </p:notesMasterIdLst>
  <p:sldIdLst>
    <p:sldId id="256" r:id="rId2"/>
    <p:sldId id="259" r:id="rId3"/>
    <p:sldId id="261" r:id="rId4"/>
    <p:sldId id="263" r:id="rId5"/>
    <p:sldId id="262" r:id="rId6"/>
    <p:sldId id="264" r:id="rId7"/>
    <p:sldId id="265" r:id="rId8"/>
    <p:sldId id="257" r:id="rId9"/>
    <p:sldId id="267" r:id="rId10"/>
    <p:sldId id="268" r:id="rId11"/>
    <p:sldId id="258" r:id="rId12"/>
    <p:sldId id="266" r:id="rId13"/>
    <p:sldId id="269" r:id="rId14"/>
    <p:sldId id="270" r:id="rId15"/>
    <p:sldId id="271" r:id="rId16"/>
    <p:sldId id="272" r:id="rId17"/>
    <p:sldId id="275" r:id="rId18"/>
    <p:sldId id="273" r:id="rId19"/>
    <p:sldId id="274" r:id="rId20"/>
    <p:sldId id="276" r:id="rId21"/>
    <p:sldId id="277" r:id="rId22"/>
    <p:sldId id="278" r:id="rId23"/>
    <p:sldId id="279" r:id="rId24"/>
    <p:sldId id="280" r:id="rId25"/>
    <p:sldId id="281" r:id="rId26"/>
    <p:sldId id="285" r:id="rId27"/>
    <p:sldId id="283" r:id="rId28"/>
    <p:sldId id="307" r:id="rId29"/>
    <p:sldId id="286" r:id="rId30"/>
    <p:sldId id="284" r:id="rId31"/>
    <p:sldId id="288" r:id="rId32"/>
    <p:sldId id="289" r:id="rId33"/>
    <p:sldId id="290" r:id="rId34"/>
    <p:sldId id="287" r:id="rId35"/>
    <p:sldId id="291" r:id="rId36"/>
    <p:sldId id="292" r:id="rId37"/>
    <p:sldId id="293" r:id="rId38"/>
    <p:sldId id="294" r:id="rId39"/>
    <p:sldId id="295" r:id="rId40"/>
    <p:sldId id="296" r:id="rId41"/>
    <p:sldId id="297" r:id="rId42"/>
    <p:sldId id="298" r:id="rId43"/>
    <p:sldId id="299" r:id="rId44"/>
    <p:sldId id="300" r:id="rId45"/>
    <p:sldId id="301" r:id="rId46"/>
    <p:sldId id="303" r:id="rId47"/>
    <p:sldId id="302" r:id="rId48"/>
    <p:sldId id="304" r:id="rId49"/>
    <p:sldId id="305" r:id="rId50"/>
    <p:sldId id="308" r:id="rId51"/>
    <p:sldId id="306" r:id="rId52"/>
    <p:sldId id="309" r:id="rId53"/>
    <p:sldId id="310" r:id="rId54"/>
    <p:sldId id="311" r:id="rId55"/>
    <p:sldId id="312" r:id="rId56"/>
    <p:sldId id="313" r:id="rId57"/>
    <p:sldId id="314" r:id="rId58"/>
    <p:sldId id="315" r:id="rId59"/>
    <p:sldId id="316" r:id="rId60"/>
    <p:sldId id="317" r:id="rId61"/>
    <p:sldId id="318" r:id="rId62"/>
    <p:sldId id="320" r:id="rId63"/>
    <p:sldId id="319" r:id="rId64"/>
    <p:sldId id="321" r:id="rId65"/>
    <p:sldId id="322" r:id="rId66"/>
    <p:sldId id="323" r:id="rId67"/>
    <p:sldId id="324" r:id="rId68"/>
    <p:sldId id="325" r:id="rId69"/>
    <p:sldId id="326"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8AA66-A575-4BF1-83BD-129E4B8D72C6}" type="datetimeFigureOut">
              <a:rPr lang="ru-RU" smtClean="0"/>
              <a:t>07.03.2024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6BBEA-B4E7-4B3A-8EA1-AFBFF714DD36}" type="slidenum">
              <a:rPr lang="ru-RU" smtClean="0"/>
              <a:t>‹#›</a:t>
            </a:fld>
            <a:endParaRPr lang="ru-RU"/>
          </a:p>
        </p:txBody>
      </p:sp>
    </p:spTree>
    <p:extLst>
      <p:ext uri="{BB962C8B-B14F-4D97-AF65-F5344CB8AC3E}">
        <p14:creationId xmlns:p14="http://schemas.microsoft.com/office/powerpoint/2010/main" val="378273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476BBEA-B4E7-4B3A-8EA1-AFBFF714DD36}" type="slidenum">
              <a:rPr lang="ru-RU" smtClean="0"/>
              <a:t>23</a:t>
            </a:fld>
            <a:endParaRPr lang="ru-RU"/>
          </a:p>
        </p:txBody>
      </p:sp>
    </p:spTree>
    <p:extLst>
      <p:ext uri="{BB962C8B-B14F-4D97-AF65-F5344CB8AC3E}">
        <p14:creationId xmlns:p14="http://schemas.microsoft.com/office/powerpoint/2010/main" val="1171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72117EF-2892-4190-BBCD-2D069099BCC3}" type="datetimeFigureOut">
              <a:rPr lang="ru-RU" smtClean="0"/>
              <a:t>07.03.2024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264239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72117EF-2892-4190-BBCD-2D069099BCC3}" type="datetimeFigureOut">
              <a:rPr lang="ru-RU" smtClean="0"/>
              <a:t>07.03.2024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3914296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72117EF-2892-4190-BBCD-2D069099BCC3}" type="datetimeFigureOut">
              <a:rPr lang="ru-RU" smtClean="0"/>
              <a:t>07.03.2024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4175449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72117EF-2892-4190-BBCD-2D069099BCC3}" type="datetimeFigureOut">
              <a:rPr lang="ru-RU" smtClean="0"/>
              <a:t>07.03.2024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D2DC59-CED7-45EB-A70C-A78DA032B34A}"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4070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72117EF-2892-4190-BBCD-2D069099BCC3}" type="datetimeFigureOut">
              <a:rPr lang="ru-RU" smtClean="0"/>
              <a:t>07.03.2024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3454764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72117EF-2892-4190-BBCD-2D069099BCC3}" type="datetimeFigureOut">
              <a:rPr lang="ru-RU" smtClean="0"/>
              <a:t>07.03.2024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131356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672117EF-2892-4190-BBCD-2D069099BCC3}" type="datetimeFigureOut">
              <a:rPr lang="ru-RU" smtClean="0"/>
              <a:t>07.03.2024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455039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2117EF-2892-4190-BBCD-2D069099BCC3}" type="datetimeFigureOut">
              <a:rPr lang="ru-RU" smtClean="0"/>
              <a:t>07.03.2024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1466740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2117EF-2892-4190-BBCD-2D069099BCC3}" type="datetimeFigureOut">
              <a:rPr lang="ru-RU" smtClean="0"/>
              <a:t>07.03.2024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48184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2117EF-2892-4190-BBCD-2D069099BCC3}" type="datetimeFigureOut">
              <a:rPr lang="ru-RU" smtClean="0"/>
              <a:t>07.03.2024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399050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72117EF-2892-4190-BBCD-2D069099BCC3}" type="datetimeFigureOut">
              <a:rPr lang="ru-RU" smtClean="0"/>
              <a:t>07.03.2024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181631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72117EF-2892-4190-BBCD-2D069099BCC3}" type="datetimeFigureOut">
              <a:rPr lang="ru-RU" smtClean="0"/>
              <a:t>07.03.2024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437280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72117EF-2892-4190-BBCD-2D069099BCC3}" type="datetimeFigureOut">
              <a:rPr lang="ru-RU" smtClean="0"/>
              <a:t>07.03.2024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233312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72117EF-2892-4190-BBCD-2D069099BCC3}" type="datetimeFigureOut">
              <a:rPr lang="ru-RU" smtClean="0"/>
              <a:t>07.03.2024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2025100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2117EF-2892-4190-BBCD-2D069099BCC3}" type="datetimeFigureOut">
              <a:rPr lang="ru-RU" smtClean="0"/>
              <a:t>07.03.2024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247785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72117EF-2892-4190-BBCD-2D069099BCC3}" type="datetimeFigureOut">
              <a:rPr lang="ru-RU" smtClean="0"/>
              <a:t>07.03.2024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751269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672117EF-2892-4190-BBCD-2D069099BCC3}" type="datetimeFigureOut">
              <a:rPr lang="ru-RU" smtClean="0"/>
              <a:t>07.03.2024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D2DC59-CED7-45EB-A70C-A78DA032B34A}" type="slidenum">
              <a:rPr lang="ru-RU" smtClean="0"/>
              <a:t>‹#›</a:t>
            </a:fld>
            <a:endParaRPr lang="ru-RU"/>
          </a:p>
        </p:txBody>
      </p:sp>
    </p:spTree>
    <p:extLst>
      <p:ext uri="{BB962C8B-B14F-4D97-AF65-F5344CB8AC3E}">
        <p14:creationId xmlns:p14="http://schemas.microsoft.com/office/powerpoint/2010/main" val="310854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72117EF-2892-4190-BBCD-2D069099BCC3}" type="datetimeFigureOut">
              <a:rPr lang="ru-RU" smtClean="0"/>
              <a:t>07.03.2024</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CD2DC59-CED7-45EB-A70C-A78DA032B34A}" type="slidenum">
              <a:rPr lang="ru-RU" smtClean="0"/>
              <a:t>‹#›</a:t>
            </a:fld>
            <a:endParaRPr lang="ru-RU"/>
          </a:p>
        </p:txBody>
      </p:sp>
    </p:spTree>
    <p:extLst>
      <p:ext uri="{BB962C8B-B14F-4D97-AF65-F5344CB8AC3E}">
        <p14:creationId xmlns:p14="http://schemas.microsoft.com/office/powerpoint/2010/main" val="382646725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86675" cy="840509"/>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ЛЕКЦІЯ 5: Туреччина у 1918-1945 рр.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738908"/>
            <a:ext cx="12186675" cy="6119091"/>
          </a:xfrm>
        </p:spPr>
        <p:txBody>
          <a:bodyPr/>
          <a:lstStyle/>
          <a:p>
            <a:pPr marL="0" indent="0" algn="ctr">
              <a:buNone/>
            </a:pPr>
            <a:r>
              <a:rPr lang="uk-UA" sz="3200" b="1" dirty="0">
                <a:highlight>
                  <a:srgbClr val="FF0000"/>
                </a:highlight>
                <a:latin typeface="Times New Roman" panose="02020603050405020304" pitchFamily="18" charset="0"/>
                <a:cs typeface="Times New Roman" panose="02020603050405020304" pitchFamily="18" charset="0"/>
              </a:rPr>
              <a:t>ПЛАН ЛЕКЦІЇ:</a:t>
            </a:r>
          </a:p>
          <a:p>
            <a:r>
              <a:rPr lang="uk-UA" sz="3600" b="1" dirty="0">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 </a:t>
            </a:r>
          </a:p>
          <a:p>
            <a:r>
              <a:rPr lang="uk-UA" sz="3600" b="1" dirty="0">
                <a:latin typeface="Times New Roman" panose="02020603050405020304" pitchFamily="18" charset="0"/>
                <a:cs typeface="Times New Roman" panose="02020603050405020304" pitchFamily="18" charset="0"/>
              </a:rPr>
              <a:t>2. Підйом антиколоніальної боротьби. Севрський договір.</a:t>
            </a:r>
          </a:p>
          <a:p>
            <a:r>
              <a:rPr lang="uk-UA" sz="3600" b="1" dirty="0">
                <a:latin typeface="Times New Roman" panose="02020603050405020304" pitchFamily="18" charset="0"/>
                <a:cs typeface="Times New Roman" panose="02020603050405020304" pitchFamily="18" charset="0"/>
              </a:rPr>
              <a:t>3. </a:t>
            </a:r>
            <a:r>
              <a:rPr lang="uk-UA" sz="3600" b="1" dirty="0" err="1">
                <a:latin typeface="Times New Roman" panose="02020603050405020304" pitchFamily="18" charset="0"/>
                <a:cs typeface="Times New Roman" panose="02020603050405020304" pitchFamily="18" charset="0"/>
              </a:rPr>
              <a:t>Кемальська</a:t>
            </a:r>
            <a:r>
              <a:rPr lang="uk-UA" sz="3600" b="1" dirty="0">
                <a:latin typeface="Times New Roman" panose="02020603050405020304" pitchFamily="18" charset="0"/>
                <a:cs typeface="Times New Roman" panose="02020603050405020304" pitchFamily="18" charset="0"/>
              </a:rPr>
              <a:t> революція. Лозаннська конференція.</a:t>
            </a:r>
          </a:p>
          <a:p>
            <a:r>
              <a:rPr lang="uk-UA" sz="3600" b="1" dirty="0">
                <a:latin typeface="Times New Roman" panose="02020603050405020304" pitchFamily="18" charset="0"/>
                <a:cs typeface="Times New Roman" panose="02020603050405020304" pitchFamily="18" charset="0"/>
              </a:rPr>
              <a:t>4. Програма розвитку Туреччини </a:t>
            </a:r>
            <a:r>
              <a:rPr lang="uk-UA" sz="3600" b="1" dirty="0" err="1">
                <a:latin typeface="Times New Roman" panose="02020603050405020304" pitchFamily="18" charset="0"/>
                <a:cs typeface="Times New Roman" panose="02020603050405020304" pitchFamily="18" charset="0"/>
              </a:rPr>
              <a:t>кемалістів</a:t>
            </a:r>
            <a:r>
              <a:rPr lang="uk-UA" sz="3600" b="1" dirty="0">
                <a:latin typeface="Times New Roman" panose="02020603050405020304" pitchFamily="18" charset="0"/>
                <a:cs typeface="Times New Roman" panose="02020603050405020304" pitchFamily="18" charset="0"/>
              </a:rPr>
              <a:t>.</a:t>
            </a:r>
          </a:p>
          <a:p>
            <a:r>
              <a:rPr lang="uk-UA" sz="3600" b="1" dirty="0">
                <a:latin typeface="Times New Roman" panose="02020603050405020304" pitchFamily="18" charset="0"/>
                <a:cs typeface="Times New Roman" panose="02020603050405020304" pitchFamily="18" charset="0"/>
              </a:rPr>
              <a:t>5. Туреччина напередодні і під час другої світової війни.</a:t>
            </a:r>
          </a:p>
          <a:p>
            <a:endParaRPr lang="ru-RU" dirty="0"/>
          </a:p>
        </p:txBody>
      </p:sp>
    </p:spTree>
    <p:extLst>
      <p:ext uri="{BB962C8B-B14F-4D97-AF65-F5344CB8AC3E}">
        <p14:creationId xmlns:p14="http://schemas.microsoft.com/office/powerpoint/2010/main" val="344083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lnSpc>
                <a:spcPct val="100000"/>
              </a:lnSpc>
              <a:buNone/>
            </a:pPr>
            <a:r>
              <a:rPr lang="uk-UA" sz="4400" b="1" dirty="0">
                <a:latin typeface="Times New Roman" panose="02020603050405020304" pitchFamily="18" charset="0"/>
                <a:cs typeface="Times New Roman" panose="02020603050405020304" pitchFamily="18" charset="0"/>
              </a:rPr>
              <a:t>Тільки після наступних поразок і втрати Адріанополя, </a:t>
            </a:r>
            <a:r>
              <a:rPr lang="uk-UA" sz="4400" b="1" dirty="0">
                <a:highlight>
                  <a:srgbClr val="800000"/>
                </a:highlight>
                <a:latin typeface="Times New Roman" panose="02020603050405020304" pitchFamily="18" charset="0"/>
                <a:cs typeface="Times New Roman" panose="02020603050405020304" pitchFamily="18" charset="0"/>
              </a:rPr>
              <a:t>21 квітня 1913 р</a:t>
            </a:r>
            <a:r>
              <a:rPr lang="uk-UA" sz="4400" b="1" dirty="0">
                <a:latin typeface="Times New Roman" panose="02020603050405020304" pitchFamily="18" charset="0"/>
                <a:cs typeface="Times New Roman" panose="02020603050405020304" pitchFamily="18" charset="0"/>
              </a:rPr>
              <a:t>. було підписано перемир’я, а </a:t>
            </a:r>
            <a:r>
              <a:rPr lang="uk-UA" sz="4400" b="1" dirty="0">
                <a:highlight>
                  <a:srgbClr val="FF0000"/>
                </a:highlight>
                <a:latin typeface="Times New Roman" panose="02020603050405020304" pitchFamily="18" charset="0"/>
                <a:cs typeface="Times New Roman" panose="02020603050405020304" pitchFamily="18" charset="0"/>
              </a:rPr>
              <a:t>30 травня 1913 р</a:t>
            </a:r>
            <a:r>
              <a:rPr lang="uk-UA" sz="4400" b="1" dirty="0">
                <a:latin typeface="Times New Roman" panose="02020603050405020304" pitchFamily="18" charset="0"/>
                <a:cs typeface="Times New Roman" panose="02020603050405020304" pitchFamily="18" charset="0"/>
              </a:rPr>
              <a:t>. </a:t>
            </a:r>
            <a:r>
              <a:rPr lang="uk-UA" sz="4400" b="1" dirty="0">
                <a:highlight>
                  <a:srgbClr val="FF00FF"/>
                </a:highlight>
                <a:latin typeface="Times New Roman" panose="02020603050405020304" pitchFamily="18" charset="0"/>
                <a:cs typeface="Times New Roman" panose="02020603050405020304" pitchFamily="18" charset="0"/>
              </a:rPr>
              <a:t>Лондонський мирний договір</a:t>
            </a:r>
            <a:r>
              <a:rPr lang="uk-UA" sz="4400" b="1" dirty="0">
                <a:latin typeface="Times New Roman" panose="02020603050405020304" pitchFamily="18" charset="0"/>
                <a:cs typeface="Times New Roman" panose="02020603050405020304" pitchFamily="18" charset="0"/>
              </a:rPr>
              <a:t>. </a:t>
            </a:r>
          </a:p>
          <a:p>
            <a:pPr marL="0" indent="0" algn="just">
              <a:lnSpc>
                <a:spcPct val="100000"/>
              </a:lnSpc>
              <a:buNone/>
            </a:pPr>
            <a:r>
              <a:rPr lang="uk-UA" sz="4400" b="1" dirty="0">
                <a:latin typeface="Times New Roman" panose="02020603050405020304" pitchFamily="18" charset="0"/>
                <a:cs typeface="Times New Roman" panose="02020603050405020304" pitchFamily="18" charset="0"/>
              </a:rPr>
              <a:t>Вся територія європейської Туреччини переходила до переможців, у Туреччини лишилася лише вузька смуга території, що прилягала до столиці.  </a:t>
            </a:r>
            <a:endParaRPr lang="ru-RU"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218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ctr">
              <a:buNone/>
            </a:pPr>
            <a:r>
              <a:rPr lang="uk-UA" sz="2400" b="1" dirty="0">
                <a:solidFill>
                  <a:srgbClr val="FFFF00"/>
                </a:solidFill>
                <a:highlight>
                  <a:srgbClr val="800000"/>
                </a:highlight>
                <a:latin typeface="Times New Roman" panose="02020603050405020304" pitchFamily="18" charset="0"/>
                <a:cs typeface="Times New Roman" panose="02020603050405020304" pitchFamily="18" charset="0"/>
              </a:rPr>
              <a:t>Військові дії під час </a:t>
            </a:r>
            <a:r>
              <a:rPr lang="en-US" sz="2400" b="1" dirty="0">
                <a:solidFill>
                  <a:srgbClr val="FFFF00"/>
                </a:solidFill>
                <a:highlight>
                  <a:srgbClr val="800000"/>
                </a:highlight>
                <a:latin typeface="Times New Roman" panose="02020603050405020304" pitchFamily="18" charset="0"/>
                <a:cs typeface="Times New Roman" panose="02020603050405020304" pitchFamily="18" charset="0"/>
              </a:rPr>
              <a:t>I </a:t>
            </a:r>
            <a:r>
              <a:rPr lang="uk-UA" sz="2400" b="1" dirty="0">
                <a:solidFill>
                  <a:srgbClr val="FFFF00"/>
                </a:solidFill>
                <a:highlight>
                  <a:srgbClr val="800000"/>
                </a:highlight>
                <a:latin typeface="Times New Roman" panose="02020603050405020304" pitchFamily="18" charset="0"/>
                <a:cs typeface="Times New Roman" panose="02020603050405020304" pitchFamily="18" charset="0"/>
              </a:rPr>
              <a:t>Балканської війни</a:t>
            </a:r>
          </a:p>
          <a:p>
            <a:pPr marL="0" indent="0" algn="ctr">
              <a:buNone/>
            </a:pPr>
            <a:endParaRPr lang="ru-RU" sz="2400" b="1" dirty="0">
              <a:solidFill>
                <a:srgbClr val="FFFF00"/>
              </a:solidFill>
              <a:highlight>
                <a:srgbClr val="800000"/>
              </a:highlight>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EEE71016-61B8-587D-BEB0-3BDF6192AF95}"/>
              </a:ext>
            </a:extLst>
          </p:cNvPr>
          <p:cNvPicPr>
            <a:picLocks noChangeAspect="1"/>
          </p:cNvPicPr>
          <p:nvPr/>
        </p:nvPicPr>
        <p:blipFill>
          <a:blip r:embed="rId2"/>
          <a:stretch>
            <a:fillRect/>
          </a:stretch>
        </p:blipFill>
        <p:spPr>
          <a:xfrm>
            <a:off x="3334327" y="1534462"/>
            <a:ext cx="6125058" cy="5323537"/>
          </a:xfrm>
          <a:prstGeom prst="rect">
            <a:avLst/>
          </a:prstGeom>
        </p:spPr>
      </p:pic>
    </p:spTree>
    <p:extLst>
      <p:ext uri="{BB962C8B-B14F-4D97-AF65-F5344CB8AC3E}">
        <p14:creationId xmlns:p14="http://schemas.microsoft.com/office/powerpoint/2010/main" val="337624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800" b="1" dirty="0">
                <a:latin typeface="Times New Roman" panose="02020603050405020304" pitchFamily="18" charset="0"/>
                <a:cs typeface="Times New Roman" panose="02020603050405020304" pitchFamily="18" charset="0"/>
              </a:rPr>
              <a:t>Після </a:t>
            </a:r>
            <a:r>
              <a:rPr lang="en-US" sz="3800" b="1" dirty="0">
                <a:latin typeface="Times New Roman" panose="02020603050405020304" pitchFamily="18" charset="0"/>
                <a:cs typeface="Times New Roman" panose="02020603050405020304" pitchFamily="18" charset="0"/>
              </a:rPr>
              <a:t>I</a:t>
            </a:r>
            <a:r>
              <a:rPr lang="uk-UA" sz="3800" b="1" dirty="0">
                <a:latin typeface="Times New Roman" panose="02020603050405020304" pitchFamily="18" charset="0"/>
                <a:cs typeface="Times New Roman" panose="02020603050405020304" pitchFamily="18" charset="0"/>
              </a:rPr>
              <a:t> Балканської війни посилилася роль Сербії на Балканах, тому Австрія і Німеччина намагалися розірвати союз Болгарії і Греції, що їм і вдалося.</a:t>
            </a:r>
          </a:p>
          <a:p>
            <a:pPr marL="0" indent="0" algn="just">
              <a:buNone/>
            </a:pPr>
            <a:r>
              <a:rPr lang="uk-UA" sz="3800" b="1" dirty="0">
                <a:latin typeface="Times New Roman" panose="02020603050405020304" pitchFamily="18" charset="0"/>
                <a:cs typeface="Times New Roman" panose="02020603050405020304" pitchFamily="18" charset="0"/>
              </a:rPr>
              <a:t>Болгарський цар Фердинанд </a:t>
            </a:r>
            <a:r>
              <a:rPr lang="en-US" sz="3800" b="1" dirty="0">
                <a:latin typeface="Times New Roman" panose="02020603050405020304" pitchFamily="18" charset="0"/>
                <a:cs typeface="Times New Roman" panose="02020603050405020304" pitchFamily="18" charset="0"/>
              </a:rPr>
              <a:t>I</a:t>
            </a:r>
            <a:r>
              <a:rPr lang="uk-UA" sz="3800" b="1" dirty="0">
                <a:latin typeface="Times New Roman" panose="02020603050405020304" pitchFamily="18" charset="0"/>
                <a:cs typeface="Times New Roman" panose="02020603050405020304" pitchFamily="18" charset="0"/>
              </a:rPr>
              <a:t> (</a:t>
            </a:r>
            <a:r>
              <a:rPr lang="uk-UA" sz="3800" b="1" dirty="0" err="1">
                <a:latin typeface="Times New Roman" panose="02020603050405020304" pitchFamily="18" charset="0"/>
                <a:cs typeface="Times New Roman" panose="02020603050405020304" pitchFamily="18" charset="0"/>
              </a:rPr>
              <a:t>Фердінанд</a:t>
            </a:r>
            <a:r>
              <a:rPr lang="uk-UA" sz="3800" b="1" dirty="0">
                <a:latin typeface="Times New Roman" panose="02020603050405020304" pitchFamily="18" charset="0"/>
                <a:cs typeface="Times New Roman" panose="02020603050405020304" pitchFamily="18" charset="0"/>
              </a:rPr>
              <a:t> Максиміліан Карл Марія </a:t>
            </a:r>
            <a:r>
              <a:rPr lang="uk-UA" sz="3800" b="1" dirty="0" err="1">
                <a:latin typeface="Times New Roman" panose="02020603050405020304" pitchFamily="18" charset="0"/>
                <a:cs typeface="Times New Roman" panose="02020603050405020304" pitchFamily="18" charset="0"/>
              </a:rPr>
              <a:t>Саксен</a:t>
            </a:r>
            <a:r>
              <a:rPr lang="uk-UA" sz="3800" b="1" dirty="0">
                <a:latin typeface="Times New Roman" panose="02020603050405020304" pitchFamily="18" charset="0"/>
                <a:cs typeface="Times New Roman" panose="02020603050405020304" pitchFamily="18" charset="0"/>
              </a:rPr>
              <a:t>-</a:t>
            </a:r>
            <a:r>
              <a:rPr lang="uk-UA" sz="3800" b="1" dirty="0" err="1">
                <a:latin typeface="Times New Roman" panose="02020603050405020304" pitchFamily="18" charset="0"/>
                <a:cs typeface="Times New Roman" panose="02020603050405020304" pitchFamily="18" charset="0"/>
              </a:rPr>
              <a:t>Кобург</a:t>
            </a:r>
            <a:r>
              <a:rPr lang="uk-UA" sz="3800" b="1">
                <a:latin typeface="Times New Roman" panose="02020603050405020304" pitchFamily="18" charset="0"/>
                <a:cs typeface="Times New Roman" panose="02020603050405020304" pitchFamily="18" charset="0"/>
              </a:rPr>
              <a:t>-Готський</a:t>
            </a:r>
            <a:r>
              <a:rPr lang="uk-UA" sz="3800" b="1" dirty="0">
                <a:latin typeface="Times New Roman" panose="02020603050405020304" pitchFamily="18" charset="0"/>
                <a:cs typeface="Times New Roman" panose="02020603050405020304" pitchFamily="18" charset="0"/>
              </a:rPr>
              <a:t>) мріяв відродити «Велику Болгарію», що призвело до створення оборонного союзу Сербії і Греції </a:t>
            </a:r>
            <a:r>
              <a:rPr lang="uk-UA" sz="3800" b="1" dirty="0">
                <a:highlight>
                  <a:srgbClr val="800000"/>
                </a:highlight>
                <a:latin typeface="Times New Roman" panose="02020603050405020304" pitchFamily="18" charset="0"/>
                <a:cs typeface="Times New Roman" panose="02020603050405020304" pitchFamily="18" charset="0"/>
              </a:rPr>
              <a:t>1 червня 1913 р</a:t>
            </a:r>
            <a:r>
              <a:rPr lang="uk-UA" sz="3800" b="1" dirty="0">
                <a:latin typeface="Times New Roman" panose="02020603050405020304" pitchFamily="18" charset="0"/>
                <a:cs typeface="Times New Roman" panose="02020603050405020304" pitchFamily="18" charset="0"/>
              </a:rPr>
              <a:t>.</a:t>
            </a:r>
            <a:endParaRPr lang="ru-RU" sz="3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31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400" b="1" dirty="0">
                <a:effectLst/>
                <a:latin typeface="Times New Roman" panose="02020603050405020304" pitchFamily="18" charset="0"/>
                <a:cs typeface="Times New Roman" panose="02020603050405020304" pitchFamily="18" charset="0"/>
              </a:rPr>
              <a:t>За підтримки Австрії  </a:t>
            </a:r>
            <a:r>
              <a:rPr lang="uk-UA" sz="3400" b="1" dirty="0">
                <a:effectLst/>
                <a:highlight>
                  <a:srgbClr val="800000"/>
                </a:highlight>
                <a:latin typeface="Times New Roman" panose="02020603050405020304" pitchFamily="18" charset="0"/>
                <a:cs typeface="Times New Roman" panose="02020603050405020304" pitchFamily="18" charset="0"/>
              </a:rPr>
              <a:t>29 червня 1913 р. </a:t>
            </a:r>
            <a:r>
              <a:rPr lang="uk-UA" sz="3400" b="1" dirty="0">
                <a:effectLst/>
                <a:latin typeface="Times New Roman" panose="02020603050405020304" pitchFamily="18" charset="0"/>
                <a:cs typeface="Times New Roman" panose="02020603050405020304" pitchFamily="18" charset="0"/>
              </a:rPr>
              <a:t>Болгарія розпочинає війну проти сербів і греків. Розпочинається </a:t>
            </a:r>
            <a:r>
              <a:rPr lang="en-US" sz="3400" b="1" i="1" dirty="0">
                <a:effectLst/>
                <a:highlight>
                  <a:srgbClr val="FF0000"/>
                </a:highlight>
                <a:latin typeface="Times New Roman" panose="02020603050405020304" pitchFamily="18" charset="0"/>
                <a:cs typeface="Times New Roman" panose="02020603050405020304" pitchFamily="18" charset="0"/>
              </a:rPr>
              <a:t>II </a:t>
            </a:r>
            <a:r>
              <a:rPr lang="uk-UA" sz="3400" b="1" i="1" dirty="0">
                <a:effectLst/>
                <a:highlight>
                  <a:srgbClr val="FF0000"/>
                </a:highlight>
                <a:latin typeface="Times New Roman" panose="02020603050405020304" pitchFamily="18" charset="0"/>
                <a:cs typeface="Times New Roman" panose="02020603050405020304" pitchFamily="18" charset="0"/>
              </a:rPr>
              <a:t>Балканська війна</a:t>
            </a:r>
            <a:r>
              <a:rPr lang="uk-UA" sz="3400" b="1" dirty="0">
                <a:effectLst/>
                <a:latin typeface="Times New Roman" panose="02020603050405020304" pitchFamily="18" charset="0"/>
                <a:cs typeface="Times New Roman" panose="02020603050405020304" pitchFamily="18" charset="0"/>
              </a:rPr>
              <a:t>. Росія спочатку підтримала Сербію, а згодом – Болгарію (намагалася вдягнути її до Антанти). Після поразки Болгарії проти неї у війну вступила Османська імперія, захопивши Адріанополь. </a:t>
            </a:r>
          </a:p>
          <a:p>
            <a:pPr marL="0" indent="0" algn="just">
              <a:buNone/>
            </a:pPr>
            <a:r>
              <a:rPr lang="uk-UA" sz="3400" b="1" dirty="0">
                <a:effectLst/>
                <a:highlight>
                  <a:srgbClr val="FF0000"/>
                </a:highlight>
                <a:latin typeface="Times New Roman" panose="02020603050405020304" pitchFamily="18" charset="0"/>
                <a:cs typeface="Times New Roman" panose="02020603050405020304" pitchFamily="18" charset="0"/>
              </a:rPr>
              <a:t>10 серпня 1913 р.</a:t>
            </a:r>
            <a:r>
              <a:rPr lang="uk-UA" sz="3400" b="1" dirty="0">
                <a:effectLst/>
                <a:latin typeface="Times New Roman" panose="02020603050405020304" pitchFamily="18" charset="0"/>
                <a:cs typeface="Times New Roman" panose="02020603050405020304" pitchFamily="18" charset="0"/>
              </a:rPr>
              <a:t> в Бухаресті було підписано мирний договір, за яким Східна Фракія і Адріанополь повернулися до Туреччини. </a:t>
            </a:r>
            <a:endParaRPr lang="ru-RU" sz="34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610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pic>
        <p:nvPicPr>
          <p:cNvPr id="4" name="Объект 3">
            <a:extLst>
              <a:ext uri="{FF2B5EF4-FFF2-40B4-BE49-F238E27FC236}">
                <a16:creationId xmlns:a16="http://schemas.microsoft.com/office/drawing/2014/main" id="{D642F3EB-28A7-1B6D-ECEA-3422B2F393A1}"/>
              </a:ext>
            </a:extLst>
          </p:cNvPr>
          <p:cNvPicPr>
            <a:picLocks noGrp="1" noChangeAspect="1"/>
          </p:cNvPicPr>
          <p:nvPr>
            <p:ph idx="1"/>
          </p:nvPr>
        </p:nvPicPr>
        <p:blipFill>
          <a:blip r:embed="rId2"/>
          <a:stretch>
            <a:fillRect/>
          </a:stretch>
        </p:blipFill>
        <p:spPr>
          <a:xfrm>
            <a:off x="3046626" y="1066800"/>
            <a:ext cx="6098748" cy="5791200"/>
          </a:xfrm>
          <a:prstGeom prst="rect">
            <a:avLst/>
          </a:prstGeom>
        </p:spPr>
      </p:pic>
    </p:spTree>
    <p:extLst>
      <p:ext uri="{BB962C8B-B14F-4D97-AF65-F5344CB8AC3E}">
        <p14:creationId xmlns:p14="http://schemas.microsoft.com/office/powerpoint/2010/main" val="145189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77500" lnSpcReduction="20000"/>
          </a:bodyPr>
          <a:lstStyle/>
          <a:p>
            <a:pPr marL="0" indent="0" algn="just">
              <a:buNone/>
            </a:pPr>
            <a:r>
              <a:rPr lang="uk-UA" sz="3600" b="1" dirty="0">
                <a:effectLst/>
                <a:highlight>
                  <a:srgbClr val="800000"/>
                </a:highlight>
                <a:latin typeface="Times New Roman" panose="02020603050405020304" pitchFamily="18" charset="0"/>
                <a:cs typeface="Times New Roman" panose="02020603050405020304" pitchFamily="18" charset="0"/>
              </a:rPr>
              <a:t>28 липня 1914 р</a:t>
            </a:r>
            <a:r>
              <a:rPr lang="uk-UA" sz="3600" b="1" dirty="0">
                <a:effectLst/>
                <a:latin typeface="Times New Roman" panose="02020603050405020304" pitchFamily="18" charset="0"/>
                <a:cs typeface="Times New Roman" panose="02020603050405020304" pitchFamily="18" charset="0"/>
              </a:rPr>
              <a:t>. (вбивство </a:t>
            </a:r>
            <a:r>
              <a:rPr lang="uk-UA" sz="3600" b="1">
                <a:effectLst/>
                <a:latin typeface="Times New Roman" panose="02020603050405020304" pitchFamily="18" charset="0"/>
                <a:cs typeface="Times New Roman" panose="02020603050405020304" pitchFamily="18" charset="0"/>
              </a:rPr>
              <a:t>у Сараєво спадкоємця </a:t>
            </a:r>
            <a:r>
              <a:rPr lang="uk-UA" sz="3600" b="1" dirty="0">
                <a:effectLst/>
                <a:latin typeface="Times New Roman" panose="02020603050405020304" pitchFamily="18" charset="0"/>
                <a:cs typeface="Times New Roman" panose="02020603050405020304" pitchFamily="18" charset="0"/>
              </a:rPr>
              <a:t>австро-угорського престолу — ерцгерцога Франца Фердинанда), після початку Першої світової  війни (фактично 1 серпня, коли Німеччина оголосила війну Росії), Османська імперія </a:t>
            </a:r>
            <a:r>
              <a:rPr lang="uk-UA" sz="3600" b="1" dirty="0">
                <a:effectLst/>
                <a:highlight>
                  <a:srgbClr val="800000"/>
                </a:highlight>
                <a:latin typeface="Times New Roman" panose="02020603050405020304" pitchFamily="18" charset="0"/>
                <a:cs typeface="Times New Roman" panose="02020603050405020304" pitchFamily="18" charset="0"/>
              </a:rPr>
              <a:t>3 серпня</a:t>
            </a:r>
            <a:r>
              <a:rPr lang="uk-UA" sz="3600" b="1" dirty="0">
                <a:effectLst/>
                <a:latin typeface="Times New Roman" panose="02020603050405020304" pitchFamily="18" charset="0"/>
                <a:cs typeface="Times New Roman" panose="02020603050405020304" pitchFamily="18" charset="0"/>
              </a:rPr>
              <a:t> оголосила про свій нейтралітет. Але </a:t>
            </a:r>
            <a:r>
              <a:rPr lang="uk-UA" sz="3600" b="1" dirty="0">
                <a:effectLst/>
                <a:highlight>
                  <a:srgbClr val="800000"/>
                </a:highlight>
                <a:latin typeface="Times New Roman" panose="02020603050405020304" pitchFamily="18" charset="0"/>
                <a:cs typeface="Times New Roman" panose="02020603050405020304" pitchFamily="18" charset="0"/>
              </a:rPr>
              <a:t>2 серпня</a:t>
            </a:r>
            <a:r>
              <a:rPr lang="uk-UA" sz="3600" b="1" dirty="0">
                <a:effectLst/>
                <a:latin typeface="Times New Roman" panose="02020603050405020304" pitchFamily="18" charset="0"/>
                <a:cs typeface="Times New Roman" panose="02020603050405020304" pitchFamily="18" charset="0"/>
              </a:rPr>
              <a:t> Туреччина підписала секретний німецько-османській договір і оголосила загальну мобілізацію.</a:t>
            </a:r>
          </a:p>
          <a:p>
            <a:pPr marL="0" indent="0" algn="just">
              <a:buNone/>
            </a:pPr>
            <a:r>
              <a:rPr lang="uk-UA" sz="3600" b="1" dirty="0">
                <a:effectLst/>
                <a:latin typeface="Times New Roman" panose="02020603050405020304" pitchFamily="18" charset="0"/>
                <a:cs typeface="Times New Roman" panose="02020603050405020304" pitchFamily="18" charset="0"/>
              </a:rPr>
              <a:t>За планом головнокомандувача німецької військової місії полковника </a:t>
            </a:r>
            <a:r>
              <a:rPr lang="uk-UA" sz="3600" b="1" dirty="0" err="1">
                <a:effectLst/>
                <a:latin typeface="Times New Roman" panose="02020603050405020304" pitchFamily="18" charset="0"/>
                <a:cs typeface="Times New Roman" panose="02020603050405020304" pitchFamily="18" charset="0"/>
              </a:rPr>
              <a:t>Бронзарт</a:t>
            </a:r>
            <a:r>
              <a:rPr lang="uk-UA" sz="3600" b="1" dirty="0">
                <a:effectLst/>
                <a:latin typeface="Times New Roman" panose="02020603050405020304" pitchFamily="18" charset="0"/>
                <a:cs typeface="Times New Roman" panose="02020603050405020304" pitchFamily="18" charset="0"/>
              </a:rPr>
              <a:t> фон </a:t>
            </a:r>
            <a:r>
              <a:rPr lang="uk-UA" sz="3600" b="1" dirty="0" err="1">
                <a:effectLst/>
                <a:latin typeface="Times New Roman" panose="02020603050405020304" pitchFamily="18" charset="0"/>
                <a:cs typeface="Times New Roman" panose="02020603050405020304" pitchFamily="18" charset="0"/>
              </a:rPr>
              <a:t>Шеллендорфа</a:t>
            </a:r>
            <a:r>
              <a:rPr lang="uk-UA" sz="3600" b="1" dirty="0">
                <a:effectLst/>
                <a:latin typeface="Times New Roman" panose="02020603050405020304" pitchFamily="18" charset="0"/>
                <a:cs typeface="Times New Roman" panose="02020603050405020304" pitchFamily="18" charset="0"/>
              </a:rPr>
              <a:t>, армія Османської імперії могла вести лише спостереження за арміями противника, утримуючись від провокацій ворога і/або наступальних операцій. Велика частина військ розгорталася в Східній Анатолії і, якщо можливо, мала вести наступ проти росіян.</a:t>
            </a:r>
          </a:p>
        </p:txBody>
      </p:sp>
    </p:spTree>
    <p:extLst>
      <p:ext uri="{BB962C8B-B14F-4D97-AF65-F5344CB8AC3E}">
        <p14:creationId xmlns:p14="http://schemas.microsoft.com/office/powerpoint/2010/main" val="106066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92500" lnSpcReduction="20000"/>
          </a:bodyPr>
          <a:lstStyle/>
          <a:p>
            <a:pPr marL="0" indent="0" algn="just">
              <a:buNone/>
            </a:pPr>
            <a:r>
              <a:rPr lang="uk-UA" sz="3200" b="1" dirty="0">
                <a:latin typeface="Times New Roman" panose="02020603050405020304" pitchFamily="18" charset="0"/>
                <a:cs typeface="Times New Roman" panose="02020603050405020304" pitchFamily="18" charset="0"/>
              </a:rPr>
              <a:t>Після того, як Туреччина здійснила провокативне бомбардування Севастополя і Одеси </a:t>
            </a:r>
            <a:r>
              <a:rPr lang="uk-UA" sz="3200" b="1" dirty="0">
                <a:highlight>
                  <a:srgbClr val="800000"/>
                </a:highlight>
                <a:latin typeface="Times New Roman" panose="02020603050405020304" pitchFamily="18" charset="0"/>
                <a:cs typeface="Times New Roman" panose="02020603050405020304" pitchFamily="18" charset="0"/>
              </a:rPr>
              <a:t>29-30 жовтня 1914 р</a:t>
            </a:r>
            <a:r>
              <a:rPr lang="uk-UA" sz="3200" b="1" dirty="0">
                <a:latin typeface="Times New Roman" panose="02020603050405020304" pitchFamily="18" charset="0"/>
                <a:cs typeface="Times New Roman" panose="02020603050405020304" pitchFamily="18" charset="0"/>
              </a:rPr>
              <a:t>., Росія </a:t>
            </a:r>
            <a:r>
              <a:rPr lang="uk-UA" sz="3200" b="1" dirty="0">
                <a:solidFill>
                  <a:srgbClr val="92D050"/>
                </a:solidFill>
                <a:latin typeface="Times New Roman" panose="02020603050405020304" pitchFamily="18" charset="0"/>
                <a:cs typeface="Times New Roman" panose="02020603050405020304" pitchFamily="18" charset="0"/>
              </a:rPr>
              <a:t>2 листопада</a:t>
            </a:r>
            <a:r>
              <a:rPr lang="uk-UA" sz="3200" b="1" dirty="0">
                <a:latin typeface="Times New Roman" panose="02020603050405020304" pitchFamily="18" charset="0"/>
                <a:cs typeface="Times New Roman" panose="02020603050405020304" pitchFamily="18" charset="0"/>
              </a:rPr>
              <a:t> оголошує їй війну, а </a:t>
            </a:r>
            <a:r>
              <a:rPr lang="uk-UA" sz="3200" b="1" dirty="0">
                <a:solidFill>
                  <a:srgbClr val="FFFF00"/>
                </a:solidFill>
                <a:latin typeface="Times New Roman" panose="02020603050405020304" pitchFamily="18" charset="0"/>
                <a:cs typeface="Times New Roman" panose="02020603050405020304" pitchFamily="18" charset="0"/>
              </a:rPr>
              <a:t>5 листопада</a:t>
            </a:r>
            <a:r>
              <a:rPr lang="uk-UA" sz="3200" b="1" dirty="0">
                <a:latin typeface="Times New Roman" panose="02020603050405020304" pitchFamily="18" charset="0"/>
                <a:cs typeface="Times New Roman" panose="02020603050405020304" pitchFamily="18" charset="0"/>
              </a:rPr>
              <a:t> – Англія і Франція.</a:t>
            </a:r>
          </a:p>
          <a:p>
            <a:pPr marL="0" indent="0" algn="just">
              <a:buNone/>
            </a:pPr>
            <a:r>
              <a:rPr lang="uk-UA" sz="3200" b="1" dirty="0">
                <a:highlight>
                  <a:srgbClr val="FF0000"/>
                </a:highlight>
                <a:latin typeface="Times New Roman" panose="02020603050405020304" pitchFamily="18" charset="0"/>
                <a:cs typeface="Times New Roman" panose="02020603050405020304" pitchFamily="18" charset="0"/>
              </a:rPr>
              <a:t>Так Османська імперія вступила у Першу світову війну.</a:t>
            </a:r>
          </a:p>
          <a:p>
            <a:pPr marL="0" indent="0" algn="just">
              <a:buNone/>
            </a:pPr>
            <a:r>
              <a:rPr lang="uk-UA" sz="3200" b="1" dirty="0">
                <a:latin typeface="Times New Roman" panose="02020603050405020304" pitchFamily="18" charset="0"/>
                <a:cs typeface="Times New Roman" panose="02020603050405020304" pitchFamily="18" charset="0"/>
              </a:rPr>
              <a:t> </a:t>
            </a:r>
            <a:r>
              <a:rPr lang="uk-UA" sz="3200" b="1" dirty="0">
                <a:highlight>
                  <a:srgbClr val="0000FF"/>
                </a:highlight>
                <a:latin typeface="Times New Roman" panose="02020603050405020304" pitchFamily="18" charset="0"/>
                <a:cs typeface="Times New Roman" panose="02020603050405020304" pitchFamily="18" charset="0"/>
              </a:rPr>
              <a:t>11 листопада 1914 р. </a:t>
            </a:r>
            <a:r>
              <a:rPr lang="uk-UA" sz="3200" b="1" dirty="0">
                <a:latin typeface="Times New Roman" panose="02020603050405020304" pitchFamily="18" charset="0"/>
                <a:cs typeface="Times New Roman" panose="02020603050405020304" pitchFamily="18" charset="0"/>
              </a:rPr>
              <a:t>духовенство призвало всіх мусульман вступити у Священну війну проти Антанти. Військові дії на </a:t>
            </a:r>
            <a:r>
              <a:rPr lang="uk-UA" sz="3200" b="1" dirty="0">
                <a:solidFill>
                  <a:srgbClr val="FFFF00"/>
                </a:solidFill>
                <a:latin typeface="Times New Roman" panose="02020603050405020304" pitchFamily="18" charset="0"/>
                <a:cs typeface="Times New Roman" panose="02020603050405020304" pitchFamily="18" charset="0"/>
              </a:rPr>
              <a:t>8 фронтах</a:t>
            </a:r>
            <a:r>
              <a:rPr lang="uk-UA" sz="3200" b="1" dirty="0">
                <a:latin typeface="Times New Roman" panose="02020603050405020304" pitchFamily="18" charset="0"/>
                <a:cs typeface="Times New Roman" panose="02020603050405020304" pitchFamily="18" charset="0"/>
              </a:rPr>
              <a:t>: Кавказькому, Перському (проти Росії); </a:t>
            </a:r>
            <a:r>
              <a:rPr lang="uk-UA" sz="3200" b="1" dirty="0" err="1">
                <a:latin typeface="Times New Roman" panose="02020603050405020304" pitchFamily="18" charset="0"/>
                <a:cs typeface="Times New Roman" panose="02020603050405020304" pitchFamily="18" charset="0"/>
              </a:rPr>
              <a:t>Сирійсько</a:t>
            </a:r>
            <a:r>
              <a:rPr lang="uk-UA" sz="3200" b="1" dirty="0">
                <a:latin typeface="Times New Roman" panose="02020603050405020304" pitchFamily="18" charset="0"/>
                <a:cs typeface="Times New Roman" panose="02020603050405020304" pitchFamily="18" charset="0"/>
              </a:rPr>
              <a:t>-Палестинському, Іракському (проти Англії); Південно-</a:t>
            </a:r>
            <a:r>
              <a:rPr lang="uk-UA" sz="3200" b="1" dirty="0" err="1">
                <a:latin typeface="Times New Roman" panose="02020603050405020304" pitchFamily="18" charset="0"/>
                <a:cs typeface="Times New Roman" panose="02020603050405020304" pitchFamily="18" charset="0"/>
              </a:rPr>
              <a:t>Дарданельському</a:t>
            </a:r>
            <a:r>
              <a:rPr lang="uk-UA" sz="3200" b="1" dirty="0">
                <a:latin typeface="Times New Roman" panose="02020603050405020304" pitchFamily="18" charset="0"/>
                <a:cs typeface="Times New Roman" panose="02020603050405020304" pitchFamily="18" charset="0"/>
              </a:rPr>
              <a:t> (проти Англії і Франції); </a:t>
            </a:r>
            <a:r>
              <a:rPr lang="uk-UA" sz="3200" b="1" dirty="0" err="1">
                <a:latin typeface="Times New Roman" panose="02020603050405020304" pitchFamily="18" charset="0"/>
                <a:cs typeface="Times New Roman" panose="02020603050405020304" pitchFamily="18" charset="0"/>
              </a:rPr>
              <a:t>Галіційському</a:t>
            </a:r>
            <a:r>
              <a:rPr lang="uk-UA" sz="3200" b="1" dirty="0">
                <a:latin typeface="Times New Roman" panose="02020603050405020304" pitchFamily="18" charset="0"/>
                <a:cs typeface="Times New Roman" panose="02020603050405020304" pitchFamily="18" charset="0"/>
              </a:rPr>
              <a:t> і Балканському фронтах були невдалими, незважаючи на допомогу германських військ, та привели Османську імперію до національної катастрофи.  </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899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pic>
        <p:nvPicPr>
          <p:cNvPr id="4" name="Объект 3">
            <a:extLst>
              <a:ext uri="{FF2B5EF4-FFF2-40B4-BE49-F238E27FC236}">
                <a16:creationId xmlns:a16="http://schemas.microsoft.com/office/drawing/2014/main" id="{47751FB6-BA8D-95BD-4D5A-1A32661FD458}"/>
              </a:ext>
            </a:extLst>
          </p:cNvPr>
          <p:cNvPicPr>
            <a:picLocks noGrp="1" noChangeAspect="1"/>
          </p:cNvPicPr>
          <p:nvPr>
            <p:ph idx="1"/>
          </p:nvPr>
        </p:nvPicPr>
        <p:blipFill>
          <a:blip r:embed="rId2"/>
          <a:stretch>
            <a:fillRect/>
          </a:stretch>
        </p:blipFill>
        <p:spPr>
          <a:xfrm>
            <a:off x="1718268" y="1027473"/>
            <a:ext cx="8822453" cy="5825620"/>
          </a:xfrm>
          <a:prstGeom prst="rect">
            <a:avLst/>
          </a:prstGeom>
        </p:spPr>
      </p:pic>
    </p:spTree>
    <p:extLst>
      <p:ext uri="{BB962C8B-B14F-4D97-AF65-F5344CB8AC3E}">
        <p14:creationId xmlns:p14="http://schemas.microsoft.com/office/powerpoint/2010/main" val="670726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200" b="1" dirty="0">
                <a:latin typeface="Times New Roman" panose="02020603050405020304" pitchFamily="18" charset="0"/>
                <a:cs typeface="Times New Roman" panose="02020603050405020304" pitchFamily="18" charset="0"/>
              </a:rPr>
              <a:t>Вже в ході війни країни Антанти планували розділити територію Османської імперії, що було зафіксовано в ряді таємних договорів:</a:t>
            </a:r>
          </a:p>
          <a:p>
            <a:pPr marL="0" indent="0" algn="just">
              <a:buNone/>
            </a:pPr>
            <a:r>
              <a:rPr lang="uk-UA" sz="3200" b="1" dirty="0">
                <a:latin typeface="Times New Roman" panose="02020603050405020304" pitchFamily="18" charset="0"/>
                <a:cs typeface="Times New Roman" panose="02020603050405020304" pitchFamily="18" charset="0"/>
              </a:rPr>
              <a:t>«</a:t>
            </a:r>
            <a:r>
              <a:rPr lang="uk-UA" sz="3200" b="1" i="1" dirty="0">
                <a:solidFill>
                  <a:srgbClr val="FFFF00"/>
                </a:solidFill>
                <a:highlight>
                  <a:srgbClr val="FF0000"/>
                </a:highlight>
                <a:latin typeface="Times New Roman" panose="02020603050405020304" pitchFamily="18" charset="0"/>
                <a:cs typeface="Times New Roman" panose="02020603050405020304" pitchFamily="18" charset="0"/>
              </a:rPr>
              <a:t>Договір про протоки</a:t>
            </a:r>
            <a:r>
              <a:rPr lang="uk-UA" sz="3200" b="1" dirty="0">
                <a:latin typeface="Times New Roman" panose="02020603050405020304" pitchFamily="18" charset="0"/>
                <a:cs typeface="Times New Roman" panose="02020603050405020304" pitchFamily="18" charset="0"/>
              </a:rPr>
              <a:t>» від </a:t>
            </a:r>
            <a:r>
              <a:rPr lang="uk-UA" sz="3200" b="1" dirty="0">
                <a:highlight>
                  <a:srgbClr val="800000"/>
                </a:highlight>
                <a:latin typeface="Times New Roman" panose="02020603050405020304" pitchFamily="18" charset="0"/>
                <a:cs typeface="Times New Roman" panose="02020603050405020304" pitchFamily="18" charset="0"/>
              </a:rPr>
              <a:t>18 березня 1915 р</a:t>
            </a:r>
            <a:r>
              <a:rPr lang="uk-UA" sz="3200" b="1" dirty="0">
                <a:latin typeface="Times New Roman" panose="02020603050405020304" pitchFamily="18" charset="0"/>
                <a:cs typeface="Times New Roman" panose="02020603050405020304" pitchFamily="18" charset="0"/>
              </a:rPr>
              <a:t>. між Англією, Францією і Росією вирішував давне «східне питання» шляхом передачі Константинополя разом з чорноморськими проливами Російській імперії в обмін на землі в азіатській частині Османської імперії. Ціною за Константинополь повинна була стати розпочата Росією військово-морська </a:t>
            </a:r>
            <a:r>
              <a:rPr lang="uk-UA" sz="3200" b="1" dirty="0">
                <a:highlight>
                  <a:srgbClr val="0000FF"/>
                </a:highlight>
                <a:latin typeface="Times New Roman" panose="02020603050405020304" pitchFamily="18" charset="0"/>
                <a:cs typeface="Times New Roman" panose="02020603050405020304" pitchFamily="18" charset="0"/>
              </a:rPr>
              <a:t>Боспорська операція</a:t>
            </a:r>
            <a:r>
              <a:rPr lang="uk-UA" sz="3200" b="1" dirty="0">
                <a:latin typeface="Times New Roman" panose="02020603050405020304" pitchFamily="18" charset="0"/>
                <a:cs typeface="Times New Roman" panose="02020603050405020304" pitchFamily="18" charset="0"/>
              </a:rPr>
              <a:t>.  </a:t>
            </a:r>
            <a:endParaRPr lang="ru-RU"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4643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200" b="1" dirty="0">
                <a:effectLst/>
                <a:latin typeface="Times New Roman" panose="02020603050405020304" pitchFamily="18" charset="0"/>
                <a:cs typeface="Times New Roman" panose="02020603050405020304" pitchFamily="18" charset="0"/>
              </a:rPr>
              <a:t>Наприкінці листопада 1916 р. «Боспорська операція» була вже спланована, сформовано Окрему Чорноморську морську дивізію, загальне командування було покладене на адмірала </a:t>
            </a:r>
            <a:r>
              <a:rPr lang="uk-UA" sz="3200" b="1" dirty="0" err="1">
                <a:effectLst/>
                <a:latin typeface="Times New Roman" panose="02020603050405020304" pitchFamily="18" charset="0"/>
                <a:cs typeface="Times New Roman" panose="02020603050405020304" pitchFamily="18" charset="0"/>
              </a:rPr>
              <a:t>Колчака</a:t>
            </a:r>
            <a:r>
              <a:rPr lang="uk-UA" sz="3200" b="1" dirty="0">
                <a:effectLst/>
                <a:latin typeface="Times New Roman" panose="02020603050405020304" pitchFamily="18" charset="0"/>
                <a:cs typeface="Times New Roman" panose="02020603050405020304" pitchFamily="18" charset="0"/>
              </a:rPr>
              <a:t>.</a:t>
            </a:r>
          </a:p>
          <a:p>
            <a:pPr marL="0" indent="0" algn="just">
              <a:buNone/>
            </a:pPr>
            <a:r>
              <a:rPr lang="uk-UA" sz="3200" b="1" dirty="0">
                <a:effectLst/>
                <a:latin typeface="Times New Roman" panose="02020603050405020304" pitchFamily="18" charset="0"/>
                <a:cs typeface="Times New Roman" panose="02020603050405020304" pitchFamily="18" charset="0"/>
              </a:rPr>
              <a:t>Однак, операція була відкладена у зв’язку з тим, що два корпуси дивізії були відправлені на Румунській фронт, при цьому були задіяні транспортні судна, призначені для операції. Її було перенесено на квітень 1917 р., однак внаслідок лютневої революції вона не була виконана. </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6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92500"/>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У </a:t>
            </a:r>
            <a:r>
              <a:rPr kumimoji="0" lang="uk-UA" sz="3600" b="1" i="0" u="none" strike="noStrike" kern="1200" cap="none" spc="0" normalizeH="0" baseline="0" dirty="0">
                <a:ln>
                  <a:noFill/>
                </a:ln>
                <a:solidFill>
                  <a:prstClr val="white"/>
                </a:solidFill>
                <a:effectLst/>
                <a:highlight>
                  <a:srgbClr val="800000"/>
                </a:highlight>
                <a:uLnTx/>
                <a:uFillTx/>
                <a:latin typeface="Times New Roman" panose="02020603050405020304" pitchFamily="18" charset="0"/>
                <a:ea typeface="+mn-ea"/>
                <a:cs typeface="Times New Roman" panose="02020603050405020304" pitchFamily="18" charset="0"/>
              </a:rPr>
              <a:t>1908-1909 рр. відбулася </a:t>
            </a:r>
            <a:r>
              <a:rPr kumimoji="0" lang="uk-UA" sz="3600" b="1" i="0" u="none" strike="noStrike" kern="1200" cap="none" spc="0" normalizeH="0" baseline="0" dirty="0" err="1">
                <a:ln>
                  <a:noFill/>
                </a:ln>
                <a:solidFill>
                  <a:prstClr val="white"/>
                </a:solidFill>
                <a:effectLst/>
                <a:highlight>
                  <a:srgbClr val="800000"/>
                </a:highlight>
                <a:uLnTx/>
                <a:uFillTx/>
                <a:latin typeface="Times New Roman" panose="02020603050405020304" pitchFamily="18" charset="0"/>
                <a:ea typeface="+mn-ea"/>
                <a:cs typeface="Times New Roman" panose="02020603050405020304" pitchFamily="18" charset="0"/>
              </a:rPr>
              <a:t>младотурецька</a:t>
            </a:r>
            <a:r>
              <a:rPr kumimoji="0" lang="uk-UA" sz="3600" b="1" i="0" u="none" strike="noStrike" kern="1200" cap="none" spc="0" normalizeH="0" baseline="0" dirty="0">
                <a:ln>
                  <a:noFill/>
                </a:ln>
                <a:solidFill>
                  <a:prstClr val="white"/>
                </a:solidFill>
                <a:effectLst/>
                <a:highlight>
                  <a:srgbClr val="800000"/>
                </a:highlight>
                <a:uLnTx/>
                <a:uFillTx/>
                <a:latin typeface="Times New Roman" panose="02020603050405020304" pitchFamily="18" charset="0"/>
                <a:ea typeface="+mn-ea"/>
                <a:cs typeface="Times New Roman" panose="02020603050405020304" pitchFamily="18" charset="0"/>
              </a:rPr>
              <a:t> революція</a:t>
            </a: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Султан </a:t>
            </a:r>
            <a:r>
              <a:rPr kumimoji="0" lang="uk-UA" sz="3600" b="1" i="0" u="none" strike="noStrike" kern="1200" cap="none" spc="0" normalizeH="0" baseline="0" dirty="0">
                <a:ln>
                  <a:noFill/>
                </a:ln>
                <a:solidFill>
                  <a:srgbClr val="FFFF00"/>
                </a:solidFill>
                <a:effectLst/>
                <a:uLnTx/>
                <a:uFillTx/>
                <a:latin typeface="Times New Roman" panose="02020603050405020304" pitchFamily="18" charset="0"/>
                <a:ea typeface="+mn-ea"/>
                <a:cs typeface="Times New Roman" panose="02020603050405020304" pitchFamily="18" charset="0"/>
              </a:rPr>
              <a:t>24 липня 1908 р.</a:t>
            </a: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погодися на скликання парламенту (не було засідань 30 років) і відновити чинність конституції </a:t>
            </a:r>
            <a:r>
              <a:rPr kumimoji="0" lang="uk-UA" sz="3600" b="1" i="0" u="none" strike="noStrike" kern="1200" cap="none" spc="0" normalizeH="0" baseline="0" dirty="0">
                <a:ln>
                  <a:noFill/>
                </a:ln>
                <a:solidFill>
                  <a:prstClr val="white"/>
                </a:solidFill>
                <a:effectLst/>
                <a:highlight>
                  <a:srgbClr val="800000"/>
                </a:highlight>
                <a:uLnTx/>
                <a:uFillTx/>
                <a:latin typeface="Times New Roman" panose="02020603050405020304" pitchFamily="18" charset="0"/>
                <a:ea typeface="+mn-ea"/>
                <a:cs typeface="Times New Roman" panose="02020603050405020304" pitchFamily="18" charset="0"/>
              </a:rPr>
              <a:t>1876 р.</a:t>
            </a: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В парламент увійшла більшість представників комітету «Єднання і прогрес», поновлений конституційний устрій, встановлений контроль над армією.</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Подальша спроба султана організувати військовий виступ проти </a:t>
            </a:r>
            <a:r>
              <a:rPr kumimoji="0" lang="uk-UA" sz="3600" b="1" i="0" u="none" strike="noStrike" kern="1200" cap="none" spc="0" normalizeH="0" baseline="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младотурків</a:t>
            </a: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закінчилась невдачею, </a:t>
            </a:r>
            <a:r>
              <a:rPr kumimoji="0" lang="uk-UA" sz="3600" b="1" i="0" u="none" strike="noStrike" kern="1200" cap="none" spc="0" normalizeH="0" baseline="0" dirty="0">
                <a:ln>
                  <a:noFill/>
                </a:ln>
                <a:solidFill>
                  <a:srgbClr val="FFFF00"/>
                </a:solidFill>
                <a:effectLst/>
                <a:uLnTx/>
                <a:uFillTx/>
                <a:latin typeface="Times New Roman" panose="02020603050405020304" pitchFamily="18" charset="0"/>
                <a:ea typeface="+mn-ea"/>
                <a:cs typeface="Times New Roman" panose="02020603050405020304" pitchFamily="18" charset="0"/>
              </a:rPr>
              <a:t>27 квітня 1909 р.</a:t>
            </a: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парламент склав повноваження </a:t>
            </a:r>
            <a:r>
              <a:rPr kumimoji="0" lang="uk-UA" sz="3600" b="1" i="0" u="none" strike="noStrike" kern="1200" cap="none" spc="0" normalizeH="0" baseline="0" dirty="0" err="1">
                <a:ln>
                  <a:noFill/>
                </a:ln>
                <a:solidFill>
                  <a:prstClr val="white"/>
                </a:solidFill>
                <a:effectLst/>
                <a:highlight>
                  <a:srgbClr val="FF0000"/>
                </a:highlight>
                <a:uLnTx/>
                <a:uFillTx/>
                <a:latin typeface="Times New Roman" panose="02020603050405020304" pitchFamily="18" charset="0"/>
                <a:ea typeface="+mn-ea"/>
                <a:cs typeface="Times New Roman" panose="02020603050405020304" pitchFamily="18" charset="0"/>
              </a:rPr>
              <a:t>Абдул-Хаміда</a:t>
            </a:r>
            <a:r>
              <a:rPr kumimoji="0" lang="uk-UA" sz="3600" b="1" i="0" u="none" strike="noStrike" kern="1200" cap="none" spc="0" normalizeH="0" baseline="0" dirty="0">
                <a:ln>
                  <a:noFill/>
                </a:ln>
                <a:solidFill>
                  <a:prstClr val="white"/>
                </a:solidFill>
                <a:effectLst/>
                <a:highlight>
                  <a:srgbClr val="FF0000"/>
                </a:highlight>
                <a:uLnTx/>
                <a:uFillTx/>
                <a:latin typeface="Times New Roman" panose="02020603050405020304" pitchFamily="18" charset="0"/>
                <a:ea typeface="+mn-ea"/>
                <a:cs typeface="Times New Roman" panose="02020603050405020304" pitchFamily="18" charset="0"/>
              </a:rPr>
              <a:t> II</a:t>
            </a: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Султаном було проголошено </a:t>
            </a:r>
            <a:r>
              <a:rPr kumimoji="0" lang="uk-UA" sz="3600" b="1" i="0" u="none" strike="noStrike" kern="1200" cap="none" spc="0" normalizeH="0" baseline="0" dirty="0">
                <a:ln>
                  <a:noFill/>
                </a:ln>
                <a:solidFill>
                  <a:prstClr val="white"/>
                </a:solidFill>
                <a:effectLst/>
                <a:highlight>
                  <a:srgbClr val="FF0000"/>
                </a:highlight>
                <a:uLnTx/>
                <a:uFillTx/>
                <a:latin typeface="Times New Roman" panose="02020603050405020304" pitchFamily="18" charset="0"/>
                <a:ea typeface="+mn-ea"/>
                <a:cs typeface="Times New Roman" panose="02020603050405020304" pitchFamily="18" charset="0"/>
              </a:rPr>
              <a:t>Мехмеда V</a:t>
            </a: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uk-UA" sz="3600" b="1" i="0" u="none" strike="noStrike" kern="1200" cap="none" spc="0" normalizeH="0" baseline="0" dirty="0">
                <a:ln>
                  <a:noFill/>
                </a:ln>
                <a:solidFill>
                  <a:srgbClr val="FFFF00"/>
                </a:solidFill>
                <a:effectLst/>
                <a:uLnTx/>
                <a:uFillTx/>
                <a:latin typeface="Times New Roman" panose="02020603050405020304" pitchFamily="18" charset="0"/>
                <a:ea typeface="+mn-ea"/>
                <a:cs typeface="Times New Roman" panose="02020603050405020304" pitchFamily="18" charset="0"/>
              </a:rPr>
              <a:t>1909-1918</a:t>
            </a:r>
            <a:r>
              <a:rPr kumimoji="0" lang="uk-UA" sz="3600" b="1" i="0" u="none" strike="noStrike" kern="1200" cap="none" spc="0" normalizeH="0" baseline="0" dirty="0">
                <a:ln>
                  <a:noFill/>
                </a:ln>
                <a:solidFill>
                  <a:prstClr val="white"/>
                </a:solidFill>
                <a:effectLst/>
                <a:uLnTx/>
                <a:uFillTx/>
                <a:latin typeface="Times New Roman" panose="02020603050405020304" pitchFamily="18" charset="0"/>
                <a:ea typeface="+mn-ea"/>
                <a:cs typeface="Times New Roman" panose="02020603050405020304" pitchFamily="18" charset="0"/>
              </a:rPr>
              <a:t>). В політичному житті з’явились нові риси, особливістю яких була багатопартійністю - з 1908 по 1913 рр. кількість партій зросла до 22.</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uk-UA"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727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92500"/>
          </a:bodyPr>
          <a:lstStyle/>
          <a:p>
            <a:pPr marL="0" indent="0" algn="just">
              <a:buNone/>
            </a:pPr>
            <a:r>
              <a:rPr lang="uk-UA" sz="3200" b="1" dirty="0">
                <a:effectLst/>
                <a:highlight>
                  <a:srgbClr val="800000"/>
                </a:highlight>
                <a:latin typeface="Times New Roman" panose="02020603050405020304" pitchFamily="18" charset="0"/>
                <a:cs typeface="Times New Roman" panose="02020603050405020304" pitchFamily="18" charset="0"/>
              </a:rPr>
              <a:t>Угода Сакс-Піко 1916 р</a:t>
            </a:r>
            <a:r>
              <a:rPr lang="uk-UA" sz="3200" b="1" dirty="0">
                <a:effectLst/>
                <a:latin typeface="Times New Roman" panose="02020603050405020304" pitchFamily="18" charset="0"/>
                <a:cs typeface="Times New Roman" panose="02020603050405020304" pitchFamily="18" charset="0"/>
              </a:rPr>
              <a:t>. між Англією, Францією і Росією (пізніше долучилася Італія) про розподіл азіатських володінь Османської імперії. Розроблена угода французьким дипломатом Франсуа Жорж-Піко і англійським дипломатом (письменником) Марком Саксом. Згідно угоди, </a:t>
            </a:r>
            <a:r>
              <a:rPr lang="uk-UA" sz="3200" b="1" dirty="0">
                <a:effectLst/>
                <a:highlight>
                  <a:srgbClr val="800000"/>
                </a:highlight>
                <a:latin typeface="Times New Roman" panose="02020603050405020304" pitchFamily="18" charset="0"/>
                <a:cs typeface="Times New Roman" panose="02020603050405020304" pitchFamily="18" charset="0"/>
              </a:rPr>
              <a:t>Великобританія</a:t>
            </a:r>
            <a:r>
              <a:rPr lang="uk-UA" sz="3200" b="1" dirty="0">
                <a:effectLst/>
                <a:latin typeface="Times New Roman" panose="02020603050405020304" pitchFamily="18" charset="0"/>
                <a:cs typeface="Times New Roman" panose="02020603050405020304" pitchFamily="18" charset="0"/>
              </a:rPr>
              <a:t> отримувала території, які відповідають сучасним Йорданії, південному Іраку, а також райони біля міст Хайфи і </a:t>
            </a:r>
            <a:r>
              <a:rPr lang="uk-UA" sz="3200" b="1" dirty="0" err="1">
                <a:effectLst/>
                <a:latin typeface="Times New Roman" panose="02020603050405020304" pitchFamily="18" charset="0"/>
                <a:cs typeface="Times New Roman" panose="02020603050405020304" pitchFamily="18" charset="0"/>
              </a:rPr>
              <a:t>Акко</a:t>
            </a:r>
            <a:r>
              <a:rPr lang="uk-UA" sz="3200" b="1" dirty="0">
                <a:effectLst/>
                <a:latin typeface="Times New Roman" panose="02020603050405020304" pitchFamily="18" charset="0"/>
                <a:cs typeface="Times New Roman" panose="02020603050405020304" pitchFamily="18" charset="0"/>
              </a:rPr>
              <a:t> (Палестина); </a:t>
            </a:r>
            <a:r>
              <a:rPr lang="uk-UA" sz="3200" b="1" dirty="0">
                <a:solidFill>
                  <a:srgbClr val="FFFF00"/>
                </a:solidFill>
                <a:effectLst/>
                <a:highlight>
                  <a:srgbClr val="FF0000"/>
                </a:highlight>
                <a:latin typeface="Times New Roman" panose="02020603050405020304" pitchFamily="18" charset="0"/>
                <a:cs typeface="Times New Roman" panose="02020603050405020304" pitchFamily="18" charset="0"/>
              </a:rPr>
              <a:t>Франція</a:t>
            </a:r>
            <a:r>
              <a:rPr lang="uk-UA" sz="3200" b="1" dirty="0">
                <a:effectLst/>
                <a:latin typeface="Times New Roman" panose="02020603050405020304" pitchFamily="18" charset="0"/>
                <a:cs typeface="Times New Roman" panose="02020603050405020304" pitchFamily="18" charset="0"/>
              </a:rPr>
              <a:t> – південно-східну частину Туреччини, північний Ірак, Сирію і Ліван. </a:t>
            </a:r>
            <a:r>
              <a:rPr lang="uk-UA" sz="3200" b="1" dirty="0">
                <a:effectLst/>
                <a:highlight>
                  <a:srgbClr val="FF0000"/>
                </a:highlight>
                <a:latin typeface="Times New Roman" panose="02020603050405020304" pitchFamily="18" charset="0"/>
                <a:cs typeface="Times New Roman" panose="02020603050405020304" pitchFamily="18" charset="0"/>
              </a:rPr>
              <a:t>Росія</a:t>
            </a:r>
            <a:r>
              <a:rPr lang="uk-UA" sz="3200" b="1" dirty="0">
                <a:effectLst/>
                <a:latin typeface="Times New Roman" panose="02020603050405020304" pitchFamily="18" charset="0"/>
                <a:cs typeface="Times New Roman" panose="02020603050405020304" pitchFamily="18" charset="0"/>
              </a:rPr>
              <a:t> повинна була отримати чорноморські проливи, Константинополь,  Південно-Західну Вірменію і частину Північного Курдистану (північ Ірану).  </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13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4000" b="1" dirty="0">
                <a:solidFill>
                  <a:srgbClr val="FFFF00"/>
                </a:solidFill>
                <a:effectLst/>
                <a:latin typeface="Times New Roman" panose="02020603050405020304" pitchFamily="18" charset="0"/>
                <a:cs typeface="Times New Roman" panose="02020603050405020304" pitchFamily="18" charset="0"/>
              </a:rPr>
              <a:t>Територія між Середземним морем і річкою Йордан повинна знаходитися під міжнародним контролем</a:t>
            </a:r>
            <a:r>
              <a:rPr lang="uk-UA" sz="4000" b="1" dirty="0">
                <a:effectLst/>
                <a:latin typeface="Times New Roman" panose="02020603050405020304" pitchFamily="18" charset="0"/>
                <a:cs typeface="Times New Roman" panose="02020603050405020304" pitchFamily="18" charset="0"/>
              </a:rPr>
              <a:t>.</a:t>
            </a:r>
          </a:p>
          <a:p>
            <a:pPr marL="0" indent="0" algn="just">
              <a:buNone/>
            </a:pPr>
            <a:r>
              <a:rPr lang="uk-UA" sz="4000" b="1" dirty="0">
                <a:effectLst/>
                <a:highlight>
                  <a:srgbClr val="FF0000"/>
                </a:highlight>
                <a:latin typeface="Times New Roman" panose="02020603050405020304" pitchFamily="18" charset="0"/>
                <a:cs typeface="Times New Roman" panose="02020603050405020304" pitchFamily="18" charset="0"/>
              </a:rPr>
              <a:t>Італія</a:t>
            </a:r>
            <a:r>
              <a:rPr lang="uk-UA" sz="4000" b="1" dirty="0">
                <a:effectLst/>
                <a:latin typeface="Times New Roman" panose="02020603050405020304" pitchFamily="18" charset="0"/>
                <a:cs typeface="Times New Roman" panose="02020603050405020304" pitchFamily="18" charset="0"/>
              </a:rPr>
              <a:t>, що виступила за врахування своїх інтересів, повинна була отримати зону впливу у Південно-Західній Анатолії, частину Західної і Центральної Анатолії. Однак, приєднання до угоди Італії не ратифікувала Росія внаслідок лютневою революції.</a:t>
            </a:r>
            <a:endParaRPr lang="ru-RU" sz="40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28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500" b="1" dirty="0">
                <a:effectLst/>
                <a:latin typeface="Times New Roman" panose="02020603050405020304" pitchFamily="18" charset="0"/>
                <a:cs typeface="Times New Roman" panose="02020603050405020304" pitchFamily="18" charset="0"/>
              </a:rPr>
              <a:t>З початку 1917 р., внаслідок зменшення впливу Росії на вирішення проблем регіону, відбувається посилення американського фактору – «14 пунктів Вільсона» по відношенню до Туреччини (</a:t>
            </a:r>
            <a:r>
              <a:rPr lang="uk-UA" sz="3500" b="1" i="1" dirty="0">
                <a:solidFill>
                  <a:srgbClr val="FFFF00"/>
                </a:solidFill>
                <a:effectLst/>
                <a:latin typeface="Times New Roman" panose="02020603050405020304" pitchFamily="18" charset="0"/>
                <a:cs typeface="Times New Roman" panose="02020603050405020304" pitchFamily="18" charset="0"/>
              </a:rPr>
              <a:t>Турецька частина Османської імперії повинні отримати суверенітет; інші національності, що знаходяться під владою турок, повинні отримати умови автономного розвитку. Дарданелли повинні бути вільними для проходу суден і торгівлі</a:t>
            </a:r>
            <a:r>
              <a:rPr lang="uk-UA" sz="3500" b="1" dirty="0">
                <a:effectLst/>
                <a:latin typeface="Times New Roman" panose="02020603050405020304" pitchFamily="18" charset="0"/>
                <a:cs typeface="Times New Roman" panose="02020603050405020304" pitchFamily="18" charset="0"/>
              </a:rPr>
              <a:t>). </a:t>
            </a:r>
            <a:endParaRPr lang="ru-RU" sz="35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917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85000" lnSpcReduction="10000"/>
          </a:bodyPr>
          <a:lstStyle/>
          <a:p>
            <a:pPr marL="0" indent="0" algn="just">
              <a:buNone/>
            </a:pPr>
            <a:r>
              <a:rPr lang="uk-UA" sz="3200" b="1" dirty="0">
                <a:effectLst/>
                <a:latin typeface="Times New Roman" panose="02020603050405020304" pitchFamily="18" charset="0"/>
                <a:cs typeface="Times New Roman" panose="02020603050405020304" pitchFamily="18" charset="0"/>
              </a:rPr>
              <a:t>Греція також наприкінці війни починає все більше відстоювати свої права на </a:t>
            </a:r>
            <a:r>
              <a:rPr lang="uk-UA" sz="3200" b="1" dirty="0" err="1">
                <a:effectLst/>
                <a:latin typeface="Times New Roman" panose="02020603050405020304" pitchFamily="18" charset="0"/>
                <a:cs typeface="Times New Roman" panose="02020603050405020304" pitchFamily="18" charset="0"/>
              </a:rPr>
              <a:t>турецько</a:t>
            </a:r>
            <a:r>
              <a:rPr lang="uk-UA" sz="3200" b="1" dirty="0">
                <a:effectLst/>
                <a:latin typeface="Times New Roman" panose="02020603050405020304" pitchFamily="18" charset="0"/>
                <a:cs typeface="Times New Roman" panose="02020603050405020304" pitchFamily="18" charset="0"/>
              </a:rPr>
              <a:t>-азійському театрі військових дій. </a:t>
            </a:r>
          </a:p>
          <a:p>
            <a:pPr marL="0" indent="0" algn="just">
              <a:buNone/>
            </a:pPr>
            <a:r>
              <a:rPr lang="uk-UA" sz="3200" b="1" dirty="0">
                <a:effectLst/>
                <a:latin typeface="Times New Roman" panose="02020603050405020304" pitchFamily="18" charset="0"/>
                <a:cs typeface="Times New Roman" panose="02020603050405020304" pitchFamily="18" charset="0"/>
              </a:rPr>
              <a:t>В такій складній міжнародній обстановці </a:t>
            </a:r>
            <a:r>
              <a:rPr lang="uk-UA" sz="3200" b="1" dirty="0">
                <a:effectLst/>
                <a:highlight>
                  <a:srgbClr val="800000"/>
                </a:highlight>
                <a:latin typeface="Times New Roman" panose="02020603050405020304" pitchFamily="18" charset="0"/>
                <a:cs typeface="Times New Roman" panose="02020603050405020304" pitchFamily="18" charset="0"/>
              </a:rPr>
              <a:t>30 жовтня 1918 р. </a:t>
            </a:r>
            <a:r>
              <a:rPr lang="uk-UA" sz="3200" b="1" dirty="0">
                <a:effectLst/>
                <a:latin typeface="Times New Roman" panose="02020603050405020304" pitchFamily="18" charset="0"/>
                <a:cs typeface="Times New Roman" panose="02020603050405020304" pitchFamily="18" charset="0"/>
              </a:rPr>
              <a:t>султанський уряд </a:t>
            </a: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Мехмеда VI </a:t>
            </a:r>
            <a:r>
              <a:rPr lang="uk-UA" sz="3200" b="1" dirty="0" err="1">
                <a:solidFill>
                  <a:srgbClr val="FFFF00"/>
                </a:solidFill>
                <a:effectLst/>
                <a:highlight>
                  <a:srgbClr val="800000"/>
                </a:highlight>
                <a:latin typeface="Times New Roman" panose="02020603050405020304" pitchFamily="18" charset="0"/>
                <a:cs typeface="Times New Roman" panose="02020603050405020304" pitchFamily="18" charset="0"/>
              </a:rPr>
              <a:t>Вахідеддіна</a:t>
            </a:r>
            <a:r>
              <a:rPr lang="uk-UA" sz="3200" b="1" dirty="0">
                <a:effectLst/>
                <a:latin typeface="Times New Roman" panose="02020603050405020304" pitchFamily="18" charset="0"/>
                <a:cs typeface="Times New Roman" panose="02020603050405020304" pitchFamily="18" charset="0"/>
              </a:rPr>
              <a:t> (1918-1922), а фактично </a:t>
            </a:r>
            <a:r>
              <a:rPr lang="uk-UA" sz="3200" b="1" dirty="0" err="1">
                <a:effectLst/>
                <a:latin typeface="Times New Roman" panose="02020603050405020304" pitchFamily="18" charset="0"/>
                <a:cs typeface="Times New Roman" panose="02020603050405020304" pitchFamily="18" charset="0"/>
              </a:rPr>
              <a:t>Енвер</a:t>
            </a:r>
            <a:r>
              <a:rPr lang="uk-UA" sz="3200" b="1" dirty="0">
                <a:effectLst/>
                <a:latin typeface="Times New Roman" panose="02020603050405020304" pitchFamily="18" charset="0"/>
                <a:cs typeface="Times New Roman" panose="02020603050405020304" pitchFamily="18" charset="0"/>
              </a:rPr>
              <a:t>-паші,  підписав у порту </a:t>
            </a:r>
            <a:r>
              <a:rPr lang="uk-UA" sz="3200" b="1" dirty="0" err="1">
                <a:effectLst/>
                <a:highlight>
                  <a:srgbClr val="FF0000"/>
                </a:highlight>
                <a:latin typeface="Times New Roman" panose="02020603050405020304" pitchFamily="18" charset="0"/>
                <a:cs typeface="Times New Roman" panose="02020603050405020304" pitchFamily="18" charset="0"/>
              </a:rPr>
              <a:t>Мудрос</a:t>
            </a:r>
            <a:r>
              <a:rPr lang="uk-UA" sz="3200" b="1" dirty="0">
                <a:effectLst/>
                <a:latin typeface="Times New Roman" panose="02020603050405020304" pitchFamily="18" charset="0"/>
                <a:cs typeface="Times New Roman" panose="02020603050405020304" pitchFamily="18" charset="0"/>
              </a:rPr>
              <a:t> (на о. Лемнос в Егейському морі), на борту британського крейсера «Агамемнон», перемир’я з країнами Антанти. </a:t>
            </a:r>
          </a:p>
          <a:p>
            <a:pPr marL="0" indent="0" algn="just">
              <a:buNone/>
            </a:pPr>
            <a:r>
              <a:rPr lang="uk-UA" sz="3200" b="1" dirty="0">
                <a:effectLst/>
                <a:latin typeface="Times New Roman" panose="02020603050405020304" pitchFamily="18" charset="0"/>
                <a:cs typeface="Times New Roman" panose="02020603050405020304" pitchFamily="18" charset="0"/>
              </a:rPr>
              <a:t>За його умовами Туреччина відкривала Чорноморські проливи для суден Антанти, передавала союзникам свій військовий флот, контроль над залізницями, поштою та телеграфом, виводила війська з арабських регіонів імперії та демобілізувала армію. Союзники могли окупувати 6-ть так званих «армійських </a:t>
            </a:r>
            <a:r>
              <a:rPr lang="uk-UA" sz="3200" b="1" dirty="0" err="1">
                <a:effectLst/>
                <a:latin typeface="Times New Roman" panose="02020603050405020304" pitchFamily="18" charset="0"/>
                <a:cs typeface="Times New Roman" panose="02020603050405020304" pitchFamily="18" charset="0"/>
              </a:rPr>
              <a:t>вілайетів</a:t>
            </a:r>
            <a:r>
              <a:rPr lang="uk-UA" sz="3200" b="1" dirty="0">
                <a:effectLst/>
                <a:latin typeface="Times New Roman" panose="02020603050405020304" pitchFamily="18" charset="0"/>
                <a:cs typeface="Times New Roman" panose="02020603050405020304" pitchFamily="18" charset="0"/>
              </a:rPr>
              <a:t>» в разі безпорядків в одній з них для відновлення «безпеки».</a:t>
            </a:r>
          </a:p>
        </p:txBody>
      </p:sp>
    </p:spTree>
    <p:extLst>
      <p:ext uri="{BB962C8B-B14F-4D97-AF65-F5344CB8AC3E}">
        <p14:creationId xmlns:p14="http://schemas.microsoft.com/office/powerpoint/2010/main" val="3232453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4000" b="1" dirty="0">
                <a:effectLst/>
                <a:highlight>
                  <a:srgbClr val="FF0000"/>
                </a:highlight>
                <a:latin typeface="Times New Roman" panose="02020603050405020304" pitchFamily="18" charset="0"/>
                <a:cs typeface="Times New Roman" panose="02020603050405020304" pitchFamily="18" charset="0"/>
              </a:rPr>
              <a:t>Таким чином</a:t>
            </a:r>
            <a:r>
              <a:rPr lang="uk-UA" sz="4000" b="1" dirty="0">
                <a:effectLst/>
                <a:latin typeface="Times New Roman" panose="02020603050405020304" pitchFamily="18" charset="0"/>
                <a:cs typeface="Times New Roman" panose="02020603050405020304" pitchFamily="18" charset="0"/>
              </a:rPr>
              <a:t>, умови </a:t>
            </a:r>
            <a:r>
              <a:rPr lang="uk-UA" sz="4000" b="1" dirty="0" err="1">
                <a:effectLst/>
                <a:latin typeface="Times New Roman" panose="02020603050405020304" pitchFamily="18" charset="0"/>
                <a:cs typeface="Times New Roman" panose="02020603050405020304" pitchFamily="18" charset="0"/>
              </a:rPr>
              <a:t>Мудроського</a:t>
            </a:r>
            <a:r>
              <a:rPr lang="uk-UA" sz="4000" b="1" dirty="0">
                <a:effectLst/>
                <a:latin typeface="Times New Roman" panose="02020603050405020304" pitchFamily="18" charset="0"/>
                <a:cs typeface="Times New Roman" panose="02020603050405020304" pitchFamily="18" charset="0"/>
              </a:rPr>
              <a:t> перемир’я, що були продовженням політики країн Антанти 1914-1917 рр., мали на меті підготувати остаточний поділ Туреччини, а також використати у майбутньому її територію як антирадянський плацдарм. </a:t>
            </a:r>
          </a:p>
          <a:p>
            <a:pPr marL="0" indent="0" algn="just">
              <a:buNone/>
            </a:pPr>
            <a:r>
              <a:rPr lang="uk-UA" sz="4000" b="1" dirty="0">
                <a:effectLst/>
                <a:latin typeface="Times New Roman" panose="02020603050405020304" pitchFamily="18" charset="0"/>
                <a:cs typeface="Times New Roman" panose="02020603050405020304" pitchFamily="18" charset="0"/>
              </a:rPr>
              <a:t>Незавершеність </a:t>
            </a:r>
            <a:r>
              <a:rPr lang="uk-UA" sz="4000" b="1" dirty="0" err="1">
                <a:effectLst/>
                <a:latin typeface="Times New Roman" panose="02020603050405020304" pitchFamily="18" charset="0"/>
                <a:cs typeface="Times New Roman" panose="02020603050405020304" pitchFamily="18" charset="0"/>
              </a:rPr>
              <a:t>младотурецької</a:t>
            </a:r>
            <a:r>
              <a:rPr lang="uk-UA" sz="4000" b="1" dirty="0">
                <a:effectLst/>
                <a:latin typeface="Times New Roman" panose="02020603050405020304" pitchFamily="18" charset="0"/>
                <a:cs typeface="Times New Roman" panose="02020603050405020304" pitchFamily="18" charset="0"/>
              </a:rPr>
              <a:t> революції, реакційність </a:t>
            </a:r>
            <a:r>
              <a:rPr lang="uk-UA" sz="4000" b="1" dirty="0" err="1">
                <a:effectLst/>
                <a:latin typeface="Times New Roman" panose="02020603050405020304" pitchFamily="18" charset="0"/>
                <a:cs typeface="Times New Roman" panose="02020603050405020304" pitchFamily="18" charset="0"/>
              </a:rPr>
              <a:t>триумвірату</a:t>
            </a:r>
            <a:r>
              <a:rPr lang="uk-UA" sz="4000" b="1" dirty="0">
                <a:effectLst/>
                <a:latin typeface="Times New Roman" panose="02020603050405020304" pitchFamily="18" charset="0"/>
                <a:cs typeface="Times New Roman" panose="02020603050405020304" pitchFamily="18" charset="0"/>
              </a:rPr>
              <a:t> сприяли окупації країни. </a:t>
            </a:r>
            <a:endParaRPr lang="ru-RU" sz="40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733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4600" b="1" dirty="0">
                <a:effectLst/>
                <a:latin typeface="Times New Roman" panose="02020603050405020304" pitchFamily="18" charset="0"/>
                <a:cs typeface="Times New Roman" panose="02020603050405020304" pitchFamily="18" charset="0"/>
              </a:rPr>
              <a:t>Вже на початку </a:t>
            </a:r>
            <a:r>
              <a:rPr lang="uk-UA" sz="4600" b="1" dirty="0">
                <a:solidFill>
                  <a:srgbClr val="C00000"/>
                </a:solidFill>
                <a:effectLst/>
                <a:highlight>
                  <a:srgbClr val="FFFF00"/>
                </a:highlight>
                <a:latin typeface="Times New Roman" panose="02020603050405020304" pitchFamily="18" charset="0"/>
                <a:cs typeface="Times New Roman" panose="02020603050405020304" pitchFamily="18" charset="0"/>
              </a:rPr>
              <a:t>листопада 1918 р.</a:t>
            </a:r>
            <a:r>
              <a:rPr lang="uk-UA" sz="4600" b="1" dirty="0">
                <a:effectLst/>
                <a:latin typeface="Times New Roman" panose="02020603050405020304" pitchFamily="18" charset="0"/>
                <a:cs typeface="Times New Roman" panose="02020603050405020304" pitchFamily="18" charset="0"/>
              </a:rPr>
              <a:t> британські війська окупували район Мосула і </a:t>
            </a:r>
            <a:r>
              <a:rPr lang="uk-UA" sz="4600" b="1" dirty="0" err="1">
                <a:effectLst/>
                <a:latin typeface="Times New Roman" panose="02020603050405020304" pitchFamily="18" charset="0"/>
                <a:cs typeface="Times New Roman" panose="02020603050405020304" pitchFamily="18" charset="0"/>
              </a:rPr>
              <a:t>Александретту</a:t>
            </a:r>
            <a:r>
              <a:rPr lang="uk-UA" sz="4600" b="1" dirty="0">
                <a:effectLst/>
                <a:latin typeface="Times New Roman" panose="02020603050405020304" pitchFamily="18" charset="0"/>
                <a:cs typeface="Times New Roman" panose="02020603050405020304" pitchFamily="18" charset="0"/>
              </a:rPr>
              <a:t> (</a:t>
            </a:r>
            <a:r>
              <a:rPr lang="uk-UA" sz="4600" b="1" dirty="0" err="1">
                <a:effectLst/>
                <a:latin typeface="Times New Roman" panose="02020603050405020304" pitchFamily="18" charset="0"/>
                <a:cs typeface="Times New Roman" panose="02020603050405020304" pitchFamily="18" charset="0"/>
              </a:rPr>
              <a:t>Іскандерун</a:t>
            </a:r>
            <a:r>
              <a:rPr lang="uk-UA" sz="4600" b="1" dirty="0">
                <a:effectLst/>
                <a:latin typeface="Times New Roman" panose="02020603050405020304" pitchFamily="18" charset="0"/>
                <a:cs typeface="Times New Roman" panose="02020603050405020304" pitchFamily="18" charset="0"/>
              </a:rPr>
              <a:t>), французькі – </a:t>
            </a:r>
            <a:r>
              <a:rPr lang="uk-UA" sz="4600" b="1" dirty="0" err="1">
                <a:effectLst/>
                <a:latin typeface="Times New Roman" panose="02020603050405020304" pitchFamily="18" charset="0"/>
                <a:cs typeface="Times New Roman" panose="02020603050405020304" pitchFamily="18" charset="0"/>
              </a:rPr>
              <a:t>Кілікію</a:t>
            </a:r>
            <a:r>
              <a:rPr lang="uk-UA" sz="4600" b="1" dirty="0">
                <a:effectLst/>
                <a:latin typeface="Times New Roman" panose="02020603050405020304" pitchFamily="18" charset="0"/>
                <a:cs typeface="Times New Roman" panose="02020603050405020304" pitchFamily="18" charset="0"/>
              </a:rPr>
              <a:t> та територію на північ від Сирії, італійські – південно-східну Анатолію, грецькі війська висадилися і Ізмірі.</a:t>
            </a:r>
          </a:p>
        </p:txBody>
      </p:sp>
    </p:spTree>
    <p:extLst>
      <p:ext uri="{BB962C8B-B14F-4D97-AF65-F5344CB8AC3E}">
        <p14:creationId xmlns:p14="http://schemas.microsoft.com/office/powerpoint/2010/main" val="2096556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200" b="1" dirty="0">
                <a:effectLst/>
                <a:latin typeface="Times New Roman" panose="02020603050405020304" pitchFamily="18" charset="0"/>
                <a:cs typeface="Times New Roman" panose="02020603050405020304" pitchFamily="18" charset="0"/>
              </a:rPr>
              <a:t>Поява на турецькій території іноземних військ призвела до стихійної організації підпільних груп і партизанських загонів, що формувалися головним чином з колишній військових.</a:t>
            </a:r>
          </a:p>
          <a:p>
            <a:pPr marL="0" indent="0" algn="just">
              <a:buNone/>
            </a:pPr>
            <a:r>
              <a:rPr lang="uk-UA" sz="3200" b="1" dirty="0">
                <a:effectLst/>
                <a:latin typeface="Times New Roman" panose="02020603050405020304" pitchFamily="18" charset="0"/>
                <a:cs typeface="Times New Roman" panose="02020603050405020304" pitchFamily="18" charset="0"/>
              </a:rPr>
              <a:t>Окрім військових, до загальнонаціонального руху за незалежність залучився широкий склад населення: інтелігенція, селянство, патріотична буржуазія, ліберальні поміщики, нижче і середнє духовенство. </a:t>
            </a:r>
          </a:p>
          <a:p>
            <a:pPr marL="0" indent="0" algn="just">
              <a:buNone/>
            </a:pPr>
            <a:r>
              <a:rPr lang="uk-UA" sz="3200" b="1" dirty="0">
                <a:effectLst/>
                <a:highlight>
                  <a:srgbClr val="800000"/>
                </a:highlight>
                <a:latin typeface="Times New Roman" panose="02020603050405020304" pitchFamily="18" charset="0"/>
                <a:cs typeface="Times New Roman" panose="02020603050405020304" pitchFamily="18" charset="0"/>
              </a:rPr>
              <a:t>Рушійною силою національно-визвольного руху стала національна буржуазія Анатолії, особливо її торгова частина</a:t>
            </a:r>
            <a:r>
              <a:rPr lang="uk-UA" sz="3200" b="1" dirty="0">
                <a:effectLst/>
                <a:latin typeface="Times New Roman" panose="02020603050405020304" pitchFamily="18" charset="0"/>
                <a:cs typeface="Times New Roman" panose="02020603050405020304" pitchFamily="18" charset="0"/>
              </a:rPr>
              <a:t>.</a:t>
            </a:r>
            <a:endParaRPr lang="ru-RU" sz="3200" b="1" dirty="0">
              <a:effectLst/>
              <a:latin typeface="Times New Roman" panose="02020603050405020304" pitchFamily="18" charset="0"/>
              <a:cs typeface="Times New Roman" panose="02020603050405020304" pitchFamily="18" charset="0"/>
            </a:endParaRPr>
          </a:p>
          <a:p>
            <a:pPr marL="0" indent="0" algn="just">
              <a:buNone/>
            </a:pPr>
            <a:endParaRPr lang="uk-UA" sz="36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70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800" b="1" dirty="0">
                <a:effectLst/>
                <a:latin typeface="Times New Roman" panose="02020603050405020304" pitchFamily="18" charset="0"/>
                <a:cs typeface="Times New Roman" panose="02020603050405020304" pitchFamily="18" charset="0"/>
              </a:rPr>
              <a:t>Об’єднання окремих патріотичних спілок під єдиним керівництвом почалося після окупації Ізміра </a:t>
            </a:r>
            <a:r>
              <a:rPr lang="uk-UA" sz="3800" b="1" dirty="0">
                <a:effectLst/>
                <a:highlight>
                  <a:srgbClr val="800000"/>
                </a:highlight>
                <a:latin typeface="Times New Roman" panose="02020603050405020304" pitchFamily="18" charset="0"/>
                <a:cs typeface="Times New Roman" panose="02020603050405020304" pitchFamily="18" charset="0"/>
              </a:rPr>
              <a:t>15 травня 1919 р.</a:t>
            </a:r>
            <a:r>
              <a:rPr lang="uk-UA" sz="3800" b="1" dirty="0">
                <a:effectLst/>
                <a:latin typeface="Times New Roman" panose="02020603050405020304" pitchFamily="18" charset="0"/>
                <a:cs typeface="Times New Roman" panose="02020603050405020304" pitchFamily="18" charset="0"/>
              </a:rPr>
              <a:t>, після того як до Анатолії прибув авторитетний діяч молодотурецького руху генерал </a:t>
            </a:r>
            <a:r>
              <a:rPr lang="uk-UA" sz="3800" b="1" dirty="0">
                <a:effectLst/>
                <a:highlight>
                  <a:srgbClr val="FF0000"/>
                </a:highlight>
                <a:latin typeface="Times New Roman" panose="02020603050405020304" pitchFamily="18" charset="0"/>
                <a:cs typeface="Times New Roman" panose="02020603050405020304" pitchFamily="18" charset="0"/>
              </a:rPr>
              <a:t>Мустафа Кемаль </a:t>
            </a:r>
            <a:r>
              <a:rPr lang="uk-UA" sz="3800" b="1" dirty="0">
                <a:effectLst/>
                <a:latin typeface="Times New Roman" panose="02020603050405020304" pitchFamily="18" charset="0"/>
                <a:cs typeface="Times New Roman" panose="02020603050405020304" pitchFamily="18" charset="0"/>
              </a:rPr>
              <a:t>(1880/1-1938, з 1934 р. Ататюрк). Кемаль був учасником молодотурецького руху, балканських війн, успішним командиром Першої Світової війни.</a:t>
            </a:r>
          </a:p>
        </p:txBody>
      </p:sp>
    </p:spTree>
    <p:extLst>
      <p:ext uri="{BB962C8B-B14F-4D97-AF65-F5344CB8AC3E}">
        <p14:creationId xmlns:p14="http://schemas.microsoft.com/office/powerpoint/2010/main" val="205656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6428509" cy="1260764"/>
          </a:xfrm>
        </p:spPr>
        <p:txBody>
          <a:bodyPr>
            <a:normAutofit/>
          </a:bodyPr>
          <a:lstStyle/>
          <a:p>
            <a:pPr marL="0" indent="0" algn="just">
              <a:buNone/>
            </a:pPr>
            <a:r>
              <a:rPr lang="uk-UA" sz="3200" b="1" dirty="0">
                <a:effectLst/>
                <a:highlight>
                  <a:srgbClr val="FF0000"/>
                </a:highlight>
                <a:latin typeface="Times New Roman" panose="02020603050405020304" pitchFamily="18" charset="0"/>
                <a:cs typeface="Times New Roman" panose="02020603050405020304" pitchFamily="18" charset="0"/>
              </a:rPr>
              <a:t>Алі Риза-</a:t>
            </a:r>
            <a:r>
              <a:rPr lang="uk-UA" sz="3200" b="1" dirty="0" err="1">
                <a:effectLst/>
                <a:highlight>
                  <a:srgbClr val="FF0000"/>
                </a:highlight>
                <a:latin typeface="Times New Roman" panose="02020603050405020304" pitchFamily="18" charset="0"/>
                <a:cs typeface="Times New Roman" panose="02020603050405020304" pitchFamily="18" charset="0"/>
              </a:rPr>
              <a:t>огли</a:t>
            </a:r>
            <a:r>
              <a:rPr lang="uk-UA" sz="3200" b="1" dirty="0">
                <a:effectLst/>
                <a:highlight>
                  <a:srgbClr val="FF0000"/>
                </a:highlight>
                <a:latin typeface="Times New Roman" panose="02020603050405020304" pitchFamily="18" charset="0"/>
                <a:cs typeface="Times New Roman" panose="02020603050405020304" pitchFamily="18" charset="0"/>
              </a:rPr>
              <a:t> Мустафа Кемаль </a:t>
            </a:r>
          </a:p>
          <a:p>
            <a:pPr marL="0" indent="0" algn="just">
              <a:buNone/>
            </a:pPr>
            <a:r>
              <a:rPr lang="uk-UA" sz="2400" b="1" dirty="0">
                <a:effectLst/>
                <a:latin typeface="Times New Roman" panose="02020603050405020304" pitchFamily="18" charset="0"/>
                <a:cs typeface="Times New Roman" panose="02020603050405020304" pitchFamily="18" charset="0"/>
              </a:rPr>
              <a:t>(</a:t>
            </a:r>
            <a:r>
              <a:rPr lang="ru-RU" sz="2400" b="1" dirty="0">
                <a:effectLst/>
                <a:latin typeface="Times New Roman" panose="02020603050405020304" pitchFamily="18" charset="0"/>
                <a:cs typeface="Times New Roman" panose="02020603050405020304" pitchFamily="18" charset="0"/>
              </a:rPr>
              <a:t>19.05.1881 — 10.11.1938</a:t>
            </a:r>
            <a:r>
              <a:rPr lang="uk-UA" sz="2400" b="1" dirty="0">
                <a:effectLst/>
                <a:latin typeface="Times New Roman" panose="02020603050405020304" pitchFamily="18" charset="0"/>
                <a:cs typeface="Times New Roman" panose="02020603050405020304" pitchFamily="18" charset="0"/>
              </a:rPr>
              <a:t>; з 1934 р. Ататюрк). </a:t>
            </a:r>
          </a:p>
        </p:txBody>
      </p:sp>
      <p:pic>
        <p:nvPicPr>
          <p:cNvPr id="4" name="Рисунок 3">
            <a:extLst>
              <a:ext uri="{FF2B5EF4-FFF2-40B4-BE49-F238E27FC236}">
                <a16:creationId xmlns:a16="http://schemas.microsoft.com/office/drawing/2014/main" id="{85F88266-0C55-F84D-C10D-1CE4B0A55CAA}"/>
              </a:ext>
            </a:extLst>
          </p:cNvPr>
          <p:cNvPicPr>
            <a:picLocks noChangeAspect="1"/>
          </p:cNvPicPr>
          <p:nvPr/>
        </p:nvPicPr>
        <p:blipFill>
          <a:blip r:embed="rId2"/>
          <a:stretch>
            <a:fillRect/>
          </a:stretch>
        </p:blipFill>
        <p:spPr>
          <a:xfrm>
            <a:off x="7549113" y="1039093"/>
            <a:ext cx="4294992" cy="5791198"/>
          </a:xfrm>
          <a:prstGeom prst="rect">
            <a:avLst/>
          </a:prstGeom>
        </p:spPr>
      </p:pic>
      <p:pic>
        <p:nvPicPr>
          <p:cNvPr id="5" name="Рисунок 4">
            <a:extLst>
              <a:ext uri="{FF2B5EF4-FFF2-40B4-BE49-F238E27FC236}">
                <a16:creationId xmlns:a16="http://schemas.microsoft.com/office/drawing/2014/main" id="{1F13FFF3-C3E1-93E5-F1C0-DD767315BFE7}"/>
              </a:ext>
            </a:extLst>
          </p:cNvPr>
          <p:cNvPicPr>
            <a:picLocks noChangeAspect="1"/>
          </p:cNvPicPr>
          <p:nvPr/>
        </p:nvPicPr>
        <p:blipFill>
          <a:blip r:embed="rId3"/>
          <a:stretch>
            <a:fillRect/>
          </a:stretch>
        </p:blipFill>
        <p:spPr>
          <a:xfrm>
            <a:off x="269357" y="2886941"/>
            <a:ext cx="7010400" cy="3943350"/>
          </a:xfrm>
          <a:prstGeom prst="rect">
            <a:avLst/>
          </a:prstGeom>
        </p:spPr>
      </p:pic>
    </p:spTree>
    <p:extLst>
      <p:ext uri="{BB962C8B-B14F-4D97-AF65-F5344CB8AC3E}">
        <p14:creationId xmlns:p14="http://schemas.microsoft.com/office/powerpoint/2010/main" val="901962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700" b="1" dirty="0">
                <a:effectLst/>
                <a:latin typeface="Times New Roman" panose="02020603050405020304" pitchFamily="18" charset="0"/>
                <a:cs typeface="Times New Roman" panose="02020603050405020304" pitchFamily="18" charset="0"/>
              </a:rPr>
              <a:t>Мустафа Кемаль був прихильником суверенітету турецької армії і активних військових дій. Вирішення національного завдання пов’язувалося Кемалем на цьому етапі з одночасним вирішенням політичної проблеми – обмеження влади султана і зміною уряду, створення прогресивного національно-патріотичного кабінету, який в змозі очолити процес економічної модернізації і демократичних змін.</a:t>
            </a:r>
          </a:p>
        </p:txBody>
      </p:sp>
    </p:spTree>
    <p:extLst>
      <p:ext uri="{BB962C8B-B14F-4D97-AF65-F5344CB8AC3E}">
        <p14:creationId xmlns:p14="http://schemas.microsoft.com/office/powerpoint/2010/main" val="250156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lnSpcReduction="10000"/>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uk-UA" sz="3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Напередодні Першої світової війни намітився розпад Османської імперії. В результаті </a:t>
            </a:r>
            <a:r>
              <a:rPr kumimoji="0" lang="uk-UA" sz="3800" b="1" i="0" u="none" strike="noStrike" kern="1200" cap="none" spc="0" normalizeH="0" baseline="0" noProof="0" dirty="0">
                <a:ln>
                  <a:noFill/>
                </a:ln>
                <a:solidFill>
                  <a:prstClr val="white"/>
                </a:solidFill>
                <a:effectLst/>
                <a:highlight>
                  <a:srgbClr val="FF0000"/>
                </a:highlight>
                <a:uLnTx/>
                <a:uFillTx/>
                <a:latin typeface="Times New Roman" panose="02020603050405020304" pitchFamily="18" charset="0"/>
                <a:ea typeface="+mn-ea"/>
                <a:cs typeface="Times New Roman" panose="02020603050405020304" pitchFamily="18" charset="0"/>
              </a:rPr>
              <a:t>італо-турецької війни 1911-1912 рр</a:t>
            </a:r>
            <a:r>
              <a:rPr kumimoji="0" lang="uk-UA" sz="3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uk-UA" sz="3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Лівійська війна</a:t>
            </a:r>
            <a:r>
              <a:rPr kumimoji="0" lang="uk-UA" sz="3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Туреччина втратила свої останні північно</a:t>
            </a:r>
            <a:r>
              <a:rPr kumimoji="0" lang="en-US" sz="3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r>
              <a:rPr kumimoji="0" lang="uk-UA" sz="3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африканські території. Війна тривала з </a:t>
            </a:r>
            <a:r>
              <a:rPr kumimoji="0" lang="uk-UA" sz="38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29 вересня 1911 р. по 18 жовтня 1912 р.</a:t>
            </a:r>
            <a:r>
              <a:rPr kumimoji="0" lang="uk-UA" sz="3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(386 днів).</a:t>
            </a:r>
          </a:p>
          <a:p>
            <a:pPr marL="0" indent="0" algn="just">
              <a:buNone/>
            </a:pPr>
            <a:r>
              <a:rPr lang="uk-UA" sz="3800" b="1" dirty="0">
                <a:latin typeface="Times New Roman" panose="02020603050405020304" pitchFamily="18" charset="0"/>
                <a:cs typeface="Times New Roman" panose="02020603050405020304" pitchFamily="18" charset="0"/>
              </a:rPr>
              <a:t>Королівство Італія захопило області Османської імперії </a:t>
            </a:r>
            <a:r>
              <a:rPr lang="uk-UA" sz="3800" b="1" dirty="0" err="1">
                <a:highlight>
                  <a:srgbClr val="FF0000"/>
                </a:highlight>
                <a:latin typeface="Times New Roman" panose="02020603050405020304" pitchFamily="18" charset="0"/>
                <a:cs typeface="Times New Roman" panose="02020603050405020304" pitchFamily="18" charset="0"/>
              </a:rPr>
              <a:t>Триполітанію</a:t>
            </a:r>
            <a:r>
              <a:rPr lang="uk-UA" sz="3800" b="1" dirty="0">
                <a:highlight>
                  <a:srgbClr val="FF0000"/>
                </a:highlight>
                <a:latin typeface="Times New Roman" panose="02020603050405020304" pitchFamily="18" charset="0"/>
                <a:cs typeface="Times New Roman" panose="02020603050405020304" pitchFamily="18" charset="0"/>
              </a:rPr>
              <a:t> і Киренаїку</a:t>
            </a:r>
            <a:r>
              <a:rPr lang="uk-UA" sz="3800" b="1" dirty="0">
                <a:latin typeface="Times New Roman" panose="02020603050405020304" pitchFamily="18" charset="0"/>
                <a:cs typeface="Times New Roman" panose="02020603050405020304" pitchFamily="18" charset="0"/>
              </a:rPr>
              <a:t> — територію сучасної Лівії, також </a:t>
            </a:r>
            <a:r>
              <a:rPr lang="uk-UA" sz="3800" b="1" dirty="0">
                <a:highlight>
                  <a:srgbClr val="FF0000"/>
                </a:highlight>
                <a:latin typeface="Times New Roman" panose="02020603050405020304" pitchFamily="18" charset="0"/>
                <a:cs typeface="Times New Roman" panose="02020603050405020304" pitchFamily="18" charset="0"/>
              </a:rPr>
              <a:t>острів Родос</a:t>
            </a:r>
            <a:r>
              <a:rPr lang="uk-UA" sz="3800" b="1" dirty="0">
                <a:latin typeface="Times New Roman" panose="02020603050405020304" pitchFamily="18" charset="0"/>
                <a:cs typeface="Times New Roman" panose="02020603050405020304" pitchFamily="18" charset="0"/>
              </a:rPr>
              <a:t> і грекомовний </a:t>
            </a:r>
            <a:r>
              <a:rPr lang="uk-UA" sz="3800" b="1" dirty="0">
                <a:highlight>
                  <a:srgbClr val="FF0000"/>
                </a:highlight>
                <a:latin typeface="Times New Roman" panose="02020603050405020304" pitchFamily="18" charset="0"/>
                <a:cs typeface="Times New Roman" panose="02020603050405020304" pitchFamily="18" charset="0"/>
              </a:rPr>
              <a:t>архіпелаг Додеканес</a:t>
            </a:r>
            <a:r>
              <a:rPr lang="uk-UA" sz="3800" b="1" dirty="0">
                <a:latin typeface="Times New Roman" panose="02020603050405020304" pitchFamily="18" charset="0"/>
                <a:cs typeface="Times New Roman" panose="02020603050405020304" pitchFamily="18" charset="0"/>
              </a:rPr>
              <a:t> біля Малої Азії.</a:t>
            </a:r>
          </a:p>
        </p:txBody>
      </p:sp>
    </p:spTree>
    <p:extLst>
      <p:ext uri="{BB962C8B-B14F-4D97-AF65-F5344CB8AC3E}">
        <p14:creationId xmlns:p14="http://schemas.microsoft.com/office/powerpoint/2010/main" val="395018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lnSpcReduction="10000"/>
          </a:bodyPr>
          <a:lstStyle/>
          <a:p>
            <a:pPr marL="0" indent="0" algn="just">
              <a:buNone/>
            </a:pPr>
            <a:r>
              <a:rPr lang="uk-UA" sz="3200" b="1" dirty="0">
                <a:effectLst/>
                <a:highlight>
                  <a:srgbClr val="FF0000"/>
                </a:highlight>
                <a:latin typeface="Times New Roman" panose="02020603050405020304" pitchFamily="18" charset="0"/>
                <a:cs typeface="Times New Roman" panose="02020603050405020304" pitchFamily="18" charset="0"/>
              </a:rPr>
              <a:t>10-23 серпня 1919 р.</a:t>
            </a:r>
            <a:r>
              <a:rPr lang="uk-UA" sz="3200" b="1" dirty="0">
                <a:effectLst/>
                <a:latin typeface="Times New Roman" panose="02020603050405020304" pitchFamily="18" charset="0"/>
                <a:cs typeface="Times New Roman" panose="02020603050405020304" pitchFamily="18" charset="0"/>
              </a:rPr>
              <a:t> в місті </a:t>
            </a:r>
            <a:r>
              <a:rPr lang="uk-UA" sz="3200" b="1" dirty="0" err="1">
                <a:effectLst/>
                <a:latin typeface="Times New Roman" panose="02020603050405020304" pitchFamily="18" charset="0"/>
                <a:cs typeface="Times New Roman" panose="02020603050405020304" pitchFamily="18" charset="0"/>
              </a:rPr>
              <a:t>Ерзурум</a:t>
            </a:r>
            <a:r>
              <a:rPr lang="uk-UA" sz="3200" b="1" dirty="0">
                <a:effectLst/>
                <a:latin typeface="Times New Roman" panose="02020603050405020304" pitchFamily="18" charset="0"/>
                <a:cs typeface="Times New Roman" panose="02020603050405020304" pitchFamily="18" charset="0"/>
              </a:rPr>
              <a:t> відбувся Конгрес «Товариство захисту прав Східної Анатолії», де було прийнято першу резолюцію </a:t>
            </a:r>
            <a:r>
              <a:rPr lang="uk-UA" sz="3200" b="1" dirty="0" err="1">
                <a:effectLst/>
                <a:latin typeface="Times New Roman" panose="02020603050405020304" pitchFamily="18" charset="0"/>
                <a:cs typeface="Times New Roman" panose="02020603050405020304" pitchFamily="18" charset="0"/>
              </a:rPr>
              <a:t>кемалістів</a:t>
            </a:r>
            <a:r>
              <a:rPr lang="uk-UA" sz="3200" b="1" dirty="0">
                <a:effectLst/>
                <a:latin typeface="Times New Roman" panose="02020603050405020304" pitchFamily="18" charset="0"/>
                <a:cs typeface="Times New Roman" panose="02020603050405020304" pitchFamily="18" charset="0"/>
              </a:rPr>
              <a:t>, де висувалася вимога незалежності Туреччини в кордонах, обумовленими </a:t>
            </a:r>
            <a:r>
              <a:rPr lang="uk-UA" sz="3200" b="1" dirty="0" err="1">
                <a:effectLst/>
                <a:latin typeface="Times New Roman" panose="02020603050405020304" pitchFamily="18" charset="0"/>
                <a:cs typeface="Times New Roman" panose="02020603050405020304" pitchFamily="18" charset="0"/>
              </a:rPr>
              <a:t>Мудроським</a:t>
            </a:r>
            <a:r>
              <a:rPr lang="uk-UA" sz="3200" b="1" dirty="0">
                <a:effectLst/>
                <a:latin typeface="Times New Roman" panose="02020603050405020304" pitchFamily="18" charset="0"/>
                <a:cs typeface="Times New Roman" panose="02020603050405020304" pitchFamily="18" charset="0"/>
              </a:rPr>
              <a:t> перемир’ям: «</a:t>
            </a:r>
            <a:r>
              <a:rPr lang="uk-UA" sz="3200" b="1" i="1" dirty="0">
                <a:solidFill>
                  <a:srgbClr val="FFFF00"/>
                </a:solidFill>
                <a:effectLst/>
                <a:latin typeface="Times New Roman" panose="02020603050405020304" pitchFamily="18" charset="0"/>
                <a:cs typeface="Times New Roman" panose="02020603050405020304" pitchFamily="18" charset="0"/>
              </a:rPr>
              <a:t>Східні </a:t>
            </a:r>
            <a:r>
              <a:rPr lang="uk-UA" sz="3200" b="1" i="1" dirty="0" err="1">
                <a:solidFill>
                  <a:srgbClr val="FFFF00"/>
                </a:solidFill>
                <a:effectLst/>
                <a:latin typeface="Times New Roman" panose="02020603050405020304" pitchFamily="18" charset="0"/>
                <a:cs typeface="Times New Roman" panose="02020603050405020304" pitchFamily="18" charset="0"/>
              </a:rPr>
              <a:t>вілайети</a:t>
            </a:r>
            <a:r>
              <a:rPr lang="uk-UA" sz="3200" b="1" i="1" dirty="0">
                <a:solidFill>
                  <a:srgbClr val="FFFF00"/>
                </a:solidFill>
                <a:effectLst/>
                <a:latin typeface="Times New Roman" panose="02020603050405020304" pitchFamily="18" charset="0"/>
                <a:cs typeface="Times New Roman" panose="02020603050405020304" pitchFamily="18" charset="0"/>
              </a:rPr>
              <a:t> Малої Азії, </a:t>
            </a:r>
            <a:r>
              <a:rPr lang="uk-UA" sz="3200" b="1" i="1" dirty="0" err="1">
                <a:solidFill>
                  <a:srgbClr val="FFFF00"/>
                </a:solidFill>
                <a:effectLst/>
                <a:latin typeface="Times New Roman" panose="02020603050405020304" pitchFamily="18" charset="0"/>
                <a:cs typeface="Times New Roman" panose="02020603050405020304" pitchFamily="18" charset="0"/>
              </a:rPr>
              <a:t>вілайет</a:t>
            </a:r>
            <a:r>
              <a:rPr lang="uk-UA" sz="3200" b="1" i="1" dirty="0">
                <a:solidFill>
                  <a:srgbClr val="FFFF00"/>
                </a:solidFill>
                <a:effectLst/>
                <a:latin typeface="Times New Roman" panose="02020603050405020304" pitchFamily="18" charset="0"/>
                <a:cs typeface="Times New Roman" panose="02020603050405020304" pitchFamily="18" charset="0"/>
              </a:rPr>
              <a:t> Трапезунд і санджак </a:t>
            </a:r>
            <a:r>
              <a:rPr lang="uk-UA" sz="3200" b="1" i="1" dirty="0" err="1">
                <a:solidFill>
                  <a:srgbClr val="FFFF00"/>
                </a:solidFill>
                <a:effectLst/>
                <a:latin typeface="Times New Roman" panose="02020603050405020304" pitchFamily="18" charset="0"/>
                <a:cs typeface="Times New Roman" panose="02020603050405020304" pitchFamily="18" charset="0"/>
              </a:rPr>
              <a:t>Джаника</a:t>
            </a:r>
            <a:r>
              <a:rPr lang="uk-UA" sz="3200" b="1" i="1" dirty="0">
                <a:solidFill>
                  <a:srgbClr val="FFFF00"/>
                </a:solidFill>
                <a:effectLst/>
                <a:latin typeface="Times New Roman" panose="02020603050405020304" pitchFamily="18" charset="0"/>
                <a:cs typeface="Times New Roman" panose="02020603050405020304" pitchFamily="18" charset="0"/>
              </a:rPr>
              <a:t> складають єдине ціле і входять до складу Османської імперії</a:t>
            </a:r>
            <a:r>
              <a:rPr lang="uk-UA" sz="3200" b="1" dirty="0">
                <a:effectLst/>
                <a:latin typeface="Times New Roman" panose="02020603050405020304" pitchFamily="18" charset="0"/>
                <a:cs typeface="Times New Roman" panose="02020603050405020304" pitchFamily="18" charset="0"/>
              </a:rPr>
              <a:t>».</a:t>
            </a:r>
          </a:p>
          <a:p>
            <a:pPr marL="0" indent="0" algn="just">
              <a:buNone/>
            </a:pPr>
            <a:r>
              <a:rPr lang="uk-UA" sz="3200" b="1" dirty="0">
                <a:effectLst/>
                <a:latin typeface="Times New Roman" panose="02020603050405020304" pitchFamily="18" charset="0"/>
                <a:cs typeface="Times New Roman" panose="02020603050405020304" pitchFamily="18" charset="0"/>
              </a:rPr>
              <a:t>По відношенню до греків і вірмен відзначалося, що якщо вони займуть позицію, що буде загрожувати існуванню османського суверенітету, то «нація може захищатися всіма засобами». </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558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900" b="1" dirty="0">
                <a:effectLst/>
                <a:latin typeface="Times New Roman" panose="02020603050405020304" pitchFamily="18" charset="0"/>
                <a:cs typeface="Times New Roman" panose="02020603050405020304" pitchFamily="18" charset="0"/>
              </a:rPr>
              <a:t>Щодо політичних пріоритетів, відзначалося, що «</a:t>
            </a:r>
            <a:r>
              <a:rPr lang="uk-UA" sz="3900" b="1" i="1" dirty="0">
                <a:solidFill>
                  <a:srgbClr val="FFFF00"/>
                </a:solidFill>
                <a:effectLst/>
                <a:latin typeface="Times New Roman" panose="02020603050405020304" pitchFamily="18" charset="0"/>
                <a:cs typeface="Times New Roman" panose="02020603050405020304" pitchFamily="18" charset="0"/>
              </a:rPr>
              <a:t>головною метою є забезпечення недоторканості оттоманської батьківщини, захист халіфа і султана</a:t>
            </a:r>
            <a:r>
              <a:rPr lang="uk-UA" sz="3900" b="1" dirty="0">
                <a:effectLst/>
                <a:latin typeface="Times New Roman" panose="02020603050405020304" pitchFamily="18" charset="0"/>
                <a:cs typeface="Times New Roman" panose="02020603050405020304" pitchFamily="18" charset="0"/>
              </a:rPr>
              <a:t>».</a:t>
            </a:r>
          </a:p>
          <a:p>
            <a:pPr marL="0" indent="0" algn="just">
              <a:buNone/>
            </a:pPr>
            <a:r>
              <a:rPr lang="uk-UA" sz="3900" b="1" dirty="0">
                <a:effectLst/>
                <a:latin typeface="Times New Roman" panose="02020603050405020304" pitchFamily="18" charset="0"/>
                <a:cs typeface="Times New Roman" panose="02020603050405020304" pitchFamily="18" charset="0"/>
              </a:rPr>
              <a:t>На Конгресі патріотичних організацій «захисту прав Анатолії і Румелії» </a:t>
            </a:r>
            <a:r>
              <a:rPr lang="uk-UA" sz="3900" b="1" dirty="0">
                <a:effectLst/>
                <a:highlight>
                  <a:srgbClr val="FF0000"/>
                </a:highlight>
                <a:latin typeface="Times New Roman" panose="02020603050405020304" pitchFamily="18" charset="0"/>
                <a:cs typeface="Times New Roman" panose="02020603050405020304" pitchFamily="18" charset="0"/>
              </a:rPr>
              <a:t>4-12 вересня 1919 р</a:t>
            </a:r>
            <a:r>
              <a:rPr lang="uk-UA" sz="3900" b="1" dirty="0">
                <a:effectLst/>
                <a:latin typeface="Times New Roman" panose="02020603050405020304" pitchFamily="18" charset="0"/>
                <a:cs typeface="Times New Roman" panose="02020603050405020304" pitchFamily="18" charset="0"/>
              </a:rPr>
              <a:t>. у м. </a:t>
            </a:r>
            <a:r>
              <a:rPr lang="uk-UA" sz="3900" b="1" dirty="0" err="1">
                <a:effectLst/>
                <a:latin typeface="Times New Roman" panose="02020603050405020304" pitchFamily="18" charset="0"/>
                <a:cs typeface="Times New Roman" panose="02020603050405020304" pitchFamily="18" charset="0"/>
              </a:rPr>
              <a:t>Сівас</a:t>
            </a:r>
            <a:r>
              <a:rPr lang="uk-UA" sz="3900" b="1" dirty="0">
                <a:effectLst/>
                <a:latin typeface="Times New Roman" panose="02020603050405020304" pitchFamily="18" charset="0"/>
                <a:cs typeface="Times New Roman" panose="02020603050405020304" pitchFamily="18" charset="0"/>
              </a:rPr>
              <a:t> був обраний Представницький комітет (тіньовий уряд) з 16 осіб на чолі з Кемалем.</a:t>
            </a:r>
            <a:endParaRPr lang="ru-RU" sz="39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1469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100" b="1" dirty="0">
                <a:effectLst/>
                <a:highlight>
                  <a:srgbClr val="FF0000"/>
                </a:highlight>
                <a:latin typeface="Times New Roman" panose="02020603050405020304" pitchFamily="18" charset="0"/>
                <a:cs typeface="Times New Roman" panose="02020603050405020304" pitchFamily="18" charset="0"/>
              </a:rPr>
              <a:t>16 серпня 1919 р.</a:t>
            </a:r>
            <a:r>
              <a:rPr lang="uk-UA" sz="3100" b="1" dirty="0">
                <a:effectLst/>
                <a:latin typeface="Times New Roman" panose="02020603050405020304" pitchFamily="18" charset="0"/>
                <a:cs typeface="Times New Roman" panose="02020603050405020304" pitchFamily="18" charset="0"/>
              </a:rPr>
              <a:t> турецький уряд отримав телеграму  від держсекретаря США Роберта </a:t>
            </a:r>
            <a:r>
              <a:rPr lang="uk-UA" sz="3100" b="1" dirty="0" err="1">
                <a:effectLst/>
                <a:latin typeface="Times New Roman" panose="02020603050405020304" pitchFamily="18" charset="0"/>
                <a:cs typeface="Times New Roman" panose="02020603050405020304" pitchFamily="18" charset="0"/>
              </a:rPr>
              <a:t>Лансінга</a:t>
            </a:r>
            <a:r>
              <a:rPr lang="uk-UA" sz="3100" b="1" dirty="0">
                <a:effectLst/>
                <a:latin typeface="Times New Roman" panose="02020603050405020304" pitchFamily="18" charset="0"/>
                <a:cs typeface="Times New Roman" panose="02020603050405020304" pitchFamily="18" charset="0"/>
              </a:rPr>
              <a:t>, в якій попереджалося, що якщо влада не вирішить вірменське питання, то США відмовляться від збереження суверенітету турецької частини Османської імперії  і це може привести до повної ліквідації Туреччини.</a:t>
            </a:r>
          </a:p>
          <a:p>
            <a:pPr marL="0" indent="0" algn="just">
              <a:buNone/>
            </a:pPr>
            <a:r>
              <a:rPr lang="uk-UA" sz="3100" b="1" dirty="0">
                <a:effectLst/>
                <a:highlight>
                  <a:srgbClr val="FF0000"/>
                </a:highlight>
                <a:latin typeface="Times New Roman" panose="02020603050405020304" pitchFamily="18" charset="0"/>
                <a:cs typeface="Times New Roman" panose="02020603050405020304" pitchFamily="18" charset="0"/>
              </a:rPr>
              <a:t>Восени 1919 р.</a:t>
            </a:r>
            <a:r>
              <a:rPr lang="uk-UA" sz="3100" b="1" dirty="0">
                <a:effectLst/>
                <a:latin typeface="Times New Roman" panose="02020603050405020304" pitchFamily="18" charset="0"/>
                <a:cs typeface="Times New Roman" panose="02020603050405020304" pitchFamily="18" charset="0"/>
              </a:rPr>
              <a:t> американська місія на чолі з генералом Джеймсом </a:t>
            </a:r>
            <a:r>
              <a:rPr lang="uk-UA" sz="3100" b="1" dirty="0" err="1">
                <a:effectLst/>
                <a:latin typeface="Times New Roman" panose="02020603050405020304" pitchFamily="18" charset="0"/>
                <a:cs typeface="Times New Roman" panose="02020603050405020304" pitchFamily="18" charset="0"/>
              </a:rPr>
              <a:t>Харбордом</a:t>
            </a:r>
            <a:r>
              <a:rPr lang="uk-UA" sz="3100" b="1" dirty="0">
                <a:effectLst/>
                <a:latin typeface="Times New Roman" panose="02020603050405020304" pitchFamily="18" charset="0"/>
                <a:cs typeface="Times New Roman" panose="02020603050405020304" pitchFamily="18" charset="0"/>
              </a:rPr>
              <a:t> здійснила мандрівку по вірменським територіям, зібравши матеріал про потенціал цього регіону. Висновок комісії – за мандат США на Вірменію, Анатолію і Константинополь.  </a:t>
            </a:r>
            <a:endParaRPr lang="ru-RU" sz="31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8701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200" b="1" dirty="0">
                <a:effectLst/>
                <a:latin typeface="Times New Roman" panose="02020603050405020304" pitchFamily="18" charset="0"/>
                <a:cs typeface="Times New Roman" panose="02020603050405020304" pitchFamily="18" charset="0"/>
              </a:rPr>
              <a:t>Турецькі політики вважали вірменське питання внутрішньою проблемою, відкидали версію геноциду. Для вирішення цієї проблеми </a:t>
            </a:r>
            <a:r>
              <a:rPr lang="uk-UA" sz="3200" b="1" dirty="0" err="1">
                <a:effectLst/>
                <a:latin typeface="Times New Roman" panose="02020603050405020304" pitchFamily="18" charset="0"/>
                <a:cs typeface="Times New Roman" panose="02020603050405020304" pitchFamily="18" charset="0"/>
              </a:rPr>
              <a:t>кемалісти</a:t>
            </a:r>
            <a:r>
              <a:rPr lang="uk-UA" sz="3200" b="1" dirty="0">
                <a:effectLst/>
                <a:latin typeface="Times New Roman" panose="02020603050405020304" pitchFamily="18" charset="0"/>
                <a:cs typeface="Times New Roman" panose="02020603050405020304" pitchFamily="18" charset="0"/>
              </a:rPr>
              <a:t> вирішили вплинути на султанський уряд через парламент, що було підтримано країнами Заходу.</a:t>
            </a:r>
          </a:p>
          <a:p>
            <a:pPr marL="0" indent="0" algn="just">
              <a:buNone/>
            </a:pPr>
            <a:r>
              <a:rPr lang="uk-UA" sz="3200" b="1" dirty="0">
                <a:effectLst/>
                <a:latin typeface="Times New Roman" panose="02020603050405020304" pitchFamily="18" charset="0"/>
                <a:cs typeface="Times New Roman" panose="02020603050405020304" pitchFamily="18" charset="0"/>
              </a:rPr>
              <a:t>У </a:t>
            </a:r>
            <a:r>
              <a:rPr lang="uk-UA" sz="3200" b="1" dirty="0">
                <a:effectLst/>
                <a:highlight>
                  <a:srgbClr val="FF0000"/>
                </a:highlight>
                <a:latin typeface="Times New Roman" panose="02020603050405020304" pitchFamily="18" charset="0"/>
                <a:cs typeface="Times New Roman" panose="02020603050405020304" pitchFamily="18" charset="0"/>
              </a:rPr>
              <a:t>січні 1920 р.</a:t>
            </a:r>
            <a:r>
              <a:rPr lang="uk-UA" sz="3200" b="1" dirty="0">
                <a:effectLst/>
                <a:latin typeface="Times New Roman" panose="02020603050405020304" pitchFamily="18" charset="0"/>
                <a:cs typeface="Times New Roman" panose="02020603050405020304" pitchFamily="18" charset="0"/>
              </a:rPr>
              <a:t> в Стамбулі відкрив роботу парламент, на якому </a:t>
            </a:r>
            <a:r>
              <a:rPr lang="uk-UA" sz="3200" b="1" dirty="0">
                <a:effectLst/>
                <a:highlight>
                  <a:srgbClr val="0000FF"/>
                </a:highlight>
                <a:latin typeface="Times New Roman" panose="02020603050405020304" pitchFamily="18" charset="0"/>
                <a:cs typeface="Times New Roman" panose="02020603050405020304" pitchFamily="18" charset="0"/>
              </a:rPr>
              <a:t>28 січня 1920 р</a:t>
            </a:r>
            <a:r>
              <a:rPr lang="uk-UA" sz="3200" b="1" dirty="0">
                <a:effectLst/>
                <a:latin typeface="Times New Roman" panose="02020603050405020304" pitchFamily="18" charset="0"/>
                <a:cs typeface="Times New Roman" panose="02020603050405020304" pitchFamily="18" charset="0"/>
              </a:rPr>
              <a:t>. була прийнята «</a:t>
            </a:r>
            <a:r>
              <a:rPr lang="uk-UA" sz="3200" b="1" i="1" dirty="0">
                <a:solidFill>
                  <a:srgbClr val="FFFF00"/>
                </a:solidFill>
                <a:effectLst/>
                <a:latin typeface="Times New Roman" panose="02020603050405020304" pitchFamily="18" charset="0"/>
                <a:cs typeface="Times New Roman" panose="02020603050405020304" pitchFamily="18" charset="0"/>
              </a:rPr>
              <a:t>Національна обітниця</a:t>
            </a:r>
            <a:r>
              <a:rPr lang="uk-UA" sz="3200" b="1" dirty="0">
                <a:effectLst/>
                <a:latin typeface="Times New Roman" panose="02020603050405020304" pitchFamily="18" charset="0"/>
                <a:cs typeface="Times New Roman" panose="02020603050405020304" pitchFamily="18" charset="0"/>
              </a:rPr>
              <a:t>» – програма, за якою головною умовою існування держави визнавалося право повної свободи і незалежності. Безпека Константинополя повинна бути поза всіх зазіхань. </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96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92500" lnSpcReduction="20000"/>
          </a:bodyPr>
          <a:lstStyle/>
          <a:p>
            <a:pPr marL="0" indent="0" algn="just">
              <a:buNone/>
            </a:pPr>
            <a:r>
              <a:rPr lang="uk-UA" sz="3200" b="1" dirty="0">
                <a:effectLst/>
                <a:latin typeface="Times New Roman" panose="02020603050405020304" pitchFamily="18" charset="0"/>
                <a:cs typeface="Times New Roman" panose="02020603050405020304" pitchFamily="18" charset="0"/>
              </a:rPr>
              <a:t>Парламент виступив проти всіх постанов, що перешкоджали «політичному, юридичному, фінансовому розвитку».</a:t>
            </a:r>
          </a:p>
          <a:p>
            <a:pPr marL="0" indent="0" algn="just">
              <a:buNone/>
            </a:pPr>
            <a:r>
              <a:rPr lang="uk-UA" sz="3200" b="1" dirty="0">
                <a:effectLst/>
                <a:latin typeface="Times New Roman" panose="02020603050405020304" pitchFamily="18" charset="0"/>
                <a:cs typeface="Times New Roman" panose="02020603050405020304" pitchFamily="18" charset="0"/>
              </a:rPr>
              <a:t>Внаслідок цих рішень парламент було розігнано, депутати арештовані. Після цього відбулося остаточне розмежування сил: в Анкарі сконцентрувалися прихильники боротьби за незалежність, в Стамбулі – представники </a:t>
            </a:r>
            <a:r>
              <a:rPr lang="uk-UA" sz="3200" b="1" dirty="0" err="1">
                <a:effectLst/>
                <a:latin typeface="Times New Roman" panose="02020603050405020304" pitchFamily="18" charset="0"/>
                <a:cs typeface="Times New Roman" panose="02020603050405020304" pitchFamily="18" charset="0"/>
              </a:rPr>
              <a:t>погоджуваної</a:t>
            </a:r>
            <a:r>
              <a:rPr lang="uk-UA" sz="3200" b="1" dirty="0">
                <a:effectLst/>
                <a:latin typeface="Times New Roman" panose="02020603050405020304" pitchFamily="18" charset="0"/>
                <a:cs typeface="Times New Roman" panose="02020603050405020304" pitchFamily="18" charset="0"/>
              </a:rPr>
              <a:t> політики, центром якої був султанський двір. </a:t>
            </a:r>
          </a:p>
          <a:p>
            <a:pPr marL="0" indent="0" algn="just">
              <a:buNone/>
            </a:pPr>
            <a:r>
              <a:rPr lang="uk-UA" sz="3200" b="1" dirty="0">
                <a:effectLst/>
                <a:highlight>
                  <a:srgbClr val="800000"/>
                </a:highlight>
                <a:latin typeface="Times New Roman" panose="02020603050405020304" pitchFamily="18" charset="0"/>
                <a:cs typeface="Times New Roman" panose="02020603050405020304" pitchFamily="18" charset="0"/>
              </a:rPr>
              <a:t>16 березня 1920 р.</a:t>
            </a:r>
            <a:r>
              <a:rPr lang="uk-UA" sz="3200" b="1" dirty="0">
                <a:effectLst/>
                <a:latin typeface="Times New Roman" panose="02020603050405020304" pitchFamily="18" charset="0"/>
                <a:cs typeface="Times New Roman" panose="02020603050405020304" pitchFamily="18" charset="0"/>
              </a:rPr>
              <a:t> султан Мехмед VI </a:t>
            </a:r>
            <a:r>
              <a:rPr lang="uk-UA" sz="3200" b="1" dirty="0" err="1">
                <a:effectLst/>
                <a:latin typeface="Times New Roman" panose="02020603050405020304" pitchFamily="18" charset="0"/>
                <a:cs typeface="Times New Roman" panose="02020603050405020304" pitchFamily="18" charset="0"/>
              </a:rPr>
              <a:t>Вахідеддін</a:t>
            </a:r>
            <a:r>
              <a:rPr lang="uk-UA" sz="3200" b="1" dirty="0">
                <a:effectLst/>
                <a:latin typeface="Times New Roman" panose="02020603050405020304" pitchFamily="18" charset="0"/>
                <a:cs typeface="Times New Roman" panose="02020603050405020304" pitchFamily="18" charset="0"/>
              </a:rPr>
              <a:t> погодився на формальну окупацію Стамбулу, де висадилися французькі, англійські, італійські, американські та грецькі війська загальною кількістю 60 тис.</a:t>
            </a:r>
          </a:p>
          <a:p>
            <a:pPr marL="0" indent="0" algn="just">
              <a:buNone/>
            </a:pP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740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400" b="1" dirty="0">
                <a:solidFill>
                  <a:srgbClr val="FFFF00"/>
                </a:solidFill>
                <a:effectLst/>
                <a:latin typeface="Times New Roman" panose="02020603050405020304" pitchFamily="18" charset="0"/>
                <a:cs typeface="Times New Roman" panose="02020603050405020304" pitchFamily="18" charset="0"/>
              </a:rPr>
              <a:t>Мехмед VI </a:t>
            </a:r>
            <a:r>
              <a:rPr lang="uk-UA" sz="3400" b="1" dirty="0" err="1">
                <a:solidFill>
                  <a:srgbClr val="FFFF00"/>
                </a:solidFill>
                <a:effectLst/>
                <a:latin typeface="Times New Roman" panose="02020603050405020304" pitchFamily="18" charset="0"/>
                <a:cs typeface="Times New Roman" panose="02020603050405020304" pitchFamily="18" charset="0"/>
              </a:rPr>
              <a:t>Вахідеддін</a:t>
            </a:r>
            <a:r>
              <a:rPr lang="uk-UA" sz="3400" b="1" dirty="0">
                <a:effectLst/>
                <a:latin typeface="Times New Roman" panose="02020603050405020304" pitchFamily="18" charset="0"/>
                <a:cs typeface="Times New Roman" panose="02020603050405020304" pitchFamily="18" charset="0"/>
              </a:rPr>
              <a:t> оголосив турецьких націоналістів бунтівниками, а військовий суд заочно засудив Мустафу Кемаля до страти. Поява окупаційних військ в Стамбулі прискорила перехід патріотичних сил до активних дій. Представницький комітет оголосив себе національним урядом, </a:t>
            </a:r>
            <a:r>
              <a:rPr lang="uk-UA" sz="3400" b="1" dirty="0">
                <a:effectLst/>
                <a:highlight>
                  <a:srgbClr val="800000"/>
                </a:highlight>
                <a:latin typeface="Times New Roman" panose="02020603050405020304" pitchFamily="18" charset="0"/>
                <a:cs typeface="Times New Roman" panose="02020603050405020304" pitchFamily="18" charset="0"/>
              </a:rPr>
              <a:t>22 квітня 1920 р.</a:t>
            </a:r>
            <a:r>
              <a:rPr lang="uk-UA" sz="3400" b="1" dirty="0">
                <a:effectLst/>
                <a:latin typeface="Times New Roman" panose="02020603050405020304" pitchFamily="18" charset="0"/>
                <a:cs typeface="Times New Roman" panose="02020603050405020304" pitchFamily="18" charset="0"/>
              </a:rPr>
              <a:t> в Анкарі було скликано новий парламент – </a:t>
            </a:r>
            <a:r>
              <a:rPr lang="uk-UA" sz="3400" b="1" dirty="0">
                <a:solidFill>
                  <a:srgbClr val="FFFF00"/>
                </a:solidFill>
                <a:effectLst/>
                <a:latin typeface="Times New Roman" panose="02020603050405020304" pitchFamily="18" charset="0"/>
                <a:cs typeface="Times New Roman" panose="02020603050405020304" pitchFamily="18" charset="0"/>
              </a:rPr>
              <a:t>однопалатний меджліс</a:t>
            </a:r>
            <a:r>
              <a:rPr lang="uk-UA" sz="3400" b="1" dirty="0">
                <a:effectLst/>
                <a:latin typeface="Times New Roman" panose="02020603050405020304" pitchFamily="18" charset="0"/>
                <a:cs typeface="Times New Roman" panose="02020603050405020304" pitchFamily="18" charset="0"/>
              </a:rPr>
              <a:t> із 233 депутатами, який прийняв назву </a:t>
            </a:r>
            <a:r>
              <a:rPr lang="uk-UA" sz="3400" b="1" dirty="0">
                <a:effectLst/>
                <a:highlight>
                  <a:srgbClr val="0000FF"/>
                </a:highlight>
                <a:latin typeface="Times New Roman" panose="02020603050405020304" pitchFamily="18" charset="0"/>
                <a:cs typeface="Times New Roman" panose="02020603050405020304" pitchFamily="18" charset="0"/>
              </a:rPr>
              <a:t>Велике національне зібрання Туреччини (ВНЗТ)</a:t>
            </a:r>
            <a:r>
              <a:rPr lang="uk-UA" sz="3400" b="1"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5767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200" b="1" dirty="0">
                <a:effectLst/>
                <a:latin typeface="Times New Roman" panose="02020603050405020304" pitchFamily="18" charset="0"/>
                <a:cs typeface="Times New Roman" panose="02020603050405020304" pitchFamily="18" charset="0"/>
              </a:rPr>
              <a:t>Оформлення інститутів нової влади – ВНЗТ відбулося </a:t>
            </a:r>
            <a:r>
              <a:rPr lang="uk-UA" sz="3200" b="1" dirty="0">
                <a:solidFill>
                  <a:srgbClr val="FFFF00"/>
                </a:solidFill>
                <a:effectLst/>
                <a:highlight>
                  <a:srgbClr val="FF0000"/>
                </a:highlight>
                <a:latin typeface="Times New Roman" panose="02020603050405020304" pitchFamily="18" charset="0"/>
                <a:cs typeface="Times New Roman" panose="02020603050405020304" pitchFamily="18" charset="0"/>
              </a:rPr>
              <a:t>3 травня 1920 р. </a:t>
            </a:r>
            <a:r>
              <a:rPr lang="uk-UA" sz="3200" b="1" dirty="0">
                <a:effectLst/>
                <a:latin typeface="Times New Roman" panose="02020603050405020304" pitchFamily="18" charset="0"/>
                <a:cs typeface="Times New Roman" panose="02020603050405020304" pitchFamily="18" charset="0"/>
              </a:rPr>
              <a:t>прийняттям Закону «Про основні організації», що став тимчасовою конституцією до 1924 р.</a:t>
            </a:r>
          </a:p>
          <a:p>
            <a:pPr marL="0" indent="0" algn="just">
              <a:buNone/>
            </a:pPr>
            <a:r>
              <a:rPr lang="uk-UA" sz="3200" b="1" dirty="0">
                <a:effectLst/>
                <a:latin typeface="Times New Roman" panose="02020603050405020304" pitchFamily="18" charset="0"/>
                <a:cs typeface="Times New Roman" panose="02020603050405020304" pitchFamily="18" charset="0"/>
              </a:rPr>
              <a:t>Султан відрядив на придушення патріотичного руху війська, але їх ще на марші до Анкари розбили партизани. Тоді у </a:t>
            </a:r>
            <a:r>
              <a:rPr lang="uk-UA" sz="3200" b="1" dirty="0">
                <a:solidFill>
                  <a:srgbClr val="FFFF00"/>
                </a:solidFill>
                <a:effectLst/>
                <a:latin typeface="Times New Roman" panose="02020603050405020304" pitchFamily="18" charset="0"/>
                <a:cs typeface="Times New Roman" panose="02020603050405020304" pitchFamily="18" charset="0"/>
              </a:rPr>
              <a:t>червні 1920 р.</a:t>
            </a:r>
            <a:r>
              <a:rPr lang="uk-UA" sz="3200" b="1" dirty="0">
                <a:effectLst/>
                <a:latin typeface="Times New Roman" panose="02020603050405020304" pitchFamily="18" charset="0"/>
                <a:cs typeface="Times New Roman" panose="02020603050405020304" pitchFamily="18" charset="0"/>
              </a:rPr>
              <a:t> грецькі війська розпочали широкомасштабний наступ у центральні райони Анатолії. У Східній Фракії греки захопили </a:t>
            </a:r>
            <a:r>
              <a:rPr lang="uk-UA" sz="3200" b="1" dirty="0" err="1">
                <a:effectLst/>
                <a:latin typeface="Times New Roman" panose="02020603050405020304" pitchFamily="18" charset="0"/>
                <a:cs typeface="Times New Roman" panose="02020603050405020304" pitchFamily="18" charset="0"/>
              </a:rPr>
              <a:t>Едірне</a:t>
            </a:r>
            <a:r>
              <a:rPr lang="uk-UA" sz="3200" b="1" dirty="0">
                <a:effectLst/>
                <a:latin typeface="Times New Roman" panose="02020603050405020304" pitchFamily="18" charset="0"/>
                <a:cs typeface="Times New Roman" panose="02020603050405020304" pitchFamily="18" charset="0"/>
              </a:rPr>
              <a:t>, держави Антанти вирішили зброєю ліквідувати національний рух.</a:t>
            </a:r>
          </a:p>
        </p:txBody>
      </p:sp>
    </p:spTree>
    <p:extLst>
      <p:ext uri="{BB962C8B-B14F-4D97-AF65-F5344CB8AC3E}">
        <p14:creationId xmlns:p14="http://schemas.microsoft.com/office/powerpoint/2010/main" val="1987968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500" b="1" dirty="0">
                <a:solidFill>
                  <a:srgbClr val="FFFF00"/>
                </a:solidFill>
                <a:effectLst/>
                <a:highlight>
                  <a:srgbClr val="0000FF"/>
                </a:highlight>
                <a:latin typeface="Times New Roman" panose="02020603050405020304" pitchFamily="18" charset="0"/>
                <a:cs typeface="Times New Roman" panose="02020603050405020304" pitchFamily="18" charset="0"/>
              </a:rPr>
              <a:t>10 серпня 1920 р.</a:t>
            </a:r>
            <a:r>
              <a:rPr lang="uk-UA" sz="3500" b="1" dirty="0">
                <a:effectLst/>
                <a:latin typeface="Times New Roman" panose="02020603050405020304" pitchFamily="18" charset="0"/>
                <a:cs typeface="Times New Roman" panose="02020603050405020304" pitchFamily="18" charset="0"/>
              </a:rPr>
              <a:t> у </a:t>
            </a:r>
            <a:r>
              <a:rPr lang="uk-UA" sz="3500" b="1" dirty="0">
                <a:solidFill>
                  <a:srgbClr val="FFFF00"/>
                </a:solidFill>
                <a:effectLst/>
                <a:latin typeface="Times New Roman" panose="02020603050405020304" pitchFamily="18" charset="0"/>
                <a:cs typeface="Times New Roman" panose="02020603050405020304" pitchFamily="18" charset="0"/>
              </a:rPr>
              <a:t>м. Севрі</a:t>
            </a:r>
            <a:r>
              <a:rPr lang="uk-UA" sz="3500" b="1" dirty="0">
                <a:effectLst/>
                <a:latin typeface="Times New Roman" panose="02020603050405020304" pitchFamily="18" charset="0"/>
                <a:cs typeface="Times New Roman" panose="02020603050405020304" pitchFamily="18" charset="0"/>
              </a:rPr>
              <a:t> біля Парижа було підписано остаточну мирну угоду між Туреччиною та Антантою, що нараховувала 433 статті. Османська імперія припиняла своє існування, під контроль Англії передавався район Мосула, Франції – території на кордоні з Сирією, Греції – Східна Фракія і Ізмір. Обумовлювалось, що нові східні кордони буде визначено на основі двосторонніх домовленостей із незалежними Вірменією та Курдистаном. </a:t>
            </a:r>
          </a:p>
        </p:txBody>
      </p:sp>
    </p:spTree>
    <p:extLst>
      <p:ext uri="{BB962C8B-B14F-4D97-AF65-F5344CB8AC3E}">
        <p14:creationId xmlns:p14="http://schemas.microsoft.com/office/powerpoint/2010/main" val="3813041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92500" lnSpcReduction="20000"/>
          </a:bodyPr>
          <a:lstStyle/>
          <a:p>
            <a:pPr algn="just">
              <a:buFont typeface="Wingdings" panose="05000000000000000000" pitchFamily="2" charset="2"/>
              <a:buChar char="q"/>
            </a:pPr>
            <a:r>
              <a:rPr lang="uk-UA" sz="3200" b="1" dirty="0">
                <a:effectLst/>
                <a:latin typeface="Times New Roman" panose="02020603050405020304" pitchFamily="18" charset="0"/>
                <a:cs typeface="Times New Roman" panose="02020603050405020304" pitchFamily="18" charset="0"/>
              </a:rPr>
              <a:t>  Сирія і Месопотамія (Ірак) отримали незалежність від Туреччини. </a:t>
            </a:r>
          </a:p>
          <a:p>
            <a:pPr algn="just">
              <a:buFont typeface="Wingdings" panose="05000000000000000000" pitchFamily="2" charset="2"/>
              <a:buChar char="Ø"/>
            </a:pPr>
            <a:r>
              <a:rPr lang="uk-UA" sz="3200" b="1" dirty="0">
                <a:effectLst/>
                <a:latin typeface="Times New Roman" panose="02020603050405020304" pitchFamily="18" charset="0"/>
                <a:cs typeface="Times New Roman" panose="02020603050405020304" pitchFamily="18" charset="0"/>
              </a:rPr>
              <a:t> Туреччина відмовлялася від своїх прав на Єгипет.</a:t>
            </a:r>
          </a:p>
          <a:p>
            <a:pPr algn="just">
              <a:buFont typeface="Wingdings" panose="05000000000000000000" pitchFamily="2" charset="2"/>
              <a:buChar char="ü"/>
            </a:pPr>
            <a:r>
              <a:rPr lang="uk-UA" sz="3200" b="1" dirty="0">
                <a:effectLst/>
                <a:latin typeface="Times New Roman" panose="02020603050405020304" pitchFamily="18" charset="0"/>
                <a:cs typeface="Times New Roman" panose="02020603050405020304" pitchFamily="18" charset="0"/>
              </a:rPr>
              <a:t> Палестина і Кіпр передавалися під мандат Великобританії, Марокко і Туніс – під мандат Франції.</a:t>
            </a:r>
          </a:p>
          <a:p>
            <a:pPr algn="just">
              <a:buFont typeface="Wingdings" panose="05000000000000000000" pitchFamily="2" charset="2"/>
              <a:buChar char="v"/>
            </a:pPr>
            <a:r>
              <a:rPr lang="uk-UA" sz="3200" b="1" dirty="0">
                <a:effectLst/>
                <a:latin typeface="Times New Roman" panose="02020603050405020304" pitchFamily="18" charset="0"/>
                <a:cs typeface="Times New Roman" panose="02020603050405020304" pitchFamily="18" charset="0"/>
              </a:rPr>
              <a:t> Італія отримала острови в Егейському морі.</a:t>
            </a:r>
          </a:p>
          <a:p>
            <a:pPr marL="0" indent="0" algn="just">
              <a:buNone/>
            </a:pPr>
            <a:r>
              <a:rPr lang="uk-UA" sz="3200" b="1" dirty="0">
                <a:effectLst/>
                <a:latin typeface="Times New Roman" panose="02020603050405020304" pitchFamily="18" charset="0"/>
                <a:cs typeface="Times New Roman" panose="02020603050405020304" pitchFamily="18" charset="0"/>
              </a:rPr>
              <a:t>Армія розпускалася, допускалася лише особиста гвардія султана і військова жандармерія. Встановлювався спеціальний режим чорноморських протоків, контроль європейських кредиторів над фінансами Туреччини. Режим капітуляцій поновлювався для тих держав, які користувалися ним до </a:t>
            </a:r>
            <a:r>
              <a:rPr lang="uk-UA" sz="3200" b="1" i="1" dirty="0">
                <a:solidFill>
                  <a:srgbClr val="FFFF00"/>
                </a:solidFill>
                <a:effectLst/>
                <a:latin typeface="Times New Roman" panose="02020603050405020304" pitchFamily="18" charset="0"/>
                <a:cs typeface="Times New Roman" panose="02020603050405020304" pitchFamily="18" charset="0"/>
              </a:rPr>
              <a:t>1 серпня 1914 р.</a:t>
            </a:r>
            <a:endParaRPr lang="ru-RU" sz="3200" b="1" i="1"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578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FF00"/>
                </a:solidFill>
                <a:highlight>
                  <a:srgbClr val="800000"/>
                </a:highlight>
                <a:latin typeface="Times New Roman" panose="02020603050405020304" pitchFamily="18" charset="0"/>
                <a:cs typeface="Times New Roman" panose="02020603050405020304" pitchFamily="18" charset="0"/>
              </a:rPr>
              <a:t>2. Підйом антиколоніальної боротьби. Севрський договір</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200" b="1" dirty="0">
                <a:effectLst/>
                <a:highlight>
                  <a:srgbClr val="0000FF"/>
                </a:highlight>
                <a:latin typeface="Times New Roman" panose="02020603050405020304" pitchFamily="18" charset="0"/>
                <a:cs typeface="Times New Roman" panose="02020603050405020304" pitchFamily="18" charset="0"/>
              </a:rPr>
              <a:t>Таким чином</a:t>
            </a:r>
            <a:r>
              <a:rPr lang="uk-UA" sz="3200" b="1" dirty="0">
                <a:effectLst/>
                <a:latin typeface="Times New Roman" panose="02020603050405020304" pitchFamily="18" charset="0"/>
                <a:cs typeface="Times New Roman" panose="02020603050405020304" pitchFamily="18" charset="0"/>
              </a:rPr>
              <a:t>, у період 1918 – 1920 рр. Туреччина була окупована країнами Антанти, що призвело до піднесення національно-визвольної боротьби, яку очолив Мустафа Кемаль.</a:t>
            </a:r>
          </a:p>
          <a:p>
            <a:pPr marL="0" indent="0" algn="just">
              <a:buNone/>
            </a:pPr>
            <a:r>
              <a:rPr lang="uk-UA" sz="3200" b="1" dirty="0">
                <a:effectLst/>
                <a:latin typeface="Times New Roman" panose="02020603050405020304" pitchFamily="18" charset="0"/>
                <a:cs typeface="Times New Roman" panose="02020603050405020304" pitchFamily="18" charset="0"/>
              </a:rPr>
              <a:t>На 1920 р. в країні </a:t>
            </a:r>
            <a:r>
              <a:rPr lang="uk-UA" sz="3200" b="1" dirty="0" err="1">
                <a:effectLst/>
                <a:latin typeface="Times New Roman" panose="02020603050405020304" pitchFamily="18" charset="0"/>
                <a:cs typeface="Times New Roman" panose="02020603050405020304" pitchFamily="18" charset="0"/>
              </a:rPr>
              <a:t>виникло</a:t>
            </a:r>
            <a:r>
              <a:rPr lang="uk-UA" sz="3200" b="1" dirty="0">
                <a:effectLst/>
                <a:latin typeface="Times New Roman" panose="02020603050405020304" pitchFamily="18" charset="0"/>
                <a:cs typeface="Times New Roman" panose="02020603050405020304" pitchFamily="18" charset="0"/>
              </a:rPr>
              <a:t> двовладдя, відбулося формування буржуазно-революційного </a:t>
            </a:r>
            <a:r>
              <a:rPr lang="uk-UA" sz="3200" b="1" dirty="0" err="1">
                <a:effectLst/>
                <a:latin typeface="Times New Roman" panose="02020603050405020304" pitchFamily="18" charset="0"/>
                <a:cs typeface="Times New Roman" panose="02020603050405020304" pitchFamily="18" charset="0"/>
              </a:rPr>
              <a:t>кемаліського</a:t>
            </a:r>
            <a:r>
              <a:rPr lang="uk-UA" sz="3200" b="1" dirty="0">
                <a:effectLst/>
                <a:latin typeface="Times New Roman" panose="02020603050405020304" pitchFamily="18" charset="0"/>
                <a:cs typeface="Times New Roman" panose="02020603050405020304" pitchFamily="18" charset="0"/>
              </a:rPr>
              <a:t> уряду.</a:t>
            </a:r>
          </a:p>
          <a:p>
            <a:pPr marL="0" indent="0" algn="just">
              <a:buNone/>
            </a:pPr>
            <a:r>
              <a:rPr lang="uk-UA" sz="3200" b="1" dirty="0">
                <a:effectLst/>
                <a:latin typeface="Times New Roman" panose="02020603050405020304" pitchFamily="18" charset="0"/>
                <a:cs typeface="Times New Roman" panose="02020603050405020304" pitchFamily="18" charset="0"/>
              </a:rPr>
              <a:t>Севрський договір підвів основні підсумки політики Заходу по відношенню до Туреччини і став частиною Версальської системи. ВНЗТ не визнало цей договір і повело боротьбу за незалежність країни.</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30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endParaRPr lang="uk-UA" sz="3800" b="1"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38FEB29-2B19-6026-5D0B-D0281B6CFDD1}"/>
              </a:ext>
            </a:extLst>
          </p:cNvPr>
          <p:cNvPicPr>
            <a:picLocks noChangeAspect="1"/>
          </p:cNvPicPr>
          <p:nvPr/>
        </p:nvPicPr>
        <p:blipFill>
          <a:blip r:embed="rId2"/>
          <a:stretch>
            <a:fillRect/>
          </a:stretch>
        </p:blipFill>
        <p:spPr>
          <a:xfrm>
            <a:off x="1385455" y="972272"/>
            <a:ext cx="9625722" cy="5885728"/>
          </a:xfrm>
          <a:prstGeom prst="rect">
            <a:avLst/>
          </a:prstGeom>
        </p:spPr>
      </p:pic>
    </p:spTree>
    <p:extLst>
      <p:ext uri="{BB962C8B-B14F-4D97-AF65-F5344CB8AC3E}">
        <p14:creationId xmlns:p14="http://schemas.microsoft.com/office/powerpoint/2010/main" val="2115692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 </a:t>
            </a:r>
            <a:r>
              <a:rPr lang="uk-UA"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dirty="0">
                <a:solidFill>
                  <a:srgbClr val="002060"/>
                </a:solidFill>
                <a:highlight>
                  <a:srgbClr val="FFFF00"/>
                </a:highlight>
                <a:latin typeface="Times New Roman" panose="02020603050405020304" pitchFamily="18" charset="0"/>
                <a:cs typeface="Times New Roman" panose="02020603050405020304" pitchFamily="18" charset="0"/>
              </a:rPr>
            </a:br>
            <a:r>
              <a:rPr lang="uk-UA"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lnSpcReduction="10000"/>
          </a:bodyPr>
          <a:lstStyle/>
          <a:p>
            <a:pPr marL="0" indent="0" algn="just">
              <a:buNone/>
            </a:pPr>
            <a:r>
              <a:rPr lang="uk-UA" sz="3200" b="1" dirty="0">
                <a:effectLst/>
                <a:latin typeface="Times New Roman" panose="02020603050405020304" pitchFamily="18" charset="0"/>
                <a:cs typeface="Times New Roman" panose="02020603050405020304" pitchFamily="18" charset="0"/>
              </a:rPr>
              <a:t>Севрський договір підтверджував законність окупації Туреччини і ліквідацію її державності, з чим не хотіли миритися </a:t>
            </a:r>
            <a:r>
              <a:rPr lang="uk-UA" sz="3200" b="1" dirty="0" err="1">
                <a:effectLst/>
                <a:latin typeface="Times New Roman" panose="02020603050405020304" pitchFamily="18" charset="0"/>
                <a:cs typeface="Times New Roman" panose="02020603050405020304" pitchFamily="18" charset="0"/>
              </a:rPr>
              <a:t>кемалісти</a:t>
            </a:r>
            <a:r>
              <a:rPr lang="uk-UA" sz="3200" b="1" dirty="0">
                <a:effectLst/>
                <a:latin typeface="Times New Roman" panose="02020603050405020304" pitchFamily="18" charset="0"/>
                <a:cs typeface="Times New Roman" panose="02020603050405020304" pitchFamily="18" charset="0"/>
              </a:rPr>
              <a:t>. Це призводить до </a:t>
            </a:r>
            <a:r>
              <a:rPr lang="uk-UA" sz="3200" b="1" dirty="0">
                <a:solidFill>
                  <a:srgbClr val="FF0000"/>
                </a:solidFill>
                <a:effectLst/>
                <a:highlight>
                  <a:srgbClr val="FFFF00"/>
                </a:highlight>
                <a:latin typeface="Times New Roman" panose="02020603050405020304" pitchFamily="18" charset="0"/>
                <a:cs typeface="Times New Roman" panose="02020603050405020304" pitchFamily="18" charset="0"/>
              </a:rPr>
              <a:t>національно-буржуазної революції 1920-1923 рр</a:t>
            </a:r>
            <a:r>
              <a:rPr lang="uk-UA" sz="3200" b="1" dirty="0">
                <a:effectLst/>
                <a:latin typeface="Times New Roman" panose="02020603050405020304" pitchFamily="18" charset="0"/>
                <a:cs typeface="Times New Roman" panose="02020603050405020304" pitchFamily="18" charset="0"/>
              </a:rPr>
              <a:t>., що отримала назву в радянській історіографії як </a:t>
            </a:r>
            <a:r>
              <a:rPr lang="uk-UA" sz="3200" b="1" i="1" dirty="0" err="1">
                <a:solidFill>
                  <a:srgbClr val="FFFF00"/>
                </a:solidFill>
                <a:effectLst/>
                <a:latin typeface="Times New Roman" panose="02020603050405020304" pitchFamily="18" charset="0"/>
                <a:cs typeface="Times New Roman" panose="02020603050405020304" pitchFamily="18" charset="0"/>
              </a:rPr>
              <a:t>кемальська</a:t>
            </a:r>
            <a:r>
              <a:rPr lang="uk-UA" sz="3200" b="1" dirty="0">
                <a:effectLst/>
                <a:latin typeface="Times New Roman" panose="02020603050405020304" pitchFamily="18" charset="0"/>
                <a:cs typeface="Times New Roman" panose="02020603050405020304" pitchFamily="18" charset="0"/>
              </a:rPr>
              <a:t>; в турецькій історіографії – Турецький національний рух (</a:t>
            </a:r>
            <a:r>
              <a:rPr lang="en-US" sz="3200" b="1" dirty="0" err="1">
                <a:effectLst/>
                <a:latin typeface="Times New Roman" panose="02020603050405020304" pitchFamily="18" charset="0"/>
                <a:cs typeface="Times New Roman" panose="02020603050405020304" pitchFamily="18" charset="0"/>
              </a:rPr>
              <a:t>Türk</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ulusal</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hareketi</a:t>
            </a:r>
            <a:r>
              <a:rPr lang="uk-UA" sz="3200" b="1" dirty="0">
                <a:effectLst/>
                <a:latin typeface="Times New Roman" panose="02020603050405020304" pitchFamily="18" charset="0"/>
                <a:cs typeface="Times New Roman" panose="02020603050405020304" pitchFamily="18" charset="0"/>
              </a:rPr>
              <a:t>).</a:t>
            </a:r>
          </a:p>
          <a:p>
            <a:pPr marL="0" indent="0" algn="just">
              <a:buNone/>
            </a:pPr>
            <a:r>
              <a:rPr lang="uk-UA" sz="3200" b="1" dirty="0">
                <a:effectLst/>
                <a:latin typeface="Times New Roman" panose="02020603050405020304" pitchFamily="18" charset="0"/>
                <a:cs typeface="Times New Roman" panose="02020603050405020304" pitchFamily="18" charset="0"/>
              </a:rPr>
              <a:t>У боротьбі проти країн Антанти М. Кемаль шукає союзників, що призводить до зближення з Радянською Росією. Більшовики підтримували Кемаля, тому що боялися післявоєнних планів Антанти. </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921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 </a:t>
            </a:r>
            <a:r>
              <a:rPr lang="uk-UA"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dirty="0">
                <a:solidFill>
                  <a:srgbClr val="002060"/>
                </a:solidFill>
                <a:highlight>
                  <a:srgbClr val="FFFF00"/>
                </a:highlight>
                <a:latin typeface="Times New Roman" panose="02020603050405020304" pitchFamily="18" charset="0"/>
                <a:cs typeface="Times New Roman" panose="02020603050405020304" pitchFamily="18" charset="0"/>
              </a:rPr>
            </a:br>
            <a:r>
              <a:rPr lang="uk-UA"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92500" lnSpcReduction="20000"/>
          </a:bodyPr>
          <a:lstStyle/>
          <a:p>
            <a:pPr marL="0" indent="0" algn="just">
              <a:buNone/>
            </a:pPr>
            <a:r>
              <a:rPr lang="uk-UA" sz="4100" b="1" dirty="0">
                <a:solidFill>
                  <a:srgbClr val="FFFF00"/>
                </a:solidFill>
                <a:effectLst/>
                <a:highlight>
                  <a:srgbClr val="800000"/>
                </a:highlight>
                <a:latin typeface="Times New Roman" panose="02020603050405020304" pitchFamily="18" charset="0"/>
                <a:cs typeface="Times New Roman" panose="02020603050405020304" pitchFamily="18" charset="0"/>
              </a:rPr>
              <a:t>26 квітня 1920 р.</a:t>
            </a:r>
            <a:r>
              <a:rPr lang="uk-UA" sz="4100" b="1" dirty="0">
                <a:effectLst/>
                <a:latin typeface="Times New Roman" panose="02020603050405020304" pitchFamily="18" charset="0"/>
                <a:cs typeface="Times New Roman" panose="02020603050405020304" pitchFamily="18" charset="0"/>
              </a:rPr>
              <a:t> М. Кемаль відправляє листа </a:t>
            </a:r>
            <a:r>
              <a:rPr lang="uk-UA" sz="4100" b="1" dirty="0" err="1">
                <a:effectLst/>
                <a:latin typeface="Times New Roman" panose="02020603050405020304" pitchFamily="18" charset="0"/>
                <a:cs typeface="Times New Roman" panose="02020603050405020304" pitchFamily="18" charset="0"/>
              </a:rPr>
              <a:t>В.Леніну</a:t>
            </a:r>
            <a:r>
              <a:rPr lang="uk-UA" sz="4100" b="1" dirty="0">
                <a:effectLst/>
                <a:latin typeface="Times New Roman" panose="02020603050405020304" pitchFamily="18" charset="0"/>
                <a:cs typeface="Times New Roman" panose="02020603050405020304" pitchFamily="18" charset="0"/>
              </a:rPr>
              <a:t>: «</a:t>
            </a:r>
            <a:r>
              <a:rPr lang="uk-UA" sz="4100" b="1" i="1" dirty="0">
                <a:solidFill>
                  <a:srgbClr val="FFFF00"/>
                </a:solidFill>
                <a:effectLst/>
                <a:latin typeface="Times New Roman" panose="02020603050405020304" pitchFamily="18" charset="0"/>
                <a:cs typeface="Times New Roman" panose="02020603050405020304" pitchFamily="18" charset="0"/>
              </a:rPr>
              <a:t>Туреччина зобов’язується спільно з Радянською Росією боротися проти імперіалістичних урядів і сподівається на сприяння Радянської Росії у боротьбі проти тих імперіалістичних ворогів, що напали на Туреччину</a:t>
            </a:r>
            <a:r>
              <a:rPr lang="uk-UA" sz="4100" b="1" dirty="0">
                <a:effectLst/>
                <a:latin typeface="Times New Roman" panose="02020603050405020304" pitchFamily="18" charset="0"/>
                <a:cs typeface="Times New Roman" panose="02020603050405020304" pitchFamily="18" charset="0"/>
              </a:rPr>
              <a:t>».</a:t>
            </a:r>
          </a:p>
          <a:p>
            <a:pPr marL="0" indent="0" algn="just">
              <a:buNone/>
            </a:pPr>
            <a:r>
              <a:rPr lang="uk-UA" sz="4100" b="1" dirty="0">
                <a:effectLst/>
                <a:latin typeface="Times New Roman" panose="02020603050405020304" pitchFamily="18" charset="0"/>
                <a:cs typeface="Times New Roman" panose="02020603050405020304" pitchFamily="18" charset="0"/>
              </a:rPr>
              <a:t>У </a:t>
            </a:r>
            <a:r>
              <a:rPr lang="uk-UA" sz="4100" b="1" i="1" dirty="0">
                <a:effectLst/>
                <a:highlight>
                  <a:srgbClr val="800000"/>
                </a:highlight>
                <a:latin typeface="Times New Roman" panose="02020603050405020304" pitchFamily="18" charset="0"/>
                <a:cs typeface="Times New Roman" panose="02020603050405020304" pitchFamily="18" charset="0"/>
              </a:rPr>
              <a:t>червні 1920 р.</a:t>
            </a:r>
            <a:r>
              <a:rPr lang="uk-UA" sz="4100" b="1" dirty="0">
                <a:effectLst/>
                <a:latin typeface="Times New Roman" panose="02020603050405020304" pitchFamily="18" charset="0"/>
                <a:cs typeface="Times New Roman" panose="02020603050405020304" pitchFamily="18" charset="0"/>
              </a:rPr>
              <a:t> між урядами були встановлені дипломатичні відносини, тим самим РРФСР визнавала уряд ВНЗТ. </a:t>
            </a:r>
          </a:p>
          <a:p>
            <a:pPr marL="0" indent="0" algn="just">
              <a:buNone/>
            </a:pP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66825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 </a:t>
            </a:r>
            <a:r>
              <a:rPr lang="uk-UA"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dirty="0">
                <a:solidFill>
                  <a:srgbClr val="002060"/>
                </a:solidFill>
                <a:highlight>
                  <a:srgbClr val="FFFF00"/>
                </a:highlight>
                <a:latin typeface="Times New Roman" panose="02020603050405020304" pitchFamily="18" charset="0"/>
                <a:cs typeface="Times New Roman" panose="02020603050405020304" pitchFamily="18" charset="0"/>
              </a:rPr>
            </a:br>
            <a:r>
              <a:rPr lang="uk-UA"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92500" lnSpcReduction="10000"/>
          </a:bodyPr>
          <a:lstStyle/>
          <a:p>
            <a:pPr marL="0" indent="0" algn="just">
              <a:buNone/>
            </a:pPr>
            <a:r>
              <a:rPr lang="uk-UA" sz="3200" b="1" dirty="0">
                <a:solidFill>
                  <a:srgbClr val="FF0000"/>
                </a:solidFill>
                <a:effectLst/>
                <a:highlight>
                  <a:srgbClr val="FFFF00"/>
                </a:highlight>
                <a:latin typeface="Times New Roman" panose="02020603050405020304" pitchFamily="18" charset="0"/>
                <a:cs typeface="Times New Roman" panose="02020603050405020304" pitchFamily="18" charset="0"/>
              </a:rPr>
              <a:t>24 липня 1920 р.</a:t>
            </a:r>
            <a:r>
              <a:rPr lang="uk-UA" sz="3200" b="1" dirty="0">
                <a:effectLst/>
                <a:latin typeface="Times New Roman" panose="02020603050405020304" pitchFamily="18" charset="0"/>
                <a:cs typeface="Times New Roman" panose="02020603050405020304" pitchFamily="18" charset="0"/>
              </a:rPr>
              <a:t> розпочалися радянсько-турецькі переговори, а вже </a:t>
            </a: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24 серпня 1920 р.</a:t>
            </a:r>
            <a:r>
              <a:rPr lang="uk-UA" sz="3200" b="1" dirty="0">
                <a:effectLst/>
                <a:latin typeface="Times New Roman" panose="02020603050405020304" pitchFamily="18" charset="0"/>
                <a:cs typeface="Times New Roman" panose="02020603050405020304" pitchFamily="18" charset="0"/>
              </a:rPr>
              <a:t> був ратифікований </a:t>
            </a:r>
            <a:r>
              <a:rPr lang="uk-UA" sz="3200" b="1" dirty="0" err="1">
                <a:effectLst/>
                <a:latin typeface="Times New Roman" panose="02020603050405020304" pitchFamily="18" charset="0"/>
                <a:cs typeface="Times New Roman" panose="02020603050405020304" pitchFamily="18" charset="0"/>
              </a:rPr>
              <a:t>проєкт</a:t>
            </a:r>
            <a:r>
              <a:rPr lang="uk-UA" sz="3200" b="1" dirty="0">
                <a:effectLst/>
                <a:latin typeface="Times New Roman" panose="02020603050405020304" pitchFamily="18" charset="0"/>
                <a:cs typeface="Times New Roman" panose="02020603050405020304" pitchFamily="18" charset="0"/>
              </a:rPr>
              <a:t> Договору про дружбу. Така позиція більшовиків трохи дивує. </a:t>
            </a:r>
            <a:r>
              <a:rPr lang="uk-UA" sz="3200" b="1" dirty="0" err="1">
                <a:effectLst/>
                <a:latin typeface="Times New Roman" panose="02020603050405020304" pitchFamily="18" charset="0"/>
                <a:cs typeface="Times New Roman" panose="02020603050405020304" pitchFamily="18" charset="0"/>
              </a:rPr>
              <a:t>Кемалісти</a:t>
            </a:r>
            <a:r>
              <a:rPr lang="uk-UA" sz="3200" b="1" dirty="0">
                <a:effectLst/>
                <a:latin typeface="Times New Roman" panose="02020603050405020304" pitchFamily="18" charset="0"/>
                <a:cs typeface="Times New Roman" panose="02020603050405020304" pitchFamily="18" charset="0"/>
              </a:rPr>
              <a:t> заборонили діяльність КПТ (виникла влітку 1920 р. в Москві), розгромили ліві сили (так звану Зелену армію). Але Кремль жодного разу не засудив розправу над комуністами. Крім того, </a:t>
            </a:r>
            <a:r>
              <a:rPr lang="uk-UA" sz="3200" b="1" dirty="0">
                <a:effectLst/>
                <a:highlight>
                  <a:srgbClr val="800000"/>
                </a:highlight>
                <a:latin typeface="Times New Roman" panose="02020603050405020304" pitchFamily="18" charset="0"/>
                <a:cs typeface="Times New Roman" panose="02020603050405020304" pitchFamily="18" charset="0"/>
              </a:rPr>
              <a:t>14 серпня 1920 р.</a:t>
            </a:r>
            <a:r>
              <a:rPr lang="uk-UA" sz="3200" b="1" dirty="0">
                <a:effectLst/>
                <a:latin typeface="Times New Roman" panose="02020603050405020304" pitchFamily="18" charset="0"/>
                <a:cs typeface="Times New Roman" panose="02020603050405020304" pitchFamily="18" charset="0"/>
              </a:rPr>
              <a:t>  М. Кемаль виступив в Анкарі проти принципів більшовизму: «</a:t>
            </a:r>
            <a:r>
              <a:rPr lang="uk-UA" sz="3200" b="1" i="1" dirty="0">
                <a:solidFill>
                  <a:srgbClr val="FFFF00"/>
                </a:solidFill>
                <a:effectLst/>
                <a:latin typeface="Times New Roman" panose="02020603050405020304" pitchFamily="18" charset="0"/>
                <a:cs typeface="Times New Roman" panose="02020603050405020304" pitchFamily="18" charset="0"/>
              </a:rPr>
              <a:t>Російський комунізм не прийнятний до Туреччини</a:t>
            </a:r>
            <a:r>
              <a:rPr lang="uk-UA" sz="3200" b="1" dirty="0">
                <a:effectLst/>
                <a:latin typeface="Times New Roman" panose="02020603050405020304" pitchFamily="18" charset="0"/>
                <a:cs typeface="Times New Roman" panose="02020603050405020304" pitchFamily="18" charset="0"/>
              </a:rPr>
              <a:t>». На це більшовики відповіли телеграмою: «</a:t>
            </a:r>
            <a:r>
              <a:rPr lang="uk-UA" sz="3200" b="1" i="1" dirty="0">
                <a:solidFill>
                  <a:srgbClr val="FFFF00"/>
                </a:solidFill>
                <a:effectLst/>
                <a:latin typeface="Times New Roman" panose="02020603050405020304" pitchFamily="18" charset="0"/>
                <a:cs typeface="Times New Roman" panose="02020603050405020304" pitchFamily="18" charset="0"/>
              </a:rPr>
              <a:t>Ми рахуємося з тривалим фактором буржуазно-національного руху і нас не бентежить, якщо будуть уклони верхівки або невдачі. Тим більше, як ніколи, ми підкреслюємо нашу дружбу</a:t>
            </a:r>
            <a:r>
              <a:rPr lang="uk-UA" sz="3200" b="1" dirty="0">
                <a:effectLst/>
                <a:latin typeface="Times New Roman" panose="02020603050405020304" pitchFamily="18" charset="0"/>
                <a:cs typeface="Times New Roman" panose="02020603050405020304" pitchFamily="18" charset="0"/>
              </a:rPr>
              <a:t>».</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9909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 </a:t>
            </a:r>
            <a:r>
              <a:rPr lang="uk-UA"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dirty="0">
                <a:solidFill>
                  <a:srgbClr val="002060"/>
                </a:solidFill>
                <a:highlight>
                  <a:srgbClr val="FFFF00"/>
                </a:highlight>
                <a:latin typeface="Times New Roman" panose="02020603050405020304" pitchFamily="18" charset="0"/>
                <a:cs typeface="Times New Roman" panose="02020603050405020304" pitchFamily="18" charset="0"/>
              </a:rPr>
            </a:br>
            <a:r>
              <a:rPr lang="uk-UA"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700" b="1" dirty="0">
                <a:effectLst/>
                <a:latin typeface="Times New Roman" panose="02020603050405020304" pitchFamily="18" charset="0"/>
                <a:cs typeface="Times New Roman" panose="02020603050405020304" pitchFamily="18" charset="0"/>
              </a:rPr>
              <a:t>Отже, більшовиків і М. Кемаля в цей період об’єднувала одна мета – боротьба проти країн Антанти. Тому навіть у </a:t>
            </a:r>
            <a:r>
              <a:rPr lang="uk-UA" sz="3700" b="1" i="1" dirty="0" err="1">
                <a:solidFill>
                  <a:srgbClr val="FFFF00"/>
                </a:solidFill>
                <a:effectLst/>
                <a:highlight>
                  <a:srgbClr val="800000"/>
                </a:highlight>
                <a:latin typeface="Times New Roman" panose="02020603050405020304" pitchFamily="18" charset="0"/>
                <a:cs typeface="Times New Roman" panose="02020603050405020304" pitchFamily="18" charset="0"/>
              </a:rPr>
              <a:t>турецько</a:t>
            </a:r>
            <a:r>
              <a:rPr lang="uk-UA" sz="3700" b="1" i="1" dirty="0">
                <a:solidFill>
                  <a:srgbClr val="FFFF00"/>
                </a:solidFill>
                <a:effectLst/>
                <a:highlight>
                  <a:srgbClr val="800000"/>
                </a:highlight>
                <a:latin typeface="Times New Roman" panose="02020603050405020304" pitchFamily="18" charset="0"/>
                <a:cs typeface="Times New Roman" panose="02020603050405020304" pitchFamily="18" charset="0"/>
              </a:rPr>
              <a:t>-вірменській війні</a:t>
            </a:r>
            <a:r>
              <a:rPr lang="uk-UA" sz="3700" b="1" dirty="0">
                <a:effectLst/>
                <a:latin typeface="Times New Roman" panose="02020603050405020304" pitchFamily="18" charset="0"/>
                <a:cs typeface="Times New Roman" panose="02020603050405020304" pitchFamily="18" charset="0"/>
              </a:rPr>
              <a:t> (24.09.1920 – 02.12.1920) Радянська Росія була на боці Туреччини. Вірменські націоналісти (дашнаки) пов’язували свою незалежність з Антантою і США, займали негативну позицію по відношенню як до Радянської Росії, так і до турецького національно-визвольного руху. </a:t>
            </a:r>
            <a:endParaRPr lang="ru-RU" sz="37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61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 </a:t>
            </a:r>
            <a:r>
              <a:rPr lang="uk-UA"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dirty="0">
                <a:solidFill>
                  <a:srgbClr val="002060"/>
                </a:solidFill>
                <a:highlight>
                  <a:srgbClr val="FFFF00"/>
                </a:highlight>
                <a:latin typeface="Times New Roman" panose="02020603050405020304" pitchFamily="18" charset="0"/>
                <a:cs typeface="Times New Roman" panose="02020603050405020304" pitchFamily="18" charset="0"/>
              </a:rPr>
            </a:br>
            <a:r>
              <a:rPr lang="uk-UA"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400" b="1" dirty="0" err="1">
                <a:effectLst/>
                <a:latin typeface="Times New Roman" panose="02020603050405020304" pitchFamily="18" charset="0"/>
                <a:cs typeface="Times New Roman" panose="02020603050405020304" pitchFamily="18" charset="0"/>
              </a:rPr>
              <a:t>Кемалісти</a:t>
            </a:r>
            <a:r>
              <a:rPr lang="uk-UA" sz="3400" b="1" dirty="0">
                <a:effectLst/>
                <a:latin typeface="Times New Roman" panose="02020603050405020304" pitchFamily="18" charset="0"/>
                <a:cs typeface="Times New Roman" panose="02020603050405020304" pitchFamily="18" charset="0"/>
              </a:rPr>
              <a:t> пред’явили ультиматум Вірменії відмовитися від умов Севрського договору, ставлячи за мету змінити кордони незалежної Республіки Вірменія.</a:t>
            </a:r>
          </a:p>
          <a:p>
            <a:pPr marL="0" indent="0" algn="just">
              <a:buNone/>
            </a:pPr>
            <a:r>
              <a:rPr lang="uk-UA" sz="3400" b="1" dirty="0">
                <a:effectLst/>
                <a:latin typeface="Times New Roman" panose="02020603050405020304" pitchFamily="18" charset="0"/>
                <a:cs typeface="Times New Roman" panose="02020603050405020304" pitchFamily="18" charset="0"/>
              </a:rPr>
              <a:t>Отримавши від більшовиків зброю і фінансову допомогу (5 млн. рублів золотом), </a:t>
            </a:r>
            <a:r>
              <a:rPr lang="uk-UA" sz="3400" b="1" dirty="0" err="1">
                <a:effectLst/>
                <a:latin typeface="Times New Roman" panose="02020603050405020304" pitchFamily="18" charset="0"/>
                <a:cs typeface="Times New Roman" panose="02020603050405020304" pitchFamily="18" charset="0"/>
              </a:rPr>
              <a:t>кемалісти</a:t>
            </a:r>
            <a:r>
              <a:rPr lang="uk-UA" sz="3400" b="1" dirty="0">
                <a:effectLst/>
                <a:latin typeface="Times New Roman" panose="02020603050405020304" pitchFamily="18" charset="0"/>
                <a:cs typeface="Times New Roman" panose="02020603050405020304" pitchFamily="18" charset="0"/>
              </a:rPr>
              <a:t> розгромили вірменські сили.</a:t>
            </a:r>
          </a:p>
          <a:p>
            <a:pPr marL="0" indent="0" algn="just">
              <a:buNone/>
            </a:pPr>
            <a:r>
              <a:rPr lang="uk-UA" sz="3400" b="1" dirty="0">
                <a:effectLst/>
                <a:latin typeface="Times New Roman" panose="02020603050405020304" pitchFamily="18" charset="0"/>
                <a:cs typeface="Times New Roman" panose="02020603050405020304" pitchFamily="18" charset="0"/>
              </a:rPr>
              <a:t>Згідно </a:t>
            </a:r>
            <a:r>
              <a:rPr lang="uk-UA" sz="3400" b="1" i="1" dirty="0" err="1">
                <a:solidFill>
                  <a:srgbClr val="FFFF00"/>
                </a:solidFill>
                <a:effectLst/>
                <a:highlight>
                  <a:srgbClr val="800000"/>
                </a:highlight>
                <a:latin typeface="Times New Roman" panose="02020603050405020304" pitchFamily="18" charset="0"/>
                <a:cs typeface="Times New Roman" panose="02020603050405020304" pitchFamily="18" charset="0"/>
              </a:rPr>
              <a:t>Александропільського</a:t>
            </a:r>
            <a:r>
              <a:rPr lang="uk-UA" sz="3400" b="1" i="1" dirty="0">
                <a:solidFill>
                  <a:srgbClr val="FFFF00"/>
                </a:solidFill>
                <a:effectLst/>
                <a:highlight>
                  <a:srgbClr val="800000"/>
                </a:highlight>
                <a:latin typeface="Times New Roman" panose="02020603050405020304" pitchFamily="18" charset="0"/>
                <a:cs typeface="Times New Roman" panose="02020603050405020304" pitchFamily="18" charset="0"/>
              </a:rPr>
              <a:t> миру від 2 грудня 1920 р</a:t>
            </a:r>
            <a:r>
              <a:rPr lang="uk-UA" sz="3400" b="1" dirty="0">
                <a:effectLst/>
                <a:latin typeface="Times New Roman" panose="02020603050405020304" pitchFamily="18" charset="0"/>
                <a:cs typeface="Times New Roman" panose="02020603050405020304" pitchFamily="18" charset="0"/>
              </a:rPr>
              <a:t>. Західна Вірменія відійшла до Туреччини. Решту частину Вірменії зайняли війська Червоної армії. </a:t>
            </a:r>
            <a:endParaRPr lang="ru-RU" sz="34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2456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 </a:t>
            </a:r>
            <a:r>
              <a:rPr lang="uk-UA"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dirty="0">
                <a:solidFill>
                  <a:srgbClr val="002060"/>
                </a:solidFill>
                <a:highlight>
                  <a:srgbClr val="FFFF00"/>
                </a:highlight>
                <a:latin typeface="Times New Roman" panose="02020603050405020304" pitchFamily="18" charset="0"/>
                <a:cs typeface="Times New Roman" panose="02020603050405020304" pitchFamily="18" charset="0"/>
              </a:rPr>
            </a:br>
            <a:r>
              <a:rPr lang="uk-UA"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500" b="1" dirty="0">
                <a:solidFill>
                  <a:srgbClr val="FFFF00"/>
                </a:solidFill>
                <a:effectLst/>
                <a:highlight>
                  <a:srgbClr val="800000"/>
                </a:highlight>
                <a:latin typeface="Times New Roman" panose="02020603050405020304" pitchFamily="18" charset="0"/>
                <a:cs typeface="Times New Roman" panose="02020603050405020304" pitchFamily="18" charset="0"/>
              </a:rPr>
              <a:t>16 березня 1921 р.</a:t>
            </a:r>
            <a:r>
              <a:rPr lang="uk-UA" sz="3500" b="1" dirty="0">
                <a:effectLst/>
                <a:latin typeface="Times New Roman" panose="02020603050405020304" pitchFamily="18" charset="0"/>
                <a:cs typeface="Times New Roman" panose="02020603050405020304" pitchFamily="18" charset="0"/>
              </a:rPr>
              <a:t> у Москві було підписано Договір про дружбу і братерство. Кремль пішов на територіальні поступки (</a:t>
            </a:r>
            <a:r>
              <a:rPr lang="uk-UA" sz="3500" b="1" dirty="0">
                <a:solidFill>
                  <a:srgbClr val="FFFF00"/>
                </a:solidFill>
                <a:effectLst/>
                <a:latin typeface="Times New Roman" panose="02020603050405020304" pitchFamily="18" charset="0"/>
                <a:cs typeface="Times New Roman" panose="02020603050405020304" pitchFamily="18" charset="0"/>
              </a:rPr>
              <a:t>Карська область і райони на південь від Батумі – за Брест-Литовським миром російська армія покинула ці території</a:t>
            </a:r>
            <a:r>
              <a:rPr lang="uk-UA" sz="3500" b="1" dirty="0">
                <a:effectLst/>
                <a:latin typeface="Times New Roman" panose="02020603050405020304" pitchFamily="18" charset="0"/>
                <a:cs typeface="Times New Roman" panose="02020603050405020304" pitchFamily="18" charset="0"/>
              </a:rPr>
              <a:t>) та почав поставки зброї новим союзникам (</a:t>
            </a:r>
            <a:r>
              <a:rPr lang="uk-UA" sz="3500" b="1" i="1" dirty="0">
                <a:effectLst/>
                <a:latin typeface="Times New Roman" panose="02020603050405020304" pitchFamily="18" charset="0"/>
                <a:cs typeface="Times New Roman" panose="02020603050405020304" pitchFamily="18" charset="0"/>
              </a:rPr>
              <a:t>гвинтівки, кулемети, гармати, 2 військові кораблі, великі суми грошей у золоті</a:t>
            </a:r>
            <a:r>
              <a:rPr lang="uk-UA" sz="3500" b="1" dirty="0">
                <a:effectLst/>
                <a:latin typeface="Times New Roman" panose="02020603050405020304" pitchFamily="18" charset="0"/>
                <a:cs typeface="Times New Roman" panose="02020603050405020304" pitchFamily="18" charset="0"/>
              </a:rPr>
              <a:t>). Причина таких симпатій полягала у </a:t>
            </a:r>
            <a:r>
              <a:rPr lang="uk-UA" sz="3500" b="1" dirty="0" err="1">
                <a:effectLst/>
                <a:latin typeface="Times New Roman" panose="02020603050405020304" pitchFamily="18" charset="0"/>
                <a:cs typeface="Times New Roman" panose="02020603050405020304" pitchFamily="18" charset="0"/>
              </a:rPr>
              <a:t>антизахідній</a:t>
            </a:r>
            <a:r>
              <a:rPr lang="uk-UA" sz="3500" b="1" dirty="0">
                <a:effectLst/>
                <a:latin typeface="Times New Roman" panose="02020603050405020304" pitchFamily="18" charset="0"/>
                <a:cs typeface="Times New Roman" panose="02020603050405020304" pitchFamily="18" charset="0"/>
              </a:rPr>
              <a:t> спрямованості турецького руху.</a:t>
            </a:r>
          </a:p>
        </p:txBody>
      </p:sp>
    </p:spTree>
    <p:extLst>
      <p:ext uri="{BB962C8B-B14F-4D97-AF65-F5344CB8AC3E}">
        <p14:creationId xmlns:p14="http://schemas.microsoft.com/office/powerpoint/2010/main" val="599532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 </a:t>
            </a:r>
            <a:r>
              <a:rPr lang="uk-UA"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dirty="0">
                <a:solidFill>
                  <a:srgbClr val="002060"/>
                </a:solidFill>
                <a:highlight>
                  <a:srgbClr val="FFFF00"/>
                </a:highlight>
                <a:latin typeface="Times New Roman" panose="02020603050405020304" pitchFamily="18" charset="0"/>
                <a:cs typeface="Times New Roman" panose="02020603050405020304" pitchFamily="18" charset="0"/>
              </a:rPr>
            </a:br>
            <a:r>
              <a:rPr lang="uk-UA"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Autofit/>
          </a:bodyPr>
          <a:lstStyle/>
          <a:p>
            <a:pPr marL="0" indent="0" algn="just">
              <a:buNone/>
            </a:pPr>
            <a:r>
              <a:rPr lang="uk-UA" sz="3400" b="1" dirty="0">
                <a:effectLst/>
                <a:latin typeface="Times New Roman" panose="02020603050405020304" pitchFamily="18" charset="0"/>
                <a:cs typeface="Times New Roman" panose="02020603050405020304" pitchFamily="18" charset="0"/>
              </a:rPr>
              <a:t>Відповіддю Антанти був новий наступ </a:t>
            </a:r>
            <a:r>
              <a:rPr lang="uk-UA" sz="3400" b="1" dirty="0">
                <a:effectLst/>
                <a:highlight>
                  <a:srgbClr val="800000"/>
                </a:highlight>
                <a:latin typeface="Times New Roman" panose="02020603050405020304" pitchFamily="18" charset="0"/>
                <a:cs typeface="Times New Roman" panose="02020603050405020304" pitchFamily="18" charset="0"/>
              </a:rPr>
              <a:t>грецьких військ</a:t>
            </a:r>
            <a:r>
              <a:rPr lang="uk-UA" sz="3400" b="1" dirty="0">
                <a:effectLst/>
                <a:latin typeface="Times New Roman" panose="02020603050405020304" pitchFamily="18" charset="0"/>
                <a:cs typeface="Times New Roman" panose="02020603050405020304" pitchFamily="18" charset="0"/>
              </a:rPr>
              <a:t> в </a:t>
            </a:r>
            <a:r>
              <a:rPr lang="uk-UA" sz="3400" b="1" i="1" dirty="0">
                <a:solidFill>
                  <a:srgbClr val="FFFF00"/>
                </a:solidFill>
                <a:effectLst/>
                <a:latin typeface="Times New Roman" panose="02020603050405020304" pitchFamily="18" charset="0"/>
                <a:cs typeface="Times New Roman" panose="02020603050405020304" pitchFamily="18" charset="0"/>
              </a:rPr>
              <a:t>березні 1921 р.</a:t>
            </a:r>
            <a:r>
              <a:rPr lang="uk-UA" sz="3400" b="1" dirty="0">
                <a:effectLst/>
                <a:latin typeface="Times New Roman" panose="02020603050405020304" pitchFamily="18" charset="0"/>
                <a:cs typeface="Times New Roman" panose="02020603050405020304" pitchFamily="18" charset="0"/>
              </a:rPr>
              <a:t>, що майже дійшли до Анкари. Зміцнена завдяки російській допомозі національна армія контратакувала грецькі війська </a:t>
            </a:r>
            <a:r>
              <a:rPr lang="uk-UA" sz="3400" b="1" dirty="0">
                <a:effectLst/>
                <a:highlight>
                  <a:srgbClr val="800000"/>
                </a:highlight>
                <a:latin typeface="Times New Roman" panose="02020603050405020304" pitchFamily="18" charset="0"/>
                <a:cs typeface="Times New Roman" panose="02020603050405020304" pitchFamily="18" charset="0"/>
              </a:rPr>
              <a:t>23 серпня 1921 р.</a:t>
            </a:r>
            <a:r>
              <a:rPr lang="uk-UA" sz="3400" b="1" dirty="0">
                <a:effectLst/>
                <a:latin typeface="Times New Roman" panose="02020603050405020304" pitchFamily="18" charset="0"/>
                <a:cs typeface="Times New Roman" panose="02020603050405020304" pitchFamily="18" charset="0"/>
              </a:rPr>
              <a:t> і зуміла переламати хід подій (</a:t>
            </a:r>
            <a:r>
              <a:rPr lang="uk-UA" sz="3400" b="1" dirty="0" err="1">
                <a:effectLst/>
                <a:highlight>
                  <a:srgbClr val="0000FF"/>
                </a:highlight>
                <a:latin typeface="Times New Roman" panose="02020603050405020304" pitchFamily="18" charset="0"/>
                <a:cs typeface="Times New Roman" panose="02020603050405020304" pitchFamily="18" charset="0"/>
              </a:rPr>
              <a:t>Саакарійська</a:t>
            </a:r>
            <a:r>
              <a:rPr lang="uk-UA" sz="3400" b="1" dirty="0">
                <a:effectLst/>
                <a:highlight>
                  <a:srgbClr val="0000FF"/>
                </a:highlight>
                <a:latin typeface="Times New Roman" panose="02020603050405020304" pitchFamily="18" charset="0"/>
                <a:cs typeface="Times New Roman" panose="02020603050405020304" pitchFamily="18" charset="0"/>
              </a:rPr>
              <a:t> битва – 23 серпня – 13 вересня</a:t>
            </a:r>
            <a:r>
              <a:rPr lang="uk-UA" sz="3400" b="1" dirty="0">
                <a:effectLst/>
                <a:latin typeface="Times New Roman" panose="02020603050405020304" pitchFamily="18" charset="0"/>
                <a:cs typeface="Times New Roman" panose="02020603050405020304" pitchFamily="18" charset="0"/>
              </a:rPr>
              <a:t>). </a:t>
            </a:r>
          </a:p>
          <a:p>
            <a:pPr marL="0" indent="0" algn="just">
              <a:buNone/>
            </a:pPr>
            <a:r>
              <a:rPr lang="uk-UA" sz="3400" b="1" dirty="0">
                <a:effectLst/>
                <a:latin typeface="Times New Roman" panose="02020603050405020304" pitchFamily="18" charset="0"/>
                <a:cs typeface="Times New Roman" panose="02020603050405020304" pitchFamily="18" charset="0"/>
              </a:rPr>
              <a:t>Отримавши нові партії зброї, турки </a:t>
            </a:r>
            <a:r>
              <a:rPr lang="uk-UA" sz="3400" b="1" i="1" dirty="0">
                <a:solidFill>
                  <a:srgbClr val="FFFF00"/>
                </a:solidFill>
                <a:effectLst/>
                <a:latin typeface="Times New Roman" panose="02020603050405020304" pitchFamily="18" charset="0"/>
                <a:cs typeface="Times New Roman" panose="02020603050405020304" pitchFamily="18" charset="0"/>
              </a:rPr>
              <a:t>26 серпня 1922 р.</a:t>
            </a:r>
            <a:r>
              <a:rPr lang="uk-UA" sz="3400" b="1" dirty="0">
                <a:effectLst/>
                <a:latin typeface="Times New Roman" panose="02020603050405020304" pitchFamily="18" charset="0"/>
                <a:cs typeface="Times New Roman" panose="02020603050405020304" pitchFamily="18" charset="0"/>
              </a:rPr>
              <a:t> розпочали загальний наступ, що призвело до евакуації грецьких військ у </a:t>
            </a:r>
            <a:r>
              <a:rPr lang="uk-UA" sz="3400" b="1" i="1" dirty="0">
                <a:solidFill>
                  <a:srgbClr val="FFFF00"/>
                </a:solidFill>
                <a:effectLst/>
                <a:latin typeface="Times New Roman" panose="02020603050405020304" pitchFamily="18" charset="0"/>
                <a:cs typeface="Times New Roman" panose="02020603050405020304" pitchFamily="18" charset="0"/>
              </a:rPr>
              <a:t>вересні 1922 р.</a:t>
            </a:r>
          </a:p>
        </p:txBody>
      </p:sp>
    </p:spTree>
    <p:extLst>
      <p:ext uri="{BB962C8B-B14F-4D97-AF65-F5344CB8AC3E}">
        <p14:creationId xmlns:p14="http://schemas.microsoft.com/office/powerpoint/2010/main" val="198005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 </a:t>
            </a:r>
            <a:r>
              <a:rPr lang="uk-UA"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dirty="0">
                <a:solidFill>
                  <a:srgbClr val="002060"/>
                </a:solidFill>
                <a:highlight>
                  <a:srgbClr val="FFFF00"/>
                </a:highlight>
                <a:latin typeface="Times New Roman" panose="02020603050405020304" pitchFamily="18" charset="0"/>
                <a:cs typeface="Times New Roman" panose="02020603050405020304" pitchFamily="18" charset="0"/>
              </a:rPr>
            </a:br>
            <a:r>
              <a:rPr lang="uk-UA"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lnSpcReduction="10000"/>
          </a:bodyPr>
          <a:lstStyle/>
          <a:p>
            <a:pPr marL="0" indent="0" algn="just">
              <a:buNone/>
            </a:pPr>
            <a:r>
              <a:rPr lang="uk-UA" sz="3200" b="1" dirty="0">
                <a:effectLst/>
                <a:latin typeface="Times New Roman" panose="02020603050405020304" pitchFamily="18" charset="0"/>
                <a:cs typeface="Times New Roman" panose="02020603050405020304" pitchFamily="18" charset="0"/>
              </a:rPr>
              <a:t>Франція, що планувала здійснити наступ на Анкару, після поразки грецьких військ, відмовилася від своїх планів.</a:t>
            </a:r>
          </a:p>
          <a:p>
            <a:pPr marL="0" indent="0" algn="just">
              <a:buNone/>
            </a:pPr>
            <a:r>
              <a:rPr lang="ru-RU" sz="3200" b="1" dirty="0" err="1">
                <a:effectLst/>
                <a:latin typeface="Times New Roman" panose="02020603050405020304" pitchFamily="18" charset="0"/>
                <a:cs typeface="Times New Roman" panose="02020603050405020304" pitchFamily="18" charset="0"/>
              </a:rPr>
              <a:t>Змушені</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визнати</a:t>
            </a:r>
            <a:r>
              <a:rPr lang="ru-RU" sz="3200" b="1" dirty="0">
                <a:effectLst/>
                <a:latin typeface="Times New Roman" panose="02020603050405020304" pitchFamily="18" charset="0"/>
                <a:cs typeface="Times New Roman" panose="02020603050405020304" pitchFamily="18" charset="0"/>
              </a:rPr>
              <a:t> уряд </a:t>
            </a:r>
            <a:r>
              <a:rPr lang="ru-RU" sz="3200" b="1" dirty="0" err="1">
                <a:effectLst/>
                <a:latin typeface="Times New Roman" panose="02020603050405020304" pitchFamily="18" charset="0"/>
                <a:cs typeface="Times New Roman" panose="02020603050405020304" pitchFamily="18" charset="0"/>
              </a:rPr>
              <a:t>Мустафи</a:t>
            </a:r>
            <a:r>
              <a:rPr lang="ru-RU" sz="3200" b="1" dirty="0">
                <a:effectLst/>
                <a:latin typeface="Times New Roman" panose="02020603050405020304" pitchFamily="18" charset="0"/>
                <a:cs typeface="Times New Roman" panose="02020603050405020304" pitchFamily="18" charset="0"/>
              </a:rPr>
              <a:t> Кемаля, </a:t>
            </a:r>
            <a:r>
              <a:rPr lang="ru-RU" sz="3200" b="1" dirty="0" err="1">
                <a:effectLst/>
                <a:latin typeface="Times New Roman" panose="02020603050405020304" pitchFamily="18" charset="0"/>
                <a:cs typeface="Times New Roman" panose="02020603050405020304" pitchFamily="18" charset="0"/>
              </a:rPr>
              <a:t>країни</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Антанти</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підписали</a:t>
            </a:r>
            <a:r>
              <a:rPr lang="ru-RU" sz="3200" b="1" dirty="0">
                <a:effectLst/>
                <a:latin typeface="Times New Roman" panose="02020603050405020304" pitchFamily="18" charset="0"/>
                <a:cs typeface="Times New Roman" panose="02020603050405020304" pitchFamily="18" charset="0"/>
              </a:rPr>
              <a:t> з ним </a:t>
            </a:r>
            <a:r>
              <a:rPr lang="ru-RU" sz="3200" b="1" dirty="0">
                <a:solidFill>
                  <a:srgbClr val="FFFF00"/>
                </a:solidFill>
                <a:effectLst/>
                <a:highlight>
                  <a:srgbClr val="800000"/>
                </a:highlight>
                <a:latin typeface="Times New Roman" panose="02020603050405020304" pitchFamily="18" charset="0"/>
                <a:cs typeface="Times New Roman" panose="02020603050405020304" pitchFamily="18" charset="0"/>
              </a:rPr>
              <a:t>11 </a:t>
            </a:r>
            <a:r>
              <a:rPr lang="ru-RU" sz="3200" b="1" dirty="0" err="1">
                <a:solidFill>
                  <a:srgbClr val="FFFF00"/>
                </a:solidFill>
                <a:effectLst/>
                <a:highlight>
                  <a:srgbClr val="800000"/>
                </a:highlight>
                <a:latin typeface="Times New Roman" panose="02020603050405020304" pitchFamily="18" charset="0"/>
                <a:cs typeface="Times New Roman" panose="02020603050405020304" pitchFamily="18" charset="0"/>
              </a:rPr>
              <a:t>жовтня</a:t>
            </a:r>
            <a:r>
              <a:rPr lang="ru-RU" sz="3200" b="1" dirty="0">
                <a:solidFill>
                  <a:srgbClr val="FFFF00"/>
                </a:solidFill>
                <a:effectLst/>
                <a:highlight>
                  <a:srgbClr val="800000"/>
                </a:highlight>
                <a:latin typeface="Times New Roman" panose="02020603050405020304" pitchFamily="18" charset="0"/>
                <a:cs typeface="Times New Roman" panose="02020603050405020304" pitchFamily="18" charset="0"/>
              </a:rPr>
              <a:t> 1922 р.</a:t>
            </a:r>
            <a:r>
              <a:rPr lang="ru-RU" sz="3200" b="1" dirty="0">
                <a:effectLst/>
                <a:latin typeface="Times New Roman" panose="02020603050405020304" pitchFamily="18" charset="0"/>
                <a:cs typeface="Times New Roman" panose="02020603050405020304" pitchFamily="18" charset="0"/>
              </a:rPr>
              <a:t> в </a:t>
            </a:r>
            <a:r>
              <a:rPr lang="ru-RU" sz="3200" b="1" dirty="0" err="1">
                <a:effectLst/>
                <a:latin typeface="Times New Roman" panose="02020603050405020304" pitchFamily="18" charset="0"/>
                <a:cs typeface="Times New Roman" panose="02020603050405020304" pitchFamily="18" charset="0"/>
              </a:rPr>
              <a:t>місті</a:t>
            </a:r>
            <a:r>
              <a:rPr lang="ru-RU" sz="3200" b="1" dirty="0">
                <a:effectLst/>
                <a:latin typeface="Times New Roman" panose="02020603050405020304" pitchFamily="18" charset="0"/>
                <a:cs typeface="Times New Roman" panose="02020603050405020304" pitchFamily="18" charset="0"/>
              </a:rPr>
              <a:t> </a:t>
            </a:r>
            <a:r>
              <a:rPr lang="ru-RU" sz="3200" b="1" u="sng" dirty="0">
                <a:solidFill>
                  <a:srgbClr val="FFFF00"/>
                </a:solidFill>
                <a:effectLst/>
                <a:latin typeface="Times New Roman" panose="02020603050405020304" pitchFamily="18" charset="0"/>
                <a:cs typeface="Times New Roman" panose="02020603050405020304" pitchFamily="18" charset="0"/>
              </a:rPr>
              <a:t>Муданья</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перемир’я</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котрим</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передбачалось</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виведення</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грецьких</a:t>
            </a:r>
            <a:r>
              <a:rPr lang="ru-RU" sz="3200" b="1" dirty="0">
                <a:effectLst/>
                <a:latin typeface="Times New Roman" panose="02020603050405020304" pitchFamily="18" charset="0"/>
                <a:cs typeface="Times New Roman" panose="02020603050405020304" pitchFamily="18" charset="0"/>
              </a:rPr>
              <a:t> та </a:t>
            </a:r>
            <a:r>
              <a:rPr lang="ru-RU" sz="3200" b="1" dirty="0" err="1">
                <a:effectLst/>
                <a:latin typeface="Times New Roman" panose="02020603050405020304" pitchFamily="18" charset="0"/>
                <a:cs typeface="Times New Roman" panose="02020603050405020304" pitchFamily="18" charset="0"/>
              </a:rPr>
              <a:t>союзних</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військ</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зі</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Східної</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Фракії</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Наступні</a:t>
            </a:r>
            <a:r>
              <a:rPr lang="ru-RU" sz="3200" b="1" dirty="0">
                <a:effectLst/>
                <a:latin typeface="Times New Roman" panose="02020603050405020304" pitchFamily="18" charset="0"/>
                <a:cs typeface="Times New Roman" panose="02020603050405020304" pitchFamily="18" charset="0"/>
              </a:rPr>
              <a:t> переговори </a:t>
            </a:r>
            <a:r>
              <a:rPr lang="ru-RU" sz="3200" b="1" dirty="0" err="1">
                <a:effectLst/>
                <a:latin typeface="Times New Roman" panose="02020603050405020304" pitchFamily="18" charset="0"/>
                <a:cs typeface="Times New Roman" panose="02020603050405020304" pitchFamily="18" charset="0"/>
              </a:rPr>
              <a:t>повинні</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були</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відбутися</a:t>
            </a:r>
            <a:r>
              <a:rPr lang="ru-RU" sz="3200" b="1" dirty="0">
                <a:effectLst/>
                <a:latin typeface="Times New Roman" panose="02020603050405020304" pitchFamily="18" charset="0"/>
                <a:cs typeface="Times New Roman" panose="02020603050405020304" pitchFamily="18" charset="0"/>
              </a:rPr>
              <a:t> у </a:t>
            </a:r>
            <a:r>
              <a:rPr lang="ru-RU" sz="3200" b="1" dirty="0" err="1">
                <a:effectLst/>
                <a:latin typeface="Times New Roman" panose="02020603050405020304" pitchFamily="18" charset="0"/>
                <a:cs typeface="Times New Roman" panose="02020603050405020304" pitchFamily="18" charset="0"/>
              </a:rPr>
              <a:t>Лондоні</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однак</a:t>
            </a:r>
            <a:r>
              <a:rPr lang="ru-RU" sz="3200" b="1" dirty="0">
                <a:effectLst/>
                <a:latin typeface="Times New Roman" panose="02020603050405020304" pitchFamily="18" charset="0"/>
                <a:cs typeface="Times New Roman" panose="02020603050405020304" pitchFamily="18" charset="0"/>
              </a:rPr>
              <a:t> Кемаль </a:t>
            </a:r>
            <a:r>
              <a:rPr lang="ru-RU" sz="3200" b="1" dirty="0" err="1">
                <a:effectLst/>
                <a:latin typeface="Times New Roman" panose="02020603050405020304" pitchFamily="18" charset="0"/>
                <a:cs typeface="Times New Roman" panose="02020603050405020304" pitchFamily="18" charset="0"/>
              </a:rPr>
              <a:t>відмовився</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від</a:t>
            </a:r>
            <a:r>
              <a:rPr lang="ru-RU" sz="3200" b="1" dirty="0">
                <a:effectLst/>
                <a:latin typeface="Times New Roman" panose="02020603050405020304" pitchFamily="18" charset="0"/>
                <a:cs typeface="Times New Roman" panose="02020603050405020304" pitchFamily="18" charset="0"/>
              </a:rPr>
              <a:t> них. </a:t>
            </a:r>
          </a:p>
          <a:p>
            <a:pPr marL="0" indent="0" algn="just">
              <a:buNone/>
            </a:pPr>
            <a:r>
              <a:rPr lang="ru-RU" sz="3200" b="1" dirty="0">
                <a:solidFill>
                  <a:srgbClr val="FFFF00"/>
                </a:solidFill>
                <a:effectLst/>
                <a:highlight>
                  <a:srgbClr val="800000"/>
                </a:highlight>
                <a:latin typeface="Times New Roman" panose="02020603050405020304" pitchFamily="18" charset="0"/>
                <a:cs typeface="Times New Roman" panose="02020603050405020304" pitchFamily="18" charset="0"/>
              </a:rPr>
              <a:t>1 листопада 1922 р.</a:t>
            </a:r>
            <a:r>
              <a:rPr lang="ru-RU" sz="3200" b="1" dirty="0">
                <a:effectLst/>
                <a:latin typeface="Times New Roman" panose="02020603050405020304" pitchFamily="18" charset="0"/>
                <a:cs typeface="Times New Roman" panose="02020603050405020304" pitchFamily="18" charset="0"/>
              </a:rPr>
              <a:t> урядом Кемаля </a:t>
            </a:r>
            <a:r>
              <a:rPr lang="ru-RU" sz="3200" b="1" dirty="0" err="1">
                <a:effectLst/>
                <a:latin typeface="Times New Roman" panose="02020603050405020304" pitchFamily="18" charset="0"/>
                <a:cs typeface="Times New Roman" panose="02020603050405020304" pitchFamily="18" charset="0"/>
              </a:rPr>
              <a:t>було</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скасовано</a:t>
            </a:r>
            <a:r>
              <a:rPr lang="ru-RU" sz="3200" b="1" dirty="0">
                <a:effectLst/>
                <a:latin typeface="Times New Roman" panose="02020603050405020304" pitchFamily="18" charset="0"/>
                <a:cs typeface="Times New Roman" panose="02020603050405020304" pitchFamily="18" charset="0"/>
              </a:rPr>
              <a:t> </a:t>
            </a:r>
            <a:r>
              <a:rPr lang="ru-RU" sz="3200" b="1" dirty="0">
                <a:solidFill>
                  <a:srgbClr val="FF0000"/>
                </a:solidFill>
                <a:effectLst/>
                <a:highlight>
                  <a:srgbClr val="FFFF00"/>
                </a:highlight>
                <a:latin typeface="Times New Roman" panose="02020603050405020304" pitchFamily="18" charset="0"/>
                <a:cs typeface="Times New Roman" panose="02020603050405020304" pitchFamily="18" charset="0"/>
              </a:rPr>
              <a:t>султанат</a:t>
            </a:r>
            <a:r>
              <a:rPr lang="ru-RU" sz="3200" b="1" dirty="0">
                <a:effectLst/>
                <a:latin typeface="Times New Roman" panose="02020603050405020304" pitchFamily="18" charset="0"/>
                <a:cs typeface="Times New Roman" panose="02020603050405020304" pitchFamily="18" charset="0"/>
              </a:rPr>
              <a:t> (як </a:t>
            </a:r>
            <a:r>
              <a:rPr lang="ru-RU" sz="3200" b="1" dirty="0" err="1">
                <a:effectLst/>
                <a:latin typeface="Times New Roman" panose="02020603050405020304" pitchFamily="18" charset="0"/>
                <a:cs typeface="Times New Roman" panose="02020603050405020304" pitchFamily="18" charset="0"/>
              </a:rPr>
              <a:t>політичний</a:t>
            </a:r>
            <a:r>
              <a:rPr lang="ru-RU"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устрій</a:t>
            </a:r>
            <a:r>
              <a:rPr lang="ru-RU" sz="3200" b="1" dirty="0">
                <a:effectLst/>
                <a:latin typeface="Times New Roman" panose="02020603050405020304" pitchFamily="18" charset="0"/>
                <a:cs typeface="Times New Roman" panose="02020603050405020304" pitchFamily="18" charset="0"/>
              </a:rPr>
              <a:t>), султан Мехмед </a:t>
            </a:r>
            <a:r>
              <a:rPr lang="en-US" sz="3200" b="1" dirty="0">
                <a:effectLst/>
                <a:latin typeface="Times New Roman" panose="02020603050405020304" pitchFamily="18" charset="0"/>
                <a:cs typeface="Times New Roman" panose="02020603050405020304" pitchFamily="18" charset="0"/>
              </a:rPr>
              <a:t>VI </a:t>
            </a:r>
            <a:r>
              <a:rPr lang="uk-UA" sz="3200" b="1" dirty="0" err="1">
                <a:effectLst/>
                <a:latin typeface="Times New Roman" panose="02020603050405020304" pitchFamily="18" charset="0"/>
                <a:cs typeface="Times New Roman" panose="02020603050405020304" pitchFamily="18" charset="0"/>
              </a:rPr>
              <a:t>Вахедеддін</a:t>
            </a:r>
            <a:r>
              <a:rPr lang="uk-UA" sz="3200" b="1" dirty="0">
                <a:effectLst/>
                <a:latin typeface="Times New Roman" panose="02020603050405020304" pitchFamily="18" charset="0"/>
                <a:cs typeface="Times New Roman" panose="02020603050405020304" pitchFamily="18" charset="0"/>
              </a:rPr>
              <a:t> </a:t>
            </a:r>
            <a:r>
              <a:rPr lang="ru-RU" sz="3200" b="1" dirty="0" err="1">
                <a:effectLst/>
                <a:latin typeface="Times New Roman" panose="02020603050405020304" pitchFamily="18" charset="0"/>
                <a:cs typeface="Times New Roman" panose="02020603050405020304" pitchFamily="18" charset="0"/>
              </a:rPr>
              <a:t>відплив</a:t>
            </a:r>
            <a:r>
              <a:rPr lang="ru-RU" sz="3200" b="1" dirty="0">
                <a:effectLst/>
                <a:latin typeface="Times New Roman" panose="02020603050405020304" pitchFamily="18" charset="0"/>
                <a:cs typeface="Times New Roman" panose="02020603050405020304" pitchFamily="18" charset="0"/>
              </a:rPr>
              <a:t> на Мальту (помер в Сан-Ремо у 1926 р.).</a:t>
            </a:r>
          </a:p>
        </p:txBody>
      </p:sp>
    </p:spTree>
    <p:extLst>
      <p:ext uri="{BB962C8B-B14F-4D97-AF65-F5344CB8AC3E}">
        <p14:creationId xmlns:p14="http://schemas.microsoft.com/office/powerpoint/2010/main" val="2851183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720435"/>
          </a:xfrm>
        </p:spPr>
        <p:txBody>
          <a:bodyPr>
            <a:normAutofit fontScale="90000"/>
          </a:bodyPr>
          <a:lstStyle/>
          <a:p>
            <a:r>
              <a:rPr lang="uk-UA" dirty="0">
                <a:solidFill>
                  <a:srgbClr val="002060"/>
                </a:solidFill>
                <a:highlight>
                  <a:srgbClr val="FFFF00"/>
                </a:highlight>
                <a:latin typeface="Times New Roman" panose="02020603050405020304" pitchFamily="18" charset="0"/>
                <a:cs typeface="Times New Roman" panose="02020603050405020304" pitchFamily="18" charset="0"/>
              </a:rPr>
              <a:t>3</a:t>
            </a:r>
            <a:r>
              <a:rPr lang="uk-UA" sz="2400" dirty="0">
                <a:solidFill>
                  <a:srgbClr val="002060"/>
                </a:solidFill>
                <a:highlight>
                  <a:srgbClr val="FFFF00"/>
                </a:highlight>
                <a:latin typeface="Times New Roman" panose="02020603050405020304" pitchFamily="18" charset="0"/>
                <a:cs typeface="Times New Roman" panose="02020603050405020304" pitchFamily="18" charset="0"/>
              </a:rPr>
              <a:t>. </a:t>
            </a:r>
            <a:r>
              <a:rPr lang="uk-UA" sz="2400" dirty="0" err="1">
                <a:solidFill>
                  <a:srgbClr val="002060"/>
                </a:solidFill>
                <a:highlight>
                  <a:srgbClr val="FFFF00"/>
                </a:highlight>
                <a:latin typeface="Times New Roman" panose="02020603050405020304" pitchFamily="18" charset="0"/>
                <a:cs typeface="Times New Roman" panose="02020603050405020304" pitchFamily="18" charset="0"/>
              </a:rPr>
              <a:t>Кемальська</a:t>
            </a:r>
            <a:r>
              <a:rPr lang="uk-UA" sz="2400" dirty="0">
                <a:solidFill>
                  <a:srgbClr val="002060"/>
                </a:solidFill>
                <a:highlight>
                  <a:srgbClr val="FFFF00"/>
                </a:highlight>
                <a:latin typeface="Times New Roman" panose="02020603050405020304" pitchFamily="18" charset="0"/>
                <a:cs typeface="Times New Roman" panose="02020603050405020304" pitchFamily="18" charset="0"/>
              </a:rPr>
              <a:t> революція. </a:t>
            </a:r>
            <a:br>
              <a:rPr lang="uk-UA" sz="2400" dirty="0">
                <a:solidFill>
                  <a:srgbClr val="002060"/>
                </a:solidFill>
                <a:highlight>
                  <a:srgbClr val="FFFF00"/>
                </a:highlight>
                <a:latin typeface="Times New Roman" panose="02020603050405020304" pitchFamily="18" charset="0"/>
                <a:cs typeface="Times New Roman" panose="02020603050405020304" pitchFamily="18" charset="0"/>
              </a:rPr>
            </a:br>
            <a:r>
              <a:rPr lang="uk-UA" sz="2400" dirty="0">
                <a:solidFill>
                  <a:srgbClr val="002060"/>
                </a:solidFill>
                <a:highlight>
                  <a:srgbClr val="FFFF00"/>
                </a:highlight>
                <a:latin typeface="Times New Roman" panose="02020603050405020304" pitchFamily="18" charset="0"/>
                <a:cs typeface="Times New Roman" panose="02020603050405020304" pitchFamily="18" charset="0"/>
              </a:rPr>
              <a:t>Лозаннська конференція</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720436"/>
            <a:ext cx="12191999" cy="6137563"/>
          </a:xfrm>
        </p:spPr>
        <p:txBody>
          <a:bodyPr>
            <a:normAutofit fontScale="77500" lnSpcReduction="20000"/>
          </a:bodyPr>
          <a:lstStyle/>
          <a:p>
            <a:pPr marL="0" indent="0" algn="just">
              <a:buNone/>
            </a:pPr>
            <a:r>
              <a:rPr lang="uk-UA" sz="3200" b="1" dirty="0">
                <a:effectLst/>
                <a:latin typeface="Times New Roman" panose="02020603050405020304" pitchFamily="18" charset="0"/>
                <a:cs typeface="Times New Roman" panose="02020603050405020304" pitchFamily="18" charset="0"/>
              </a:rPr>
              <a:t>Мирні переговори між Туреччиною і колишніми країнами Антанти розпочалися </a:t>
            </a: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20 листопада 1922 р.</a:t>
            </a:r>
            <a:r>
              <a:rPr lang="uk-UA" sz="3200" b="1" dirty="0">
                <a:effectLst/>
                <a:latin typeface="Times New Roman" panose="02020603050405020304" pitchFamily="18" charset="0"/>
                <a:cs typeface="Times New Roman" panose="02020603050405020304" pitchFamily="18" charset="0"/>
              </a:rPr>
              <a:t> в </a:t>
            </a:r>
            <a:r>
              <a:rPr lang="uk-UA" sz="3200" b="1" dirty="0">
                <a:effectLst/>
                <a:highlight>
                  <a:srgbClr val="800000"/>
                </a:highlight>
                <a:latin typeface="Times New Roman" panose="02020603050405020304" pitchFamily="18" charset="0"/>
                <a:cs typeface="Times New Roman" panose="02020603050405020304" pitchFamily="18" charset="0"/>
              </a:rPr>
              <a:t>Лозанні</a:t>
            </a:r>
            <a:r>
              <a:rPr lang="uk-UA" sz="3200" b="1" dirty="0">
                <a:effectLst/>
                <a:latin typeface="Times New Roman" panose="02020603050405020304" pitchFamily="18" charset="0"/>
                <a:cs typeface="Times New Roman" panose="02020603050405020304" pitchFamily="18" charset="0"/>
              </a:rPr>
              <a:t> (делегація на чолі з соратником Кемаля </a:t>
            </a:r>
            <a:r>
              <a:rPr lang="uk-UA" sz="3200" b="1" dirty="0" err="1">
                <a:effectLst/>
                <a:latin typeface="Times New Roman" panose="02020603050405020304" pitchFamily="18" charset="0"/>
                <a:cs typeface="Times New Roman" panose="02020603050405020304" pitchFamily="18" charset="0"/>
              </a:rPr>
              <a:t>Ісметом</a:t>
            </a:r>
            <a:r>
              <a:rPr lang="uk-UA" sz="3200" b="1" dirty="0">
                <a:effectLst/>
                <a:latin typeface="Times New Roman" panose="02020603050405020304" pitchFamily="18" charset="0"/>
                <a:cs typeface="Times New Roman" panose="02020603050405020304" pitchFamily="18" charset="0"/>
              </a:rPr>
              <a:t> </a:t>
            </a:r>
            <a:r>
              <a:rPr lang="uk-UA" sz="3200" b="1" dirty="0" err="1">
                <a:effectLst/>
                <a:latin typeface="Times New Roman" panose="02020603050405020304" pitchFamily="18" charset="0"/>
                <a:cs typeface="Times New Roman" panose="02020603050405020304" pitchFamily="18" charset="0"/>
              </a:rPr>
              <a:t>Іненю</a:t>
            </a:r>
            <a:r>
              <a:rPr lang="uk-UA" sz="3200" b="1" dirty="0">
                <a:effectLst/>
                <a:latin typeface="Times New Roman" panose="02020603050405020304" pitchFamily="18" charset="0"/>
                <a:cs typeface="Times New Roman" panose="02020603050405020304" pitchFamily="18" charset="0"/>
              </a:rPr>
              <a:t>). </a:t>
            </a:r>
          </a:p>
          <a:p>
            <a:pPr marL="0" indent="0" algn="just">
              <a:buNone/>
            </a:pP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24 липня 1923 р.</a:t>
            </a:r>
            <a:r>
              <a:rPr lang="uk-UA" sz="3200" b="1" dirty="0">
                <a:effectLst/>
                <a:latin typeface="Times New Roman" panose="02020603050405020304" pitchFamily="18" charset="0"/>
                <a:cs typeface="Times New Roman" panose="02020603050405020304" pitchFamily="18" charset="0"/>
              </a:rPr>
              <a:t> було підписано мирну угоду – </a:t>
            </a:r>
            <a:r>
              <a:rPr lang="uk-UA" sz="3200" b="1" dirty="0">
                <a:solidFill>
                  <a:srgbClr val="002060"/>
                </a:solidFill>
                <a:effectLst/>
                <a:highlight>
                  <a:srgbClr val="FFFF00"/>
                </a:highlight>
                <a:latin typeface="Times New Roman" panose="02020603050405020304" pitchFamily="18" charset="0"/>
                <a:cs typeface="Times New Roman" panose="02020603050405020304" pitchFamily="18" charset="0"/>
              </a:rPr>
              <a:t>Лозаннську конвенцію</a:t>
            </a:r>
            <a:r>
              <a:rPr lang="uk-UA" sz="3200" b="1" dirty="0">
                <a:effectLst/>
                <a:latin typeface="Times New Roman" panose="02020603050405020304" pitchFamily="18" charset="0"/>
                <a:cs typeface="Times New Roman" panose="02020603050405020304" pitchFamily="18" charset="0"/>
              </a:rPr>
              <a:t>, за якою:</a:t>
            </a:r>
          </a:p>
          <a:p>
            <a:pPr algn="just">
              <a:buFont typeface="Wingdings" panose="05000000000000000000" pitchFamily="2" charset="2"/>
              <a:buChar char="q"/>
            </a:pPr>
            <a:r>
              <a:rPr lang="uk-UA" sz="3200" b="1" dirty="0">
                <a:effectLst/>
                <a:latin typeface="Times New Roman" panose="02020603050405020304" pitchFamily="18" charset="0"/>
                <a:cs typeface="Times New Roman" panose="02020603050405020304" pitchFamily="18" charset="0"/>
              </a:rPr>
              <a:t> Турецька республіка ставала незалежною;</a:t>
            </a:r>
          </a:p>
          <a:p>
            <a:pPr algn="just">
              <a:buFont typeface="Wingdings" panose="05000000000000000000" pitchFamily="2" charset="2"/>
              <a:buChar char="q"/>
            </a:pPr>
            <a:r>
              <a:rPr lang="uk-UA" sz="3200" b="1" dirty="0">
                <a:effectLst/>
                <a:latin typeface="Times New Roman" panose="02020603050405020304" pitchFamily="18" charset="0"/>
                <a:cs typeface="Times New Roman" panose="02020603050405020304" pitchFamily="18" charset="0"/>
              </a:rPr>
              <a:t> Туреччина зберігала свої етнічні кордони;</a:t>
            </a:r>
          </a:p>
          <a:p>
            <a:pPr algn="just">
              <a:buFont typeface="Wingdings" panose="05000000000000000000" pitchFamily="2" charset="2"/>
              <a:buChar char="q"/>
            </a:pPr>
            <a:r>
              <a:rPr lang="uk-UA" sz="3200" b="1" dirty="0">
                <a:effectLst/>
                <a:latin typeface="Times New Roman" panose="02020603050405020304" pitchFamily="18" charset="0"/>
                <a:cs typeface="Times New Roman" panose="02020603050405020304" pitchFamily="18" charset="0"/>
              </a:rPr>
              <a:t> За Туреччиною зберігалась Східна Фракія, Західна Вірменія та північні частини Месопотамського плато;</a:t>
            </a:r>
          </a:p>
          <a:p>
            <a:pPr algn="just">
              <a:buFont typeface="Wingdings" panose="05000000000000000000" pitchFamily="2" charset="2"/>
              <a:buChar char="q"/>
            </a:pPr>
            <a:r>
              <a:rPr lang="uk-UA" sz="3200" b="1" dirty="0">
                <a:effectLst/>
                <a:latin typeface="Times New Roman" panose="02020603050405020304" pitchFamily="18" charset="0"/>
                <a:cs typeface="Times New Roman" panose="02020603050405020304" pitchFamily="18" charset="0"/>
              </a:rPr>
              <a:t> передбачалась демілітаризація та міжнародний статус </a:t>
            </a:r>
            <a:r>
              <a:rPr lang="uk-UA" sz="3200" b="1" dirty="0" err="1">
                <a:effectLst/>
                <a:latin typeface="Times New Roman" panose="02020603050405020304" pitchFamily="18" charset="0"/>
                <a:cs typeface="Times New Roman" panose="02020603050405020304" pitchFamily="18" charset="0"/>
              </a:rPr>
              <a:t>проток</a:t>
            </a:r>
            <a:r>
              <a:rPr lang="uk-UA" sz="3200" b="1" dirty="0">
                <a:effectLst/>
                <a:latin typeface="Times New Roman" panose="02020603050405020304" pitchFamily="18" charset="0"/>
                <a:cs typeface="Times New Roman" panose="02020603050405020304" pitchFamily="18" charset="0"/>
              </a:rPr>
              <a:t>, визнання новим турецьким урядом старого османського боргу.</a:t>
            </a:r>
          </a:p>
          <a:p>
            <a:pPr marL="0" indent="0" algn="just">
              <a:buNone/>
            </a:pPr>
            <a:r>
              <a:rPr lang="uk-UA" sz="3200" b="1" dirty="0">
                <a:effectLst/>
                <a:latin typeface="Times New Roman" panose="02020603050405020304" pitchFamily="18" charset="0"/>
                <a:cs typeface="Times New Roman" panose="02020603050405020304" pitchFamily="18" charset="0"/>
              </a:rPr>
              <a:t>Лозаннська конвенція відміняла режим капітуляцій, частина державного османського боргу перекладалася на території, що відокремилися від Османської імперії. Всі зони впливу в Анатолії ліквідувалися.  </a:t>
            </a:r>
          </a:p>
          <a:p>
            <a:pPr algn="just">
              <a:buFont typeface="Wingdings" panose="05000000000000000000" pitchFamily="2" charset="2"/>
              <a:buChar char="q"/>
            </a:pP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905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fontScale="92500"/>
          </a:bodyPr>
          <a:lstStyle/>
          <a:p>
            <a:pPr marL="0" indent="0" algn="just">
              <a:buNone/>
            </a:pPr>
            <a:r>
              <a:rPr lang="uk-UA" sz="3200" b="1" dirty="0">
                <a:effectLst/>
                <a:latin typeface="Times New Roman" panose="02020603050405020304" pitchFamily="18" charset="0"/>
                <a:cs typeface="Times New Roman" panose="02020603050405020304" pitchFamily="18" charset="0"/>
              </a:rPr>
              <a:t>Для посилення своїх позицій </a:t>
            </a:r>
            <a:r>
              <a:rPr lang="uk-UA" sz="3200" b="1" dirty="0" err="1">
                <a:effectLst/>
                <a:latin typeface="Times New Roman" panose="02020603050405020304" pitchFamily="18" charset="0"/>
                <a:cs typeface="Times New Roman" panose="02020603050405020304" pitchFamily="18" charset="0"/>
              </a:rPr>
              <a:t>кемалісти</a:t>
            </a:r>
            <a:r>
              <a:rPr lang="uk-UA" sz="3200" b="1" dirty="0">
                <a:effectLst/>
                <a:latin typeface="Times New Roman" panose="02020603050405020304" pitchFamily="18" charset="0"/>
                <a:cs typeface="Times New Roman" panose="02020603050405020304" pitchFamily="18" charset="0"/>
              </a:rPr>
              <a:t> створили у </a:t>
            </a:r>
            <a:r>
              <a:rPr lang="uk-UA" sz="3200" b="1" dirty="0">
                <a:solidFill>
                  <a:srgbClr val="C00000"/>
                </a:solidFill>
                <a:effectLst/>
                <a:highlight>
                  <a:srgbClr val="FFFF00"/>
                </a:highlight>
                <a:latin typeface="Times New Roman" panose="02020603050405020304" pitchFamily="18" charset="0"/>
                <a:cs typeface="Times New Roman" panose="02020603050405020304" pitchFamily="18" charset="0"/>
              </a:rPr>
              <a:t>квітні 1923 р. Народну партію, замінила Товариства захисту прав</a:t>
            </a:r>
            <a:r>
              <a:rPr lang="uk-UA" sz="3200" b="1" dirty="0">
                <a:effectLst/>
                <a:latin typeface="Times New Roman" panose="02020603050405020304" pitchFamily="18" charset="0"/>
                <a:cs typeface="Times New Roman" panose="02020603050405020304" pitchFamily="18" charset="0"/>
              </a:rPr>
              <a:t>.</a:t>
            </a:r>
          </a:p>
          <a:p>
            <a:pPr marL="0" indent="0" algn="just">
              <a:buNone/>
            </a:pPr>
            <a:r>
              <a:rPr lang="uk-UA" sz="3200" b="1" dirty="0">
                <a:solidFill>
                  <a:srgbClr val="C00000"/>
                </a:solidFill>
                <a:effectLst/>
                <a:highlight>
                  <a:srgbClr val="FFFF00"/>
                </a:highlight>
                <a:latin typeface="Times New Roman" panose="02020603050405020304" pitchFamily="18" charset="0"/>
                <a:cs typeface="Times New Roman" panose="02020603050405020304" pitchFamily="18" charset="0"/>
              </a:rPr>
              <a:t>29 жовтня 1923 р. </a:t>
            </a:r>
            <a:r>
              <a:rPr lang="uk-UA" sz="3200" b="1" dirty="0">
                <a:effectLst/>
                <a:latin typeface="Times New Roman" panose="02020603050405020304" pitchFamily="18" charset="0"/>
                <a:cs typeface="Times New Roman" panose="02020603050405020304" pitchFamily="18" charset="0"/>
              </a:rPr>
              <a:t>М. Кемаль проголосив Туреччину республікою.</a:t>
            </a:r>
          </a:p>
          <a:p>
            <a:pPr marL="0" indent="0" algn="just">
              <a:buNone/>
            </a:pPr>
            <a:r>
              <a:rPr lang="uk-UA" sz="3200" b="1" dirty="0">
                <a:effectLst/>
                <a:latin typeface="Times New Roman" panose="02020603050405020304" pitchFamily="18" charset="0"/>
                <a:cs typeface="Times New Roman" panose="02020603050405020304" pitchFamily="18" charset="0"/>
              </a:rPr>
              <a:t> З метою забезпечення світського характеру нової турецької державності </a:t>
            </a:r>
            <a:r>
              <a:rPr lang="uk-UA" sz="3200" b="1" dirty="0">
                <a:solidFill>
                  <a:srgbClr val="C00000"/>
                </a:solidFill>
                <a:effectLst/>
                <a:highlight>
                  <a:srgbClr val="FFFF00"/>
                </a:highlight>
                <a:latin typeface="Times New Roman" panose="02020603050405020304" pitchFamily="18" charset="0"/>
                <a:cs typeface="Times New Roman" panose="02020603050405020304" pitchFamily="18" charset="0"/>
              </a:rPr>
              <a:t>3 березня 1924 р.</a:t>
            </a:r>
            <a:r>
              <a:rPr lang="uk-UA" sz="3200" b="1" dirty="0">
                <a:effectLst/>
                <a:latin typeface="Times New Roman" panose="02020603050405020304" pitchFamily="18" charset="0"/>
                <a:cs typeface="Times New Roman" panose="02020603050405020304" pitchFamily="18" charset="0"/>
              </a:rPr>
              <a:t> був </a:t>
            </a:r>
            <a:r>
              <a:rPr lang="uk-UA" sz="3200" b="1" i="1" dirty="0">
                <a:solidFill>
                  <a:srgbClr val="FFFF00"/>
                </a:solidFill>
                <a:effectLst/>
                <a:latin typeface="Times New Roman" panose="02020603050405020304" pitchFamily="18" charset="0"/>
                <a:cs typeface="Times New Roman" panose="02020603050405020304" pitchFamily="18" charset="0"/>
              </a:rPr>
              <a:t>ліквідований халіфат</a:t>
            </a:r>
            <a:r>
              <a:rPr lang="uk-UA" sz="3200" b="1" dirty="0">
                <a:effectLst/>
                <a:latin typeface="Times New Roman" panose="02020603050405020304" pitchFamily="18" charset="0"/>
                <a:cs typeface="Times New Roman" panose="02020603050405020304" pitchFamily="18" charset="0"/>
              </a:rPr>
              <a:t>, а попередньо висланий з країни останній представник османської династії принц </a:t>
            </a:r>
            <a:r>
              <a:rPr lang="uk-UA" sz="3200" b="1" dirty="0" err="1">
                <a:effectLst/>
                <a:highlight>
                  <a:srgbClr val="800000"/>
                </a:highlight>
                <a:latin typeface="Times New Roman" panose="02020603050405020304" pitchFamily="18" charset="0"/>
                <a:cs typeface="Times New Roman" panose="02020603050405020304" pitchFamily="18" charset="0"/>
              </a:rPr>
              <a:t>Абдул-Меджид</a:t>
            </a:r>
            <a:r>
              <a:rPr lang="uk-UA" sz="3200" b="1" dirty="0">
                <a:effectLst/>
                <a:highlight>
                  <a:srgbClr val="800000"/>
                </a:highlight>
                <a:latin typeface="Times New Roman" panose="02020603050405020304" pitchFamily="18" charset="0"/>
                <a:cs typeface="Times New Roman" panose="02020603050405020304" pitchFamily="18" charset="0"/>
              </a:rPr>
              <a:t> </a:t>
            </a:r>
            <a:r>
              <a:rPr lang="en-US" sz="3200" b="1" dirty="0">
                <a:effectLst/>
                <a:highlight>
                  <a:srgbClr val="800000"/>
                </a:highlight>
                <a:latin typeface="Times New Roman" panose="02020603050405020304" pitchFamily="18" charset="0"/>
                <a:cs typeface="Times New Roman" panose="02020603050405020304" pitchFamily="18" charset="0"/>
              </a:rPr>
              <a:t>II</a:t>
            </a:r>
            <a:r>
              <a:rPr lang="en-US" sz="3200" b="1" dirty="0">
                <a:effectLst/>
                <a:latin typeface="Times New Roman" panose="02020603050405020304" pitchFamily="18" charset="0"/>
                <a:cs typeface="Times New Roman" panose="02020603050405020304" pitchFamily="18" charset="0"/>
              </a:rPr>
              <a:t> </a:t>
            </a:r>
            <a:r>
              <a:rPr lang="uk-UA" sz="3200" b="1" dirty="0">
                <a:effectLst/>
                <a:latin typeface="Times New Roman" panose="02020603050405020304" pitchFamily="18" charset="0"/>
                <a:cs typeface="Times New Roman" panose="02020603050405020304" pitchFamily="18" charset="0"/>
              </a:rPr>
              <a:t>позбавлений статусу духовного глави мусульман усього світу. Владою президента </a:t>
            </a:r>
            <a:r>
              <a:rPr lang="uk-UA" sz="3200" b="1" dirty="0" err="1">
                <a:effectLst/>
                <a:latin typeface="Times New Roman" panose="02020603050405020304" pitchFamily="18" charset="0"/>
                <a:cs typeface="Times New Roman" panose="02020603050405020304" pitchFamily="18" charset="0"/>
              </a:rPr>
              <a:t>М.Кемаль</a:t>
            </a:r>
            <a:r>
              <a:rPr lang="uk-UA" sz="3200" b="1" dirty="0">
                <a:effectLst/>
                <a:latin typeface="Times New Roman" panose="02020603050405020304" pitchFamily="18" charset="0"/>
                <a:cs typeface="Times New Roman" panose="02020603050405020304" pitchFamily="18" charset="0"/>
              </a:rPr>
              <a:t> скасував давню посаду </a:t>
            </a:r>
            <a:r>
              <a:rPr lang="uk-UA" sz="3200" b="1" dirty="0">
                <a:effectLst/>
                <a:highlight>
                  <a:srgbClr val="800000"/>
                </a:highlight>
                <a:latin typeface="Times New Roman" panose="02020603050405020304" pitchFamily="18" charset="0"/>
                <a:cs typeface="Times New Roman" panose="02020603050405020304" pitchFamily="18" charset="0"/>
              </a:rPr>
              <a:t>шейх-уль-іслама</a:t>
            </a:r>
            <a:r>
              <a:rPr lang="uk-UA" sz="3200" b="1" dirty="0">
                <a:effectLst/>
                <a:latin typeface="Times New Roman" panose="02020603050405020304" pitchFamily="18" charset="0"/>
                <a:cs typeface="Times New Roman" panose="02020603050405020304" pitchFamily="18" charset="0"/>
              </a:rPr>
              <a:t> – першого </a:t>
            </a:r>
            <a:r>
              <a:rPr lang="uk-UA" sz="3200" b="1" dirty="0" err="1">
                <a:effectLst/>
                <a:latin typeface="Times New Roman" panose="02020603050405020304" pitchFamily="18" charset="0"/>
                <a:cs typeface="Times New Roman" panose="02020603050405020304" pitchFamily="18" charset="0"/>
              </a:rPr>
              <a:t>улема</a:t>
            </a:r>
            <a:r>
              <a:rPr lang="uk-UA" sz="3200" b="1" dirty="0">
                <a:effectLst/>
                <a:latin typeface="Times New Roman" panose="02020603050405020304" pitchFamily="18" charset="0"/>
                <a:cs typeface="Times New Roman" panose="02020603050405020304" pitchFamily="18" charset="0"/>
              </a:rPr>
              <a:t> у державі, міністерство шаріату, закрив низку релігійних шкіл і коледжів.</a:t>
            </a:r>
          </a:p>
          <a:p>
            <a:pPr marL="0" indent="0" algn="just">
              <a:buNone/>
            </a:pP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67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4200" b="1" dirty="0">
                <a:latin typeface="Times New Roman" panose="02020603050405020304" pitchFamily="18" charset="0"/>
                <a:cs typeface="Times New Roman" panose="02020603050405020304" pitchFamily="18" charset="0"/>
              </a:rPr>
              <a:t>В італо-турецькій війні світ побачив можливості технічного прогресу: радіо, літаки. </a:t>
            </a:r>
            <a:r>
              <a:rPr lang="uk-UA" sz="4200" b="1" dirty="0">
                <a:highlight>
                  <a:srgbClr val="FF0000"/>
                </a:highlight>
                <a:latin typeface="Times New Roman" panose="02020603050405020304" pitchFamily="18" charset="0"/>
                <a:cs typeface="Times New Roman" panose="02020603050405020304" pitchFamily="18" charset="0"/>
              </a:rPr>
              <a:t>23 жовтня 1911 р. </a:t>
            </a:r>
            <a:r>
              <a:rPr lang="uk-UA" sz="4200" b="1" dirty="0">
                <a:latin typeface="Times New Roman" panose="02020603050405020304" pitchFamily="18" charset="0"/>
                <a:cs typeface="Times New Roman" panose="02020603050405020304" pitchFamily="18" charset="0"/>
              </a:rPr>
              <a:t>італійський пілот пролетів над османськими лініями фронту з розвідувальною місією. А </a:t>
            </a:r>
            <a:r>
              <a:rPr lang="uk-UA" sz="4200" b="1" dirty="0">
                <a:solidFill>
                  <a:srgbClr val="FFFF00"/>
                </a:solidFill>
                <a:highlight>
                  <a:srgbClr val="FF0000"/>
                </a:highlight>
                <a:latin typeface="Times New Roman" panose="02020603050405020304" pitchFamily="18" charset="0"/>
                <a:cs typeface="Times New Roman" panose="02020603050405020304" pitchFamily="18" charset="0"/>
              </a:rPr>
              <a:t>1 листопада 1911 р. було проведено перше у світі бомбардування</a:t>
            </a:r>
            <a:r>
              <a:rPr lang="uk-UA" sz="4200" b="1" dirty="0">
                <a:latin typeface="Times New Roman" panose="02020603050405020304" pitchFamily="18" charset="0"/>
                <a:cs typeface="Times New Roman" panose="02020603050405020304" pitchFamily="18" charset="0"/>
              </a:rPr>
              <a:t>. Італійський літак скинув бомбу на османський загін у Лівії.</a:t>
            </a:r>
          </a:p>
        </p:txBody>
      </p:sp>
    </p:spTree>
    <p:extLst>
      <p:ext uri="{BB962C8B-B14F-4D97-AF65-F5344CB8AC3E}">
        <p14:creationId xmlns:p14="http://schemas.microsoft.com/office/powerpoint/2010/main" val="23228443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a:bodyPr>
          <a:lstStyle/>
          <a:p>
            <a:pPr marL="0" indent="0" algn="just">
              <a:buNone/>
            </a:pPr>
            <a:r>
              <a:rPr lang="uk-UA" sz="4000" b="1" dirty="0">
                <a:effectLst/>
                <a:latin typeface="Times New Roman" panose="02020603050405020304" pitchFamily="18" charset="0"/>
                <a:cs typeface="Times New Roman" panose="02020603050405020304" pitchFamily="18" charset="0"/>
              </a:rPr>
              <a:t>Спеціально створений департамент релігійних закладів контролював мечеті, монастирі, призначення й усунення імамів, </a:t>
            </a:r>
            <a:r>
              <a:rPr lang="uk-UA" sz="4000" b="1" dirty="0" err="1">
                <a:effectLst/>
                <a:latin typeface="Times New Roman" panose="02020603050405020304" pitchFamily="18" charset="0"/>
                <a:cs typeface="Times New Roman" panose="02020603050405020304" pitchFamily="18" charset="0"/>
              </a:rPr>
              <a:t>муедзінів</a:t>
            </a:r>
            <a:r>
              <a:rPr lang="uk-UA" sz="4000" b="1" dirty="0">
                <a:effectLst/>
                <a:latin typeface="Times New Roman" panose="02020603050405020304" pitchFamily="18" charset="0"/>
                <a:cs typeface="Times New Roman" panose="02020603050405020304" pitchFamily="18" charset="0"/>
              </a:rPr>
              <a:t>, проповідників, спостерігав за муфтіями. </a:t>
            </a:r>
          </a:p>
          <a:p>
            <a:pPr marL="0" indent="0" algn="just">
              <a:buNone/>
            </a:pPr>
            <a:r>
              <a:rPr lang="uk-UA" sz="4000" b="1" dirty="0">
                <a:effectLst/>
                <a:latin typeface="Times New Roman" panose="02020603050405020304" pitchFamily="18" charset="0"/>
                <a:cs typeface="Times New Roman" panose="02020603050405020304" pitchFamily="18" charset="0"/>
              </a:rPr>
              <a:t>Коран було перекладено турецькою мовою, а вихідним днем замість п’ятниці </a:t>
            </a:r>
            <a:r>
              <a:rPr lang="uk-UA" sz="4000" b="1" dirty="0" err="1">
                <a:effectLst/>
                <a:latin typeface="Times New Roman" panose="02020603050405020304" pitchFamily="18" charset="0"/>
                <a:cs typeface="Times New Roman" panose="02020603050405020304" pitchFamily="18" charset="0"/>
              </a:rPr>
              <a:t>кемалісти</a:t>
            </a:r>
            <a:r>
              <a:rPr lang="uk-UA" sz="4000" b="1" dirty="0">
                <a:effectLst/>
                <a:latin typeface="Times New Roman" panose="02020603050405020304" pitchFamily="18" charset="0"/>
                <a:cs typeface="Times New Roman" panose="02020603050405020304" pitchFamily="18" charset="0"/>
              </a:rPr>
              <a:t> оголосили неділю.</a:t>
            </a:r>
          </a:p>
          <a:p>
            <a:pPr marL="0" indent="0" algn="just">
              <a:buNone/>
            </a:pPr>
            <a:r>
              <a:rPr lang="uk-UA" sz="4000" b="1" dirty="0">
                <a:solidFill>
                  <a:srgbClr val="FF0000"/>
                </a:solidFill>
                <a:effectLst/>
                <a:highlight>
                  <a:srgbClr val="FFFF00"/>
                </a:highlight>
                <a:latin typeface="Times New Roman" panose="02020603050405020304" pitchFamily="18" charset="0"/>
                <a:cs typeface="Times New Roman" panose="02020603050405020304" pitchFamily="18" charset="0"/>
              </a:rPr>
              <a:t>20 квітня 1924 р.</a:t>
            </a:r>
            <a:r>
              <a:rPr lang="uk-UA" sz="4000" b="1" dirty="0">
                <a:effectLst/>
                <a:latin typeface="Times New Roman" panose="02020603050405020304" pitchFamily="18" charset="0"/>
                <a:cs typeface="Times New Roman" panose="02020603050405020304" pitchFamily="18" charset="0"/>
              </a:rPr>
              <a:t> Була прийнята нова Конституція.</a:t>
            </a:r>
          </a:p>
          <a:p>
            <a:pPr marL="0" indent="0" algn="just">
              <a:buNone/>
            </a:pP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394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fontScale="92500" lnSpcReduction="20000"/>
          </a:bodyPr>
          <a:lstStyle/>
          <a:p>
            <a:pPr marL="0" indent="0" algn="just">
              <a:buNone/>
            </a:pPr>
            <a:r>
              <a:rPr lang="uk-UA" sz="3200" b="1" spc="-15" dirty="0">
                <a:effectLst/>
                <a:latin typeface="Times New Roman" panose="02020603050405020304" pitchFamily="18" charset="0"/>
                <a:ea typeface="Times New Roman" panose="02020603050405020304" pitchFamily="18" charset="0"/>
              </a:rPr>
              <a:t>Найбільший спротив </a:t>
            </a:r>
            <a:r>
              <a:rPr lang="uk-UA" sz="3200" b="1" spc="-15" dirty="0" err="1">
                <a:solidFill>
                  <a:srgbClr val="FF0000"/>
                </a:solidFill>
                <a:effectLst/>
                <a:highlight>
                  <a:srgbClr val="FFFF00"/>
                </a:highlight>
                <a:latin typeface="Times New Roman" panose="02020603050405020304" pitchFamily="18" charset="0"/>
                <a:ea typeface="Times New Roman" panose="02020603050405020304" pitchFamily="18" charset="0"/>
              </a:rPr>
              <a:t>лаїцизму</a:t>
            </a:r>
            <a:r>
              <a:rPr lang="uk-UA" sz="3200" b="1" spc="-15" dirty="0">
                <a:effectLst/>
                <a:latin typeface="Times New Roman" panose="02020603050405020304" pitchFamily="18" charset="0"/>
                <a:ea typeface="Times New Roman" panose="02020603050405020304" pitchFamily="18" charset="0"/>
              </a:rPr>
              <a:t> (</a:t>
            </a:r>
            <a:r>
              <a:rPr lang="uk-UA" sz="3200" b="1" i="1" spc="-15" dirty="0">
                <a:solidFill>
                  <a:srgbClr val="FFFF00"/>
                </a:solidFill>
                <a:effectLst/>
                <a:latin typeface="Times New Roman" panose="02020603050405020304" pitchFamily="18" charset="0"/>
                <a:ea typeface="Times New Roman" panose="02020603050405020304" pitchFamily="18" charset="0"/>
              </a:rPr>
              <a:t>вилученню релігійного ісламського </a:t>
            </a:r>
            <a:r>
              <a:rPr lang="uk-UA" sz="3200" b="1" i="1" spc="15" dirty="0">
                <a:solidFill>
                  <a:srgbClr val="FFFF00"/>
                </a:solidFill>
                <a:effectLst/>
                <a:latin typeface="Times New Roman" panose="02020603050405020304" pitchFamily="18" charset="0"/>
                <a:ea typeface="Times New Roman" panose="02020603050405020304" pitchFamily="18" charset="0"/>
              </a:rPr>
              <a:t>права з адміністрації, конституції, судочинства і виховання</a:t>
            </a:r>
            <a:r>
              <a:rPr lang="uk-UA" sz="3200" b="1" spc="15" dirty="0">
                <a:effectLst/>
                <a:latin typeface="Times New Roman" panose="02020603050405020304" pitchFamily="18" charset="0"/>
                <a:ea typeface="Times New Roman" panose="02020603050405020304" pitchFamily="18" charset="0"/>
              </a:rPr>
              <a:t>) – одному з </a:t>
            </a:r>
            <a:r>
              <a:rPr lang="uk-UA" sz="3200" b="1" spc="-5" dirty="0">
                <a:effectLst/>
                <a:latin typeface="Times New Roman" panose="02020603050405020304" pitchFamily="18" charset="0"/>
                <a:ea typeface="Times New Roman" panose="02020603050405020304" pitchFamily="18" charset="0"/>
              </a:rPr>
              <a:t>проголошених М. Кемалем принципів державного будівництва, – вчинили </a:t>
            </a:r>
            <a:r>
              <a:rPr lang="uk-UA" sz="3200" b="1" spc="15" dirty="0">
                <a:effectLst/>
                <a:latin typeface="Times New Roman" panose="02020603050405020304" pitchFamily="18" charset="0"/>
                <a:ea typeface="Times New Roman" panose="02020603050405020304" pitchFamily="18" charset="0"/>
              </a:rPr>
              <a:t>не богослови-</a:t>
            </a:r>
            <a:r>
              <a:rPr lang="uk-UA" sz="3200" b="1" spc="15" dirty="0" err="1">
                <a:effectLst/>
                <a:latin typeface="Times New Roman" panose="02020603050405020304" pitchFamily="18" charset="0"/>
                <a:ea typeface="Times New Roman" panose="02020603050405020304" pitchFamily="18" charset="0"/>
              </a:rPr>
              <a:t>улеми</a:t>
            </a:r>
            <a:r>
              <a:rPr lang="uk-UA" sz="3200" b="1" spc="15" dirty="0">
                <a:effectLst/>
                <a:latin typeface="Times New Roman" panose="02020603050405020304" pitchFamily="18" charset="0"/>
                <a:ea typeface="Times New Roman" panose="02020603050405020304" pitchFamily="18" charset="0"/>
              </a:rPr>
              <a:t>, а дервіші, котрі за султанських часів здійснювали </a:t>
            </a:r>
            <a:r>
              <a:rPr lang="uk-UA" sz="3200" b="1" spc="-5" dirty="0">
                <a:effectLst/>
                <a:latin typeface="Times New Roman" panose="02020603050405020304" pitchFamily="18" charset="0"/>
                <a:ea typeface="Times New Roman" panose="02020603050405020304" pitchFamily="18" charset="0"/>
              </a:rPr>
              <a:t>величезний, хоча й прихований, вплив на двір і урядовий апарат. </a:t>
            </a:r>
          </a:p>
          <a:p>
            <a:pPr marL="0" indent="0" algn="just">
              <a:buNone/>
            </a:pPr>
            <a:r>
              <a:rPr lang="uk-UA" sz="3200" b="1" spc="-5" dirty="0">
                <a:effectLst/>
                <a:latin typeface="Times New Roman" panose="02020603050405020304" pitchFamily="18" charset="0"/>
                <a:ea typeface="Times New Roman" panose="02020603050405020304" pitchFamily="18" charset="0"/>
              </a:rPr>
              <a:t>У </a:t>
            </a:r>
            <a:r>
              <a:rPr lang="uk-UA" sz="3200" b="1" spc="-5" dirty="0">
                <a:solidFill>
                  <a:srgbClr val="FFFF00"/>
                </a:solidFill>
                <a:effectLst/>
                <a:latin typeface="Times New Roman" panose="02020603050405020304" pitchFamily="18" charset="0"/>
                <a:ea typeface="Times New Roman" panose="02020603050405020304" pitchFamily="18" charset="0"/>
              </a:rPr>
              <a:t>травні </a:t>
            </a:r>
            <a:r>
              <a:rPr lang="uk-UA" sz="3200" b="1" spc="20" dirty="0">
                <a:solidFill>
                  <a:srgbClr val="FFFF00"/>
                </a:solidFill>
                <a:effectLst/>
                <a:latin typeface="Times New Roman" panose="02020603050405020304" pitchFamily="18" charset="0"/>
                <a:ea typeface="Times New Roman" panose="02020603050405020304" pitchFamily="18" charset="0"/>
              </a:rPr>
              <a:t>1925 р.</a:t>
            </a:r>
            <a:r>
              <a:rPr lang="uk-UA" sz="3200" b="1" spc="20" dirty="0">
                <a:effectLst/>
                <a:latin typeface="Times New Roman" panose="02020603050405020304" pitchFamily="18" charset="0"/>
                <a:ea typeface="Times New Roman" panose="02020603050405020304" pitchFamily="18" charset="0"/>
              </a:rPr>
              <a:t> </a:t>
            </a:r>
            <a:r>
              <a:rPr lang="uk-UA" sz="3200" b="1" spc="20" dirty="0" err="1">
                <a:effectLst/>
                <a:latin typeface="Times New Roman" panose="02020603050405020304" pitchFamily="18" charset="0"/>
                <a:ea typeface="Times New Roman" panose="02020603050405020304" pitchFamily="18" charset="0"/>
              </a:rPr>
              <a:t>дервішський</a:t>
            </a:r>
            <a:r>
              <a:rPr lang="uk-UA" sz="3200" b="1" spc="20" dirty="0">
                <a:effectLst/>
                <a:latin typeface="Times New Roman" panose="02020603050405020304" pitchFamily="18" charset="0"/>
                <a:ea typeface="Times New Roman" panose="02020603050405020304" pitchFamily="18" charset="0"/>
              </a:rPr>
              <a:t> шейх </a:t>
            </a:r>
            <a:r>
              <a:rPr lang="uk-UA" sz="3200" b="1" i="1" spc="20" dirty="0" err="1">
                <a:effectLst/>
                <a:highlight>
                  <a:srgbClr val="800000"/>
                </a:highlight>
                <a:latin typeface="Times New Roman" panose="02020603050405020304" pitchFamily="18" charset="0"/>
                <a:ea typeface="Times New Roman" panose="02020603050405020304" pitchFamily="18" charset="0"/>
              </a:rPr>
              <a:t>Саїд</a:t>
            </a:r>
            <a:r>
              <a:rPr lang="uk-UA" sz="3200" b="1" i="1" spc="20" dirty="0">
                <a:effectLst/>
                <a:latin typeface="Times New Roman" panose="02020603050405020304" pitchFamily="18" charset="0"/>
                <a:ea typeface="Times New Roman" panose="02020603050405020304" pitchFamily="18" charset="0"/>
              </a:rPr>
              <a:t> </a:t>
            </a:r>
            <a:r>
              <a:rPr lang="uk-UA" sz="3200" b="1" spc="20" dirty="0">
                <a:effectLst/>
                <a:latin typeface="Times New Roman" panose="02020603050405020304" pitchFamily="18" charset="0"/>
                <a:ea typeface="Times New Roman" panose="02020603050405020304" pitchFamily="18" charset="0"/>
              </a:rPr>
              <a:t>очолив курдське повстання під гаслами </a:t>
            </a:r>
            <a:r>
              <a:rPr lang="uk-UA" sz="3200" b="1" spc="-15" dirty="0">
                <a:effectLst/>
                <a:latin typeface="Times New Roman" panose="02020603050405020304" pitchFamily="18" charset="0"/>
                <a:ea typeface="Times New Roman" panose="02020603050405020304" pitchFamily="18" charset="0"/>
              </a:rPr>
              <a:t>повалення «безбожної республіки» і поновлення халіфату. Мустафа Кемаль </a:t>
            </a:r>
            <a:r>
              <a:rPr lang="uk-UA" sz="3200" b="1" spc="10" dirty="0">
                <a:effectLst/>
                <a:latin typeface="Times New Roman" panose="02020603050405020304" pitchFamily="18" charset="0"/>
                <a:ea typeface="Times New Roman" panose="02020603050405020304" pitchFamily="18" charset="0"/>
              </a:rPr>
              <a:t>жорстоко придушив його, розпустив ордени дервішів, закрив їхні </a:t>
            </a:r>
            <a:r>
              <a:rPr lang="uk-UA" sz="3200" b="1" spc="-45" dirty="0">
                <a:effectLst/>
                <a:latin typeface="Times New Roman" panose="02020603050405020304" pitchFamily="18" charset="0"/>
                <a:ea typeface="Times New Roman" panose="02020603050405020304" pitchFamily="18" charset="0"/>
              </a:rPr>
              <a:t>монастирі й усипальниці, заборонив збори, церемонії й особливу одежу, а </a:t>
            </a:r>
            <a:r>
              <a:rPr lang="uk-UA" sz="3200" b="1" spc="-5" dirty="0">
                <a:effectLst/>
                <a:latin typeface="Times New Roman" panose="02020603050405020304" pitchFamily="18" charset="0"/>
                <a:ea typeface="Times New Roman" panose="02020603050405020304" pitchFamily="18" charset="0"/>
              </a:rPr>
              <a:t>до кримінального кодексу було </a:t>
            </a:r>
            <a:r>
              <a:rPr lang="uk-UA" sz="3200" b="1" spc="-5" dirty="0" err="1">
                <a:effectLst/>
                <a:latin typeface="Times New Roman" panose="02020603050405020304" pitchFamily="18" charset="0"/>
                <a:ea typeface="Times New Roman" panose="02020603050405020304" pitchFamily="18" charset="0"/>
              </a:rPr>
              <a:t>внесено</a:t>
            </a:r>
            <a:r>
              <a:rPr lang="uk-UA" sz="3200" b="1" spc="-5" dirty="0">
                <a:effectLst/>
                <a:latin typeface="Times New Roman" panose="02020603050405020304" pitchFamily="18" charset="0"/>
                <a:ea typeface="Times New Roman" panose="02020603050405020304" pitchFamily="18" charset="0"/>
              </a:rPr>
              <a:t> положення, що забороняло </a:t>
            </a:r>
            <a:r>
              <a:rPr lang="uk-UA" sz="3200" b="1" spc="-35" dirty="0">
                <a:effectLst/>
                <a:latin typeface="Times New Roman" panose="02020603050405020304" pitchFamily="18" charset="0"/>
                <a:ea typeface="Times New Roman" panose="02020603050405020304" pitchFamily="18" charset="0"/>
              </a:rPr>
              <a:t>створення політичних асоціацій на базі релігії.</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864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lnSpcReduction="10000"/>
          </a:bodyPr>
          <a:lstStyle/>
          <a:p>
            <a:pPr marL="0" indent="0" algn="just">
              <a:buNone/>
            </a:pPr>
            <a:r>
              <a:rPr lang="uk-UA" sz="3600" b="1" dirty="0">
                <a:effectLst/>
                <a:latin typeface="Times New Roman" panose="02020603050405020304" pitchFamily="18" charset="0"/>
                <a:cs typeface="Times New Roman" panose="02020603050405020304" pitchFamily="18" charset="0"/>
              </a:rPr>
              <a:t>Наступного 1926 року із прийняттям пристосованого до особливостей країни </a:t>
            </a:r>
            <a:r>
              <a:rPr lang="uk-UA" sz="3600" b="1" i="1" dirty="0">
                <a:solidFill>
                  <a:srgbClr val="FFFF00"/>
                </a:solidFill>
                <a:effectLst/>
                <a:latin typeface="Times New Roman" panose="02020603050405020304" pitchFamily="18" charset="0"/>
                <a:cs typeface="Times New Roman" panose="02020603050405020304" pitchFamily="18" charset="0"/>
              </a:rPr>
              <a:t>швейцарського цивільного кодексу</a:t>
            </a:r>
            <a:r>
              <a:rPr lang="uk-UA" sz="3600" b="1" dirty="0">
                <a:effectLst/>
                <a:latin typeface="Times New Roman" panose="02020603050405020304" pitchFamily="18" charset="0"/>
                <a:cs typeface="Times New Roman" panose="02020603050405020304" pitchFamily="18" charset="0"/>
              </a:rPr>
              <a:t> скасовувалися </a:t>
            </a:r>
            <a:r>
              <a:rPr lang="uk-UA" sz="3600" b="1" dirty="0" err="1">
                <a:effectLst/>
                <a:latin typeface="Times New Roman" panose="02020603050405020304" pitchFamily="18" charset="0"/>
                <a:cs typeface="Times New Roman" panose="02020603050405020304" pitchFamily="18" charset="0"/>
              </a:rPr>
              <a:t>шаріатські</a:t>
            </a:r>
            <a:r>
              <a:rPr lang="uk-UA" sz="3600" b="1" dirty="0">
                <a:effectLst/>
                <a:latin typeface="Times New Roman" panose="02020603050405020304" pitchFamily="18" charset="0"/>
                <a:cs typeface="Times New Roman" panose="02020603050405020304" pitchFamily="18" charset="0"/>
              </a:rPr>
              <a:t> суди, запроваджувалося судочинство на європейський взірець і цивільний шлюб та моногамія, ліквідовувалася юридична нерівність між чоловіком і жінкою, включно з правом останньої на розлучення. </a:t>
            </a:r>
          </a:p>
          <a:p>
            <a:pPr marL="0" indent="0" algn="just">
              <a:buNone/>
            </a:pPr>
            <a:r>
              <a:rPr lang="uk-UA" sz="3600" b="1" dirty="0">
                <a:effectLst/>
                <a:latin typeface="Times New Roman" panose="02020603050405020304" pitchFamily="18" charset="0"/>
                <a:cs typeface="Times New Roman" panose="02020603050405020304" pitchFamily="18" charset="0"/>
              </a:rPr>
              <a:t>Тоді ж населення було зобов’язане перейти на європейську форму одежі, заборонено носити феску й паранджу. </a:t>
            </a:r>
          </a:p>
        </p:txBody>
      </p:sp>
    </p:spTree>
    <p:extLst>
      <p:ext uri="{BB962C8B-B14F-4D97-AF65-F5344CB8AC3E}">
        <p14:creationId xmlns:p14="http://schemas.microsoft.com/office/powerpoint/2010/main" val="2320150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lnSpcReduction="10000"/>
          </a:bodyPr>
          <a:lstStyle/>
          <a:p>
            <a:pPr marL="0" indent="0" algn="just">
              <a:buNone/>
            </a:pPr>
            <a:r>
              <a:rPr lang="uk-UA" sz="3200" b="1" dirty="0">
                <a:effectLst/>
                <a:latin typeface="Times New Roman" panose="02020603050405020304" pitchFamily="18" charset="0"/>
                <a:cs typeface="Times New Roman" panose="02020603050405020304" pitchFamily="18" charset="0"/>
              </a:rPr>
              <a:t>У </a:t>
            </a:r>
            <a:r>
              <a:rPr lang="uk-UA" sz="3200" b="1" dirty="0">
                <a:effectLst/>
                <a:highlight>
                  <a:srgbClr val="800000"/>
                </a:highlight>
                <a:latin typeface="Times New Roman" panose="02020603050405020304" pitchFamily="18" charset="0"/>
                <a:cs typeface="Times New Roman" panose="02020603050405020304" pitchFamily="18" charset="0"/>
              </a:rPr>
              <a:t>1928 р.</a:t>
            </a:r>
            <a:r>
              <a:rPr lang="uk-UA" sz="3200" b="1" dirty="0">
                <a:effectLst/>
                <a:latin typeface="Times New Roman" panose="02020603050405020304" pitchFamily="18" charset="0"/>
                <a:cs typeface="Times New Roman" panose="02020603050405020304" pitchFamily="18" charset="0"/>
              </a:rPr>
              <a:t> з конституції вилучили пункт про </a:t>
            </a:r>
            <a:r>
              <a:rPr lang="uk-UA" sz="3200" b="1" dirty="0">
                <a:effectLst/>
                <a:highlight>
                  <a:srgbClr val="FF0000"/>
                </a:highlight>
                <a:latin typeface="Times New Roman" panose="02020603050405020304" pitchFamily="18" charset="0"/>
                <a:cs typeface="Times New Roman" panose="02020603050405020304" pitchFamily="18" charset="0"/>
              </a:rPr>
              <a:t>державний статус ісламської релігії</a:t>
            </a:r>
            <a:r>
              <a:rPr lang="uk-UA" sz="3200" b="1" dirty="0">
                <a:effectLst/>
                <a:latin typeface="Times New Roman" panose="02020603050405020304" pitchFamily="18" charset="0"/>
                <a:cs typeface="Times New Roman" panose="02020603050405020304" pitchFamily="18" charset="0"/>
              </a:rPr>
              <a:t>, а </a:t>
            </a:r>
            <a:r>
              <a:rPr lang="uk-UA" sz="3200" b="1" dirty="0">
                <a:effectLst/>
                <a:highlight>
                  <a:srgbClr val="0000FF"/>
                </a:highlight>
                <a:latin typeface="Times New Roman" panose="02020603050405020304" pitchFamily="18" charset="0"/>
                <a:cs typeface="Times New Roman" panose="02020603050405020304" pitchFamily="18" charset="0"/>
              </a:rPr>
              <a:t>1 січня 1929 року</a:t>
            </a:r>
            <a:r>
              <a:rPr lang="uk-UA" sz="3200" b="1" dirty="0">
                <a:effectLst/>
                <a:latin typeface="Times New Roman" panose="02020603050405020304" pitchFamily="18" charset="0"/>
                <a:cs typeface="Times New Roman" panose="02020603050405020304" pitchFamily="18" charset="0"/>
              </a:rPr>
              <a:t> з метою полегшення навчання та послаблення позицій духовенства арабська абетка була замінена латинською. </a:t>
            </a:r>
          </a:p>
          <a:p>
            <a:pPr marL="0" indent="0" algn="just">
              <a:buNone/>
            </a:pPr>
            <a:r>
              <a:rPr lang="uk-UA" sz="3200" b="1" dirty="0">
                <a:effectLst/>
                <a:latin typeface="Times New Roman" panose="02020603050405020304" pitchFamily="18" charset="0"/>
                <a:cs typeface="Times New Roman" panose="02020603050405020304" pitchFamily="18" charset="0"/>
              </a:rPr>
              <a:t>У </a:t>
            </a:r>
            <a:r>
              <a:rPr lang="uk-UA" sz="3200" b="1" dirty="0">
                <a:solidFill>
                  <a:srgbClr val="FFFF00"/>
                </a:solidFill>
                <a:effectLst/>
                <a:highlight>
                  <a:srgbClr val="0000FF"/>
                </a:highlight>
                <a:latin typeface="Times New Roman" panose="02020603050405020304" pitchFamily="18" charset="0"/>
                <a:cs typeface="Times New Roman" panose="02020603050405020304" pitchFamily="18" charset="0"/>
              </a:rPr>
              <a:t>1930 р.</a:t>
            </a:r>
            <a:r>
              <a:rPr lang="uk-UA" sz="3200" b="1" dirty="0">
                <a:effectLst/>
                <a:latin typeface="Times New Roman" panose="02020603050405020304" pitchFamily="18" charset="0"/>
                <a:cs typeface="Times New Roman" panose="02020603050405020304" pitchFamily="18" charset="0"/>
              </a:rPr>
              <a:t> турецькі жінки отримали право брати участь у виборах до місцевих органів влади, а через 4 роки – повне виборче право (в Італії це сталося лише у 1945 р., у Греції – в 1956 р., у Швейцарії – у 1971 р., а в Іспанії – аж у 1978 р.). Жодна з мусульманських держав ніколи не здійснювала одним ударом стільки радикальних перетворень, які звільняли країну з жорсткої павутини ісламу.</a:t>
            </a:r>
          </a:p>
        </p:txBody>
      </p:sp>
    </p:spTree>
    <p:extLst>
      <p:ext uri="{BB962C8B-B14F-4D97-AF65-F5344CB8AC3E}">
        <p14:creationId xmlns:p14="http://schemas.microsoft.com/office/powerpoint/2010/main" val="37206389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fontScale="92500" lnSpcReduction="20000"/>
          </a:bodyPr>
          <a:lstStyle/>
          <a:p>
            <a:pPr marL="0" indent="0" algn="just">
              <a:buNone/>
            </a:pPr>
            <a:r>
              <a:rPr lang="uk-UA" sz="3200" b="1" dirty="0">
                <a:effectLst/>
                <a:latin typeface="Times New Roman" panose="02020603050405020304" pitchFamily="18" charset="0"/>
                <a:cs typeface="Times New Roman" panose="02020603050405020304" pitchFamily="18" charset="0"/>
              </a:rPr>
              <a:t>Окрім цивільного кодексу, Турецька Республіка у стислі строки отримала нові кодекси для усіх галузей життя, зокрема, на </a:t>
            </a:r>
            <a:r>
              <a:rPr lang="uk-UA" sz="3200" b="1" i="1" dirty="0">
                <a:solidFill>
                  <a:srgbClr val="FFFF00"/>
                </a:solidFill>
                <a:effectLst/>
                <a:latin typeface="Times New Roman" panose="02020603050405020304" pitchFamily="18" charset="0"/>
                <a:cs typeface="Times New Roman" panose="02020603050405020304" pitchFamily="18" charset="0"/>
              </a:rPr>
              <a:t>кримінальний кодекс значний вплив справили закони фашистської Італії.</a:t>
            </a:r>
            <a:r>
              <a:rPr lang="uk-UA" sz="3200" b="1" dirty="0">
                <a:effectLst/>
                <a:latin typeface="Times New Roman" panose="02020603050405020304" pitchFamily="18" charset="0"/>
                <a:cs typeface="Times New Roman" panose="02020603050405020304" pitchFamily="18" charset="0"/>
              </a:rPr>
              <a:t> Джерелом права замість «волі Аллаха» були проголошені рішення Великого національного зібрання Туреччини. </a:t>
            </a:r>
          </a:p>
          <a:p>
            <a:pPr marL="0" indent="0" algn="just">
              <a:buNone/>
            </a:pPr>
            <a:r>
              <a:rPr lang="uk-UA" sz="3200" b="1" dirty="0">
                <a:effectLst/>
                <a:latin typeface="Times New Roman" panose="02020603050405020304" pitchFamily="18" charset="0"/>
                <a:cs typeface="Times New Roman" panose="02020603050405020304" pitchFamily="18" charset="0"/>
              </a:rPr>
              <a:t>На юридичному факультеті </a:t>
            </a:r>
            <a:r>
              <a:rPr lang="uk-UA" sz="3200" b="1" dirty="0" err="1">
                <a:effectLst/>
                <a:latin typeface="Times New Roman" panose="02020603050405020304" pitchFamily="18" charset="0"/>
                <a:cs typeface="Times New Roman" panose="02020603050405020304" pitchFamily="18" charset="0"/>
              </a:rPr>
              <a:t>Анкарського</a:t>
            </a:r>
            <a:r>
              <a:rPr lang="uk-UA" sz="3200" b="1" dirty="0">
                <a:effectLst/>
                <a:latin typeface="Times New Roman" panose="02020603050405020304" pitchFamily="18" charset="0"/>
                <a:cs typeface="Times New Roman" panose="02020603050405020304" pitchFamily="18" charset="0"/>
              </a:rPr>
              <a:t> університету якось вийшла гумористична газета, де на питання редакції «Хто такий турецький громадянин?» студенти відповіли: «</a:t>
            </a:r>
            <a:r>
              <a:rPr lang="uk-UA" sz="3200" b="1" dirty="0">
                <a:solidFill>
                  <a:srgbClr val="FFFF00"/>
                </a:solidFill>
                <a:effectLst/>
                <a:latin typeface="Times New Roman" panose="02020603050405020304" pitchFamily="18" charset="0"/>
                <a:cs typeface="Times New Roman" panose="02020603050405020304" pitchFamily="18" charset="0"/>
              </a:rPr>
              <a:t>Турецький громадянин – це людина, котра одружується за швейцарським цивільним правом, засуджується за італійським кримінальним кодексом, судиться за німецьким процесуальним кодексом, цією людиною управляють на основі французького адміністративного права й ховають її за канонами ісламу</a:t>
            </a:r>
            <a:r>
              <a:rPr lang="uk-UA" sz="3200" b="1"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7630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fontScale="92500" lnSpcReduction="20000"/>
          </a:bodyPr>
          <a:lstStyle/>
          <a:p>
            <a:pPr marL="0" indent="0" algn="just">
              <a:buNone/>
            </a:pPr>
            <a:r>
              <a:rPr lang="uk-UA" sz="3200" b="1" dirty="0">
                <a:effectLst/>
                <a:latin typeface="Times New Roman" panose="02020603050405020304" pitchFamily="18" charset="0"/>
                <a:cs typeface="Times New Roman" panose="02020603050405020304" pitchFamily="18" charset="0"/>
              </a:rPr>
              <a:t>На III з’їзді правлячої і єдиної в країні НРП (</a:t>
            </a:r>
            <a:r>
              <a:rPr lang="uk-UA" sz="3200" b="1" dirty="0">
                <a:effectLst/>
                <a:highlight>
                  <a:srgbClr val="0000FF"/>
                </a:highlight>
                <a:latin typeface="Times New Roman" panose="02020603050405020304" pitchFamily="18" charset="0"/>
                <a:cs typeface="Times New Roman" panose="02020603050405020304" pitchFamily="18" charset="0"/>
              </a:rPr>
              <a:t>1923 р. – Нова партія, потім Народно-республіканська партія</a:t>
            </a:r>
            <a:r>
              <a:rPr lang="uk-UA" sz="3200" b="1" dirty="0">
                <a:effectLst/>
                <a:latin typeface="Times New Roman" panose="02020603050405020304" pitchFamily="18" charset="0"/>
                <a:cs typeface="Times New Roman" panose="02020603050405020304" pitchFamily="18" charset="0"/>
              </a:rPr>
              <a:t>) у </a:t>
            </a: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травні 1931 р.</a:t>
            </a:r>
            <a:r>
              <a:rPr lang="uk-UA" sz="3200" b="1" dirty="0">
                <a:effectLst/>
                <a:latin typeface="Times New Roman" panose="02020603050405020304" pitchFamily="18" charset="0"/>
                <a:cs typeface="Times New Roman" panose="02020603050405020304" pitchFamily="18" charset="0"/>
              </a:rPr>
              <a:t> було ухвалено програму, що спиралася на відомі </a:t>
            </a:r>
            <a:r>
              <a:rPr lang="uk-UA" sz="3200" b="1" i="1" dirty="0">
                <a:solidFill>
                  <a:srgbClr val="FFFF00"/>
                </a:solidFill>
                <a:effectLst/>
                <a:latin typeface="Times New Roman" panose="02020603050405020304" pitchFamily="18" charset="0"/>
                <a:cs typeface="Times New Roman" panose="02020603050405020304" pitchFamily="18" charset="0"/>
              </a:rPr>
              <a:t>шість принципів державного розвитку</a:t>
            </a:r>
            <a:r>
              <a:rPr lang="uk-UA" sz="3200" b="1" dirty="0">
                <a:effectLst/>
                <a:latin typeface="Times New Roman" panose="02020603050405020304" pitchFamily="18" charset="0"/>
                <a:cs typeface="Times New Roman" panose="02020603050405020304" pitchFamily="18" charset="0"/>
              </a:rPr>
              <a:t> М. Кемаля – «</a:t>
            </a:r>
            <a:r>
              <a:rPr lang="uk-UA" sz="3200" b="1" dirty="0" err="1">
                <a:effectLst/>
                <a:highlight>
                  <a:srgbClr val="800000"/>
                </a:highlight>
                <a:latin typeface="Times New Roman" panose="02020603050405020304" pitchFamily="18" charset="0"/>
                <a:cs typeface="Times New Roman" panose="02020603050405020304" pitchFamily="18" charset="0"/>
              </a:rPr>
              <a:t>алти</a:t>
            </a:r>
            <a:r>
              <a:rPr lang="uk-UA" sz="3200" b="1" dirty="0">
                <a:effectLst/>
                <a:highlight>
                  <a:srgbClr val="800000"/>
                </a:highlight>
                <a:latin typeface="Times New Roman" panose="02020603050405020304" pitchFamily="18" charset="0"/>
                <a:cs typeface="Times New Roman" panose="02020603050405020304" pitchFamily="18" charset="0"/>
              </a:rPr>
              <a:t> </a:t>
            </a:r>
            <a:r>
              <a:rPr lang="uk-UA" sz="3200" b="1" dirty="0" err="1">
                <a:effectLst/>
                <a:highlight>
                  <a:srgbClr val="800000"/>
                </a:highlight>
                <a:latin typeface="Times New Roman" panose="02020603050405020304" pitchFamily="18" charset="0"/>
                <a:cs typeface="Times New Roman" panose="02020603050405020304" pitchFamily="18" charset="0"/>
              </a:rPr>
              <a:t>окти</a:t>
            </a:r>
            <a:r>
              <a:rPr lang="uk-UA" sz="3200" b="1" dirty="0">
                <a:effectLst/>
                <a:latin typeface="Times New Roman" panose="02020603050405020304" pitchFamily="18" charset="0"/>
                <a:cs typeface="Times New Roman" panose="02020603050405020304" pitchFamily="18" charset="0"/>
              </a:rPr>
              <a:t>» (6 стріл). Крім вищезгаданого </a:t>
            </a:r>
            <a:r>
              <a:rPr lang="uk-UA" sz="3200" b="1" dirty="0" err="1">
                <a:effectLst/>
                <a:highlight>
                  <a:srgbClr val="800000"/>
                </a:highlight>
                <a:latin typeface="Times New Roman" panose="02020603050405020304" pitchFamily="18" charset="0"/>
                <a:cs typeface="Times New Roman" panose="02020603050405020304" pitchFamily="18" charset="0"/>
              </a:rPr>
              <a:t>лаїцизму</a:t>
            </a:r>
            <a:r>
              <a:rPr lang="uk-UA" sz="3200" b="1" dirty="0">
                <a:effectLst/>
                <a:latin typeface="Times New Roman" panose="02020603050405020304" pitchFamily="18" charset="0"/>
                <a:cs typeface="Times New Roman" panose="02020603050405020304" pitchFamily="18" charset="0"/>
              </a:rPr>
              <a:t>, це </a:t>
            </a:r>
            <a:r>
              <a:rPr lang="uk-UA" sz="3200" b="1" dirty="0">
                <a:effectLst/>
                <a:highlight>
                  <a:srgbClr val="800000"/>
                </a:highlight>
                <a:latin typeface="Times New Roman" panose="02020603050405020304" pitchFamily="18" charset="0"/>
                <a:cs typeface="Times New Roman" panose="02020603050405020304" pitchFamily="18" charset="0"/>
              </a:rPr>
              <a:t>республіканізм</a:t>
            </a:r>
            <a:r>
              <a:rPr lang="uk-UA" sz="3200" b="1" dirty="0">
                <a:effectLst/>
                <a:latin typeface="Times New Roman" panose="02020603050405020304" pitchFamily="18" charset="0"/>
                <a:cs typeface="Times New Roman" panose="02020603050405020304" pitchFamily="18" charset="0"/>
              </a:rPr>
              <a:t> (перша конституція була укладена 20 квітня 1924 р.), </a:t>
            </a:r>
            <a:r>
              <a:rPr lang="uk-UA" sz="3200" b="1" dirty="0">
                <a:effectLst/>
                <a:highlight>
                  <a:srgbClr val="800000"/>
                </a:highlight>
                <a:latin typeface="Times New Roman" panose="02020603050405020304" pitchFamily="18" charset="0"/>
                <a:cs typeface="Times New Roman" panose="02020603050405020304" pitchFamily="18" charset="0"/>
              </a:rPr>
              <a:t>націоналізм</a:t>
            </a:r>
            <a:r>
              <a:rPr lang="uk-UA" sz="3200" b="1" dirty="0">
                <a:effectLst/>
                <a:latin typeface="Times New Roman" panose="02020603050405020304" pitchFamily="18" charset="0"/>
                <a:cs typeface="Times New Roman" panose="02020603050405020304" pitchFamily="18" charset="0"/>
              </a:rPr>
              <a:t> (навіть існування національних меншин не визнавалося, літературна мова була позбавлена від абсолютної більшості арабських і перських запозичень), </a:t>
            </a:r>
            <a:r>
              <a:rPr lang="uk-UA" sz="3200" b="1" dirty="0">
                <a:effectLst/>
                <a:highlight>
                  <a:srgbClr val="800000"/>
                </a:highlight>
                <a:latin typeface="Times New Roman" panose="02020603050405020304" pitchFamily="18" charset="0"/>
                <a:cs typeface="Times New Roman" panose="02020603050405020304" pitchFamily="18" charset="0"/>
              </a:rPr>
              <a:t>етатизм</a:t>
            </a:r>
            <a:r>
              <a:rPr lang="uk-UA" sz="3200" b="1" dirty="0">
                <a:effectLst/>
                <a:latin typeface="Times New Roman" panose="02020603050405020304" pitchFamily="18" charset="0"/>
                <a:cs typeface="Times New Roman" panose="02020603050405020304" pitchFamily="18" charset="0"/>
              </a:rPr>
              <a:t> (державне планування і контроль за проектами розвитку, у 30-і рр. Туреччина посідала третє місце у світі за темпами промислового розвитку, по-турецькі «</a:t>
            </a:r>
            <a:r>
              <a:rPr lang="uk-UA" sz="3200" b="1" dirty="0" err="1">
                <a:effectLst/>
                <a:latin typeface="Times New Roman" panose="02020603050405020304" pitchFamily="18" charset="0"/>
                <a:cs typeface="Times New Roman" panose="02020603050405020304" pitchFamily="18" charset="0"/>
              </a:rPr>
              <a:t>девлетчелік</a:t>
            </a:r>
            <a:r>
              <a:rPr lang="uk-UA" sz="3200" b="1" dirty="0">
                <a:effectLst/>
                <a:latin typeface="Times New Roman" panose="02020603050405020304" pitchFamily="18" charset="0"/>
                <a:cs typeface="Times New Roman" panose="02020603050405020304" pitchFamily="18" charset="0"/>
              </a:rPr>
              <a:t>»), </a:t>
            </a:r>
            <a:r>
              <a:rPr lang="uk-UA" sz="3200" b="1" dirty="0">
                <a:effectLst/>
                <a:highlight>
                  <a:srgbClr val="800000"/>
                </a:highlight>
                <a:latin typeface="Times New Roman" panose="02020603050405020304" pitchFamily="18" charset="0"/>
                <a:cs typeface="Times New Roman" panose="02020603050405020304" pitchFamily="18" charset="0"/>
              </a:rPr>
              <a:t>народність</a:t>
            </a:r>
            <a:r>
              <a:rPr lang="uk-UA" sz="3200" b="1" dirty="0">
                <a:effectLst/>
                <a:latin typeface="Times New Roman" panose="02020603050405020304" pitchFamily="18" charset="0"/>
                <a:cs typeface="Times New Roman" panose="02020603050405020304" pitchFamily="18" charset="0"/>
              </a:rPr>
              <a:t> (неприйняття ідеї класового поділу суспільства) і </a:t>
            </a:r>
            <a:r>
              <a:rPr lang="uk-UA" sz="3200" b="1" dirty="0">
                <a:effectLst/>
                <a:highlight>
                  <a:srgbClr val="800000"/>
                </a:highlight>
                <a:latin typeface="Times New Roman" panose="02020603050405020304" pitchFamily="18" charset="0"/>
                <a:cs typeface="Times New Roman" panose="02020603050405020304" pitchFamily="18" charset="0"/>
              </a:rPr>
              <a:t>революційність</a:t>
            </a:r>
            <a:r>
              <a:rPr lang="uk-UA" sz="3200" b="1" dirty="0">
                <a:effectLst/>
                <a:latin typeface="Times New Roman" panose="02020603050405020304" pitchFamily="18" charset="0"/>
                <a:cs typeface="Times New Roman" panose="02020603050405020304" pitchFamily="18" charset="0"/>
              </a:rPr>
              <a:t> (вірність </a:t>
            </a:r>
            <a:r>
              <a:rPr lang="uk-UA" sz="3200" b="1" dirty="0" err="1">
                <a:effectLst/>
                <a:latin typeface="Times New Roman" panose="02020603050405020304" pitchFamily="18" charset="0"/>
                <a:cs typeface="Times New Roman" panose="02020603050405020304" pitchFamily="18" charset="0"/>
              </a:rPr>
              <a:t>кемаліським</a:t>
            </a:r>
            <a:r>
              <a:rPr lang="uk-UA" sz="3200" b="1" dirty="0">
                <a:effectLst/>
                <a:latin typeface="Times New Roman" panose="02020603050405020304" pitchFamily="18" charset="0"/>
                <a:cs typeface="Times New Roman" panose="02020603050405020304" pitchFamily="18" charset="0"/>
              </a:rPr>
              <a:t> ідеям і реформам).</a:t>
            </a:r>
          </a:p>
        </p:txBody>
      </p:sp>
    </p:spTree>
    <p:extLst>
      <p:ext uri="{BB962C8B-B14F-4D97-AF65-F5344CB8AC3E}">
        <p14:creationId xmlns:p14="http://schemas.microsoft.com/office/powerpoint/2010/main" val="5670277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fontScale="85000" lnSpcReduction="10000"/>
          </a:bodyPr>
          <a:lstStyle/>
          <a:p>
            <a:pPr marL="0" indent="0" algn="just">
              <a:buNone/>
            </a:pPr>
            <a:r>
              <a:rPr lang="uk-UA" sz="3200" b="1" dirty="0">
                <a:effectLst/>
                <a:latin typeface="Times New Roman" panose="02020603050405020304" pitchFamily="18" charset="0"/>
                <a:cs typeface="Times New Roman" panose="02020603050405020304" pitchFamily="18" charset="0"/>
              </a:rPr>
              <a:t>Усі наступні лідери Турецької Республіки дають клятву вірності курсові Ататюрка на будівництво національної держави європейського зразка, хоча і змінюють акценти відповідно до вимог часу.</a:t>
            </a:r>
          </a:p>
          <a:p>
            <a:pPr marL="0" indent="0" algn="just">
              <a:buNone/>
            </a:pPr>
            <a:r>
              <a:rPr lang="uk-UA" sz="3200" b="1" dirty="0">
                <a:effectLst/>
                <a:latin typeface="Times New Roman" panose="02020603050405020304" pitchFamily="18" charset="0"/>
                <a:cs typeface="Times New Roman" panose="02020603050405020304" pitchFamily="18" charset="0"/>
              </a:rPr>
              <a:t>На початку 30-х рр. XX ст. в Туреччині розпочалося послідовне «загвинчування гайок», зокрема, було прийнято «Закон про друк», що обмежував право критики уряду й установлював жорсткий контроль над ЗМІ. З метою поширення урядової пропаганди та виховання населення, починаючи з </a:t>
            </a:r>
            <a:r>
              <a:rPr lang="uk-UA" sz="3200" b="1" dirty="0">
                <a:effectLst/>
                <a:highlight>
                  <a:srgbClr val="800000"/>
                </a:highlight>
                <a:latin typeface="Times New Roman" panose="02020603050405020304" pitchFamily="18" charset="0"/>
                <a:cs typeface="Times New Roman" panose="02020603050405020304" pitchFamily="18" charset="0"/>
              </a:rPr>
              <a:t>1932 р., </a:t>
            </a:r>
            <a:r>
              <a:rPr lang="uk-UA" sz="3200" b="1" dirty="0">
                <a:effectLst/>
                <a:latin typeface="Times New Roman" panose="02020603050405020304" pitchFamily="18" charset="0"/>
                <a:cs typeface="Times New Roman" panose="02020603050405020304" pitchFamily="18" charset="0"/>
              </a:rPr>
              <a:t>створювалася мережа «народних домів» та «установчих об'єднань». </a:t>
            </a:r>
          </a:p>
          <a:p>
            <a:pPr marL="0" indent="0" algn="just">
              <a:buNone/>
            </a:pPr>
            <a:r>
              <a:rPr lang="uk-UA" sz="3200" b="1" dirty="0">
                <a:effectLst/>
                <a:latin typeface="Times New Roman" panose="02020603050405020304" pitchFamily="18" charset="0"/>
                <a:cs typeface="Times New Roman" panose="02020603050405020304" pitchFamily="18" charset="0"/>
              </a:rPr>
              <a:t>Наступний етап реформ турецького суспільства стартував у </a:t>
            </a:r>
            <a:r>
              <a:rPr lang="uk-UA" sz="3200" b="1" dirty="0">
                <a:effectLst/>
                <a:highlight>
                  <a:srgbClr val="800000"/>
                </a:highlight>
                <a:latin typeface="Times New Roman" panose="02020603050405020304" pitchFamily="18" charset="0"/>
                <a:cs typeface="Times New Roman" panose="02020603050405020304" pitchFamily="18" charset="0"/>
              </a:rPr>
              <a:t>1934 р.</a:t>
            </a:r>
            <a:r>
              <a:rPr lang="uk-UA" sz="3200" b="1" dirty="0">
                <a:effectLst/>
                <a:latin typeface="Times New Roman" panose="02020603050405020304" pitchFamily="18" charset="0"/>
                <a:cs typeface="Times New Roman" panose="02020603050405020304" pitchFamily="18" charset="0"/>
              </a:rPr>
              <a:t> зі скасуванням титулів і форм звертання та уведенням прізвищ. Спеціальним рішенням парламенту </a:t>
            </a:r>
            <a:r>
              <a:rPr lang="uk-UA" sz="3200" b="1" dirty="0">
                <a:effectLst/>
                <a:highlight>
                  <a:srgbClr val="800000"/>
                </a:highlight>
                <a:latin typeface="Times New Roman" panose="02020603050405020304" pitchFamily="18" charset="0"/>
                <a:cs typeface="Times New Roman" panose="02020603050405020304" pitchFamily="18" charset="0"/>
              </a:rPr>
              <a:t>24 листопада 1934 р.</a:t>
            </a:r>
            <a:r>
              <a:rPr lang="uk-UA" sz="3200" b="1" dirty="0">
                <a:effectLst/>
                <a:latin typeface="Times New Roman" panose="02020603050405020304" pitchFamily="18" charset="0"/>
                <a:cs typeface="Times New Roman" panose="02020603050405020304" pitchFamily="18" charset="0"/>
              </a:rPr>
              <a:t> М. Кемалю було присвоєно нове прізвище — </a:t>
            </a: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Ататюрк</a:t>
            </a:r>
            <a:r>
              <a:rPr lang="uk-UA" sz="3200" b="1"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89965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a:bodyPr>
          <a:lstStyle/>
          <a:p>
            <a:pPr marL="0" indent="0" algn="just">
              <a:buNone/>
            </a:pPr>
            <a:r>
              <a:rPr lang="uk-UA" sz="3200" b="1" dirty="0">
                <a:effectLst/>
                <a:latin typeface="Times New Roman" panose="02020603050405020304" pitchFamily="18" charset="0"/>
                <a:cs typeface="Times New Roman" panose="02020603050405020304" pitchFamily="18" charset="0"/>
              </a:rPr>
              <a:t>Наприкінці 1930-х рр. продовжилося подальше посилення авторитарних тенденцій турецького політичного режиму. У </a:t>
            </a:r>
            <a:r>
              <a:rPr lang="uk-UA" sz="3200" b="1" dirty="0">
                <a:solidFill>
                  <a:srgbClr val="FFFF00"/>
                </a:solidFill>
                <a:effectLst/>
                <a:latin typeface="Times New Roman" panose="02020603050405020304" pitchFamily="18" charset="0"/>
                <a:cs typeface="Times New Roman" panose="02020603050405020304" pitchFamily="18" charset="0"/>
              </a:rPr>
              <a:t>червні 1938 р.</a:t>
            </a:r>
            <a:r>
              <a:rPr lang="uk-UA" sz="3200" b="1" dirty="0">
                <a:effectLst/>
                <a:latin typeface="Times New Roman" panose="02020603050405020304" pitchFamily="18" charset="0"/>
                <a:cs typeface="Times New Roman" panose="02020603050405020304" pitchFamily="18" charset="0"/>
              </a:rPr>
              <a:t> «Закон про спілки» заборонив створення будь-яких організацій на основі «сім’ї, раси, роду чи класу», а також тих, що «виступають від імені народу</a:t>
            </a:r>
            <a:r>
              <a:rPr lang="uk-UA" sz="3200" b="1">
                <a:effectLst/>
                <a:latin typeface="Times New Roman" panose="02020603050405020304" pitchFamily="18" charset="0"/>
                <a:cs typeface="Times New Roman" panose="02020603050405020304" pitchFamily="18" charset="0"/>
              </a:rPr>
              <a:t>». </a:t>
            </a:r>
          </a:p>
          <a:p>
            <a:pPr marL="0" indent="0" algn="just">
              <a:buNone/>
            </a:pPr>
            <a:r>
              <a:rPr lang="uk-UA" sz="3200" b="1">
                <a:effectLst/>
                <a:latin typeface="Times New Roman" panose="02020603050405020304" pitchFamily="18" charset="0"/>
                <a:cs typeface="Times New Roman" panose="02020603050405020304" pitchFamily="18" charset="0"/>
              </a:rPr>
              <a:t>За </a:t>
            </a:r>
            <a:r>
              <a:rPr lang="uk-UA" sz="3200" b="1" dirty="0">
                <a:effectLst/>
                <a:latin typeface="Times New Roman" panose="02020603050405020304" pitchFamily="18" charset="0"/>
                <a:cs typeface="Times New Roman" panose="02020603050405020304" pitchFamily="18" charset="0"/>
              </a:rPr>
              <a:t>усіма громадськими товариствами встановлювався легальний поліцейський нагляд. У країні вводилася цензура над пресою, а до кримінального кодексу включено покарання за такі злочини, як «послаблення національних почуттів» та «пропаганду на користь іноземних державних порядків».</a:t>
            </a:r>
          </a:p>
        </p:txBody>
      </p:sp>
    </p:spTree>
    <p:extLst>
      <p:ext uri="{BB962C8B-B14F-4D97-AF65-F5344CB8AC3E}">
        <p14:creationId xmlns:p14="http://schemas.microsoft.com/office/powerpoint/2010/main" val="35787631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lnSpcReduction="10000"/>
          </a:bodyPr>
          <a:lstStyle/>
          <a:p>
            <a:pPr marL="0" indent="0" algn="just">
              <a:buNone/>
            </a:pPr>
            <a:r>
              <a:rPr lang="uk-UA" sz="3200" b="1" dirty="0">
                <a:effectLst/>
                <a:latin typeface="Times New Roman" panose="02020603050405020304" pitchFamily="18" charset="0"/>
                <a:cs typeface="Times New Roman" panose="02020603050405020304" pitchFamily="18" charset="0"/>
              </a:rPr>
              <a:t>Економічні перетворювання в країні були більш вдалими після завершення революції у 1923 р. В цей період Туреччина належала до слабко розвинених економічно країн, її економіка носила аграрний, напівколоніальний характер. </a:t>
            </a:r>
          </a:p>
          <a:p>
            <a:pPr marL="0" indent="0" algn="just">
              <a:buNone/>
            </a:pPr>
            <a:r>
              <a:rPr lang="uk-UA" sz="3200" b="1" dirty="0">
                <a:effectLst/>
                <a:latin typeface="Times New Roman" panose="02020603050405020304" pitchFamily="18" charset="0"/>
                <a:cs typeface="Times New Roman" panose="02020603050405020304" pitchFamily="18" charset="0"/>
              </a:rPr>
              <a:t>В першу чергу </a:t>
            </a:r>
            <a:r>
              <a:rPr lang="uk-UA" sz="3200" b="1" dirty="0" err="1">
                <a:effectLst/>
                <a:latin typeface="Times New Roman" panose="02020603050405020304" pitchFamily="18" charset="0"/>
                <a:cs typeface="Times New Roman" panose="02020603050405020304" pitchFamily="18" charset="0"/>
              </a:rPr>
              <a:t>кемалісти</a:t>
            </a:r>
            <a:r>
              <a:rPr lang="uk-UA" sz="3200" b="1" dirty="0">
                <a:effectLst/>
                <a:latin typeface="Times New Roman" panose="02020603050405020304" pitchFamily="18" charset="0"/>
                <a:cs typeface="Times New Roman" panose="02020603050405020304" pitchFamily="18" charset="0"/>
              </a:rPr>
              <a:t> відмінили систему капітуляцій щодо європейських держав. Уряд викупив у іноземців майже всі промислові підприємства і залізні дороги, націоналізувало тютюнову кампанію «</a:t>
            </a:r>
            <a:r>
              <a:rPr lang="uk-UA" sz="3200" b="1" dirty="0" err="1">
                <a:effectLst/>
                <a:latin typeface="Times New Roman" panose="02020603050405020304" pitchFamily="18" charset="0"/>
                <a:cs typeface="Times New Roman" panose="02020603050405020304" pitchFamily="18" charset="0"/>
              </a:rPr>
              <a:t>Режі</a:t>
            </a:r>
            <a:r>
              <a:rPr lang="uk-UA" sz="3200" b="1" dirty="0">
                <a:effectLst/>
                <a:latin typeface="Times New Roman" panose="02020603050405020304" pitchFamily="18" charset="0"/>
                <a:cs typeface="Times New Roman" panose="02020603050405020304" pitchFamily="18" charset="0"/>
              </a:rPr>
              <a:t>», створило Центральний банк. Головним змістом економічної політики став </a:t>
            </a:r>
            <a:r>
              <a:rPr lang="uk-UA" sz="3200" b="1" dirty="0">
                <a:solidFill>
                  <a:srgbClr val="FF0000"/>
                </a:solidFill>
                <a:effectLst/>
                <a:highlight>
                  <a:srgbClr val="FFFF00"/>
                </a:highlight>
                <a:latin typeface="Times New Roman" panose="02020603050405020304" pitchFamily="18" charset="0"/>
                <a:cs typeface="Times New Roman" panose="02020603050405020304" pitchFamily="18" charset="0"/>
              </a:rPr>
              <a:t>етатизм</a:t>
            </a:r>
            <a:r>
              <a:rPr lang="uk-UA" sz="3200" b="1" dirty="0">
                <a:effectLst/>
                <a:latin typeface="Times New Roman" panose="02020603050405020304" pitchFamily="18" charset="0"/>
                <a:cs typeface="Times New Roman" panose="02020603050405020304" pitchFamily="18" charset="0"/>
              </a:rPr>
              <a:t> – один з шести основних принципів Народно-республіканської партії, що були оформленні трохи пізніше. </a:t>
            </a:r>
          </a:p>
        </p:txBody>
      </p:sp>
    </p:spTree>
    <p:extLst>
      <p:ext uri="{BB962C8B-B14F-4D97-AF65-F5344CB8AC3E}">
        <p14:creationId xmlns:p14="http://schemas.microsoft.com/office/powerpoint/2010/main" val="19151702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a:bodyPr>
          <a:lstStyle/>
          <a:p>
            <a:pPr marL="0" indent="0" algn="just">
              <a:buNone/>
            </a:pPr>
            <a:r>
              <a:rPr lang="uk-UA" sz="3200" b="1" dirty="0">
                <a:effectLst/>
                <a:latin typeface="Times New Roman" panose="02020603050405020304" pitchFamily="18" charset="0"/>
                <a:cs typeface="Times New Roman" panose="02020603050405020304" pitchFamily="18" charset="0"/>
              </a:rPr>
              <a:t>Економічна політика передбачала вкладання державних коштів в промисловість, залізничний транспорт, а в подальшому і в інші галузі господарства. Поряд з цим, всіляко заохочувалась приватна ініціатива. </a:t>
            </a:r>
          </a:p>
          <a:p>
            <a:pPr marL="0" indent="0" algn="just">
              <a:buNone/>
            </a:pPr>
            <a:r>
              <a:rPr lang="uk-UA" sz="3200" b="1" dirty="0">
                <a:solidFill>
                  <a:srgbClr val="FF0000"/>
                </a:solidFill>
                <a:effectLst/>
                <a:highlight>
                  <a:srgbClr val="FFFF00"/>
                </a:highlight>
                <a:latin typeface="Times New Roman" panose="02020603050405020304" pitchFamily="18" charset="0"/>
                <a:cs typeface="Times New Roman" panose="02020603050405020304" pitchFamily="18" charset="0"/>
              </a:rPr>
              <a:t>Етатизм як форма державного капіталізму</a:t>
            </a:r>
            <a:r>
              <a:rPr lang="uk-UA" sz="3200" b="1" dirty="0">
                <a:effectLst/>
                <a:latin typeface="Times New Roman" panose="02020603050405020304" pitchFamily="18" charset="0"/>
                <a:cs typeface="Times New Roman" panose="02020603050405020304" pitchFamily="18" charset="0"/>
              </a:rPr>
              <a:t> сприяв обмеженню діяльності іноземного капіталу, зміцненню турецької національної буржуазії. Але, не дивлячись на </a:t>
            </a:r>
            <a:r>
              <a:rPr lang="uk-UA" sz="3200" b="1" dirty="0" err="1">
                <a:effectLst/>
                <a:latin typeface="Times New Roman" panose="02020603050405020304" pitchFamily="18" charset="0"/>
                <a:cs typeface="Times New Roman" panose="02020603050405020304" pitchFamily="18" charset="0"/>
              </a:rPr>
              <a:t>протекціониську</a:t>
            </a:r>
            <a:r>
              <a:rPr lang="uk-UA" sz="3200" b="1" dirty="0">
                <a:effectLst/>
                <a:latin typeface="Times New Roman" panose="02020603050405020304" pitchFamily="18" charset="0"/>
                <a:cs typeface="Times New Roman" panose="02020603050405020304" pitchFamily="18" charset="0"/>
              </a:rPr>
              <a:t> політику уряду, приватний капітал не охоче вкладав кошти в промислове будівництво. Не принесли значних результатів і іноземні інвестиції.</a:t>
            </a:r>
          </a:p>
        </p:txBody>
      </p:sp>
    </p:spTree>
    <p:extLst>
      <p:ext uri="{BB962C8B-B14F-4D97-AF65-F5344CB8AC3E}">
        <p14:creationId xmlns:p14="http://schemas.microsoft.com/office/powerpoint/2010/main" val="1852496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fontScale="77500" lnSpcReduction="20000"/>
          </a:bodyPr>
          <a:lstStyle/>
          <a:p>
            <a:pPr marL="0" indent="0" algn="just">
              <a:buNone/>
            </a:pPr>
            <a:r>
              <a:rPr lang="uk-UA" sz="4200" b="1" dirty="0">
                <a:highlight>
                  <a:srgbClr val="800000"/>
                </a:highlight>
                <a:latin typeface="Times New Roman" panose="02020603050405020304" pitchFamily="18" charset="0"/>
                <a:cs typeface="Times New Roman" panose="02020603050405020304" pitchFamily="18" charset="0"/>
              </a:rPr>
              <a:t>Результати «Лівійської» війни:</a:t>
            </a:r>
          </a:p>
          <a:p>
            <a:pPr marL="0" indent="0" algn="just">
              <a:buNone/>
            </a:pPr>
            <a:r>
              <a:rPr lang="uk-UA" sz="4200" b="1" dirty="0">
                <a:highlight>
                  <a:srgbClr val="800000"/>
                </a:highlight>
                <a:latin typeface="Times New Roman" panose="02020603050405020304" pitchFamily="18" charset="0"/>
                <a:cs typeface="Times New Roman" panose="02020603050405020304" pitchFamily="18" charset="0"/>
              </a:rPr>
              <a:t>15 жовтня 1912 р.</a:t>
            </a:r>
            <a:r>
              <a:rPr lang="uk-UA" sz="4200" b="1" dirty="0">
                <a:latin typeface="Times New Roman" panose="02020603050405020304" pitchFamily="18" charset="0"/>
                <a:cs typeface="Times New Roman" panose="02020603050405020304" pitchFamily="18" charset="0"/>
              </a:rPr>
              <a:t> в </a:t>
            </a:r>
            <a:r>
              <a:rPr lang="uk-UA" sz="4200" b="1" dirty="0" err="1">
                <a:solidFill>
                  <a:srgbClr val="FFFF00"/>
                </a:solidFill>
                <a:latin typeface="Times New Roman" panose="02020603050405020304" pitchFamily="18" charset="0"/>
                <a:cs typeface="Times New Roman" panose="02020603050405020304" pitchFamily="18" charset="0"/>
              </a:rPr>
              <a:t>Уші</a:t>
            </a:r>
            <a:r>
              <a:rPr lang="uk-UA" sz="4200" b="1" dirty="0">
                <a:latin typeface="Times New Roman" panose="02020603050405020304" pitchFamily="18" charset="0"/>
                <a:cs typeface="Times New Roman" panose="02020603050405020304" pitchFamily="18" charset="0"/>
              </a:rPr>
              <a:t> (Швейцарія) був підписаний попередній таємний, а о 16:45 </a:t>
            </a:r>
            <a:r>
              <a:rPr lang="uk-UA" sz="4200" b="1" dirty="0">
                <a:highlight>
                  <a:srgbClr val="800000"/>
                </a:highlight>
                <a:latin typeface="Times New Roman" panose="02020603050405020304" pitchFamily="18" charset="0"/>
                <a:cs typeface="Times New Roman" panose="02020603050405020304" pitchFamily="18" charset="0"/>
              </a:rPr>
              <a:t>18 жовтня 1912 р.</a:t>
            </a:r>
            <a:r>
              <a:rPr lang="uk-UA" sz="4200" b="1" dirty="0">
                <a:latin typeface="Times New Roman" panose="02020603050405020304" pitchFamily="18" charset="0"/>
                <a:cs typeface="Times New Roman" panose="02020603050405020304" pitchFamily="18" charset="0"/>
              </a:rPr>
              <a:t> в </a:t>
            </a:r>
            <a:r>
              <a:rPr lang="uk-UA" sz="4200" b="1" dirty="0">
                <a:solidFill>
                  <a:srgbClr val="FFFF00"/>
                </a:solidFill>
                <a:latin typeface="Times New Roman" panose="02020603050405020304" pitchFamily="18" charset="0"/>
                <a:cs typeface="Times New Roman" panose="02020603050405020304" pitchFamily="18" charset="0"/>
              </a:rPr>
              <a:t>Лозанні</a:t>
            </a:r>
            <a:r>
              <a:rPr lang="uk-UA" sz="4200" b="1" dirty="0">
                <a:latin typeface="Times New Roman" panose="02020603050405020304" pitchFamily="18" charset="0"/>
                <a:cs typeface="Times New Roman" panose="02020603050405020304" pitchFamily="18" charset="0"/>
              </a:rPr>
              <a:t> — головний мирний договір. Умови угоди були формально рівні тим, які на початку війни попросив Стамбул. </a:t>
            </a:r>
            <a:r>
              <a:rPr lang="uk-UA" sz="4200" b="1" dirty="0" err="1">
                <a:solidFill>
                  <a:srgbClr val="FFFF00"/>
                </a:solidFill>
                <a:latin typeface="Times New Roman" panose="02020603050405020304" pitchFamily="18" charset="0"/>
                <a:cs typeface="Times New Roman" panose="02020603050405020304" pitchFamily="18" charset="0"/>
              </a:rPr>
              <a:t>Триполітанія</a:t>
            </a:r>
            <a:r>
              <a:rPr lang="uk-UA" sz="4200" b="1" dirty="0">
                <a:solidFill>
                  <a:srgbClr val="FFFF00"/>
                </a:solidFill>
                <a:latin typeface="Times New Roman" panose="02020603050405020304" pitchFamily="18" charset="0"/>
                <a:cs typeface="Times New Roman" panose="02020603050405020304" pitchFamily="18" charset="0"/>
              </a:rPr>
              <a:t> і Киренаїка отримали тільки автономний статус з судовим правлінням </a:t>
            </a:r>
            <a:r>
              <a:rPr lang="uk-UA" sz="4200" b="1" dirty="0" err="1">
                <a:solidFill>
                  <a:srgbClr val="FFFF00"/>
                </a:solidFill>
                <a:latin typeface="Times New Roman" panose="02020603050405020304" pitchFamily="18" charset="0"/>
                <a:cs typeface="Times New Roman" panose="02020603050405020304" pitchFamily="18" charset="0"/>
              </a:rPr>
              <a:t>каді</a:t>
            </a:r>
            <a:r>
              <a:rPr lang="uk-UA" sz="4200" b="1" dirty="0">
                <a:solidFill>
                  <a:srgbClr val="FFFF00"/>
                </a:solidFill>
                <a:latin typeface="Times New Roman" panose="02020603050405020304" pitchFamily="18" charset="0"/>
                <a:cs typeface="Times New Roman" panose="02020603050405020304" pitchFamily="18" charset="0"/>
              </a:rPr>
              <a:t>, призначеного султаном</a:t>
            </a:r>
            <a:r>
              <a:rPr lang="uk-UA" sz="4200" b="1" dirty="0">
                <a:latin typeface="Times New Roman" panose="02020603050405020304" pitchFamily="18" charset="0"/>
                <a:cs typeface="Times New Roman" panose="02020603050405020304" pitchFamily="18" charset="0"/>
              </a:rPr>
              <a:t>. </a:t>
            </a:r>
            <a:r>
              <a:rPr lang="uk-UA" sz="4200" b="1" dirty="0">
                <a:highlight>
                  <a:srgbClr val="FF0000"/>
                </a:highlight>
                <a:latin typeface="Times New Roman" panose="02020603050405020304" pitchFamily="18" charset="0"/>
                <a:cs typeface="Times New Roman" panose="02020603050405020304" pitchFamily="18" charset="0"/>
              </a:rPr>
              <a:t>«Подарувавши» населенню Лівії автономію, османський султан також зобов’язувався вивести свої війська з її території</a:t>
            </a:r>
            <a:r>
              <a:rPr lang="uk-UA" sz="4200" b="1" dirty="0">
                <a:latin typeface="Times New Roman" panose="02020603050405020304" pitchFamily="18" charset="0"/>
                <a:cs typeface="Times New Roman" panose="02020603050405020304" pitchFamily="18" charset="0"/>
              </a:rPr>
              <a:t>. </a:t>
            </a:r>
            <a:r>
              <a:rPr lang="uk-UA" sz="4200" b="1" dirty="0">
                <a:highlight>
                  <a:srgbClr val="800000"/>
                </a:highlight>
                <a:latin typeface="Times New Roman" panose="02020603050405020304" pitchFamily="18" charset="0"/>
                <a:cs typeface="Times New Roman" panose="02020603050405020304" pitchFamily="18" charset="0"/>
              </a:rPr>
              <a:t>Італія зобов’язувалася евакуювати свої війська з </a:t>
            </a:r>
            <a:r>
              <a:rPr lang="uk-UA" sz="4200" b="1" dirty="0" err="1">
                <a:highlight>
                  <a:srgbClr val="800000"/>
                </a:highlight>
                <a:latin typeface="Times New Roman" panose="02020603050405020304" pitchFamily="18" charset="0"/>
                <a:cs typeface="Times New Roman" panose="02020603050405020304" pitchFamily="18" charset="0"/>
              </a:rPr>
              <a:t>Додеканеських</a:t>
            </a:r>
            <a:r>
              <a:rPr lang="uk-UA" sz="4200" b="1" dirty="0">
                <a:highlight>
                  <a:srgbClr val="800000"/>
                </a:highlight>
                <a:latin typeface="Times New Roman" panose="02020603050405020304" pitchFamily="18" charset="0"/>
                <a:cs typeface="Times New Roman" panose="02020603050405020304" pitchFamily="18" charset="0"/>
              </a:rPr>
              <a:t> островів.</a:t>
            </a:r>
          </a:p>
        </p:txBody>
      </p:sp>
    </p:spTree>
    <p:extLst>
      <p:ext uri="{BB962C8B-B14F-4D97-AF65-F5344CB8AC3E}">
        <p14:creationId xmlns:p14="http://schemas.microsoft.com/office/powerpoint/2010/main" val="14014631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Autofit/>
          </a:bodyPr>
          <a:lstStyle/>
          <a:p>
            <a:pPr marL="0" indent="0" algn="just">
              <a:buNone/>
            </a:pPr>
            <a:r>
              <a:rPr lang="uk-UA" sz="4000" b="1" dirty="0">
                <a:effectLst/>
                <a:latin typeface="Times New Roman" panose="02020603050405020304" pitchFamily="18" charset="0"/>
                <a:cs typeface="Times New Roman" panose="02020603050405020304" pitchFamily="18" charset="0"/>
              </a:rPr>
              <a:t>В результаті такий пункт реформ як перехід від ручної промисловості до великої фабричної, оснащеною машинами, не був виконаний. </a:t>
            </a:r>
            <a:endParaRPr lang="en-US" sz="4000" b="1" dirty="0">
              <a:effectLst/>
              <a:latin typeface="Times New Roman" panose="02020603050405020304" pitchFamily="18" charset="0"/>
              <a:cs typeface="Times New Roman" panose="02020603050405020304" pitchFamily="18" charset="0"/>
            </a:endParaRPr>
          </a:p>
          <a:p>
            <a:pPr marL="0" indent="0" algn="just">
              <a:buNone/>
            </a:pPr>
            <a:r>
              <a:rPr lang="uk-UA" sz="4000" b="1" dirty="0">
                <a:effectLst/>
                <a:latin typeface="Times New Roman" panose="02020603050405020304" pitchFamily="18" charset="0"/>
                <a:cs typeface="Times New Roman" panose="02020603050405020304" pitchFamily="18" charset="0"/>
              </a:rPr>
              <a:t>Не дивлячись на скасування </a:t>
            </a:r>
            <a:r>
              <a:rPr lang="uk-UA" sz="4000" b="1" dirty="0" err="1">
                <a:effectLst/>
                <a:latin typeface="Times New Roman" panose="02020603050405020304" pitchFamily="18" charset="0"/>
                <a:cs typeface="Times New Roman" panose="02020603050405020304" pitchFamily="18" charset="0"/>
              </a:rPr>
              <a:t>ашара</a:t>
            </a:r>
            <a:r>
              <a:rPr lang="uk-UA" sz="4000" b="1" dirty="0">
                <a:effectLst/>
                <a:latin typeface="Times New Roman" panose="02020603050405020304" pitchFamily="18" charset="0"/>
                <a:cs typeface="Times New Roman" panose="02020603050405020304" pitchFamily="18" charset="0"/>
              </a:rPr>
              <a:t> (десятини), в 1925 р. не вдалося отримати й підйому с/г, де продовжували зберігатися докапіталістичні порядки і поміщицьке землеволодіння.</a:t>
            </a:r>
          </a:p>
        </p:txBody>
      </p:sp>
    </p:spTree>
    <p:extLst>
      <p:ext uri="{BB962C8B-B14F-4D97-AF65-F5344CB8AC3E}">
        <p14:creationId xmlns:p14="http://schemas.microsoft.com/office/powerpoint/2010/main" val="2905524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517235"/>
          </a:xfrm>
        </p:spPr>
        <p:txBody>
          <a:bodyPr>
            <a:normAutofit fontScale="90000"/>
          </a:bodyPr>
          <a:lstStyle/>
          <a:p>
            <a:r>
              <a:rPr lang="uk-UA" dirty="0">
                <a:solidFill>
                  <a:srgbClr val="C00000"/>
                </a:solidFill>
                <a:highlight>
                  <a:srgbClr val="00FF00"/>
                </a:highlight>
                <a:latin typeface="Times New Roman" panose="02020603050405020304" pitchFamily="18" charset="0"/>
                <a:cs typeface="Times New Roman" panose="02020603050405020304" pitchFamily="18" charset="0"/>
              </a:rPr>
              <a:t>4. Програма розвитку Туреччини </a:t>
            </a:r>
            <a:r>
              <a:rPr lang="uk-UA" dirty="0" err="1">
                <a:solidFill>
                  <a:srgbClr val="C00000"/>
                </a:solidFill>
                <a:highlight>
                  <a:srgbClr val="00FF00"/>
                </a:highlight>
                <a:latin typeface="Times New Roman" panose="02020603050405020304" pitchFamily="18" charset="0"/>
                <a:cs typeface="Times New Roman" panose="02020603050405020304" pitchFamily="18" charset="0"/>
              </a:rPr>
              <a:t>кемалістів</a:t>
            </a:r>
            <a:endParaRPr lang="uk-UA" dirty="0">
              <a:solidFill>
                <a:srgbClr val="C00000"/>
              </a:solidFill>
              <a:highlight>
                <a:srgbClr val="00FF00"/>
              </a:highlight>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517236"/>
            <a:ext cx="12191999" cy="6340763"/>
          </a:xfrm>
        </p:spPr>
        <p:txBody>
          <a:bodyPr>
            <a:normAutofit fontScale="92500"/>
          </a:bodyPr>
          <a:lstStyle/>
          <a:p>
            <a:pPr marL="0" indent="0" algn="just">
              <a:buNone/>
            </a:pPr>
            <a:r>
              <a:rPr lang="uk-UA" sz="3200" b="1" dirty="0">
                <a:effectLst/>
                <a:latin typeface="Times New Roman" panose="02020603050405020304" pitchFamily="18" charset="0"/>
                <a:cs typeface="Times New Roman" panose="02020603050405020304" pitchFamily="18" charset="0"/>
              </a:rPr>
              <a:t>Світова економічна криза кінця 1920-х – початку 1930-х рр. вразила й Туреччину. Тому саме в цих умовах уряд остаточно вирішив взяти ініціативу в свої руки. Якщо у 1920-х рр. воно приділяло увагу організації банківського кредитування і викупу підприємств і залізниць, що належали іноземному капіталу, то з початку 1930-х рр. воно перейшло до промислового і інфраструктурного будівництва за рахунок бюджетного фінансування чи під контролем держави. </a:t>
            </a:r>
          </a:p>
          <a:p>
            <a:pPr marL="0" indent="0" algn="just">
              <a:buNone/>
            </a:pPr>
            <a:r>
              <a:rPr lang="uk-UA" sz="3200" b="1" dirty="0">
                <a:effectLst/>
                <a:latin typeface="Times New Roman" panose="02020603050405020304" pitchFamily="18" charset="0"/>
                <a:cs typeface="Times New Roman" panose="02020603050405020304" pitchFamily="18" charset="0"/>
              </a:rPr>
              <a:t>Це дозволило Туреччині вийти на перші міста у світі по темпам промислового розвитку. Саме у </a:t>
            </a:r>
            <a:r>
              <a:rPr lang="uk-UA" sz="3200" b="1" dirty="0">
                <a:solidFill>
                  <a:srgbClr val="FF0000"/>
                </a:solidFill>
                <a:effectLst/>
                <a:highlight>
                  <a:srgbClr val="FFFF00"/>
                </a:highlight>
                <a:latin typeface="Times New Roman" panose="02020603050405020304" pitchFamily="18" charset="0"/>
                <a:cs typeface="Times New Roman" panose="02020603050405020304" pitchFamily="18" charset="0"/>
              </a:rPr>
              <a:t>1931 р.</a:t>
            </a:r>
            <a:r>
              <a:rPr lang="uk-UA" sz="3200" b="1" dirty="0">
                <a:effectLst/>
                <a:latin typeface="Times New Roman" panose="02020603050405020304" pitchFamily="18" charset="0"/>
                <a:cs typeface="Times New Roman" panose="02020603050405020304" pitchFamily="18" charset="0"/>
              </a:rPr>
              <a:t> остаточно була сформульована </a:t>
            </a:r>
            <a:r>
              <a:rPr lang="uk-UA" sz="3200" b="1" dirty="0" err="1">
                <a:effectLst/>
                <a:latin typeface="Times New Roman" panose="02020603050405020304" pitchFamily="18" charset="0"/>
                <a:cs typeface="Times New Roman" panose="02020603050405020304" pitchFamily="18" charset="0"/>
              </a:rPr>
              <a:t>кемальська</a:t>
            </a:r>
            <a:r>
              <a:rPr lang="uk-UA" sz="3200" b="1" dirty="0">
                <a:effectLst/>
                <a:latin typeface="Times New Roman" panose="02020603050405020304" pitchFamily="18" charset="0"/>
                <a:cs typeface="Times New Roman" panose="02020603050405020304" pitchFamily="18" charset="0"/>
              </a:rPr>
              <a:t> концепція «</a:t>
            </a:r>
            <a:r>
              <a:rPr lang="uk-UA" sz="3200" b="1" dirty="0" err="1">
                <a:effectLst/>
                <a:highlight>
                  <a:srgbClr val="800000"/>
                </a:highlight>
                <a:latin typeface="Times New Roman" panose="02020603050405020304" pitchFamily="18" charset="0"/>
                <a:cs typeface="Times New Roman" panose="02020603050405020304" pitchFamily="18" charset="0"/>
              </a:rPr>
              <a:t>девлетчелік</a:t>
            </a:r>
            <a:r>
              <a:rPr lang="uk-UA" sz="3200" b="1" dirty="0">
                <a:effectLst/>
                <a:latin typeface="Times New Roman" panose="02020603050405020304" pitchFamily="18" charset="0"/>
                <a:cs typeface="Times New Roman" panose="02020603050405020304" pitchFamily="18" charset="0"/>
              </a:rPr>
              <a:t>» (етатизму), або державного регулювання економічного життя країни.</a:t>
            </a:r>
          </a:p>
        </p:txBody>
      </p:sp>
    </p:spTree>
    <p:extLst>
      <p:ext uri="{BB962C8B-B14F-4D97-AF65-F5344CB8AC3E}">
        <p14:creationId xmlns:p14="http://schemas.microsoft.com/office/powerpoint/2010/main" val="4265931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720435"/>
          </a:xfrm>
        </p:spPr>
        <p:txBody>
          <a:bodyPr>
            <a:normAutofit/>
          </a:bodyPr>
          <a:lstStyle/>
          <a:p>
            <a:r>
              <a:rPr lang="uk-UA" sz="2800" dirty="0">
                <a:solidFill>
                  <a:srgbClr val="FFFF00"/>
                </a:solidFill>
                <a:highlight>
                  <a:srgbClr val="800000"/>
                </a:highlight>
                <a:latin typeface="Times New Roman" panose="02020603050405020304" pitchFamily="18" charset="0"/>
                <a:cs typeface="Times New Roman" panose="02020603050405020304" pitchFamily="18" charset="0"/>
              </a:rPr>
              <a:t>5. Туреччина напередодні і під час другої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628073"/>
            <a:ext cx="12191999" cy="6229926"/>
          </a:xfrm>
        </p:spPr>
        <p:txBody>
          <a:bodyPr>
            <a:normAutofit fontScale="92500"/>
          </a:bodyPr>
          <a:lstStyle/>
          <a:p>
            <a:pPr marL="0" indent="0" algn="just">
              <a:buNone/>
            </a:pPr>
            <a:r>
              <a:rPr lang="uk-UA" sz="3200" b="1" dirty="0">
                <a:effectLst/>
                <a:latin typeface="Times New Roman" panose="02020603050405020304" pitchFamily="18" charset="0"/>
                <a:cs typeface="Times New Roman" panose="02020603050405020304" pitchFamily="18" charset="0"/>
              </a:rPr>
              <a:t>К середині 1930-х рр. політичне і економічне положення країни </a:t>
            </a:r>
            <a:r>
              <a:rPr lang="uk-UA" sz="3200" b="1" dirty="0" err="1">
                <a:effectLst/>
                <a:latin typeface="Times New Roman" panose="02020603050405020304" pitchFamily="18" charset="0"/>
                <a:cs typeface="Times New Roman" panose="02020603050405020304" pitchFamily="18" charset="0"/>
              </a:rPr>
              <a:t>зміцнілося</a:t>
            </a:r>
            <a:r>
              <a:rPr lang="uk-UA" sz="3200" b="1" dirty="0">
                <a:effectLst/>
                <a:latin typeface="Times New Roman" panose="02020603050405020304" pitchFamily="18" charset="0"/>
                <a:cs typeface="Times New Roman" panose="02020603050405020304" pitchFamily="18" charset="0"/>
              </a:rPr>
              <a:t>, авторитет Туреччини у світі значно зріс. Це дозволило турецькій дипломатії провести міжнародну конференцію в швейцарському місті </a:t>
            </a:r>
            <a:r>
              <a:rPr lang="uk-UA" sz="3200" b="1" dirty="0" err="1">
                <a:effectLst/>
                <a:highlight>
                  <a:srgbClr val="800000"/>
                </a:highlight>
                <a:latin typeface="Times New Roman" panose="02020603050405020304" pitchFamily="18" charset="0"/>
                <a:cs typeface="Times New Roman" panose="02020603050405020304" pitchFamily="18" charset="0"/>
              </a:rPr>
              <a:t>Монтрьо</a:t>
            </a:r>
            <a:r>
              <a:rPr lang="uk-UA" sz="3200" b="1" dirty="0">
                <a:effectLst/>
                <a:highlight>
                  <a:srgbClr val="800000"/>
                </a:highlight>
                <a:latin typeface="Times New Roman" panose="02020603050405020304" pitchFamily="18" charset="0"/>
                <a:cs typeface="Times New Roman" panose="02020603050405020304" pitchFamily="18" charset="0"/>
              </a:rPr>
              <a:t> 1936 р.</a:t>
            </a:r>
            <a:r>
              <a:rPr lang="uk-UA" sz="3200" b="1" dirty="0">
                <a:effectLst/>
                <a:latin typeface="Times New Roman" panose="02020603050405020304" pitchFamily="18" charset="0"/>
                <a:cs typeface="Times New Roman" panose="02020603050405020304" pitchFamily="18" charset="0"/>
              </a:rPr>
              <a:t>, що була присвячена перегляду режиму чорноморських проливів. В результаті інші країни погодились на надання турецькому уряду привілеї стосовно безпеки проливів і право на їх ремілітаризацію. </a:t>
            </a:r>
          </a:p>
          <a:p>
            <a:pPr marL="0" indent="0" algn="just">
              <a:buNone/>
            </a:pPr>
            <a:r>
              <a:rPr lang="uk-UA" sz="3200" b="1" dirty="0">
                <a:effectLst/>
                <a:latin typeface="Times New Roman" panose="02020603050405020304" pitchFamily="18" charset="0"/>
                <a:cs typeface="Times New Roman" panose="02020603050405020304" pitchFamily="18" charset="0"/>
              </a:rPr>
              <a:t>В останні роки життя Ататюрка і після його смерті (10.11.1938) міцність однопартійної системи стала слабшати. Однак його наступники не наважились перед війною на якійсь зміни і залишили цю систему без змін.</a:t>
            </a:r>
          </a:p>
        </p:txBody>
      </p:sp>
    </p:spTree>
    <p:extLst>
      <p:ext uri="{BB962C8B-B14F-4D97-AF65-F5344CB8AC3E}">
        <p14:creationId xmlns:p14="http://schemas.microsoft.com/office/powerpoint/2010/main" val="299913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720435"/>
          </a:xfrm>
        </p:spPr>
        <p:txBody>
          <a:bodyPr>
            <a:normAutofit/>
          </a:bodyPr>
          <a:lstStyle/>
          <a:p>
            <a:r>
              <a:rPr lang="uk-UA" sz="2800" dirty="0">
                <a:solidFill>
                  <a:srgbClr val="FFFF00"/>
                </a:solidFill>
                <a:highlight>
                  <a:srgbClr val="800000"/>
                </a:highlight>
                <a:latin typeface="Times New Roman" panose="02020603050405020304" pitchFamily="18" charset="0"/>
                <a:cs typeface="Times New Roman" panose="02020603050405020304" pitchFamily="18" charset="0"/>
              </a:rPr>
              <a:t>5. Туреччина напередодні і під час другої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628073"/>
            <a:ext cx="12191999" cy="6229926"/>
          </a:xfrm>
        </p:spPr>
        <p:txBody>
          <a:bodyPr>
            <a:normAutofit/>
          </a:bodyPr>
          <a:lstStyle/>
          <a:p>
            <a:pPr marL="0" indent="0" algn="just">
              <a:buNone/>
            </a:pPr>
            <a:r>
              <a:rPr lang="uk-UA" sz="3700" b="1" dirty="0">
                <a:effectLst/>
                <a:latin typeface="Times New Roman" panose="02020603050405020304" pitchFamily="18" charset="0"/>
                <a:cs typeface="Times New Roman" panose="02020603050405020304" pitchFamily="18" charset="0"/>
              </a:rPr>
              <a:t>Напередодні Другої світової війни почали проявлятися тенденції до зближення з західними державами, зокрема Туреччина підтримувала середземноморську політику Англії, додержуючись політики «невтручання».</a:t>
            </a:r>
          </a:p>
          <a:p>
            <a:pPr marL="0" indent="0" algn="just">
              <a:buNone/>
            </a:pPr>
            <a:r>
              <a:rPr lang="uk-UA" sz="3700" b="1" dirty="0">
                <a:effectLst/>
                <a:latin typeface="Times New Roman" panose="02020603050405020304" pitchFamily="18" charset="0"/>
                <a:cs typeface="Times New Roman" panose="02020603050405020304" pitchFamily="18" charset="0"/>
              </a:rPr>
              <a:t>В умовах загрози італійської агресії в </a:t>
            </a:r>
            <a:r>
              <a:rPr lang="uk-UA" sz="3700" b="1" dirty="0">
                <a:solidFill>
                  <a:srgbClr val="FFFF00"/>
                </a:solidFill>
                <a:effectLst/>
                <a:highlight>
                  <a:srgbClr val="800000"/>
                </a:highlight>
                <a:latin typeface="Times New Roman" panose="02020603050405020304" pitchFamily="18" charset="0"/>
                <a:cs typeface="Times New Roman" panose="02020603050405020304" pitchFamily="18" charset="0"/>
              </a:rPr>
              <a:t>травні 1939 р</a:t>
            </a:r>
            <a:r>
              <a:rPr lang="uk-UA" sz="3700" b="1" dirty="0">
                <a:effectLst/>
                <a:latin typeface="Times New Roman" panose="02020603050405020304" pitchFamily="18" charset="0"/>
                <a:cs typeface="Times New Roman" panose="02020603050405020304" pitchFamily="18" charset="0"/>
              </a:rPr>
              <a:t>. було підписано англо-турецький договір про допомогу.</a:t>
            </a:r>
          </a:p>
          <a:p>
            <a:pPr marL="0" indent="0" algn="just">
              <a:buNone/>
            </a:pPr>
            <a:r>
              <a:rPr lang="uk-UA" sz="3700" b="1" dirty="0">
                <a:solidFill>
                  <a:srgbClr val="FFFF00"/>
                </a:solidFill>
                <a:effectLst/>
                <a:highlight>
                  <a:srgbClr val="800000"/>
                </a:highlight>
                <a:latin typeface="Times New Roman" panose="02020603050405020304" pitchFamily="18" charset="0"/>
                <a:cs typeface="Times New Roman" panose="02020603050405020304" pitchFamily="18" charset="0"/>
              </a:rPr>
              <a:t>У зовнішньополітичному курсі Туреччини в роки Другої світової війни можна виділити </a:t>
            </a:r>
            <a:r>
              <a:rPr lang="uk-UA" sz="3700" b="1" dirty="0">
                <a:solidFill>
                  <a:srgbClr val="FFFF00"/>
                </a:solidFill>
                <a:effectLst/>
                <a:highlight>
                  <a:srgbClr val="0000FF"/>
                </a:highlight>
                <a:latin typeface="Times New Roman" panose="02020603050405020304" pitchFamily="18" charset="0"/>
                <a:cs typeface="Times New Roman" panose="02020603050405020304" pitchFamily="18" charset="0"/>
              </a:rPr>
              <a:t>чотири етапи</a:t>
            </a:r>
            <a:r>
              <a:rPr lang="uk-UA" sz="3700" b="1" dirty="0">
                <a:solidFill>
                  <a:srgbClr val="FFFF00"/>
                </a:solidFill>
                <a:effectLst/>
                <a:highlight>
                  <a:srgbClr val="800000"/>
                </a:highligh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677831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461817"/>
          </a:xfrm>
        </p:spPr>
        <p:txBody>
          <a:bodyPr>
            <a:normAutofit fontScale="90000"/>
          </a:bodyPr>
          <a:lstStyle/>
          <a:p>
            <a:r>
              <a:rPr lang="uk-UA" sz="2800" dirty="0">
                <a:solidFill>
                  <a:srgbClr val="FFFF00"/>
                </a:solidFill>
                <a:highlight>
                  <a:srgbClr val="800000"/>
                </a:highlight>
                <a:latin typeface="Times New Roman" panose="02020603050405020304" pitchFamily="18" charset="0"/>
                <a:cs typeface="Times New Roman" panose="02020603050405020304" pitchFamily="18" charset="0"/>
              </a:rPr>
              <a:t>5. Туреччина напередодні і під час другої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369456"/>
            <a:ext cx="12191999" cy="6488544"/>
          </a:xfrm>
        </p:spPr>
        <p:txBody>
          <a:bodyPr>
            <a:noAutofit/>
          </a:bodyPr>
          <a:lstStyle/>
          <a:p>
            <a:pPr marL="0" indent="0" algn="ctr">
              <a:buNone/>
            </a:pPr>
            <a:r>
              <a:rPr lang="en-US" sz="3400" b="1" dirty="0">
                <a:solidFill>
                  <a:srgbClr val="FFFF00"/>
                </a:solidFill>
                <a:effectLst/>
                <a:highlight>
                  <a:srgbClr val="800000"/>
                </a:highlight>
                <a:latin typeface="Times New Roman" panose="02020603050405020304" pitchFamily="18" charset="0"/>
                <a:cs typeface="Times New Roman" panose="02020603050405020304" pitchFamily="18" charset="0"/>
              </a:rPr>
              <a:t>I </a:t>
            </a:r>
            <a:r>
              <a:rPr lang="uk-UA" sz="3400" b="1" dirty="0">
                <a:solidFill>
                  <a:srgbClr val="FFFF00"/>
                </a:solidFill>
                <a:effectLst/>
                <a:highlight>
                  <a:srgbClr val="800000"/>
                </a:highlight>
                <a:latin typeface="Times New Roman" panose="02020603050405020304" pitchFamily="18" charset="0"/>
                <a:cs typeface="Times New Roman" panose="02020603050405020304" pitchFamily="18" charset="0"/>
              </a:rPr>
              <a:t>етап </a:t>
            </a:r>
            <a:r>
              <a:rPr lang="uk-UA" sz="3400" b="1" dirty="0">
                <a:solidFill>
                  <a:srgbClr val="FFFF00"/>
                </a:solidFill>
                <a:effectLst/>
                <a:highlight>
                  <a:srgbClr val="0000FF"/>
                </a:highlight>
                <a:latin typeface="Times New Roman" panose="02020603050405020304" pitchFamily="18" charset="0"/>
                <a:cs typeface="Times New Roman" panose="02020603050405020304" pitchFamily="18" charset="0"/>
              </a:rPr>
              <a:t>– жовтень 1939 – червень 1940 р.</a:t>
            </a:r>
          </a:p>
          <a:p>
            <a:pPr marL="0" indent="0" algn="just">
              <a:buNone/>
            </a:pPr>
            <a:r>
              <a:rPr lang="uk-UA" sz="3400" b="1" dirty="0">
                <a:solidFill>
                  <a:srgbClr val="FFFF00"/>
                </a:solidFill>
                <a:effectLst/>
                <a:latin typeface="Times New Roman" panose="02020603050405020304" pitchFamily="18" charset="0"/>
                <a:cs typeface="Times New Roman" panose="02020603050405020304" pitchFamily="18" charset="0"/>
              </a:rPr>
              <a:t>Туреччина намагалася уникнути участі у війні, балансуючі між ворогуючими країнами. У жовтні 1939 р. підписано англо-франко-турецький союзницький договір, за яким Туреччина офіційно зайняла позицію </a:t>
            </a:r>
            <a:r>
              <a:rPr lang="uk-UA" sz="3400" b="1" dirty="0">
                <a:solidFill>
                  <a:srgbClr val="FFFF00"/>
                </a:solidFill>
                <a:effectLst/>
                <a:highlight>
                  <a:srgbClr val="800000"/>
                </a:highlight>
                <a:latin typeface="Times New Roman" panose="02020603050405020304" pitchFamily="18" charset="0"/>
                <a:cs typeface="Times New Roman" panose="02020603050405020304" pitchFamily="18" charset="0"/>
              </a:rPr>
              <a:t>невоюючого союзника</a:t>
            </a:r>
            <a:r>
              <a:rPr lang="uk-UA" sz="3400" b="1" dirty="0">
                <a:solidFill>
                  <a:srgbClr val="FFFF00"/>
                </a:solidFill>
                <a:effectLst/>
                <a:latin typeface="Times New Roman" panose="02020603050405020304" pitchFamily="18" charset="0"/>
                <a:cs typeface="Times New Roman" panose="02020603050405020304" pitchFamily="18" charset="0"/>
              </a:rPr>
              <a:t> західних держав. Спроби Англії і Франції втягнути Туреччину у війну були невдалими.</a:t>
            </a:r>
          </a:p>
          <a:p>
            <a:pPr marL="0" indent="0" algn="just">
              <a:buNone/>
            </a:pPr>
            <a:r>
              <a:rPr lang="uk-UA" sz="3400" b="1" dirty="0">
                <a:solidFill>
                  <a:srgbClr val="FFFF00"/>
                </a:solidFill>
                <a:effectLst/>
                <a:latin typeface="Times New Roman" panose="02020603050405020304" pitchFamily="18" charset="0"/>
                <a:cs typeface="Times New Roman" panose="02020603050405020304" pitchFamily="18" charset="0"/>
              </a:rPr>
              <a:t>В той же час, наприкінці 1939 – на початку 1940 р., з успіхами Німеччини в Європі, Туреччина вирішує зблизитися з нею.</a:t>
            </a:r>
            <a:endParaRPr lang="ru-RU" sz="3400" b="1"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44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720435"/>
          </a:xfrm>
        </p:spPr>
        <p:txBody>
          <a:bodyPr>
            <a:normAutofit/>
          </a:bodyPr>
          <a:lstStyle/>
          <a:p>
            <a:r>
              <a:rPr lang="uk-UA" sz="2800" dirty="0">
                <a:solidFill>
                  <a:srgbClr val="FFFF00"/>
                </a:solidFill>
                <a:highlight>
                  <a:srgbClr val="800000"/>
                </a:highlight>
                <a:latin typeface="Times New Roman" panose="02020603050405020304" pitchFamily="18" charset="0"/>
                <a:cs typeface="Times New Roman" panose="02020603050405020304" pitchFamily="18" charset="0"/>
              </a:rPr>
              <a:t>5. Туреччина напередодні і під час другої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628073"/>
            <a:ext cx="12191999" cy="6229926"/>
          </a:xfrm>
        </p:spPr>
        <p:txBody>
          <a:bodyPr>
            <a:normAutofit/>
          </a:bodyPr>
          <a:lstStyle/>
          <a:p>
            <a:pPr marL="0" indent="0" algn="just">
              <a:buNone/>
            </a:pPr>
            <a:r>
              <a:rPr lang="uk-UA" sz="3400" b="1" dirty="0">
                <a:solidFill>
                  <a:srgbClr val="FFFF00"/>
                </a:solidFill>
                <a:effectLst/>
                <a:latin typeface="Times New Roman" panose="02020603050405020304" pitchFamily="18" charset="0"/>
                <a:cs typeface="Times New Roman" panose="02020603050405020304" pitchFamily="18" charset="0"/>
              </a:rPr>
              <a:t>Німеччина виступала за збереження економічних зв’язків з турками, а Туреччина хотіла заручитися підтримкою німців перед можливою італійською агресією.</a:t>
            </a:r>
          </a:p>
          <a:p>
            <a:pPr marL="0" indent="0" algn="just">
              <a:buNone/>
            </a:pPr>
            <a:r>
              <a:rPr lang="uk-UA" sz="3400" b="1" dirty="0">
                <a:solidFill>
                  <a:srgbClr val="FFFF00"/>
                </a:solidFill>
                <a:effectLst/>
                <a:latin typeface="Times New Roman" panose="02020603050405020304" pitchFamily="18" charset="0"/>
                <a:cs typeface="Times New Roman" panose="02020603050405020304" pitchFamily="18" charset="0"/>
              </a:rPr>
              <a:t>На початку 1940 р. Туреччина повідомила Міністерство закордонних справ Німеччини стосовно участі у війні: якщо військові дії не зачеплять Балкани і Близький Схід, </a:t>
            </a:r>
            <a:r>
              <a:rPr lang="uk-UA" sz="3400" b="1" dirty="0">
                <a:solidFill>
                  <a:srgbClr val="FFFF00"/>
                </a:solidFill>
                <a:effectLst/>
                <a:highlight>
                  <a:srgbClr val="800000"/>
                </a:highlight>
                <a:latin typeface="Times New Roman" panose="02020603050405020304" pitchFamily="18" charset="0"/>
                <a:cs typeface="Times New Roman" panose="02020603050405020304" pitchFamily="18" charset="0"/>
              </a:rPr>
              <a:t>Туреччина не вступить у війну</a:t>
            </a:r>
            <a:r>
              <a:rPr lang="uk-UA" sz="3400" b="1" dirty="0">
                <a:solidFill>
                  <a:srgbClr val="FFFF00"/>
                </a:solidFill>
                <a:effectLst/>
                <a:latin typeface="Times New Roman" panose="02020603050405020304" pitchFamily="18" charset="0"/>
                <a:cs typeface="Times New Roman" panose="02020603050405020304" pitchFamily="18" charset="0"/>
              </a:rPr>
              <a:t>. </a:t>
            </a:r>
          </a:p>
          <a:p>
            <a:pPr marL="0" indent="0" algn="just">
              <a:buNone/>
            </a:pPr>
            <a:r>
              <a:rPr lang="uk-UA" sz="3400" b="1" dirty="0">
                <a:solidFill>
                  <a:srgbClr val="FFFF00"/>
                </a:solidFill>
                <a:effectLst/>
                <a:latin typeface="Times New Roman" panose="02020603050405020304" pitchFamily="18" charset="0"/>
                <a:cs typeface="Times New Roman" panose="02020603050405020304" pitchFamily="18" charset="0"/>
              </a:rPr>
              <a:t>Лише після поразки Франції Туреччина </a:t>
            </a:r>
            <a:r>
              <a:rPr lang="uk-UA" sz="3400" b="1" dirty="0">
                <a:solidFill>
                  <a:srgbClr val="FFFF00"/>
                </a:solidFill>
                <a:effectLst/>
                <a:highlight>
                  <a:srgbClr val="800000"/>
                </a:highlight>
                <a:latin typeface="Times New Roman" panose="02020603050405020304" pitchFamily="18" charset="0"/>
                <a:cs typeface="Times New Roman" panose="02020603050405020304" pitchFamily="18" charset="0"/>
              </a:rPr>
              <a:t>26 червня 1940 р. </a:t>
            </a:r>
            <a:r>
              <a:rPr lang="uk-UA" sz="3400" b="1" dirty="0">
                <a:solidFill>
                  <a:srgbClr val="FFFF00"/>
                </a:solidFill>
                <a:effectLst/>
                <a:latin typeface="Times New Roman" panose="02020603050405020304" pitchFamily="18" charset="0"/>
                <a:cs typeface="Times New Roman" panose="02020603050405020304" pitchFamily="18" charset="0"/>
              </a:rPr>
              <a:t>заявляє про збереження нейтралітету.</a:t>
            </a:r>
            <a:endParaRPr lang="ru-RU" sz="3400" b="1"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1645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720435"/>
          </a:xfrm>
        </p:spPr>
        <p:txBody>
          <a:bodyPr>
            <a:normAutofit/>
          </a:bodyPr>
          <a:lstStyle/>
          <a:p>
            <a:r>
              <a:rPr lang="uk-UA" sz="2800" dirty="0">
                <a:solidFill>
                  <a:srgbClr val="FFFF00"/>
                </a:solidFill>
                <a:highlight>
                  <a:srgbClr val="800000"/>
                </a:highlight>
                <a:latin typeface="Times New Roman" panose="02020603050405020304" pitchFamily="18" charset="0"/>
                <a:cs typeface="Times New Roman" panose="02020603050405020304" pitchFamily="18" charset="0"/>
              </a:rPr>
              <a:t>5. Туреччина напередодні і під час другої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628073"/>
            <a:ext cx="12191999" cy="6229926"/>
          </a:xfrm>
        </p:spPr>
        <p:txBody>
          <a:bodyPr>
            <a:normAutofit/>
          </a:bodyPr>
          <a:lstStyle/>
          <a:p>
            <a:pPr marL="0" indent="0" algn="ctr">
              <a:buNone/>
            </a:pPr>
            <a:r>
              <a:rPr lang="en-US" sz="3300" b="1" dirty="0">
                <a:solidFill>
                  <a:srgbClr val="FFFF00"/>
                </a:solidFill>
                <a:effectLst/>
                <a:highlight>
                  <a:srgbClr val="0000FF"/>
                </a:highlight>
                <a:latin typeface="Times New Roman" panose="02020603050405020304" pitchFamily="18" charset="0"/>
                <a:cs typeface="Times New Roman" panose="02020603050405020304" pitchFamily="18" charset="0"/>
              </a:rPr>
              <a:t>II</a:t>
            </a:r>
            <a:r>
              <a:rPr lang="uk-UA" sz="3300" b="1" dirty="0">
                <a:solidFill>
                  <a:srgbClr val="FFFF00"/>
                </a:solidFill>
                <a:effectLst/>
                <a:highlight>
                  <a:srgbClr val="0000FF"/>
                </a:highlight>
                <a:latin typeface="Times New Roman" panose="02020603050405020304" pitchFamily="18" charset="0"/>
                <a:cs typeface="Times New Roman" panose="02020603050405020304" pitchFamily="18" charset="0"/>
              </a:rPr>
              <a:t> етап </a:t>
            </a:r>
            <a:r>
              <a:rPr lang="uk-UA" sz="3300" b="1" dirty="0">
                <a:solidFill>
                  <a:srgbClr val="FFFF00"/>
                </a:solidFill>
                <a:effectLst/>
                <a:highlight>
                  <a:srgbClr val="800000"/>
                </a:highlight>
                <a:latin typeface="Times New Roman" panose="02020603050405020304" pitchFamily="18" charset="0"/>
                <a:cs typeface="Times New Roman" panose="02020603050405020304" pitchFamily="18" charset="0"/>
              </a:rPr>
              <a:t>– червень 1940 – травень 1941 рр.</a:t>
            </a:r>
          </a:p>
          <a:p>
            <a:pPr marL="0" indent="0" algn="just">
              <a:buNone/>
            </a:pPr>
            <a:r>
              <a:rPr lang="uk-UA" sz="3300" b="1" dirty="0">
                <a:effectLst/>
                <a:latin typeface="Times New Roman" panose="02020603050405020304" pitchFamily="18" charset="0"/>
                <a:cs typeface="Times New Roman" panose="02020603050405020304" pitchFamily="18" charset="0"/>
              </a:rPr>
              <a:t>У червні-жовтні 1940 р. Туреччина зберігала нейтралітет для Великобританії. </a:t>
            </a:r>
          </a:p>
          <a:p>
            <a:pPr marL="0" indent="0" algn="just">
              <a:buNone/>
            </a:pPr>
            <a:r>
              <a:rPr lang="uk-UA" sz="3300" b="1" dirty="0">
                <a:effectLst/>
                <a:latin typeface="Times New Roman" panose="02020603050405020304" pitchFamily="18" charset="0"/>
                <a:cs typeface="Times New Roman" panose="02020603050405020304" pitchFamily="18" charset="0"/>
              </a:rPr>
              <a:t>Після нападу Італії на Грецію у </a:t>
            </a:r>
            <a:r>
              <a:rPr lang="uk-UA" sz="3300" b="1" dirty="0">
                <a:effectLst/>
                <a:highlight>
                  <a:srgbClr val="FF0000"/>
                </a:highlight>
                <a:latin typeface="Times New Roman" panose="02020603050405020304" pitchFamily="18" charset="0"/>
                <a:cs typeface="Times New Roman" panose="02020603050405020304" pitchFamily="18" charset="0"/>
              </a:rPr>
              <a:t>жовтні 1940 р.</a:t>
            </a:r>
            <a:r>
              <a:rPr lang="uk-UA" sz="3300" b="1" dirty="0">
                <a:effectLst/>
                <a:latin typeface="Times New Roman" panose="02020603050405020304" pitchFamily="18" charset="0"/>
                <a:cs typeface="Times New Roman" panose="02020603050405020304" pitchFamily="18" charset="0"/>
              </a:rPr>
              <a:t> Туреччина </a:t>
            </a:r>
            <a:r>
              <a:rPr lang="uk-UA" sz="3300" b="1" dirty="0" err="1">
                <a:effectLst/>
                <a:latin typeface="Times New Roman" panose="02020603050405020304" pitchFamily="18" charset="0"/>
                <a:cs typeface="Times New Roman" panose="02020603050405020304" pitchFamily="18" charset="0"/>
              </a:rPr>
              <a:t>пійшла</a:t>
            </a:r>
            <a:r>
              <a:rPr lang="uk-UA" sz="3300" b="1" dirty="0">
                <a:effectLst/>
                <a:latin typeface="Times New Roman" panose="02020603050405020304" pitchFamily="18" charset="0"/>
                <a:cs typeface="Times New Roman" panose="02020603050405020304" pitchFamily="18" charset="0"/>
              </a:rPr>
              <a:t> на зближення з Німеччиною. Під її тиском вона у </a:t>
            </a:r>
            <a:r>
              <a:rPr lang="uk-UA" sz="3300" b="1" dirty="0">
                <a:effectLst/>
                <a:highlight>
                  <a:srgbClr val="FF0000"/>
                </a:highlight>
                <a:latin typeface="Times New Roman" panose="02020603050405020304" pitchFamily="18" charset="0"/>
                <a:cs typeface="Times New Roman" panose="02020603050405020304" pitchFamily="18" charset="0"/>
              </a:rPr>
              <a:t>листопаді 1940 р.</a:t>
            </a:r>
            <a:r>
              <a:rPr lang="uk-UA" sz="3300" b="1" dirty="0">
                <a:effectLst/>
                <a:latin typeface="Times New Roman" panose="02020603050405020304" pitchFamily="18" charset="0"/>
                <a:cs typeface="Times New Roman" panose="02020603050405020304" pitchFamily="18" charset="0"/>
              </a:rPr>
              <a:t> </a:t>
            </a:r>
            <a:r>
              <a:rPr lang="uk-UA" sz="3300" b="1" dirty="0" err="1">
                <a:effectLst/>
                <a:latin typeface="Times New Roman" panose="02020603050405020304" pitchFamily="18" charset="0"/>
                <a:cs typeface="Times New Roman" panose="02020603050405020304" pitchFamily="18" charset="0"/>
              </a:rPr>
              <a:t>пійшла</a:t>
            </a:r>
            <a:r>
              <a:rPr lang="uk-UA" sz="3300" b="1" dirty="0">
                <a:effectLst/>
                <a:latin typeface="Times New Roman" panose="02020603050405020304" pitchFamily="18" charset="0"/>
                <a:cs typeface="Times New Roman" panose="02020603050405020304" pitchFamily="18" charset="0"/>
              </a:rPr>
              <a:t> на територіальні поступки Болгарії, а у </a:t>
            </a:r>
            <a:r>
              <a:rPr lang="uk-UA" sz="3300" b="1" dirty="0">
                <a:effectLst/>
                <a:highlight>
                  <a:srgbClr val="FF0000"/>
                </a:highlight>
                <a:latin typeface="Times New Roman" panose="02020603050405020304" pitchFamily="18" charset="0"/>
                <a:cs typeface="Times New Roman" panose="02020603050405020304" pitchFamily="18" charset="0"/>
              </a:rPr>
              <a:t>травні 1941 р.</a:t>
            </a:r>
            <a:r>
              <a:rPr lang="uk-UA" sz="3300" b="1" dirty="0">
                <a:effectLst/>
                <a:latin typeface="Times New Roman" panose="02020603050405020304" pitchFamily="18" charset="0"/>
                <a:cs typeface="Times New Roman" panose="02020603050405020304" pitchFamily="18" charset="0"/>
              </a:rPr>
              <a:t> дозволила германський транзит територією Іраку. Напередодні війни з СРСР між Німеччиною і Туреччиною було підписано договір про дружбу і ненапад.    </a:t>
            </a:r>
          </a:p>
        </p:txBody>
      </p:sp>
    </p:spTree>
    <p:extLst>
      <p:ext uri="{BB962C8B-B14F-4D97-AF65-F5344CB8AC3E}">
        <p14:creationId xmlns:p14="http://schemas.microsoft.com/office/powerpoint/2010/main" val="36525537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720435"/>
          </a:xfrm>
        </p:spPr>
        <p:txBody>
          <a:bodyPr>
            <a:normAutofit/>
          </a:bodyPr>
          <a:lstStyle/>
          <a:p>
            <a:r>
              <a:rPr lang="uk-UA" sz="2800" dirty="0">
                <a:solidFill>
                  <a:srgbClr val="FFFF00"/>
                </a:solidFill>
                <a:highlight>
                  <a:srgbClr val="800000"/>
                </a:highlight>
                <a:latin typeface="Times New Roman" panose="02020603050405020304" pitchFamily="18" charset="0"/>
                <a:cs typeface="Times New Roman" panose="02020603050405020304" pitchFamily="18" charset="0"/>
              </a:rPr>
              <a:t>5. Туреччина напередодні і під час другої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628073"/>
            <a:ext cx="12191999" cy="6229926"/>
          </a:xfrm>
        </p:spPr>
        <p:txBody>
          <a:bodyPr>
            <a:normAutofit fontScale="85000" lnSpcReduction="20000"/>
          </a:bodyPr>
          <a:lstStyle/>
          <a:p>
            <a:pPr marL="0" indent="0" algn="ctr">
              <a:buNone/>
            </a:pPr>
            <a:r>
              <a:rPr lang="en-US" sz="3200" b="1" dirty="0">
                <a:solidFill>
                  <a:srgbClr val="FFFF00"/>
                </a:solidFill>
                <a:effectLst/>
                <a:highlight>
                  <a:srgbClr val="0000FF"/>
                </a:highlight>
                <a:latin typeface="Times New Roman" panose="02020603050405020304" pitchFamily="18" charset="0"/>
                <a:cs typeface="Times New Roman" panose="02020603050405020304" pitchFamily="18" charset="0"/>
              </a:rPr>
              <a:t>III </a:t>
            </a:r>
            <a:r>
              <a:rPr lang="uk-UA" sz="3200" b="1" dirty="0">
                <a:solidFill>
                  <a:srgbClr val="FFFF00"/>
                </a:solidFill>
                <a:effectLst/>
                <a:highlight>
                  <a:srgbClr val="0000FF"/>
                </a:highlight>
                <a:latin typeface="Times New Roman" panose="02020603050405020304" pitchFamily="18" charset="0"/>
                <a:cs typeface="Times New Roman" panose="02020603050405020304" pitchFamily="18" charset="0"/>
              </a:rPr>
              <a:t>етап </a:t>
            </a: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 літо 1941 – літо 1943 рр.</a:t>
            </a:r>
          </a:p>
          <a:p>
            <a:pPr marL="0" indent="0" algn="just">
              <a:buNone/>
            </a:pPr>
            <a:r>
              <a:rPr lang="uk-UA" sz="3200" b="1" dirty="0">
                <a:solidFill>
                  <a:srgbClr val="FFFF00"/>
                </a:solidFill>
                <a:effectLst/>
                <a:latin typeface="Times New Roman" panose="02020603050405020304" pitchFamily="18" charset="0"/>
                <a:cs typeface="Times New Roman" panose="02020603050405020304" pitchFamily="18" charset="0"/>
              </a:rPr>
              <a:t>З початку німецько-радянської війни Туреччина оголосила </a:t>
            </a: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25 червня</a:t>
            </a:r>
            <a:r>
              <a:rPr lang="uk-UA" sz="3200" b="1" dirty="0">
                <a:solidFill>
                  <a:srgbClr val="FFFF00"/>
                </a:solidFill>
                <a:effectLst/>
                <a:latin typeface="Times New Roman" panose="02020603050405020304" pitchFamily="18" charset="0"/>
                <a:cs typeface="Times New Roman" panose="02020603050405020304" pitchFamily="18" charset="0"/>
              </a:rPr>
              <a:t> про свій нейтралітет. Разом з тим допомагала Німеччині, сподіваючись на можливість анексії Кавказу.</a:t>
            </a:r>
          </a:p>
          <a:p>
            <a:pPr marL="0" indent="0" algn="just">
              <a:buNone/>
            </a:pP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Влітку-восени 1941 р.</a:t>
            </a:r>
            <a:r>
              <a:rPr lang="uk-UA" sz="3200" b="1" dirty="0">
                <a:solidFill>
                  <a:srgbClr val="FFFF00"/>
                </a:solidFill>
                <a:effectLst/>
                <a:latin typeface="Times New Roman" panose="02020603050405020304" pitchFamily="18" charset="0"/>
                <a:cs typeface="Times New Roman" panose="02020603050405020304" pitchFamily="18" charset="0"/>
              </a:rPr>
              <a:t> намагалася забезпечити свою безпеку на випадок швидкої перемоги німців. Тому Туреччина балансувала на «</a:t>
            </a:r>
            <a:r>
              <a:rPr lang="uk-UA" sz="3200" b="1" i="1" dirty="0">
                <a:solidFill>
                  <a:srgbClr val="FFFF00"/>
                </a:solidFill>
                <a:effectLst/>
                <a:highlight>
                  <a:srgbClr val="800000"/>
                </a:highlight>
                <a:latin typeface="Times New Roman" panose="02020603050405020304" pitchFamily="18" charset="0"/>
                <a:cs typeface="Times New Roman" panose="02020603050405020304" pitchFamily="18" charset="0"/>
              </a:rPr>
              <a:t>грані нейтралітету</a:t>
            </a:r>
            <a:r>
              <a:rPr lang="uk-UA" sz="3200" b="1" dirty="0">
                <a:solidFill>
                  <a:srgbClr val="FFFF00"/>
                </a:solidFill>
                <a:effectLst/>
                <a:latin typeface="Times New Roman" panose="02020603050405020304" pitchFamily="18" charset="0"/>
                <a:cs typeface="Times New Roman" panose="02020603050405020304" pitchFamily="18" charset="0"/>
              </a:rPr>
              <a:t>», не підписуючи союз з Німеччиною.</a:t>
            </a:r>
          </a:p>
          <a:p>
            <a:pPr marL="0" indent="0" algn="just">
              <a:buNone/>
            </a:pP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3 грудня 1941 р.</a:t>
            </a:r>
            <a:r>
              <a:rPr lang="uk-UA" sz="3200" b="1" dirty="0">
                <a:solidFill>
                  <a:srgbClr val="FFFF00"/>
                </a:solidFill>
                <a:effectLst/>
                <a:latin typeface="Times New Roman" panose="02020603050405020304" pitchFamily="18" charset="0"/>
                <a:cs typeface="Times New Roman" panose="02020603050405020304" pitchFamily="18" charset="0"/>
              </a:rPr>
              <a:t>, після поразки Німеччини під Москвою і вступу у війну США Туреччина стала більш обережною, посилила </a:t>
            </a:r>
            <a:r>
              <a:rPr lang="uk-UA" sz="3200" b="1" dirty="0" err="1">
                <a:solidFill>
                  <a:srgbClr val="FFFF00"/>
                </a:solidFill>
                <a:effectLst/>
                <a:latin typeface="Times New Roman" panose="02020603050405020304" pitchFamily="18" charset="0"/>
                <a:cs typeface="Times New Roman" panose="02020603050405020304" pitchFamily="18" charset="0"/>
              </a:rPr>
              <a:t>антисовєтизм</a:t>
            </a:r>
            <a:r>
              <a:rPr lang="uk-UA" sz="3200" b="1" dirty="0">
                <a:solidFill>
                  <a:srgbClr val="FFFF00"/>
                </a:solidFill>
                <a:effectLst/>
                <a:latin typeface="Times New Roman" panose="02020603050405020304" pitchFamily="18" charset="0"/>
                <a:cs typeface="Times New Roman" panose="02020603050405020304" pitchFamily="18" charset="0"/>
              </a:rPr>
              <a:t> і територіальні вимоги щодо Кавказу.</a:t>
            </a:r>
          </a:p>
          <a:p>
            <a:pPr marL="0" indent="0" algn="just">
              <a:buNone/>
            </a:pPr>
            <a:r>
              <a:rPr lang="uk-UA" sz="3200" b="1" dirty="0">
                <a:solidFill>
                  <a:srgbClr val="FFFF00"/>
                </a:solidFill>
                <a:effectLst/>
                <a:latin typeface="Times New Roman" panose="02020603050405020304" pitchFamily="18" charset="0"/>
                <a:cs typeface="Times New Roman" panose="02020603050405020304" pitchFamily="18" charset="0"/>
              </a:rPr>
              <a:t>З літа 1942 р., не отримавши територіальних обіцянок від Німеччини, Туреччина відмовилася приєднатися до «осі» і на принципах </a:t>
            </a:r>
            <a:r>
              <a:rPr lang="uk-UA" sz="3200" b="1" dirty="0" err="1">
                <a:solidFill>
                  <a:srgbClr val="FFFF00"/>
                </a:solidFill>
                <a:effectLst/>
                <a:latin typeface="Times New Roman" panose="02020603050405020304" pitchFamily="18" charset="0"/>
                <a:cs typeface="Times New Roman" panose="02020603050405020304" pitchFamily="18" charset="0"/>
              </a:rPr>
              <a:t>антисовєтизму</a:t>
            </a:r>
            <a:r>
              <a:rPr lang="uk-UA" sz="3200" b="1" dirty="0">
                <a:solidFill>
                  <a:srgbClr val="FFFF00"/>
                </a:solidFill>
                <a:effectLst/>
                <a:latin typeface="Times New Roman" panose="02020603050405020304" pitchFamily="18" charset="0"/>
                <a:cs typeface="Times New Roman" panose="02020603050405020304" pitchFamily="18" charset="0"/>
              </a:rPr>
              <a:t> активізувала зв’язки з Великобританією.     </a:t>
            </a:r>
            <a:endParaRPr lang="ru-RU" sz="3200" b="1"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976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498763"/>
          </a:xfrm>
        </p:spPr>
        <p:txBody>
          <a:bodyPr>
            <a:normAutofit/>
          </a:bodyPr>
          <a:lstStyle/>
          <a:p>
            <a:r>
              <a:rPr lang="uk-UA" sz="2800" dirty="0">
                <a:solidFill>
                  <a:srgbClr val="FFFF00"/>
                </a:solidFill>
                <a:highlight>
                  <a:srgbClr val="800000"/>
                </a:highlight>
                <a:latin typeface="Times New Roman" panose="02020603050405020304" pitchFamily="18" charset="0"/>
                <a:cs typeface="Times New Roman" panose="02020603050405020304" pitchFamily="18" charset="0"/>
              </a:rPr>
              <a:t>5. Туреччина напередодні і під час другої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397164"/>
            <a:ext cx="12191999" cy="6460835"/>
          </a:xfrm>
        </p:spPr>
        <p:txBody>
          <a:bodyPr>
            <a:normAutofit fontScale="85000" lnSpcReduction="10000"/>
          </a:bodyPr>
          <a:lstStyle/>
          <a:p>
            <a:pPr marL="0" indent="0" algn="ctr">
              <a:buNone/>
            </a:pPr>
            <a:r>
              <a:rPr lang="en-US" sz="3200" b="1" dirty="0">
                <a:solidFill>
                  <a:srgbClr val="FFFF00"/>
                </a:solidFill>
                <a:effectLst/>
                <a:highlight>
                  <a:srgbClr val="0000FF"/>
                </a:highlight>
                <a:latin typeface="Times New Roman" panose="02020603050405020304" pitchFamily="18" charset="0"/>
                <a:cs typeface="Times New Roman" panose="02020603050405020304" pitchFamily="18" charset="0"/>
              </a:rPr>
              <a:t>IV </a:t>
            </a:r>
            <a:r>
              <a:rPr lang="uk-UA" sz="3200" b="1" dirty="0">
                <a:solidFill>
                  <a:srgbClr val="FFFF00"/>
                </a:solidFill>
                <a:effectLst/>
                <a:highlight>
                  <a:srgbClr val="0000FF"/>
                </a:highlight>
                <a:latin typeface="Times New Roman" panose="02020603050405020304" pitchFamily="18" charset="0"/>
                <a:cs typeface="Times New Roman" panose="02020603050405020304" pitchFamily="18" charset="0"/>
              </a:rPr>
              <a:t>етап</a:t>
            </a:r>
            <a:r>
              <a:rPr lang="uk-UA" sz="3200" b="1" dirty="0">
                <a:solidFill>
                  <a:srgbClr val="FFFF00"/>
                </a:solidFill>
                <a:effectLst/>
                <a:highlight>
                  <a:srgbClr val="800000"/>
                </a:highlight>
                <a:latin typeface="Times New Roman" panose="02020603050405020304" pitchFamily="18" charset="0"/>
                <a:cs typeface="Times New Roman" panose="02020603050405020304" pitchFamily="18" charset="0"/>
              </a:rPr>
              <a:t> – літо 1943 – літо 1945 рр.</a:t>
            </a:r>
          </a:p>
          <a:p>
            <a:pPr marL="0" indent="0" algn="just">
              <a:buNone/>
            </a:pPr>
            <a:r>
              <a:rPr lang="uk-UA" sz="3200" b="1" dirty="0">
                <a:effectLst/>
                <a:latin typeface="Times New Roman" panose="02020603050405020304" pitchFamily="18" charset="0"/>
                <a:cs typeface="Times New Roman" panose="02020603050405020304" pitchFamily="18" charset="0"/>
              </a:rPr>
              <a:t>Нейтралітет використовується Туреччиною для отримання вигоди від торгових відносин з Німеччиною і переговорів з Великобританією і США про вступ у війну. З настанням перелому в ході бойових дій Анкара схилилася до союзу з країнами антигітлерівської коаліції.</a:t>
            </a:r>
          </a:p>
          <a:p>
            <a:pPr marL="0" indent="0" algn="just">
              <a:buNone/>
            </a:pPr>
            <a:r>
              <a:rPr lang="uk-UA" sz="3200" b="1" dirty="0">
                <a:effectLst/>
                <a:latin typeface="Times New Roman" panose="02020603050405020304" pitchFamily="18" charset="0"/>
                <a:cs typeface="Times New Roman" panose="02020603050405020304" pitchFamily="18" charset="0"/>
              </a:rPr>
              <a:t>Однак, турецьке керівництво ухилилося від безпосередньої участі у війні,  обмежившись </a:t>
            </a:r>
            <a:r>
              <a:rPr lang="uk-UA" sz="3200" b="1" dirty="0">
                <a:effectLst/>
                <a:highlight>
                  <a:srgbClr val="800000"/>
                </a:highlight>
                <a:latin typeface="Times New Roman" panose="02020603050405020304" pitchFamily="18" charset="0"/>
                <a:cs typeface="Times New Roman" panose="02020603050405020304" pitchFamily="18" charset="0"/>
              </a:rPr>
              <a:t>2 серпня 1944 р.</a:t>
            </a:r>
            <a:r>
              <a:rPr lang="uk-UA" sz="3200" b="1" dirty="0">
                <a:effectLst/>
                <a:latin typeface="Times New Roman" panose="02020603050405020304" pitchFamily="18" charset="0"/>
                <a:cs typeface="Times New Roman" panose="02020603050405020304" pitchFamily="18" charset="0"/>
              </a:rPr>
              <a:t> розривом дипломатичних відносин із Німеччиною. </a:t>
            </a:r>
          </a:p>
          <a:p>
            <a:pPr marL="0" indent="0" algn="just">
              <a:buNone/>
            </a:pPr>
            <a:r>
              <a:rPr lang="uk-UA" sz="3200" b="1" dirty="0">
                <a:effectLst/>
                <a:latin typeface="Times New Roman" panose="02020603050405020304" pitchFamily="18" charset="0"/>
                <a:cs typeface="Times New Roman" panose="02020603050405020304" pitchFamily="18" charset="0"/>
              </a:rPr>
              <a:t>Під тиском антигітлерівської коаліції </a:t>
            </a:r>
            <a:r>
              <a:rPr lang="uk-UA" sz="3200" b="1" dirty="0">
                <a:effectLst/>
                <a:highlight>
                  <a:srgbClr val="800000"/>
                </a:highlight>
                <a:latin typeface="Times New Roman" panose="02020603050405020304" pitchFamily="18" charset="0"/>
                <a:cs typeface="Times New Roman" panose="02020603050405020304" pitchFamily="18" charset="0"/>
              </a:rPr>
              <a:t>восени 1944 – взимку 1945р. </a:t>
            </a:r>
            <a:r>
              <a:rPr lang="uk-UA" sz="3200" b="1" dirty="0">
                <a:effectLst/>
                <a:latin typeface="Times New Roman" panose="02020603050405020304" pitchFamily="18" charset="0"/>
                <a:cs typeface="Times New Roman" panose="02020603050405020304" pitchFamily="18" charset="0"/>
              </a:rPr>
              <a:t>Туреччина відкрила протоки для союзних суден і розірвала дипломатичні відносини з Японією.</a:t>
            </a:r>
          </a:p>
          <a:p>
            <a:pPr marL="0" indent="0" algn="just">
              <a:buNone/>
            </a:pPr>
            <a:r>
              <a:rPr lang="uk-UA" sz="3200" b="1" dirty="0">
                <a:effectLst/>
                <a:latin typeface="Times New Roman" panose="02020603050405020304" pitchFamily="18" charset="0"/>
                <a:cs typeface="Times New Roman" panose="02020603050405020304" pitchFamily="18" charset="0"/>
              </a:rPr>
              <a:t>Туреччина оголосила війну Німеччині і Японії лише </a:t>
            </a:r>
            <a:r>
              <a:rPr lang="uk-UA" sz="3200" b="1" dirty="0">
                <a:effectLst/>
                <a:highlight>
                  <a:srgbClr val="800000"/>
                </a:highlight>
                <a:latin typeface="Times New Roman" panose="02020603050405020304" pitchFamily="18" charset="0"/>
                <a:cs typeface="Times New Roman" panose="02020603050405020304" pitchFamily="18" charset="0"/>
              </a:rPr>
              <a:t>23 лютого 1945 р.</a:t>
            </a:r>
            <a:r>
              <a:rPr lang="uk-UA" sz="3200" b="1" dirty="0">
                <a:effectLst/>
                <a:latin typeface="Times New Roman" panose="02020603050405020304" pitchFamily="18" charset="0"/>
                <a:cs typeface="Times New Roman" panose="02020603050405020304" pitchFamily="18" charset="0"/>
              </a:rPr>
              <a:t> і наступного дня отримала запрошення вступити до ООН.  </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0747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720435"/>
          </a:xfrm>
        </p:spPr>
        <p:txBody>
          <a:bodyPr>
            <a:normAutofit/>
          </a:bodyPr>
          <a:lstStyle/>
          <a:p>
            <a:r>
              <a:rPr lang="uk-UA" sz="2800" dirty="0">
                <a:solidFill>
                  <a:srgbClr val="FFFF00"/>
                </a:solidFill>
                <a:highlight>
                  <a:srgbClr val="800000"/>
                </a:highlight>
                <a:latin typeface="Times New Roman" panose="02020603050405020304" pitchFamily="18" charset="0"/>
                <a:cs typeface="Times New Roman" panose="02020603050405020304" pitchFamily="18" charset="0"/>
              </a:rPr>
              <a:t>5. Туреччина напередодні і під час другої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628073"/>
            <a:ext cx="12191999" cy="6229926"/>
          </a:xfrm>
        </p:spPr>
        <p:txBody>
          <a:bodyPr>
            <a:normAutofit/>
          </a:bodyPr>
          <a:lstStyle/>
          <a:p>
            <a:pPr marL="0" indent="0" algn="just">
              <a:buNone/>
            </a:pPr>
            <a:r>
              <a:rPr lang="uk-UA" sz="3200" b="1" dirty="0">
                <a:effectLst/>
                <a:latin typeface="Times New Roman" panose="02020603050405020304" pitchFamily="18" charset="0"/>
                <a:cs typeface="Times New Roman" panose="02020603050405020304" pitchFamily="18" charset="0"/>
              </a:rPr>
              <a:t>Отож, на протязі Другої світової війни Туреччина проводила політику балансування, уникаючи безпосередньої участі і військових діях на боці жодної із сторін, побоюючись військового розгрому.</a:t>
            </a:r>
          </a:p>
          <a:p>
            <a:pPr marL="0" indent="0" algn="just">
              <a:buNone/>
            </a:pPr>
            <a:r>
              <a:rPr lang="uk-UA" sz="3200" b="1" dirty="0">
                <a:effectLst/>
                <a:latin typeface="Times New Roman" panose="02020603050405020304" pitchFamily="18" charset="0"/>
                <a:cs typeface="Times New Roman" panose="02020603050405020304" pitchFamily="18" charset="0"/>
              </a:rPr>
              <a:t>Уникнула вона й від реальної допомоги антигітлерівській коаліції. При цьому Туреччина відкрито намагалася бути на кінець війни добре озброєною зусиллями обох сторін. </a:t>
            </a:r>
          </a:p>
          <a:p>
            <a:pPr marL="0" indent="0" algn="just">
              <a:buNone/>
            </a:pPr>
            <a:r>
              <a:rPr lang="uk-UA" sz="3200" b="1" dirty="0">
                <a:effectLst/>
                <a:latin typeface="Times New Roman" panose="02020603050405020304" pitchFamily="18" charset="0"/>
                <a:cs typeface="Times New Roman" panose="02020603050405020304" pitchFamily="18" charset="0"/>
              </a:rPr>
              <a:t>В результаті корисного курсу міжнародний авторитет Туреччині після війни знизився, особливо погіршилися стосунки з Радянським Союзом. </a:t>
            </a:r>
            <a:endParaRPr lang="ru-RU" sz="3200" b="1"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537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200" b="1" dirty="0">
                <a:highlight>
                  <a:srgbClr val="800000"/>
                </a:highlight>
                <a:latin typeface="Times New Roman" panose="02020603050405020304" pitchFamily="18" charset="0"/>
                <a:cs typeface="Times New Roman" panose="02020603050405020304" pitchFamily="18" charset="0"/>
              </a:rPr>
              <a:t>Побачивши легку перемогу італійців над дезорганізованими масами Османської армії, члени Балканської Ліги (</a:t>
            </a:r>
            <a:r>
              <a:rPr lang="ru-RU" sz="3200" b="1" dirty="0" err="1">
                <a:highlight>
                  <a:srgbClr val="800000"/>
                </a:highlight>
                <a:latin typeface="Times New Roman" panose="02020603050405020304" pitchFamily="18" charset="0"/>
                <a:cs typeface="Times New Roman" panose="02020603050405020304" pitchFamily="18" charset="0"/>
              </a:rPr>
              <a:t>Болгарське</a:t>
            </a:r>
            <a:r>
              <a:rPr lang="ru-RU" sz="3200" b="1" dirty="0">
                <a:highlight>
                  <a:srgbClr val="800000"/>
                </a:highlight>
                <a:latin typeface="Times New Roman" panose="02020603050405020304" pitchFamily="18" charset="0"/>
                <a:cs typeface="Times New Roman" panose="02020603050405020304" pitchFamily="18" charset="0"/>
              </a:rPr>
              <a:t> царство, </a:t>
            </a:r>
            <a:r>
              <a:rPr lang="ru-RU" sz="3200" b="1" dirty="0" err="1">
                <a:highlight>
                  <a:srgbClr val="800000"/>
                </a:highlight>
                <a:latin typeface="Times New Roman" panose="02020603050405020304" pitchFamily="18" charset="0"/>
                <a:cs typeface="Times New Roman" panose="02020603050405020304" pitchFamily="18" charset="0"/>
              </a:rPr>
              <a:t>Королівство</a:t>
            </a:r>
            <a:r>
              <a:rPr lang="ru-RU" sz="3200" b="1" dirty="0">
                <a:highlight>
                  <a:srgbClr val="800000"/>
                </a:highlight>
                <a:latin typeface="Times New Roman" panose="02020603050405020304" pitchFamily="18" charset="0"/>
                <a:cs typeface="Times New Roman" panose="02020603050405020304" pitchFamily="18" charset="0"/>
              </a:rPr>
              <a:t> </a:t>
            </a:r>
            <a:r>
              <a:rPr lang="ru-RU" sz="3200" b="1" dirty="0" err="1">
                <a:highlight>
                  <a:srgbClr val="800000"/>
                </a:highlight>
                <a:latin typeface="Times New Roman" panose="02020603050405020304" pitchFamily="18" charset="0"/>
                <a:cs typeface="Times New Roman" panose="02020603050405020304" pitchFamily="18" charset="0"/>
              </a:rPr>
              <a:t>Греція</a:t>
            </a:r>
            <a:r>
              <a:rPr lang="ru-RU" sz="3200" b="1" dirty="0">
                <a:highlight>
                  <a:srgbClr val="800000"/>
                </a:highlight>
                <a:latin typeface="Times New Roman" panose="02020603050405020304" pitchFamily="18" charset="0"/>
                <a:cs typeface="Times New Roman" panose="02020603050405020304" pitchFamily="18" charset="0"/>
              </a:rPr>
              <a:t>, </a:t>
            </a:r>
            <a:r>
              <a:rPr lang="ru-RU" sz="3200" b="1" dirty="0" err="1">
                <a:highlight>
                  <a:srgbClr val="800000"/>
                </a:highlight>
                <a:latin typeface="Times New Roman" panose="02020603050405020304" pitchFamily="18" charset="0"/>
                <a:cs typeface="Times New Roman" panose="02020603050405020304" pitchFamily="18" charset="0"/>
              </a:rPr>
              <a:t>Королівство</a:t>
            </a:r>
            <a:r>
              <a:rPr lang="ru-RU" sz="3200" b="1" dirty="0">
                <a:highlight>
                  <a:srgbClr val="800000"/>
                </a:highlight>
                <a:latin typeface="Times New Roman" panose="02020603050405020304" pitchFamily="18" charset="0"/>
                <a:cs typeface="Times New Roman" panose="02020603050405020304" pitchFamily="18" charset="0"/>
              </a:rPr>
              <a:t> </a:t>
            </a:r>
            <a:r>
              <a:rPr lang="ru-RU" sz="3200" b="1" dirty="0" err="1">
                <a:highlight>
                  <a:srgbClr val="800000"/>
                </a:highlight>
                <a:latin typeface="Times New Roman" panose="02020603050405020304" pitchFamily="18" charset="0"/>
                <a:cs typeface="Times New Roman" panose="02020603050405020304" pitchFamily="18" charset="0"/>
              </a:rPr>
              <a:t>Сербія</a:t>
            </a:r>
            <a:r>
              <a:rPr lang="ru-RU" sz="3200" b="1" dirty="0">
                <a:highlight>
                  <a:srgbClr val="800000"/>
                </a:highlight>
                <a:latin typeface="Times New Roman" panose="02020603050405020304" pitchFamily="18" charset="0"/>
                <a:cs typeface="Times New Roman" panose="02020603050405020304" pitchFamily="18" charset="0"/>
              </a:rPr>
              <a:t>, </a:t>
            </a:r>
            <a:r>
              <a:rPr lang="ru-RU" sz="3200" b="1" dirty="0" err="1">
                <a:highlight>
                  <a:srgbClr val="800000"/>
                </a:highlight>
                <a:latin typeface="Times New Roman" panose="02020603050405020304" pitchFamily="18" charset="0"/>
                <a:cs typeface="Times New Roman" panose="02020603050405020304" pitchFamily="18" charset="0"/>
              </a:rPr>
              <a:t>Королівство</a:t>
            </a:r>
            <a:r>
              <a:rPr lang="ru-RU" sz="3200" b="1" dirty="0">
                <a:highlight>
                  <a:srgbClr val="800000"/>
                </a:highlight>
                <a:latin typeface="Times New Roman" panose="02020603050405020304" pitchFamily="18" charset="0"/>
                <a:cs typeface="Times New Roman" panose="02020603050405020304" pitchFamily="18" charset="0"/>
              </a:rPr>
              <a:t> </a:t>
            </a:r>
            <a:r>
              <a:rPr lang="ru-RU" sz="3200" b="1" dirty="0" err="1">
                <a:highlight>
                  <a:srgbClr val="800000"/>
                </a:highlight>
                <a:latin typeface="Times New Roman" panose="02020603050405020304" pitchFamily="18" charset="0"/>
                <a:cs typeface="Times New Roman" panose="02020603050405020304" pitchFamily="18" charset="0"/>
              </a:rPr>
              <a:t>Чорногорія</a:t>
            </a:r>
            <a:r>
              <a:rPr lang="ru-RU" sz="3200" b="1" dirty="0">
                <a:highlight>
                  <a:srgbClr val="800000"/>
                </a:highlight>
                <a:latin typeface="Times New Roman" panose="02020603050405020304" pitchFamily="18" charset="0"/>
                <a:cs typeface="Times New Roman" panose="02020603050405020304" pitchFamily="18" charset="0"/>
              </a:rPr>
              <a:t>) </a:t>
            </a:r>
            <a:r>
              <a:rPr lang="uk-UA" sz="3200" b="1" dirty="0">
                <a:highlight>
                  <a:srgbClr val="800000"/>
                </a:highlight>
                <a:latin typeface="Times New Roman" panose="02020603050405020304" pitchFamily="18" charset="0"/>
                <a:cs typeface="Times New Roman" panose="02020603050405020304" pitchFamily="18" charset="0"/>
              </a:rPr>
              <a:t> напали на Османську імперію, раніше ніж закінчилася італо-турецька війна.</a:t>
            </a:r>
          </a:p>
          <a:p>
            <a:pPr marL="0" indent="0" algn="just">
              <a:buNone/>
            </a:pPr>
            <a:r>
              <a:rPr lang="uk-UA" sz="3200" b="1" dirty="0">
                <a:highlight>
                  <a:srgbClr val="800000"/>
                </a:highlight>
                <a:latin typeface="Times New Roman" panose="02020603050405020304" pitchFamily="18" charset="0"/>
                <a:cs typeface="Times New Roman" panose="02020603050405020304" pitchFamily="18" charset="0"/>
              </a:rPr>
              <a:t>В результаті двох Балканських війн (</a:t>
            </a:r>
            <a:r>
              <a:rPr lang="en-US" sz="3200" b="1" dirty="0">
                <a:highlight>
                  <a:srgbClr val="800000"/>
                </a:highlight>
                <a:latin typeface="Times New Roman" panose="02020603050405020304" pitchFamily="18" charset="0"/>
                <a:cs typeface="Times New Roman" panose="02020603050405020304" pitchFamily="18" charset="0"/>
              </a:rPr>
              <a:t>I</a:t>
            </a:r>
            <a:r>
              <a:rPr lang="uk-UA" sz="3200" b="1" dirty="0">
                <a:highlight>
                  <a:srgbClr val="800000"/>
                </a:highlight>
                <a:latin typeface="Times New Roman" panose="02020603050405020304" pitchFamily="18" charset="0"/>
                <a:cs typeface="Times New Roman" panose="02020603050405020304" pitchFamily="18" charset="0"/>
              </a:rPr>
              <a:t> Балканська війна (</a:t>
            </a:r>
            <a:r>
              <a:rPr lang="ru-RU" sz="3200" b="1" dirty="0">
                <a:highlight>
                  <a:srgbClr val="800000"/>
                </a:highlight>
                <a:latin typeface="Times New Roman" panose="02020603050405020304" pitchFamily="18" charset="0"/>
                <a:cs typeface="Times New Roman" panose="02020603050405020304" pitchFamily="18" charset="0"/>
              </a:rPr>
              <a:t>9 </a:t>
            </a:r>
            <a:r>
              <a:rPr lang="ru-RU" sz="3200" b="1" dirty="0" err="1">
                <a:highlight>
                  <a:srgbClr val="800000"/>
                </a:highlight>
                <a:latin typeface="Times New Roman" panose="02020603050405020304" pitchFamily="18" charset="0"/>
                <a:cs typeface="Times New Roman" panose="02020603050405020304" pitchFamily="18" charset="0"/>
              </a:rPr>
              <a:t>жовтня</a:t>
            </a:r>
            <a:r>
              <a:rPr lang="ru-RU" sz="3200" b="1" dirty="0">
                <a:highlight>
                  <a:srgbClr val="800000"/>
                </a:highlight>
                <a:latin typeface="Times New Roman" panose="02020603050405020304" pitchFamily="18" charset="0"/>
                <a:cs typeface="Times New Roman" panose="02020603050405020304" pitchFamily="18" charset="0"/>
              </a:rPr>
              <a:t> 1912 - 30 </a:t>
            </a:r>
            <a:r>
              <a:rPr lang="ru-RU" sz="3200" b="1" dirty="0" err="1">
                <a:highlight>
                  <a:srgbClr val="800000"/>
                </a:highlight>
                <a:latin typeface="Times New Roman" panose="02020603050405020304" pitchFamily="18" charset="0"/>
                <a:cs typeface="Times New Roman" panose="02020603050405020304" pitchFamily="18" charset="0"/>
              </a:rPr>
              <a:t>травня</a:t>
            </a:r>
            <a:r>
              <a:rPr lang="ru-RU" sz="3200" b="1" dirty="0">
                <a:highlight>
                  <a:srgbClr val="800000"/>
                </a:highlight>
                <a:latin typeface="Times New Roman" panose="02020603050405020304" pitchFamily="18" charset="0"/>
                <a:cs typeface="Times New Roman" panose="02020603050405020304" pitchFamily="18" charset="0"/>
              </a:rPr>
              <a:t> 1913 р.</a:t>
            </a:r>
            <a:r>
              <a:rPr lang="uk-UA" sz="3200" b="1" dirty="0">
                <a:highlight>
                  <a:srgbClr val="800000"/>
                </a:highlight>
                <a:latin typeface="Times New Roman" panose="02020603050405020304" pitchFamily="18" charset="0"/>
                <a:cs typeface="Times New Roman" panose="02020603050405020304" pitchFamily="18" charset="0"/>
              </a:rPr>
              <a:t>)  </a:t>
            </a:r>
            <a:r>
              <a:rPr lang="en-US" sz="3200" b="1" dirty="0">
                <a:highlight>
                  <a:srgbClr val="800000"/>
                </a:highlight>
                <a:latin typeface="Times New Roman" panose="02020603050405020304" pitchFamily="18" charset="0"/>
                <a:cs typeface="Times New Roman" panose="02020603050405020304" pitchFamily="18" charset="0"/>
              </a:rPr>
              <a:t>  </a:t>
            </a:r>
            <a:r>
              <a:rPr lang="uk-UA" sz="3200" b="1" dirty="0">
                <a:highlight>
                  <a:srgbClr val="800000"/>
                </a:highlight>
                <a:latin typeface="Times New Roman" panose="02020603050405020304" pitchFamily="18" charset="0"/>
                <a:cs typeface="Times New Roman" panose="02020603050405020304" pitchFamily="18" charset="0"/>
              </a:rPr>
              <a:t>і </a:t>
            </a:r>
            <a:r>
              <a:rPr lang="en-US" sz="3200" b="1" dirty="0">
                <a:highlight>
                  <a:srgbClr val="800000"/>
                </a:highlight>
                <a:latin typeface="Times New Roman" panose="02020603050405020304" pitchFamily="18" charset="0"/>
                <a:cs typeface="Times New Roman" panose="02020603050405020304" pitchFamily="18" charset="0"/>
              </a:rPr>
              <a:t> II</a:t>
            </a:r>
            <a:r>
              <a:rPr lang="uk-UA" sz="3200" b="1" dirty="0">
                <a:highlight>
                  <a:srgbClr val="800000"/>
                </a:highlight>
                <a:latin typeface="Times New Roman" panose="02020603050405020304" pitchFamily="18" charset="0"/>
                <a:cs typeface="Times New Roman" panose="02020603050405020304" pitchFamily="18" charset="0"/>
              </a:rPr>
              <a:t> Балканська війна (</a:t>
            </a:r>
            <a:r>
              <a:rPr lang="ru-RU" sz="3200" b="1" dirty="0">
                <a:highlight>
                  <a:srgbClr val="800000"/>
                </a:highlight>
                <a:latin typeface="Times New Roman" panose="02020603050405020304" pitchFamily="18" charset="0"/>
                <a:cs typeface="Times New Roman" panose="02020603050405020304" pitchFamily="18" charset="0"/>
              </a:rPr>
              <a:t>29 червня — 29 липня 1913 р.</a:t>
            </a:r>
            <a:r>
              <a:rPr lang="uk-UA" sz="3200" b="1" dirty="0">
                <a:highlight>
                  <a:srgbClr val="800000"/>
                </a:highlight>
                <a:latin typeface="Times New Roman" panose="02020603050405020304" pitchFamily="18" charset="0"/>
                <a:cs typeface="Times New Roman" panose="02020603050405020304" pitchFamily="18" charset="0"/>
              </a:rPr>
              <a:t>) володіння Туреччини звелися лише до Східної Фракії.</a:t>
            </a:r>
          </a:p>
        </p:txBody>
      </p:sp>
    </p:spTree>
    <p:extLst>
      <p:ext uri="{BB962C8B-B14F-4D97-AF65-F5344CB8AC3E}">
        <p14:creationId xmlns:p14="http://schemas.microsoft.com/office/powerpoint/2010/main" val="289377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buNone/>
            </a:pPr>
            <a:r>
              <a:rPr lang="uk-UA" sz="3600" b="1" dirty="0">
                <a:latin typeface="Times New Roman" panose="02020603050405020304" pitchFamily="18" charset="0"/>
                <a:cs typeface="Times New Roman" panose="02020603050405020304" pitchFamily="18" charset="0"/>
              </a:rPr>
              <a:t>За підтримки </a:t>
            </a:r>
            <a:r>
              <a:rPr lang="uk-UA" sz="3600" b="1" dirty="0">
                <a:solidFill>
                  <a:srgbClr val="FFFF00"/>
                </a:solidFill>
                <a:latin typeface="Times New Roman" panose="02020603050405020304" pitchFamily="18" charset="0"/>
                <a:cs typeface="Times New Roman" panose="02020603050405020304" pitchFamily="18" charset="0"/>
              </a:rPr>
              <a:t>Росії, Англії і Франції</a:t>
            </a:r>
            <a:r>
              <a:rPr lang="uk-UA" sz="3600" b="1" dirty="0">
                <a:latin typeface="Times New Roman" panose="02020603050405020304" pitchFamily="18" charset="0"/>
                <a:cs typeface="Times New Roman" panose="02020603050405020304" pitchFamily="18" charset="0"/>
              </a:rPr>
              <a:t> союз трьох держав – </a:t>
            </a:r>
            <a:r>
              <a:rPr lang="uk-UA" sz="3600" b="1" dirty="0">
                <a:highlight>
                  <a:srgbClr val="FF00FF"/>
                </a:highlight>
                <a:latin typeface="Times New Roman" panose="02020603050405020304" pitchFamily="18" charset="0"/>
                <a:cs typeface="Times New Roman" panose="02020603050405020304" pitchFamily="18" charset="0"/>
              </a:rPr>
              <a:t>Болгарія, Сербія і Греція</a:t>
            </a:r>
            <a:r>
              <a:rPr lang="uk-UA" sz="3600" b="1" dirty="0">
                <a:latin typeface="Times New Roman" panose="02020603050405020304" pitchFamily="18" charset="0"/>
                <a:cs typeface="Times New Roman" panose="02020603050405020304" pitchFamily="18" charset="0"/>
              </a:rPr>
              <a:t> в ході </a:t>
            </a:r>
            <a:r>
              <a:rPr lang="en-US" sz="3600" b="1" dirty="0">
                <a:highlight>
                  <a:srgbClr val="0000FF"/>
                </a:highlight>
                <a:latin typeface="Times New Roman" panose="02020603050405020304" pitchFamily="18" charset="0"/>
                <a:cs typeface="Times New Roman" panose="02020603050405020304" pitchFamily="18" charset="0"/>
              </a:rPr>
              <a:t>I </a:t>
            </a:r>
            <a:r>
              <a:rPr lang="uk-UA" sz="3600" b="1" dirty="0">
                <a:highlight>
                  <a:srgbClr val="0000FF"/>
                </a:highlight>
                <a:latin typeface="Times New Roman" panose="02020603050405020304" pitchFamily="18" charset="0"/>
                <a:cs typeface="Times New Roman" panose="02020603050405020304" pitchFamily="18" charset="0"/>
              </a:rPr>
              <a:t>Балканської війни</a:t>
            </a:r>
            <a:r>
              <a:rPr lang="uk-UA" sz="3600" b="1" dirty="0">
                <a:latin typeface="Times New Roman" panose="02020603050405020304" pitchFamily="18" charset="0"/>
                <a:cs typeface="Times New Roman" panose="02020603050405020304" pitchFamily="18" charset="0"/>
              </a:rPr>
              <a:t> ставили за мету відібрати у Туреччині і розділити між собою </a:t>
            </a:r>
            <a:r>
              <a:rPr lang="uk-UA" sz="3600" b="1" dirty="0">
                <a:highlight>
                  <a:srgbClr val="800000"/>
                </a:highlight>
                <a:latin typeface="Times New Roman" panose="02020603050405020304" pitchFamily="18" charset="0"/>
                <a:cs typeface="Times New Roman" panose="02020603050405020304" pitchFamily="18" charset="0"/>
              </a:rPr>
              <a:t>Македонію</a:t>
            </a:r>
            <a:r>
              <a:rPr lang="uk-UA" sz="3600" b="1" dirty="0">
                <a:latin typeface="Times New Roman" panose="02020603050405020304" pitchFamily="18" charset="0"/>
                <a:cs typeface="Times New Roman" panose="02020603050405020304" pitchFamily="18" charset="0"/>
              </a:rPr>
              <a:t>. Крім того, Болгарія після приєднання Салонік і   Східної Фракії планувала отримати вихід до Егейського моря.</a:t>
            </a:r>
          </a:p>
          <a:p>
            <a:pPr marL="0" indent="0" algn="just">
              <a:buNone/>
            </a:pPr>
            <a:r>
              <a:rPr lang="uk-UA" sz="3600" b="1" dirty="0">
                <a:latin typeface="Times New Roman" panose="02020603050405020304" pitchFamily="18" charset="0"/>
                <a:cs typeface="Times New Roman" panose="02020603050405020304" pitchFamily="18" charset="0"/>
              </a:rPr>
              <a:t>Сербія разом з Грецією планувала розчленувати Албанію, вийшовши до Адріатичного моря. </a:t>
            </a: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350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15ACCA-29B1-4634-2A4D-76B8B17E3A87}"/>
              </a:ext>
            </a:extLst>
          </p:cNvPr>
          <p:cNvSpPr>
            <a:spLocks noGrp="1"/>
          </p:cNvSpPr>
          <p:nvPr>
            <p:ph type="title"/>
          </p:nvPr>
        </p:nvSpPr>
        <p:spPr>
          <a:xfrm>
            <a:off x="0" y="1"/>
            <a:ext cx="12191999" cy="1066800"/>
          </a:xfrm>
        </p:spPr>
        <p:txBody>
          <a:bodyPr/>
          <a:lstStyle/>
          <a:p>
            <a:r>
              <a:rPr lang="uk-UA" dirty="0">
                <a:solidFill>
                  <a:srgbClr val="FF0000"/>
                </a:solidFill>
                <a:highlight>
                  <a:srgbClr val="00FFFF"/>
                </a:highlight>
                <a:latin typeface="Times New Roman" panose="02020603050405020304" pitchFamily="18" charset="0"/>
                <a:cs typeface="Times New Roman" panose="02020603050405020304" pitchFamily="18" charset="0"/>
              </a:rPr>
              <a:t>1. Османська імперія напередодні і за часів першої світової війни</a:t>
            </a:r>
          </a:p>
        </p:txBody>
      </p:sp>
      <p:sp>
        <p:nvSpPr>
          <p:cNvPr id="3" name="Объект 2">
            <a:extLst>
              <a:ext uri="{FF2B5EF4-FFF2-40B4-BE49-F238E27FC236}">
                <a16:creationId xmlns:a16="http://schemas.microsoft.com/office/drawing/2014/main" id="{389E204A-CC34-99D3-98AB-0E2BE738CE06}"/>
              </a:ext>
            </a:extLst>
          </p:cNvPr>
          <p:cNvSpPr>
            <a:spLocks noGrp="1"/>
          </p:cNvSpPr>
          <p:nvPr>
            <p:ph idx="1"/>
          </p:nvPr>
        </p:nvSpPr>
        <p:spPr>
          <a:xfrm>
            <a:off x="0" y="1066801"/>
            <a:ext cx="12191999" cy="5791198"/>
          </a:xfrm>
        </p:spPr>
        <p:txBody>
          <a:bodyPr>
            <a:normAutofit/>
          </a:bodyPr>
          <a:lstStyle/>
          <a:p>
            <a:pPr marL="0" indent="0" algn="just">
              <a:lnSpc>
                <a:spcPct val="100000"/>
              </a:lnSpc>
              <a:buNone/>
            </a:pPr>
            <a:r>
              <a:rPr lang="uk-UA" sz="3400" b="1" dirty="0">
                <a:latin typeface="Times New Roman" panose="02020603050405020304" pitchFamily="18" charset="0"/>
                <a:cs typeface="Times New Roman" panose="02020603050405020304" pitchFamily="18" charset="0"/>
              </a:rPr>
              <a:t>На основі усних домовленостей з Болгарією до військових дій долучилася Чорногорія, розпочавши їх </a:t>
            </a:r>
            <a:r>
              <a:rPr lang="uk-UA" sz="3400" b="1" i="1" dirty="0">
                <a:solidFill>
                  <a:srgbClr val="FFFF00"/>
                </a:solidFill>
                <a:highlight>
                  <a:srgbClr val="FF0000"/>
                </a:highlight>
                <a:latin typeface="Times New Roman" panose="02020603050405020304" pitchFamily="18" charset="0"/>
                <a:cs typeface="Times New Roman" panose="02020603050405020304" pitchFamily="18" charset="0"/>
              </a:rPr>
              <a:t>9 жовтня 1912 р.</a:t>
            </a:r>
          </a:p>
          <a:p>
            <a:pPr marL="0" indent="0" algn="just">
              <a:lnSpc>
                <a:spcPct val="100000"/>
              </a:lnSpc>
              <a:buNone/>
            </a:pPr>
            <a:r>
              <a:rPr lang="uk-UA" sz="3400" b="1" i="1" dirty="0">
                <a:solidFill>
                  <a:srgbClr val="FFFF00"/>
                </a:solidFill>
                <a:latin typeface="Times New Roman" panose="02020603050405020304" pitchFamily="18" charset="0"/>
                <a:cs typeface="Times New Roman" panose="02020603050405020304" pitchFamily="18" charset="0"/>
              </a:rPr>
              <a:t>Болгарія, Сербія і Греція </a:t>
            </a:r>
            <a:r>
              <a:rPr lang="uk-UA" sz="3400" b="1" dirty="0">
                <a:effectLst/>
                <a:latin typeface="Times New Roman" panose="02020603050405020304" pitchFamily="18" charset="0"/>
                <a:cs typeface="Times New Roman" panose="02020603050405020304" pitchFamily="18" charset="0"/>
              </a:rPr>
              <a:t>вступили у війну </a:t>
            </a:r>
            <a:r>
              <a:rPr lang="uk-UA" sz="3400" b="1" i="1" dirty="0">
                <a:effectLst/>
                <a:highlight>
                  <a:srgbClr val="FF0000"/>
                </a:highlight>
                <a:latin typeface="Times New Roman" panose="02020603050405020304" pitchFamily="18" charset="0"/>
                <a:cs typeface="Times New Roman" panose="02020603050405020304" pitchFamily="18" charset="0"/>
              </a:rPr>
              <a:t>18 жовтня 1912 р.</a:t>
            </a:r>
            <a:r>
              <a:rPr lang="uk-UA" sz="3400" b="1" i="1" dirty="0">
                <a:effectLst/>
                <a:latin typeface="Times New Roman" panose="02020603050405020304" pitchFamily="18" charset="0"/>
                <a:cs typeface="Times New Roman" panose="02020603050405020304" pitchFamily="18" charset="0"/>
              </a:rPr>
              <a:t> </a:t>
            </a:r>
            <a:r>
              <a:rPr lang="uk-UA" sz="3400" b="1" dirty="0">
                <a:effectLst/>
                <a:latin typeface="Times New Roman" panose="02020603050405020304" pitchFamily="18" charset="0"/>
                <a:cs typeface="Times New Roman" panose="02020603050405020304" pitchFamily="18" charset="0"/>
              </a:rPr>
              <a:t>Союзники, розбивши турецькі війська, підійшли до Стамбула, а </a:t>
            </a:r>
            <a:r>
              <a:rPr lang="uk-UA" sz="3400" b="1" i="1" dirty="0">
                <a:effectLst/>
                <a:highlight>
                  <a:srgbClr val="800000"/>
                </a:highlight>
                <a:latin typeface="Times New Roman" panose="02020603050405020304" pitchFamily="18" charset="0"/>
                <a:cs typeface="Times New Roman" panose="02020603050405020304" pitchFamily="18" charset="0"/>
              </a:rPr>
              <a:t>28 листопада 1912 р.</a:t>
            </a:r>
            <a:r>
              <a:rPr lang="uk-UA" sz="3400" b="1" dirty="0">
                <a:effectLst/>
                <a:latin typeface="Times New Roman" panose="02020603050405020304" pitchFamily="18" charset="0"/>
                <a:cs typeface="Times New Roman" panose="02020603050405020304" pitchFamily="18" charset="0"/>
              </a:rPr>
              <a:t> </a:t>
            </a:r>
            <a:r>
              <a:rPr lang="uk-UA" sz="3400" b="1" dirty="0">
                <a:solidFill>
                  <a:srgbClr val="FFFF00"/>
                </a:solidFill>
                <a:effectLst/>
                <a:latin typeface="Times New Roman" panose="02020603050405020304" pitchFamily="18" charset="0"/>
                <a:cs typeface="Times New Roman" panose="02020603050405020304" pitchFamily="18" charset="0"/>
              </a:rPr>
              <a:t>Албанія</a:t>
            </a:r>
            <a:r>
              <a:rPr lang="uk-UA" sz="3400" b="1" dirty="0">
                <a:effectLst/>
                <a:latin typeface="Times New Roman" panose="02020603050405020304" pitchFamily="18" charset="0"/>
                <a:cs typeface="Times New Roman" panose="02020603050405020304" pitchFamily="18" charset="0"/>
              </a:rPr>
              <a:t> проголосила незалежність.</a:t>
            </a:r>
          </a:p>
          <a:p>
            <a:pPr marL="0" indent="0" algn="just">
              <a:lnSpc>
                <a:spcPct val="100000"/>
              </a:lnSpc>
              <a:buNone/>
            </a:pPr>
            <a:r>
              <a:rPr lang="uk-UA" sz="3400" b="1" dirty="0">
                <a:solidFill>
                  <a:srgbClr val="FFFF00"/>
                </a:solidFill>
                <a:effectLst/>
                <a:latin typeface="Times New Roman" panose="02020603050405020304" pitchFamily="18" charset="0"/>
                <a:cs typeface="Times New Roman" panose="02020603050405020304" pitchFamily="18" charset="0"/>
              </a:rPr>
              <a:t>Новий турецький уряд, створений в результаті державного перевороту частиною офіцерів за чолі з </a:t>
            </a:r>
            <a:r>
              <a:rPr lang="uk-UA" sz="3400" b="1" dirty="0" err="1">
                <a:solidFill>
                  <a:srgbClr val="FFFF00"/>
                </a:solidFill>
                <a:effectLst/>
                <a:latin typeface="Times New Roman" panose="02020603050405020304" pitchFamily="18" charset="0"/>
                <a:cs typeface="Times New Roman" panose="02020603050405020304" pitchFamily="18" charset="0"/>
              </a:rPr>
              <a:t>Енвер-пашою</a:t>
            </a:r>
            <a:r>
              <a:rPr lang="uk-UA" sz="3400" b="1" dirty="0">
                <a:solidFill>
                  <a:srgbClr val="FFFF00"/>
                </a:solidFill>
                <a:effectLst/>
                <a:latin typeface="Times New Roman" panose="02020603050405020304" pitchFamily="18" charset="0"/>
                <a:cs typeface="Times New Roman" panose="02020603050405020304" pitchFamily="18" charset="0"/>
              </a:rPr>
              <a:t> </a:t>
            </a:r>
            <a:r>
              <a:rPr lang="uk-UA" sz="3400" b="1" dirty="0">
                <a:solidFill>
                  <a:srgbClr val="FFFF00"/>
                </a:solidFill>
                <a:effectLst/>
                <a:highlight>
                  <a:srgbClr val="800000"/>
                </a:highlight>
                <a:latin typeface="Times New Roman" panose="02020603050405020304" pitchFamily="18" charset="0"/>
                <a:cs typeface="Times New Roman" panose="02020603050405020304" pitchFamily="18" charset="0"/>
              </a:rPr>
              <a:t>23 січня 1913 р</a:t>
            </a:r>
            <a:r>
              <a:rPr lang="uk-UA" sz="3400" b="1" dirty="0">
                <a:solidFill>
                  <a:srgbClr val="FFFF00"/>
                </a:solidFill>
                <a:effectLst/>
                <a:latin typeface="Times New Roman" panose="02020603050405020304" pitchFamily="18" charset="0"/>
                <a:cs typeface="Times New Roman" panose="02020603050405020304" pitchFamily="18" charset="0"/>
              </a:rPr>
              <a:t>. відмовився прийняти умови мирної угоди, вироблені </a:t>
            </a:r>
            <a:r>
              <a:rPr lang="uk-UA" sz="3400" b="1" dirty="0">
                <a:solidFill>
                  <a:srgbClr val="FFFF00"/>
                </a:solidFill>
                <a:effectLst/>
                <a:highlight>
                  <a:srgbClr val="800000"/>
                </a:highlight>
                <a:latin typeface="Times New Roman" panose="02020603050405020304" pitchFamily="18" charset="0"/>
                <a:cs typeface="Times New Roman" panose="02020603050405020304" pitchFamily="18" charset="0"/>
              </a:rPr>
              <a:t>Лондонською конференцією</a:t>
            </a:r>
            <a:r>
              <a:rPr lang="uk-UA" sz="3400" b="1" dirty="0">
                <a:solidFill>
                  <a:srgbClr val="FFFF00"/>
                </a:solidFill>
                <a:effectLst/>
                <a:latin typeface="Times New Roman" panose="02020603050405020304" pitchFamily="18" charset="0"/>
                <a:cs typeface="Times New Roman" panose="02020603050405020304" pitchFamily="18" charset="0"/>
              </a:rPr>
              <a:t>. </a:t>
            </a:r>
            <a:endParaRPr lang="ru-RU" sz="34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38226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Дамаск</Template>
  <TotalTime>720</TotalTime>
  <Words>5745</Words>
  <Application>Microsoft Office PowerPoint</Application>
  <PresentationFormat>Широкоэкранный</PresentationFormat>
  <Paragraphs>224</Paragraphs>
  <Slides>69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69</vt:i4>
      </vt:variant>
    </vt:vector>
  </HeadingPairs>
  <TitlesOfParts>
    <vt:vector size="76" baseType="lpstr">
      <vt:lpstr>Arial</vt:lpstr>
      <vt:lpstr>Bookman Old Style</vt:lpstr>
      <vt:lpstr>Calibri</vt:lpstr>
      <vt:lpstr>Rockwell</vt:lpstr>
      <vt:lpstr>Times New Roman</vt:lpstr>
      <vt:lpstr>Wingdings</vt:lpstr>
      <vt:lpstr>Damask</vt:lpstr>
      <vt:lpstr>ЛЕКЦІЯ 5: Туреччина у 1918-1945 рр.</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1. Османська імперія напередодні і за часів першої світової війни</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2. Підйом антиколоніальної боротьби. Севрський договір</vt:lpstr>
      <vt:lpstr>3. Кемальська революція.  Лозаннська конференція</vt:lpstr>
      <vt:lpstr>3. Кемальська революція.  Лозаннська конференція</vt:lpstr>
      <vt:lpstr>3. Кемальська революція.  Лозаннська конференція</vt:lpstr>
      <vt:lpstr>3. Кемальська революція.  Лозаннська конференція</vt:lpstr>
      <vt:lpstr>3. Кемальська революція.  Лозаннська конференція</vt:lpstr>
      <vt:lpstr>3. Кемальська революція.  Лозаннська конференція</vt:lpstr>
      <vt:lpstr>3. Кемальська революція.  Лозаннська конференція</vt:lpstr>
      <vt:lpstr>3. Кемальська революція.  Лозаннська конференція</vt:lpstr>
      <vt:lpstr>3. Кемальська революція.  Лозаннська конференція</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4. Програма розвитку Туреччини кемалістів</vt:lpstr>
      <vt:lpstr>5. Туреччина напередодні і під час другої світової війни</vt:lpstr>
      <vt:lpstr>5. Туреччина напередодні і під час другої світової війни</vt:lpstr>
      <vt:lpstr>5. Туреччина напередодні і під час другої світової війни</vt:lpstr>
      <vt:lpstr>5. Туреччина напередодні і під час другої світової війни</vt:lpstr>
      <vt:lpstr>5. Туреччина напередодні і під час другої світової війни</vt:lpstr>
      <vt:lpstr>5. Туреччина напередодні і під час другої світової війни</vt:lpstr>
      <vt:lpstr>5. Туреччина напередодні і під час другої світової війни</vt:lpstr>
      <vt:lpstr>5. Туреччина напередодні і під час другої світової війни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 Туреччина у 1918-1945 рр.</dc:title>
  <dc:creator>admin</dc:creator>
  <cp:lastModifiedBy>admin</cp:lastModifiedBy>
  <cp:revision>26</cp:revision>
  <dcterms:created xsi:type="dcterms:W3CDTF">2023-02-06T16:25:12Z</dcterms:created>
  <dcterms:modified xsi:type="dcterms:W3CDTF">2024-03-07T14:55:10Z</dcterms:modified>
</cp:coreProperties>
</file>