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5" r:id="rId4"/>
    <p:sldId id="282" r:id="rId5"/>
    <p:sldId id="276" r:id="rId6"/>
    <p:sldId id="277" r:id="rId7"/>
    <p:sldId id="279" r:id="rId8"/>
    <p:sldId id="280" r:id="rId9"/>
    <p:sldId id="28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3922A-D711-4D14-9500-9A824CDA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6E3EF5-5892-4B07-A4D1-7E4B49BE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308EC-FC11-4CF1-A433-8A6A27DC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216F6-484E-4809-AB04-EA89D917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5889C-D326-4CB1-B324-E733DC73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877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1B9BF-1663-496B-9AD3-00184F41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54E169-CF45-4C58-9C3C-94424AC45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5425D-2701-4722-9B33-5027FB39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AD3E1-B7AD-4F29-8774-BFC8B66C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544A7-EDD8-4C25-8B76-E97D78C2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045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32B453-D8E1-4068-8BD0-FC8562757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07B37F-03BC-4156-879D-7D35FE8E0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CFB0E-C55C-41C3-9554-0B1C11CC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38E69-A909-4835-92CD-46B77A3D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A4DBD4-A46A-4F78-9D76-9CF18878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270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323FD1-B47E-48EF-9BF7-F26573E8B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757B24-A7D6-45C4-A055-6F256B62E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C69CE0-58D5-4770-8A01-6F8105304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98A41-7EF5-415F-9D71-7253FBCCEC66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98748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18BC7D-A030-490B-8FB8-EC4A5D0B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408C51-E67B-4FF8-A411-5BE192DD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621732F-4080-4D43-8052-1DC426BE6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89DC-7E16-4DC8-B89C-3BB7115AE680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08261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F2BD2-A510-47A4-89F3-28E92A78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1F831-990B-42B1-9CEA-1207E5E7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9843E-1A56-4BC0-A955-F3375588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83B07-24CA-4436-8B96-29F337C8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EC6A0-1BEB-4EEE-B72A-817C9DE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322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A979B-DEEB-4CCF-919E-91E94D6C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4AA9C-FC23-4703-9CA4-B0737E23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08BD64-9FBD-49E2-88C5-9709DBF4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FC89B-C007-413E-9891-029724E4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3DAB6-1B72-44E5-82C4-6151CCE3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544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7E9-A9E8-4680-9350-87238C8E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1AEFA-9D3C-4526-91E3-5103BA49B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C76C3-196D-420B-850F-BC285BDD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E2EEE2-2D56-4D32-A2FD-30436B57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222A5-39F6-42B5-ACA7-3BED0351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79B3-2073-4F5A-AECC-4F49880A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604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12A25-3973-4FC4-BCD9-285EF1D2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29C69-0143-42AB-A823-4CC58834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45374-EB8E-4EA9-B967-71A1F4B4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85E9E6-10F1-4CD8-9230-A20E7BB0C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0EA7A1-CFA7-4EEC-AD17-8B3CA4A71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73E596-C1D9-41B2-B061-9C25504F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F27EF6-8986-4F24-A09C-49DD9C52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756870-FDF5-48E8-B7AA-1F224F39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11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4B4A9-BCE1-4D14-A48D-C809996B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2F35EF-5A13-46F6-9057-E28A4ECA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6940B0-AA6E-4674-8E43-73B73372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4182D2-E01D-4B32-938E-84A8A0D7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0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5A7E8D-FD5C-4C58-80F4-F794F11F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19ED30-2592-48BB-8B59-8D686C6B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84E42-C79B-44EE-869B-5C574B7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99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E6AA2-6ECC-4A6E-87C5-4768B751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44FDB-0D64-41F2-B394-EC04BD29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F65D06-E288-4202-B696-6D1C0C327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7A8D0-85CF-4A95-8EB2-2638AAB8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648E3-3F10-4810-A4CC-CB589162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912C14-1CDF-4B4D-92B5-985EBEBF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66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2DAB0-0FAD-49AF-84F1-5DCFE0FC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1E1E-BB15-4BBB-B37A-0A1B252A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91447-9513-443F-B3E2-68ADD80D9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C88F7-A930-4C9C-97E5-61D3093C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78713F-5EC1-445F-B98C-E8E20ABE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E0AAF-2556-4550-AF77-62B82965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214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F3726-75D8-494B-A1B5-F8566F28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F13FD-0BFB-496E-9CB7-42BD6CBC3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C71AC-ADD9-4891-A2C1-01FFF3E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43E1-7FC1-4100-BE5F-BAD15F558A1B}" type="datetimeFigureOut">
              <a:rPr lang="ru-UA" smtClean="0"/>
              <a:t>19.03.2024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97651-C4FF-4D4B-A361-F54C88C84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0FF21-7007-42E5-B8E6-96E8902B7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C1B9-3C84-42EA-9B1A-353FCAECF1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05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10" Type="http://schemas.openxmlformats.org/officeDocument/2006/relationships/image" Target="../media/image13.png"/><Relationship Id="rId4" Type="http://schemas.openxmlformats.org/officeDocument/2006/relationships/image" Target="../media/image15.emf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emf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316BC-73D9-4ADF-AC8B-01916FDB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528" y="-423760"/>
            <a:ext cx="8911472" cy="2387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Гормональна система рослин </a:t>
            </a:r>
            <a:br>
              <a:rPr lang="uk-UA" b="1" dirty="0"/>
            </a:br>
            <a:r>
              <a:rPr lang="uk-UA" b="1" dirty="0"/>
              <a:t>(фітогормони)</a:t>
            </a:r>
            <a:endParaRPr lang="ru-UA" b="1" dirty="0"/>
          </a:p>
        </p:txBody>
      </p:sp>
      <p:pic>
        <p:nvPicPr>
          <p:cNvPr id="1026" name="Picture 2" descr="Регуляція росту та розвитку рослин: живлення та фітогормони | Time &amp; Agro 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0"/>
            <a:ext cx="334327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расиностероїди — унікальні фітогормони, за допомогою яких рослини  “думають” — SuperAgronom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42" y="2119313"/>
            <a:ext cx="4834412" cy="34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лантатор NPK 5-15-45 + мікроелементи Дозрівання плодів 25 грам - мінеральне добриво (Восор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4468305"/>
            <a:ext cx="2148166" cy="21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64DA4B8D-666C-4AFD-996A-3959778D3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735246"/>
              </p:ext>
            </p:extLst>
          </p:nvPr>
        </p:nvGraphicFramePr>
        <p:xfrm>
          <a:off x="3026120" y="2996566"/>
          <a:ext cx="3567962" cy="350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6" imgW="5561905" imgH="5460317" progId="Photoshop.Image.9">
                  <p:embed/>
                </p:oleObj>
              </mc:Choice>
              <mc:Fallback>
                <p:oleObj name="Image" r:id="rId6" imgW="5561905" imgH="5460317" progId="Photoshop.Image.9">
                  <p:embed/>
                  <p:pic>
                    <p:nvPicPr>
                      <p:cNvPr id="2" name="Object 4">
                        <a:extLst>
                          <a:ext uri="{FF2B5EF4-FFF2-40B4-BE49-F238E27FC236}">
                            <a16:creationId xmlns:a16="http://schemas.microsoft.com/office/drawing/2014/main" id="{64DA4B8D-666C-4AFD-996A-3959778D3C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120" y="2996566"/>
                        <a:ext cx="3567962" cy="3503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21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9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426" y="5580064"/>
            <a:ext cx="1795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804988" y="4624389"/>
            <a:ext cx="1573212" cy="865187"/>
            <a:chOff x="647" y="2752"/>
            <a:chExt cx="849" cy="439"/>
          </a:xfrm>
        </p:grpSpPr>
        <p:pic>
          <p:nvPicPr>
            <p:cNvPr id="151597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" y="2752"/>
              <a:ext cx="787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598" name="Rectangle 46"/>
            <p:cNvSpPr>
              <a:spLocks noChangeArrowheads="1"/>
            </p:cNvSpPr>
            <p:nvPr/>
          </p:nvSpPr>
          <p:spPr bwMode="auto">
            <a:xfrm>
              <a:off x="1314" y="3001"/>
              <a:ext cx="182" cy="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657725" y="3257551"/>
            <a:ext cx="2574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6600"/>
                </a:solidFill>
              </a:rPr>
              <a:t>Фітогормони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601946" y="1835150"/>
            <a:ext cx="1460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C0066"/>
                </a:solidFill>
              </a:rPr>
              <a:t>цитокінини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286118" y="3668713"/>
            <a:ext cx="959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C0066"/>
                </a:solidFill>
              </a:rPr>
              <a:t>етилен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4664098" y="1835150"/>
            <a:ext cx="1085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C0066"/>
                </a:solidFill>
              </a:rPr>
              <a:t>ауксини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6196014" y="1828800"/>
            <a:ext cx="1427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C0066"/>
                </a:solidFill>
              </a:rPr>
              <a:t>гибереліни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8010526" y="2397125"/>
            <a:ext cx="2601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CC0066"/>
                </a:solidFill>
              </a:rPr>
              <a:t>абсцизова</a:t>
            </a:r>
            <a:r>
              <a:rPr lang="ru-RU" b="1" dirty="0">
                <a:solidFill>
                  <a:srgbClr val="CC0066"/>
                </a:solidFill>
              </a:rPr>
              <a:t> </a:t>
            </a:r>
            <a:r>
              <a:rPr lang="ru-RU" sz="2000" b="1" dirty="0">
                <a:solidFill>
                  <a:srgbClr val="CC0066"/>
                </a:solidFill>
              </a:rPr>
              <a:t>кислота</a:t>
            </a:r>
            <a:r>
              <a:rPr lang="ru-RU" b="1" dirty="0">
                <a:solidFill>
                  <a:srgbClr val="CC0066"/>
                </a:solidFill>
              </a:rPr>
              <a:t> (</a:t>
            </a:r>
            <a:r>
              <a:rPr lang="ru-RU" sz="2000" b="1" dirty="0">
                <a:solidFill>
                  <a:srgbClr val="CC0066"/>
                </a:solidFill>
              </a:rPr>
              <a:t>АБК</a:t>
            </a:r>
            <a:r>
              <a:rPr lang="ru-RU" b="1" dirty="0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049464" y="4357688"/>
            <a:ext cx="143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/>
              <a:t>жасмонати</a:t>
            </a:r>
            <a:endParaRPr lang="ru-RU" sz="2000" b="1" dirty="0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5900616" y="5187950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/>
              <a:t>брасиностероїди</a:t>
            </a:r>
            <a:endParaRPr lang="ru-RU" sz="2000" b="1" dirty="0"/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3287688" y="5013176"/>
            <a:ext cx="260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саліцилова</a:t>
            </a:r>
            <a:r>
              <a:rPr lang="ru-RU" b="1" dirty="0"/>
              <a:t> </a:t>
            </a:r>
            <a:r>
              <a:rPr lang="ru-RU" sz="2000" b="1" dirty="0"/>
              <a:t>кислота</a:t>
            </a:r>
            <a:r>
              <a:rPr lang="ru-RU" b="1" dirty="0"/>
              <a:t> 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7567613" y="3806825"/>
            <a:ext cx="260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err="1"/>
              <a:t>системін</a:t>
            </a:r>
            <a:endParaRPr lang="ru-RU" sz="2000" b="1" dirty="0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7712076" y="3490913"/>
            <a:ext cx="260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CLE-</a:t>
            </a:r>
            <a:r>
              <a:rPr lang="ru-RU" sz="2000" b="1" dirty="0" err="1"/>
              <a:t>пептиди</a:t>
            </a:r>
            <a:endParaRPr lang="ru-RU" sz="2000" b="1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63552" y="3140970"/>
            <a:ext cx="1585912" cy="702040"/>
            <a:chOff x="4123" y="3546"/>
            <a:chExt cx="1272" cy="595"/>
          </a:xfrm>
        </p:grpSpPr>
        <p:sp>
          <p:nvSpPr>
            <p:cNvPr id="151569" name="Text Box 17"/>
            <p:cNvSpPr txBox="1">
              <a:spLocks noChangeArrowheads="1"/>
            </p:cNvSpPr>
            <p:nvPr/>
          </p:nvSpPr>
          <p:spPr bwMode="auto">
            <a:xfrm>
              <a:off x="4353" y="3707"/>
              <a:ext cx="46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C</a:t>
              </a:r>
              <a:endParaRPr lang="ru-RU" sz="1400" baseline="-25000"/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4707" y="3703"/>
              <a:ext cx="46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C</a:t>
              </a:r>
              <a:endParaRPr lang="ru-RU" sz="1400" baseline="-25000"/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4124" y="3574"/>
              <a:ext cx="46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H</a:t>
              </a:r>
              <a:endParaRPr lang="ru-RU" sz="1400" baseline="-25000"/>
            </a:p>
          </p:txBody>
        </p:sp>
        <p:sp>
          <p:nvSpPr>
            <p:cNvPr id="151572" name="Text Box 20"/>
            <p:cNvSpPr txBox="1">
              <a:spLocks noChangeArrowheads="1"/>
            </p:cNvSpPr>
            <p:nvPr/>
          </p:nvSpPr>
          <p:spPr bwMode="auto">
            <a:xfrm>
              <a:off x="4123" y="3877"/>
              <a:ext cx="4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H</a:t>
              </a:r>
              <a:endParaRPr lang="ru-RU" sz="1400" baseline="-25000"/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4935" y="3546"/>
              <a:ext cx="4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H</a:t>
              </a:r>
              <a:endParaRPr lang="ru-RU" sz="1400" baseline="-25000"/>
            </a:p>
          </p:txBody>
        </p:sp>
        <p:sp>
          <p:nvSpPr>
            <p:cNvPr id="151574" name="Text Box 22"/>
            <p:cNvSpPr txBox="1">
              <a:spLocks noChangeArrowheads="1"/>
            </p:cNvSpPr>
            <p:nvPr/>
          </p:nvSpPr>
          <p:spPr bwMode="auto">
            <a:xfrm>
              <a:off x="4926" y="3880"/>
              <a:ext cx="46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H</a:t>
              </a:r>
              <a:endParaRPr lang="ru-RU" sz="1400" baseline="-25000"/>
            </a:p>
          </p:txBody>
        </p:sp>
        <p:sp>
          <p:nvSpPr>
            <p:cNvPr id="151575" name="Line 23"/>
            <p:cNvSpPr>
              <a:spLocks noChangeShapeType="1"/>
            </p:cNvSpPr>
            <p:nvPr/>
          </p:nvSpPr>
          <p:spPr bwMode="auto">
            <a:xfrm>
              <a:off x="4654" y="3772"/>
              <a:ext cx="21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6" name="Line 24"/>
            <p:cNvSpPr>
              <a:spLocks noChangeShapeType="1"/>
            </p:cNvSpPr>
            <p:nvPr/>
          </p:nvSpPr>
          <p:spPr bwMode="auto">
            <a:xfrm>
              <a:off x="4655" y="3818"/>
              <a:ext cx="21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7" name="Line 25"/>
            <p:cNvSpPr>
              <a:spLocks noChangeShapeType="1"/>
            </p:cNvSpPr>
            <p:nvPr/>
          </p:nvSpPr>
          <p:spPr bwMode="auto">
            <a:xfrm>
              <a:off x="4967" y="3862"/>
              <a:ext cx="12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1578" name="Line 26"/>
            <p:cNvSpPr>
              <a:spLocks noChangeShapeType="1"/>
            </p:cNvSpPr>
            <p:nvPr/>
          </p:nvSpPr>
          <p:spPr bwMode="auto">
            <a:xfrm>
              <a:off x="4406" y="3692"/>
              <a:ext cx="12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9" name="Line 27"/>
            <p:cNvSpPr>
              <a:spLocks noChangeShapeType="1"/>
            </p:cNvSpPr>
            <p:nvPr/>
          </p:nvSpPr>
          <p:spPr bwMode="auto">
            <a:xfrm flipH="1">
              <a:off x="4421" y="3856"/>
              <a:ext cx="12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0" name="Line 28"/>
            <p:cNvSpPr>
              <a:spLocks noChangeShapeType="1"/>
            </p:cNvSpPr>
            <p:nvPr/>
          </p:nvSpPr>
          <p:spPr bwMode="auto">
            <a:xfrm flipH="1">
              <a:off x="4984" y="3667"/>
              <a:ext cx="12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5160963" y="0"/>
            <a:ext cx="1444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1584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051" y="928689"/>
            <a:ext cx="10445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86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4976" y="1239838"/>
            <a:ext cx="13763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87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3914" y="1717675"/>
            <a:ext cx="1608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88" name="Picture 36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/>
          <a:stretch>
            <a:fillRect/>
          </a:stretch>
        </p:blipFill>
        <p:spPr bwMode="auto">
          <a:xfrm>
            <a:off x="4703764" y="1352551"/>
            <a:ext cx="1392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4394201" y="671513"/>
            <a:ext cx="184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похідні</a:t>
            </a:r>
            <a:r>
              <a:rPr lang="ru-RU" dirty="0"/>
              <a:t> триптофана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2493963" y="288925"/>
            <a:ext cx="184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аденіна</a:t>
            </a:r>
            <a:endParaRPr lang="ru-RU" dirty="0"/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1895476" y="2519363"/>
            <a:ext cx="184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Газоподібний</a:t>
            </a:r>
            <a:r>
              <a:rPr lang="ru-RU" dirty="0"/>
              <a:t> </a:t>
            </a:r>
            <a:r>
              <a:rPr lang="ru-RU" dirty="0" err="1"/>
              <a:t>вуглеводень</a:t>
            </a:r>
            <a:endParaRPr lang="ru-RU" dirty="0"/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7512051" y="3441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8186738" y="660401"/>
            <a:ext cx="184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терпеноїди</a:t>
            </a:r>
            <a:endParaRPr lang="ru-RU" dirty="0"/>
          </a:p>
        </p:txBody>
      </p:sp>
      <p:sp>
        <p:nvSpPr>
          <p:cNvPr id="151594" name="AutoShape 42"/>
          <p:cNvSpPr>
            <a:spLocks/>
          </p:cNvSpPr>
          <p:nvPr/>
        </p:nvSpPr>
        <p:spPr bwMode="auto">
          <a:xfrm rot="-3749899">
            <a:off x="8166894" y="592932"/>
            <a:ext cx="496888" cy="1235075"/>
          </a:xfrm>
          <a:prstGeom prst="rightBrace">
            <a:avLst>
              <a:gd name="adj1" fmla="val 207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6691313" y="6011863"/>
            <a:ext cx="184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холестана</a:t>
            </a:r>
            <a:endParaRPr lang="ru-RU" dirty="0"/>
          </a:p>
        </p:txBody>
      </p:sp>
      <p:sp>
        <p:nvSpPr>
          <p:cNvPr id="151600" name="Text Box 48"/>
          <p:cNvSpPr txBox="1">
            <a:spLocks noChangeArrowheads="1"/>
          </p:cNvSpPr>
          <p:nvPr/>
        </p:nvSpPr>
        <p:spPr bwMode="auto">
          <a:xfrm>
            <a:off x="1479551" y="5353051"/>
            <a:ext cx="184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оксиліпини</a:t>
            </a:r>
            <a:endParaRPr lang="ru-RU" dirty="0"/>
          </a:p>
        </p:txBody>
      </p:sp>
      <p:pic>
        <p:nvPicPr>
          <p:cNvPr id="151601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4226" y="5580064"/>
            <a:ext cx="758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603" name="Rectangle 51"/>
          <p:cNvSpPr>
            <a:spLocks noChangeArrowheads="1"/>
          </p:cNvSpPr>
          <p:nvPr/>
        </p:nvSpPr>
        <p:spPr bwMode="auto">
          <a:xfrm>
            <a:off x="5068889" y="1266826"/>
            <a:ext cx="1285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604" name="Rectangle 52"/>
          <p:cNvSpPr>
            <a:spLocks noChangeArrowheads="1"/>
          </p:cNvSpPr>
          <p:nvPr/>
        </p:nvSpPr>
        <p:spPr bwMode="auto">
          <a:xfrm>
            <a:off x="9231314" y="1674813"/>
            <a:ext cx="128587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605" name="Text Box 53"/>
          <p:cNvSpPr txBox="1">
            <a:spLocks noChangeArrowheads="1"/>
          </p:cNvSpPr>
          <p:nvPr/>
        </p:nvSpPr>
        <p:spPr bwMode="auto">
          <a:xfrm>
            <a:off x="7642226" y="4151314"/>
            <a:ext cx="2601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ENOD-40</a:t>
            </a:r>
          </a:p>
          <a:p>
            <a:pPr algn="ctr"/>
            <a:r>
              <a:rPr lang="en-US" sz="2000" b="1" dirty="0"/>
              <a:t>POLARIS</a:t>
            </a:r>
          </a:p>
          <a:p>
            <a:pPr algn="ctr"/>
            <a:r>
              <a:rPr lang="en-US" sz="2000" b="1" dirty="0"/>
              <a:t>etc.</a:t>
            </a:r>
            <a:endParaRPr lang="ru-RU" sz="2000" b="1" dirty="0"/>
          </a:p>
        </p:txBody>
      </p:sp>
      <p:sp>
        <p:nvSpPr>
          <p:cNvPr id="151606" name="AutoShape 54"/>
          <p:cNvSpPr>
            <a:spLocks/>
          </p:cNvSpPr>
          <p:nvPr/>
        </p:nvSpPr>
        <p:spPr bwMode="auto">
          <a:xfrm rot="1722466">
            <a:off x="9513888" y="3756025"/>
            <a:ext cx="381000" cy="1885950"/>
          </a:xfrm>
          <a:prstGeom prst="rightBrace">
            <a:avLst>
              <a:gd name="adj1" fmla="val 4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607" name="Text Box 55"/>
          <p:cNvSpPr txBox="1">
            <a:spLocks noChangeArrowheads="1"/>
          </p:cNvSpPr>
          <p:nvPr/>
        </p:nvSpPr>
        <p:spPr bwMode="auto">
          <a:xfrm>
            <a:off x="9372600" y="5043488"/>
            <a:ext cx="1550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пептиди</a:t>
            </a:r>
            <a:endParaRPr lang="ru-RU" dirty="0"/>
          </a:p>
        </p:txBody>
      </p:sp>
      <p:sp>
        <p:nvSpPr>
          <p:cNvPr id="151610" name="Line 58"/>
          <p:cNvSpPr>
            <a:spLocks noChangeShapeType="1"/>
          </p:cNvSpPr>
          <p:nvPr/>
        </p:nvSpPr>
        <p:spPr bwMode="auto">
          <a:xfrm flipV="1">
            <a:off x="5378450" y="2363788"/>
            <a:ext cx="0" cy="9699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2" name="Line 60"/>
          <p:cNvSpPr>
            <a:spLocks noChangeShapeType="1"/>
          </p:cNvSpPr>
          <p:nvPr/>
        </p:nvSpPr>
        <p:spPr bwMode="auto">
          <a:xfrm flipV="1">
            <a:off x="6662738" y="2368551"/>
            <a:ext cx="0" cy="96996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3" name="Line 61"/>
          <p:cNvSpPr>
            <a:spLocks noChangeShapeType="1"/>
          </p:cNvSpPr>
          <p:nvPr/>
        </p:nvSpPr>
        <p:spPr bwMode="auto">
          <a:xfrm flipH="1" flipV="1">
            <a:off x="4098925" y="2433639"/>
            <a:ext cx="590550" cy="8715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4" name="Line 62"/>
          <p:cNvSpPr>
            <a:spLocks noChangeShapeType="1"/>
          </p:cNvSpPr>
          <p:nvPr/>
        </p:nvSpPr>
        <p:spPr bwMode="auto">
          <a:xfrm flipV="1">
            <a:off x="7151689" y="2757488"/>
            <a:ext cx="1082675" cy="5207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5" name="Line 63"/>
          <p:cNvSpPr>
            <a:spLocks noChangeShapeType="1"/>
          </p:cNvSpPr>
          <p:nvPr/>
        </p:nvSpPr>
        <p:spPr bwMode="auto">
          <a:xfrm flipH="1">
            <a:off x="3465513" y="3602039"/>
            <a:ext cx="1111250" cy="28098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6" name="Line 64"/>
          <p:cNvSpPr>
            <a:spLocks noChangeShapeType="1"/>
          </p:cNvSpPr>
          <p:nvPr/>
        </p:nvSpPr>
        <p:spPr bwMode="auto">
          <a:xfrm>
            <a:off x="7291389" y="3700464"/>
            <a:ext cx="815975" cy="3651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7" name="Line 65"/>
          <p:cNvSpPr>
            <a:spLocks noChangeShapeType="1"/>
          </p:cNvSpPr>
          <p:nvPr/>
        </p:nvSpPr>
        <p:spPr bwMode="auto">
          <a:xfrm flipH="1">
            <a:off x="3732213" y="3825875"/>
            <a:ext cx="1041400" cy="7747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8" name="Line 66"/>
          <p:cNvSpPr>
            <a:spLocks noChangeShapeType="1"/>
          </p:cNvSpPr>
          <p:nvPr/>
        </p:nvSpPr>
        <p:spPr bwMode="auto">
          <a:xfrm>
            <a:off x="5097463" y="3840163"/>
            <a:ext cx="0" cy="115411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9" name="Line 67"/>
          <p:cNvSpPr>
            <a:spLocks noChangeShapeType="1"/>
          </p:cNvSpPr>
          <p:nvPr/>
        </p:nvSpPr>
        <p:spPr bwMode="auto">
          <a:xfrm>
            <a:off x="6621463" y="3886201"/>
            <a:ext cx="0" cy="115411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638283-5C90-474C-93D6-376F10FC5D6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UA" sz="3600" b="1" i="1"/>
              <a:t>Ауксин (ІОК)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A3FA912E-5894-41EF-AFDE-D33ABEAEBC2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4314" y="0"/>
            <a:ext cx="153987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10">
            <a:extLst>
              <a:ext uri="{FF2B5EF4-FFF2-40B4-BE49-F238E27FC236}">
                <a16:creationId xmlns:a16="http://schemas.microsoft.com/office/drawing/2014/main" id="{9E5BCC55-0930-4BCA-B51A-83AF5243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47" y="4564557"/>
            <a:ext cx="3600450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Ріст</a:t>
            </a:r>
            <a:r>
              <a:rPr lang="ru-RU" altLang="ru-UA" dirty="0"/>
              <a:t> </a:t>
            </a:r>
            <a:r>
              <a:rPr lang="ru-RU" altLang="ru-UA" dirty="0" err="1"/>
              <a:t>розтягненням</a:t>
            </a:r>
            <a:endParaRPr lang="ru-RU" altLang="ru-UA" dirty="0"/>
          </a:p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Атрагуючий</a:t>
            </a:r>
            <a:r>
              <a:rPr lang="ru-RU" altLang="ru-UA" dirty="0"/>
              <a:t> </a:t>
            </a:r>
            <a:r>
              <a:rPr lang="ru-RU" altLang="ru-UA" dirty="0" err="1"/>
              <a:t>ефект</a:t>
            </a:r>
            <a:r>
              <a:rPr lang="ru-RU" altLang="ru-UA" dirty="0"/>
              <a:t>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Апікальне</a:t>
            </a:r>
            <a:r>
              <a:rPr lang="ru-RU" altLang="ru-UA" dirty="0"/>
              <a:t> </a:t>
            </a:r>
            <a:r>
              <a:rPr lang="ru-RU" altLang="ru-UA" dirty="0" err="1"/>
              <a:t>домінування</a:t>
            </a:r>
            <a:endParaRPr lang="ru-RU" altLang="ru-UA" dirty="0"/>
          </a:p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Коренеутворення</a:t>
            </a:r>
            <a:r>
              <a:rPr lang="ru-RU" altLang="ru-UA" dirty="0"/>
              <a:t>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Тропізми</a:t>
            </a:r>
            <a:r>
              <a:rPr lang="ru-RU" altLang="ru-UA" dirty="0"/>
              <a:t>.</a:t>
            </a:r>
          </a:p>
        </p:txBody>
      </p:sp>
      <p:pic>
        <p:nvPicPr>
          <p:cNvPr id="15367" name="Picture 11">
            <a:extLst>
              <a:ext uri="{FF2B5EF4-FFF2-40B4-BE49-F238E27FC236}">
                <a16:creationId xmlns:a16="http://schemas.microsoft.com/office/drawing/2014/main" id="{10F99C6E-618F-43C0-A290-F5FDA97E74E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297" y="4564557"/>
            <a:ext cx="3630613" cy="193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13">
            <a:extLst>
              <a:ext uri="{FF2B5EF4-FFF2-40B4-BE49-F238E27FC236}">
                <a16:creationId xmlns:a16="http://schemas.microsoft.com/office/drawing/2014/main" id="{EAC71242-172B-43AA-ABE5-863FBB76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6" y="4735212"/>
            <a:ext cx="2847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845" y="274638"/>
            <a:ext cx="5353065" cy="3759393"/>
          </a:xfrm>
          <a:prstGeom prst="rect">
            <a:avLst/>
          </a:prstGeom>
        </p:spPr>
      </p:pic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188A3666-A11E-4CBE-A168-3D3DC3CEE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20482"/>
              </p:ext>
            </p:extLst>
          </p:nvPr>
        </p:nvGraphicFramePr>
        <p:xfrm>
          <a:off x="8760235" y="1093787"/>
          <a:ext cx="1377852" cy="222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7" imgW="2222222" imgH="3593651" progId="Photoshop.Image.9">
                  <p:embed/>
                </p:oleObj>
              </mc:Choice>
              <mc:Fallback>
                <p:oleObj name="Image" r:id="rId7" imgW="2222222" imgH="3593651" progId="Photoshop.Image.9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188A3666-A11E-4CBE-A168-3D3DC3CEE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35" y="1093787"/>
                        <a:ext cx="1377852" cy="22281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C525F79-280E-456C-9C79-D5D8B336C7EE}"/>
              </a:ext>
            </a:extLst>
          </p:cNvPr>
          <p:cNvSpPr txBox="1"/>
          <p:nvPr/>
        </p:nvSpPr>
        <p:spPr>
          <a:xfrm>
            <a:off x="9283282" y="3430863"/>
            <a:ext cx="263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Апікальне домінування</a:t>
            </a:r>
            <a:endParaRPr lang="ru-U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ECF41-4529-44A7-A210-C83D65E30387}"/>
              </a:ext>
            </a:extLst>
          </p:cNvPr>
          <p:cNvSpPr txBox="1"/>
          <p:nvPr/>
        </p:nvSpPr>
        <p:spPr>
          <a:xfrm>
            <a:off x="609599" y="2664600"/>
            <a:ext cx="2630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Ріст клітини розтягненням через активацію іонних каналів</a:t>
            </a:r>
            <a:endParaRPr lang="ru-UA" sz="2400" dirty="0"/>
          </a:p>
        </p:txBody>
      </p:sp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EB8C054C-2E48-443F-A12B-EBA26D241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41096"/>
              </p:ext>
            </p:extLst>
          </p:nvPr>
        </p:nvGraphicFramePr>
        <p:xfrm>
          <a:off x="373052" y="1524098"/>
          <a:ext cx="2501566" cy="103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9" imgW="7034921" imgH="2907937" progId="Photoshop.Image.9">
                  <p:embed/>
                </p:oleObj>
              </mc:Choice>
              <mc:Fallback>
                <p:oleObj name="Image" r:id="rId9" imgW="7034921" imgH="2907937" progId="Photoshop.Image.9">
                  <p:embed/>
                  <p:pic>
                    <p:nvPicPr>
                      <p:cNvPr id="3" name="Object 8">
                        <a:extLst>
                          <a:ext uri="{FF2B5EF4-FFF2-40B4-BE49-F238E27FC236}">
                            <a16:creationId xmlns:a16="http://schemas.microsoft.com/office/drawing/2014/main" id="{EB8C054C-2E48-443F-A12B-EBA26D241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52" y="1524098"/>
                        <a:ext cx="2501566" cy="103404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25500-C1D9-43A5-AB01-7B5641E0F25F}"/>
              </a:ext>
            </a:extLst>
          </p:cNvPr>
          <p:cNvSpPr txBox="1">
            <a:spLocks/>
          </p:cNvSpPr>
          <p:nvPr/>
        </p:nvSpPr>
        <p:spPr>
          <a:xfrm>
            <a:off x="3886199" y="-85848"/>
            <a:ext cx="6942222" cy="77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Фізіологічні ефекти ауксинів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ru-UA" dirty="0"/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04A2DC8C-2DD2-44EC-8F38-A322EB358DF1}"/>
              </a:ext>
            </a:extLst>
          </p:cNvPr>
          <p:cNvGrpSpPr>
            <a:grpSpLocks/>
          </p:cNvGrpSpPr>
          <p:nvPr/>
        </p:nvGrpSpPr>
        <p:grpSpPr bwMode="auto">
          <a:xfrm>
            <a:off x="742849" y="520173"/>
            <a:ext cx="2630907" cy="5804907"/>
            <a:chOff x="1416" y="-4912"/>
            <a:chExt cx="3368" cy="8660"/>
          </a:xfrm>
        </p:grpSpPr>
        <p:graphicFrame>
          <p:nvGraphicFramePr>
            <p:cNvPr id="7" name="Object 7">
              <a:extLst>
                <a:ext uri="{FF2B5EF4-FFF2-40B4-BE49-F238E27FC236}">
                  <a16:creationId xmlns:a16="http://schemas.microsoft.com/office/drawing/2014/main" id="{0C151808-171D-4391-9FFF-2235EAD5AC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588578"/>
                </p:ext>
              </p:extLst>
            </p:nvPr>
          </p:nvGraphicFramePr>
          <p:xfrm>
            <a:off x="1416" y="-4912"/>
            <a:ext cx="3368" cy="3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Image" r:id="rId3" imgW="5346032" imgH="5257143" progId="Photoshop.Image.9">
                    <p:embed/>
                  </p:oleObj>
                </mc:Choice>
                <mc:Fallback>
                  <p:oleObj name="Image" r:id="rId3" imgW="5346032" imgH="5257143" progId="Photoshop.Image.9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0C151808-171D-4391-9FFF-2235EAD5AC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6" y="-4912"/>
                          <a:ext cx="3368" cy="331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33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9875DEE7-71AC-4357-8882-43D575692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659"/>
              <a:ext cx="0" cy="227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61B8795-E55A-4421-9E28-C71EB4295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3430"/>
              <a:ext cx="0" cy="272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E16B55F6-12BD-40A8-B0D7-E35692CF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612"/>
              <a:ext cx="227" cy="136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A83D0337-8449-4E0D-AD92-E7C76F792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1797"/>
              <a:ext cx="0" cy="182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559AE39-7AFF-42EA-BAA7-E489C7881997}"/>
              </a:ext>
            </a:extLst>
          </p:cNvPr>
          <p:cNvSpPr txBox="1"/>
          <p:nvPr/>
        </p:nvSpPr>
        <p:spPr>
          <a:xfrm>
            <a:off x="3512586" y="978555"/>
            <a:ext cx="263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Контроль клітинного циклу </a:t>
            </a:r>
            <a:endParaRPr lang="ru-UA" sz="2400" dirty="0"/>
          </a:p>
        </p:txBody>
      </p:sp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2531E355-3814-4191-9B73-4FABB9DEAD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8090" y="4780547"/>
          <a:ext cx="3085766" cy="194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5" imgW="6907937" imgH="4342857" progId="Photoshop.Image.9">
                  <p:embed/>
                </p:oleObj>
              </mc:Choice>
              <mc:Fallback>
                <p:oleObj name="Image" r:id="rId5" imgW="6907937" imgH="4342857" progId="Photoshop.Image.9">
                  <p:embed/>
                  <p:pic>
                    <p:nvPicPr>
                      <p:cNvPr id="13" name="Object 28">
                        <a:extLst>
                          <a:ext uri="{FF2B5EF4-FFF2-40B4-BE49-F238E27FC236}">
                            <a16:creationId xmlns:a16="http://schemas.microsoft.com/office/drawing/2014/main" id="{2531E355-3814-4191-9B73-4FABB9DEA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90" y="4780547"/>
                        <a:ext cx="3085766" cy="194002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86BBA84-334C-4671-831F-D5675CC893CE}"/>
              </a:ext>
            </a:extLst>
          </p:cNvPr>
          <p:cNvSpPr txBox="1"/>
          <p:nvPr/>
        </p:nvSpPr>
        <p:spPr>
          <a:xfrm>
            <a:off x="3512586" y="4487114"/>
            <a:ext cx="26309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Диференціювання кореневих волосків клітинами епідерми</a:t>
            </a:r>
            <a:endParaRPr lang="ru-UA" sz="2400" dirty="0"/>
          </a:p>
        </p:txBody>
      </p:sp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21DF98C6-054A-4189-B6AE-8E5DAFF2CA8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14822" y="3024041"/>
          <a:ext cx="3512080" cy="21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7" imgW="7695238" imgH="4787302" progId="Photoshop.Image.9">
                  <p:embed/>
                </p:oleObj>
              </mc:Choice>
              <mc:Fallback>
                <p:oleObj name="Image" r:id="rId7" imgW="7695238" imgH="4787302" progId="Photoshop.Image.9">
                  <p:embed/>
                  <p:pic>
                    <p:nvPicPr>
                      <p:cNvPr id="17" name="Object 7">
                        <a:extLst>
                          <a:ext uri="{FF2B5EF4-FFF2-40B4-BE49-F238E27FC236}">
                            <a16:creationId xmlns:a16="http://schemas.microsoft.com/office/drawing/2014/main" id="{21DF98C6-054A-4189-B6AE-8E5DAFF2C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822" y="3024041"/>
                        <a:ext cx="3512080" cy="218615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379E1B4-95C9-42B6-BB43-483F6EB9360E}"/>
              </a:ext>
            </a:extLst>
          </p:cNvPr>
          <p:cNvSpPr txBox="1"/>
          <p:nvPr/>
        </p:nvSpPr>
        <p:spPr>
          <a:xfrm>
            <a:off x="6041856" y="5372086"/>
            <a:ext cx="263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Стимулювання розвитку бічних коренів</a:t>
            </a:r>
            <a:endParaRPr lang="ru-UA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8E253-6545-4536-8422-DEE2905B6F46}"/>
              </a:ext>
            </a:extLst>
          </p:cNvPr>
          <p:cNvSpPr txBox="1"/>
          <p:nvPr/>
        </p:nvSpPr>
        <p:spPr>
          <a:xfrm>
            <a:off x="9917381" y="2862356"/>
            <a:ext cx="263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400" dirty="0" err="1"/>
              <a:t>Тропізми</a:t>
            </a:r>
            <a:endParaRPr lang="ru-UA" sz="2400" dirty="0"/>
          </a:p>
        </p:txBody>
      </p:sp>
      <p:pic>
        <p:nvPicPr>
          <p:cNvPr id="2056" name="Picture 8" descr="Інструкція по застосуванню стимулятора коренеутворення Корневин, відгу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60" y="3054740"/>
            <a:ext cx="2369929" cy="15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41FD1CB7-BC49-47D7-B9E0-0477A40A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1216" y="526093"/>
            <a:ext cx="226536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1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25F1B4-E34F-4682-B956-7500D47549A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274638"/>
            <a:ext cx="6059488" cy="850900"/>
          </a:xfrm>
        </p:spPr>
        <p:txBody>
          <a:bodyPr/>
          <a:lstStyle/>
          <a:p>
            <a:pPr eaLnBrk="1" hangingPunct="1"/>
            <a:r>
              <a:rPr lang="ru-RU" altLang="ru-UA" sz="3600" b="1" i="1"/>
              <a:t>Цитокініни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780881D8-7BC4-4A09-9E2E-16A05C44500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500" y="1372109"/>
            <a:ext cx="3213100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7">
            <a:extLst>
              <a:ext uri="{FF2B5EF4-FFF2-40B4-BE49-F238E27FC236}">
                <a16:creationId xmlns:a16="http://schemas.microsoft.com/office/drawing/2014/main" id="{005CF184-CA0D-4902-9448-79F92458A10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46" b="18190"/>
          <a:stretch/>
        </p:blipFill>
        <p:spPr>
          <a:xfrm>
            <a:off x="8547281" y="294963"/>
            <a:ext cx="3302212" cy="178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5F3A0F59-CAB6-49D0-877F-32B2F09B3F5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 b="13818"/>
          <a:stretch/>
        </p:blipFill>
        <p:spPr>
          <a:xfrm>
            <a:off x="6754438" y="4654803"/>
            <a:ext cx="3720362" cy="1518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4">
            <a:extLst>
              <a:ext uri="{FF2B5EF4-FFF2-40B4-BE49-F238E27FC236}">
                <a16:creationId xmlns:a16="http://schemas.microsoft.com/office/drawing/2014/main" id="{AE2E63D2-78B0-4162-AB40-4D9F91212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076700"/>
            <a:ext cx="3600450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altLang="ru-UA" dirty="0"/>
              <a:t>Атрагуючий ефект.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UA" dirty="0"/>
              <a:t>Поділ клітин.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UA" dirty="0"/>
              <a:t>Відкриття продихів</a:t>
            </a:r>
            <a:r>
              <a:rPr lang="ru-RU" altLang="ru-UA" dirty="0" smtClean="0"/>
              <a:t>.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UA" dirty="0" smtClean="0"/>
              <a:t>«Омолодження»</a:t>
            </a:r>
            <a:endParaRPr lang="ru-RU" altLang="ru-UA" dirty="0"/>
          </a:p>
          <a:p>
            <a:pPr algn="just" eaLnBrk="1" hangingPunct="1">
              <a:buFontTx/>
              <a:buAutoNum type="arabicPeriod"/>
            </a:pPr>
            <a:r>
              <a:rPr lang="ru-RU" altLang="ru-UA" dirty="0"/>
              <a:t>Утворення пагонів.</a:t>
            </a:r>
          </a:p>
        </p:txBody>
      </p:sp>
      <p:pic>
        <p:nvPicPr>
          <p:cNvPr id="16391" name="Picture 11">
            <a:extLst>
              <a:ext uri="{FF2B5EF4-FFF2-40B4-BE49-F238E27FC236}">
                <a16:creationId xmlns:a16="http://schemas.microsoft.com/office/drawing/2014/main" id="{A2EED30E-B8ED-4678-8D3A-16F1C078821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9" b="26431"/>
          <a:stretch/>
        </p:blipFill>
        <p:spPr>
          <a:xfrm>
            <a:off x="7645059" y="2699765"/>
            <a:ext cx="3535132" cy="1259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291" y="950066"/>
            <a:ext cx="3276768" cy="2108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D8412F-475B-493B-84A2-6177041B866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UA" sz="3200" b="1" i="1" dirty="0" err="1"/>
              <a:t>Гіббереліни</a:t>
            </a:r>
            <a:endParaRPr lang="ru-RU" altLang="ru-UA" sz="3200" b="1" i="1" dirty="0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6898B05F-45CA-474D-A660-9E93107EFF4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1844676"/>
            <a:ext cx="1963737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7">
            <a:extLst>
              <a:ext uri="{FF2B5EF4-FFF2-40B4-BE49-F238E27FC236}">
                <a16:creationId xmlns:a16="http://schemas.microsoft.com/office/drawing/2014/main" id="{D0AE824D-5972-403B-A78F-0741EF0463B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1297" y="333376"/>
            <a:ext cx="2166938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0798BCDB-5D9D-478B-85F1-96FC22FB254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640" y="333376"/>
            <a:ext cx="16637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11">
            <a:extLst>
              <a:ext uri="{FF2B5EF4-FFF2-40B4-BE49-F238E27FC236}">
                <a16:creationId xmlns:a16="http://schemas.microsoft.com/office/drawing/2014/main" id="{83161E77-F81C-4439-ABA6-C312A50EBDE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1144" y="4437062"/>
            <a:ext cx="2695575" cy="192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Rectangle 14">
            <a:extLst>
              <a:ext uri="{FF2B5EF4-FFF2-40B4-BE49-F238E27FC236}">
                <a16:creationId xmlns:a16="http://schemas.microsoft.com/office/drawing/2014/main" id="{C60829E6-2AA4-44AE-94D3-EE5F8BB52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613" y="4442635"/>
            <a:ext cx="3600450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altLang="ru-UA" dirty="0" err="1"/>
              <a:t>Атрагуючий</a:t>
            </a:r>
            <a:r>
              <a:rPr lang="ru-RU" altLang="ru-UA" dirty="0"/>
              <a:t> </a:t>
            </a:r>
            <a:r>
              <a:rPr lang="ru-RU" altLang="ru-UA" dirty="0" err="1"/>
              <a:t>ефект</a:t>
            </a:r>
            <a:r>
              <a:rPr lang="ru-RU" altLang="ru-UA" dirty="0"/>
              <a:t> </a:t>
            </a:r>
          </a:p>
          <a:p>
            <a:pPr algn="just" eaLnBrk="1" hangingPunct="1"/>
            <a:r>
              <a:rPr lang="ru-RU" altLang="ru-UA" dirty="0"/>
              <a:t>при </a:t>
            </a:r>
            <a:r>
              <a:rPr lang="ru-RU" altLang="ru-UA" dirty="0" err="1"/>
              <a:t>прорастанні</a:t>
            </a:r>
            <a:r>
              <a:rPr lang="ru-RU" altLang="ru-UA" dirty="0"/>
              <a:t> </a:t>
            </a:r>
            <a:r>
              <a:rPr lang="ru-RU" altLang="ru-UA" dirty="0" err="1"/>
              <a:t>насіння</a:t>
            </a:r>
            <a:r>
              <a:rPr lang="ru-RU" altLang="ru-UA" dirty="0"/>
              <a:t>.</a:t>
            </a:r>
          </a:p>
          <a:p>
            <a:pPr algn="just" eaLnBrk="1" hangingPunct="1"/>
            <a:r>
              <a:rPr lang="ru-RU" altLang="ru-UA" dirty="0"/>
              <a:t>2. </a:t>
            </a:r>
            <a:r>
              <a:rPr lang="ru-RU" altLang="ru-UA" dirty="0" err="1"/>
              <a:t>Розтягнення</a:t>
            </a:r>
            <a:r>
              <a:rPr lang="ru-RU" altLang="ru-UA" dirty="0"/>
              <a:t> </a:t>
            </a:r>
            <a:r>
              <a:rPr lang="ru-RU" altLang="ru-UA" dirty="0" err="1"/>
              <a:t>міжвузля</a:t>
            </a:r>
            <a:r>
              <a:rPr lang="ru-RU" altLang="ru-UA" dirty="0"/>
              <a:t>.</a:t>
            </a:r>
          </a:p>
          <a:p>
            <a:pPr algn="just" eaLnBrk="1" hangingPunct="1"/>
            <a:r>
              <a:rPr lang="ru-RU" altLang="ru-UA" dirty="0"/>
              <a:t>3. </a:t>
            </a:r>
            <a:r>
              <a:rPr lang="ru-RU" altLang="ru-UA" dirty="0" err="1"/>
              <a:t>Визначення</a:t>
            </a:r>
            <a:r>
              <a:rPr lang="ru-RU" altLang="ru-UA" dirty="0"/>
              <a:t> </a:t>
            </a:r>
            <a:r>
              <a:rPr lang="ru-RU" altLang="ru-UA" dirty="0" err="1"/>
              <a:t>статі</a:t>
            </a:r>
            <a:r>
              <a:rPr lang="ru-RU" altLang="ru-UA" dirty="0"/>
              <a:t>.</a:t>
            </a:r>
          </a:p>
          <a:p>
            <a:pPr algn="just" eaLnBrk="1" hangingPunct="1"/>
            <a:r>
              <a:rPr lang="ru-RU" altLang="ru-UA" dirty="0"/>
              <a:t>4. Стимуляція цвітіння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633" y="1242952"/>
            <a:ext cx="2787793" cy="2355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01" y="1594714"/>
            <a:ext cx="2768742" cy="4451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F4C522-C662-49AD-81E4-2D7D5C5B0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UA" sz="2800" b="1" i="1"/>
              <a:t>Абсцизова кислота  (АБК)–</a:t>
            </a:r>
            <a:br>
              <a:rPr lang="ru-RU" altLang="ru-UA" sz="2800" b="1" i="1"/>
            </a:br>
            <a:r>
              <a:rPr lang="ru-RU" altLang="ru-UA" sz="2800" b="1" i="1"/>
              <a:t> </a:t>
            </a:r>
            <a:r>
              <a:rPr lang="ru-RU" altLang="ru-UA" sz="2400" b="1" i="1"/>
              <a:t>гормон осмотичного стресу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42465D0C-80BF-45BC-A228-2BE265FDEA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38768" y="1240828"/>
            <a:ext cx="4171950" cy="2405063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UA" dirty="0"/>
              <a:t>1. </a:t>
            </a:r>
            <a:r>
              <a:rPr lang="ru-RU" altLang="ru-UA" sz="2000" dirty="0"/>
              <a:t>Накопичення в клітині осмолітиків.</a:t>
            </a:r>
          </a:p>
          <a:p>
            <a:pPr eaLnBrk="1" hangingPunct="1">
              <a:buFontTx/>
              <a:buNone/>
            </a:pPr>
            <a:r>
              <a:rPr lang="ru-RU" altLang="ru-UA" sz="2000" dirty="0"/>
              <a:t>2. Закриття продихів.</a:t>
            </a:r>
          </a:p>
          <a:p>
            <a:pPr eaLnBrk="1" hangingPunct="1">
              <a:buFontTx/>
              <a:buNone/>
            </a:pPr>
            <a:r>
              <a:rPr lang="ru-RU" altLang="ru-UA" sz="2000" dirty="0"/>
              <a:t>3. Спричиняє фізіологічний спокій.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E7F0363C-1876-4FE5-AE9B-ACAAB3253C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5925" y="1166567"/>
            <a:ext cx="22764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id="{8D700AEB-B8A8-4DCC-9A50-9E4CF849952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3985" y="4081038"/>
            <a:ext cx="2989263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30EDAE9D-1A17-4052-A3F4-807D1125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80" y="4332517"/>
            <a:ext cx="24479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9" y="3766499"/>
            <a:ext cx="4203916" cy="2863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9D04308-C9DF-49F5-8F52-1F9FFB4753E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UA" sz="3200" b="1" i="1"/>
              <a:t>Етилен</a:t>
            </a:r>
            <a:r>
              <a:rPr lang="ru-RU" altLang="ru-UA" sz="3200"/>
              <a:t> – </a:t>
            </a:r>
            <a:r>
              <a:rPr lang="ru-RU" altLang="ru-UA" sz="2800"/>
              <a:t>гормон механічного стресу</a:t>
            </a:r>
            <a:r>
              <a:rPr lang="ru-RU" altLang="ru-UA" sz="3200"/>
              <a:t/>
            </a:r>
            <a:br>
              <a:rPr lang="ru-RU" altLang="ru-UA" sz="3200"/>
            </a:br>
            <a:endParaRPr lang="ru-RU" altLang="ru-UA" sz="3200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0C5E530-1AAE-4B12-A16A-36473259568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020" y="3597277"/>
            <a:ext cx="1428750" cy="1076325"/>
          </a:xfrm>
          <a:noFill/>
        </p:spPr>
      </p:pic>
      <p:pic>
        <p:nvPicPr>
          <p:cNvPr id="19460" name="Picture 27">
            <a:extLst>
              <a:ext uri="{FF2B5EF4-FFF2-40B4-BE49-F238E27FC236}">
                <a16:creationId xmlns:a16="http://schemas.microsoft.com/office/drawing/2014/main" id="{859F5B98-424E-426F-B5A9-B18BE4AD2C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836614"/>
            <a:ext cx="2857500" cy="2143125"/>
          </a:xfrm>
          <a:noFill/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1083FB75-00A6-4A94-86E3-9F25C4D88AB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382" y="3757615"/>
            <a:ext cx="2324100" cy="2663825"/>
          </a:xfrm>
        </p:spPr>
      </p:pic>
      <p:sp>
        <p:nvSpPr>
          <p:cNvPr id="19463" name="Rectangle 6">
            <a:extLst>
              <a:ext uri="{FF2B5EF4-FFF2-40B4-BE49-F238E27FC236}">
                <a16:creationId xmlns:a16="http://schemas.microsoft.com/office/drawing/2014/main" id="{683F3D49-1256-498C-8130-327DE964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470" y="1052514"/>
            <a:ext cx="4312868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UA" sz="2800" dirty="0"/>
              <a:t>1. </a:t>
            </a:r>
            <a:r>
              <a:rPr lang="ru-RU" altLang="ru-UA" sz="2000" dirty="0" err="1"/>
              <a:t>Потрійна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відповід</a:t>
            </a:r>
            <a:r>
              <a:rPr lang="ru-RU" altLang="ru-UA" sz="2000" dirty="0"/>
              <a:t> ь проростка.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UA" sz="2000" dirty="0"/>
              <a:t>2. </a:t>
            </a:r>
            <a:r>
              <a:rPr lang="ru-RU" altLang="ru-UA" sz="2000" dirty="0" err="1"/>
              <a:t>Дозрівання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плодів</a:t>
            </a:r>
            <a:r>
              <a:rPr lang="ru-RU" altLang="ru-UA" sz="2000" dirty="0"/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UA" sz="2000" dirty="0"/>
              <a:t>3. </a:t>
            </a:r>
            <a:r>
              <a:rPr lang="ru-RU" altLang="ru-UA" sz="2000" dirty="0" err="1"/>
              <a:t>Заживлення</a:t>
            </a:r>
            <a:r>
              <a:rPr lang="ru-RU" altLang="ru-UA" sz="2000" dirty="0"/>
              <a:t> ран.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UA" sz="2000" dirty="0"/>
              <a:t>4. Листопад.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UA" sz="2000" dirty="0"/>
              <a:t>5. </a:t>
            </a:r>
            <a:r>
              <a:rPr lang="ru-RU" altLang="ru-UA" sz="2000" dirty="0" err="1"/>
              <a:t>Біотичний</a:t>
            </a:r>
            <a:r>
              <a:rPr lang="ru-RU" altLang="ru-UA" sz="2000" dirty="0"/>
              <a:t> </a:t>
            </a:r>
            <a:r>
              <a:rPr lang="ru-RU" altLang="ru-UA" sz="2000" dirty="0" err="1"/>
              <a:t>стрес</a:t>
            </a:r>
            <a:r>
              <a:rPr lang="ru-RU" altLang="ru-UA" sz="2000" dirty="0"/>
              <a:t>.</a:t>
            </a:r>
          </a:p>
        </p:txBody>
      </p:sp>
      <p:pic>
        <p:nvPicPr>
          <p:cNvPr id="19464" name="Picture 31">
            <a:extLst>
              <a:ext uri="{FF2B5EF4-FFF2-40B4-BE49-F238E27FC236}">
                <a16:creationId xmlns:a16="http://schemas.microsoft.com/office/drawing/2014/main" id="{5FFF9FEB-DCD7-41BC-9C5B-29D841F69CE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2289" y="3429000"/>
            <a:ext cx="3275012" cy="2187575"/>
          </a:xfrm>
          <a:noFill/>
        </p:spPr>
      </p:pic>
      <p:pic>
        <p:nvPicPr>
          <p:cNvPr id="19465" name="Picture 34">
            <a:extLst>
              <a:ext uri="{FF2B5EF4-FFF2-40B4-BE49-F238E27FC236}">
                <a16:creationId xmlns:a16="http://schemas.microsoft.com/office/drawing/2014/main" id="{E20F0FBD-3CAE-49B9-9B63-7716DC39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95" y="5466208"/>
            <a:ext cx="8763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87776"/>
            <a:ext cx="2679838" cy="28576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23" y="492334"/>
            <a:ext cx="9077554" cy="59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5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190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Image</vt:lpstr>
      <vt:lpstr>Гормональна система рослин  (фітогормони)</vt:lpstr>
      <vt:lpstr>PowerPoint Presentation</vt:lpstr>
      <vt:lpstr>Ауксин (ІОК)</vt:lpstr>
      <vt:lpstr>PowerPoint Presentation</vt:lpstr>
      <vt:lpstr>Цитокініни</vt:lpstr>
      <vt:lpstr>Гіббереліни</vt:lpstr>
      <vt:lpstr>Абсцизова кислота  (АБК)–  гормон осмотичного стресу</vt:lpstr>
      <vt:lpstr>Етилен – гормон механічного стресу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Гормональна система рослин  (фітогормони)</dc:title>
  <dc:creator>helenVoit@gmail.com</dc:creator>
  <cp:lastModifiedBy>Елена</cp:lastModifiedBy>
  <cp:revision>9</cp:revision>
  <dcterms:created xsi:type="dcterms:W3CDTF">2020-03-29T23:26:44Z</dcterms:created>
  <dcterms:modified xsi:type="dcterms:W3CDTF">2024-03-19T22:59:17Z</dcterms:modified>
</cp:coreProperties>
</file>