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0"/>
  </p:notesMasterIdLst>
  <p:handoutMasterIdLst>
    <p:handoutMasterId r:id="rId21"/>
  </p:handoutMasterIdLst>
  <p:sldIdLst>
    <p:sldId id="262" r:id="rId2"/>
    <p:sldId id="272" r:id="rId3"/>
    <p:sldId id="271" r:id="rId4"/>
    <p:sldId id="273" r:id="rId5"/>
    <p:sldId id="274" r:id="rId6"/>
    <p:sldId id="275" r:id="rId7"/>
    <p:sldId id="259" r:id="rId8"/>
    <p:sldId id="276" r:id="rId9"/>
    <p:sldId id="277" r:id="rId10"/>
    <p:sldId id="260" r:id="rId11"/>
    <p:sldId id="263" r:id="rId12"/>
    <p:sldId id="265" r:id="rId13"/>
    <p:sldId id="266" r:id="rId14"/>
    <p:sldId id="267" r:id="rId15"/>
    <p:sldId id="268" r:id="rId16"/>
    <p:sldId id="278" r:id="rId17"/>
    <p:sldId id="270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212"/>
    <a:srgbClr val="DFDDDE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6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2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284FE3-79C6-4EEB-B5C5-0FA6AB292D81}" type="datetimeFigureOut">
              <a:rPr lang="ru-RU"/>
              <a:pPr/>
              <a:t>06.04.2020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AAC94F-5ACA-4748-A92B-A9EC5DD38DF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7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9B32-3388-4960-975F-AB94E8EB8428}" type="datetimeFigureOut">
              <a:rPr lang="uk-UA" smtClean="0"/>
              <a:t>06.04.2020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A3F4D-524D-4063-96D2-A6F77E23BBD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055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A3F4D-524D-4063-96D2-A6F77E23BBD1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87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944-E938-4088-A282-369244D81A21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4491-0E0D-4B8A-81B7-0B74150988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48CAA-2BA4-42E1-9B89-602414F045C5}" type="datetimeFigureOut">
              <a:rPr lang="ru-RU" smtClean="0"/>
              <a:pPr>
                <a:defRPr/>
              </a:pPr>
              <a:t>06.04.2020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53DABC7-7692-4F58-A5C0-66159F9D08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496944" cy="331236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2800" cap="all" dirty="0" smtClean="0"/>
              <a:t/>
            </a:r>
            <a:br>
              <a:rPr lang="uk-UA" sz="2800" cap="all" dirty="0" smtClean="0"/>
            </a:br>
            <a:r>
              <a:rPr lang="uk-UA" sz="2800" cap="all" dirty="0"/>
              <a:t/>
            </a:r>
            <a:br>
              <a:rPr lang="uk-UA" sz="2800" cap="all" dirty="0"/>
            </a:br>
            <a:r>
              <a:rPr lang="uk-UA" sz="2800" cap="all" dirty="0" smtClean="0"/>
              <a:t/>
            </a:r>
            <a:br>
              <a:rPr lang="uk-UA" sz="2800" cap="all" dirty="0" smtClean="0"/>
            </a:br>
            <a:endParaRPr lang="uk-UA" sz="2800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980728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dirty="0"/>
          </a:p>
          <a:p>
            <a:pPr algn="ctr"/>
            <a:r>
              <a:rPr lang="uk-UA" cap="all" dirty="0"/>
              <a:t>індивідуальне </a:t>
            </a:r>
            <a:r>
              <a:rPr lang="uk-UA" cap="all" dirty="0" smtClean="0"/>
              <a:t>завдання</a:t>
            </a:r>
          </a:p>
          <a:p>
            <a:pPr algn="ctr"/>
            <a:endParaRPr lang="uk-UA" cap="all" dirty="0" smtClean="0"/>
          </a:p>
          <a:p>
            <a:pPr algn="ctr"/>
            <a:r>
              <a:rPr lang="uk-UA" dirty="0" smtClean="0"/>
              <a:t>З </a:t>
            </a:r>
            <a:r>
              <a:rPr lang="uk-UA" dirty="0"/>
              <a:t>дисципліни:</a:t>
            </a:r>
            <a:r>
              <a:rPr lang="uk-UA" cap="all" dirty="0"/>
              <a:t> </a:t>
            </a:r>
            <a:r>
              <a:rPr lang="uk-UA" cap="all" dirty="0" smtClean="0"/>
              <a:t>«</a:t>
            </a:r>
            <a:r>
              <a:rPr lang="ru-RU" dirty="0" smtClean="0"/>
              <a:t>Те</a:t>
            </a:r>
            <a:r>
              <a:rPr lang="uk-UA" dirty="0" smtClean="0"/>
              <a:t>хноекологія</a:t>
            </a:r>
            <a:r>
              <a:rPr lang="uk-UA" cap="all" dirty="0" smtClean="0"/>
              <a:t>»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Тема</a:t>
            </a:r>
            <a:r>
              <a:rPr lang="uk-UA" dirty="0"/>
              <a:t>: </a:t>
            </a:r>
            <a:r>
              <a:rPr lang="uk-UA" dirty="0" smtClean="0"/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ЕНЕРГЕТИКА</a:t>
            </a:r>
            <a:r>
              <a:rPr lang="ru-RU" b="1" dirty="0" smtClean="0"/>
              <a:t>»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r"/>
            <a:r>
              <a:rPr lang="uk-UA" b="1" dirty="0"/>
              <a:t>Виконав</a:t>
            </a:r>
            <a:r>
              <a:rPr lang="uk-UA" dirty="0"/>
              <a:t>: студентка </a:t>
            </a:r>
            <a:r>
              <a:rPr lang="en-US" dirty="0" smtClean="0"/>
              <a:t>IV </a:t>
            </a:r>
            <a:r>
              <a:rPr lang="uk-UA" dirty="0" smtClean="0"/>
              <a:t>курсу</a:t>
            </a:r>
            <a:endParaRPr lang="uk-UA" dirty="0"/>
          </a:p>
          <a:p>
            <a:pPr algn="r"/>
            <a:r>
              <a:rPr lang="uk-UA" dirty="0"/>
              <a:t>біологічного факультету</a:t>
            </a:r>
          </a:p>
          <a:p>
            <a:pPr algn="r"/>
            <a:r>
              <a:rPr lang="uk-UA" dirty="0"/>
              <a:t>групи 6101-6</a:t>
            </a:r>
          </a:p>
          <a:p>
            <a:pPr algn="r"/>
            <a:r>
              <a:rPr lang="uk-UA" dirty="0"/>
              <a:t>Івасюк Юля</a:t>
            </a:r>
          </a:p>
        </p:txBody>
      </p:sp>
    </p:spTree>
    <p:extLst>
      <p:ext uri="{BB962C8B-B14F-4D97-AF65-F5344CB8AC3E}">
        <p14:creationId xmlns:p14="http://schemas.microsoft.com/office/powerpoint/2010/main" val="188010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80920" cy="2016224"/>
          </a:xfrm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 більшості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країн світу експлуатують переважно енергетичні реактори на теплових нейтронах із слабо збагаченим або природним ураном, водо-водяного типу, в яких вода використовується як теплоносій та сповільнювач. аргумент. </a:t>
            </a:r>
            <a:endParaRPr lang="uk-UA" sz="2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81766"/>
            <a:ext cx="3105705" cy="4203417"/>
          </a:xfrm>
        </p:spPr>
        <p:txBody>
          <a:bodyPr>
            <a:normAutofit/>
          </a:bodyPr>
          <a:lstStyle/>
          <a:p>
            <a:r>
              <a:rPr lang="ru-RU" dirty="0"/>
              <a:t>Ядерна енергетика здійснює перетворення ядерної енергії в інші види - теплову, електричну, механічну тощо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989"/>
            <a:ext cx="3017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Атомні електростанції</a:t>
            </a:r>
            <a:endParaRPr lang="uk-UA" dirty="0"/>
          </a:p>
          <a:p>
            <a:endParaRPr lang="uk-UA" dirty="0"/>
          </a:p>
        </p:txBody>
      </p:sp>
      <p:pic>
        <p:nvPicPr>
          <p:cNvPr id="7" name="Объект 6" descr="Атомная энергетика Украины — Википед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6805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8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80920" cy="2664296"/>
          </a:xfrm>
        </p:spPr>
        <p:txBody>
          <a:bodyPr>
            <a:normAutofit/>
          </a:bodyPr>
          <a:lstStyle/>
          <a:p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Технічно доцільними для використання на території України можуть бути гідроенергетичні ресурси Дніпра - 46%; Дністра та Тиси - по 20% і на всі інші річки України - 14%, тобто ці ресурси дуже обмежені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Гідроакумулювальні електростанції (ГАЕС) включаються в регіональну енергомережу з іншими електростанціями і виконують роль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демпфера.</a:t>
            </a:r>
            <a:endParaRPr lang="uk-UA" sz="2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81767"/>
            <a:ext cx="3105705" cy="2331209"/>
          </a:xfrm>
        </p:spPr>
        <p:txBody>
          <a:bodyPr>
            <a:normAutofit/>
          </a:bodyPr>
          <a:lstStyle/>
          <a:p>
            <a:r>
              <a:rPr lang="ru-RU" dirty="0"/>
              <a:t>Гідроенергетичні ресурси - це запаси потенціальної енергії річкових потоків та водойм.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989"/>
            <a:ext cx="2697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Гідроелектростанції</a:t>
            </a:r>
            <a:endParaRPr lang="uk-UA" dirty="0"/>
          </a:p>
          <a:p>
            <a:endParaRPr lang="uk-UA" dirty="0"/>
          </a:p>
        </p:txBody>
      </p:sp>
      <p:pic>
        <p:nvPicPr>
          <p:cNvPr id="3074" name="Picture 2" descr="ДнепроГЭС: описание, история, экскурсии, точный адре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46085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866" y="620688"/>
            <a:ext cx="4605550" cy="3096343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Днепрогэс</a:t>
            </a:r>
            <a:endParaRPr lang="ru-RU" sz="1200" dirty="0"/>
          </a:p>
          <a:p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1503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352928" cy="2376264"/>
          </a:xfrm>
        </p:spPr>
        <p:txBody>
          <a:bodyPr>
            <a:normAutofit fontScale="90000"/>
          </a:bodyPr>
          <a:lstStyle/>
          <a:p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Вплив </a:t>
            </a:r>
            <a:r>
              <a:rPr lang="ru-RU" sz="2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1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атмосферу: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еплові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електростанції, що працюють на твердому паливі, викидають у атмосферу частки золи та недогорілі частки палива, сірчистий та сірчаний ангідриди, оксиду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азоту,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водяну пару тощо.</a:t>
            </a:r>
            <a:r>
              <a:rPr lang="uk-UA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Вплив </a:t>
            </a:r>
            <a:r>
              <a:rPr lang="ru-RU" sz="2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1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гідросферу</a:t>
            </a:r>
            <a:r>
              <a:rPr lang="ru-RU" sz="2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2400" b="1" dirty="0" smtClean="0"/>
              <a:t>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постійне локальне підвищення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температури,</a:t>
            </a:r>
            <a:r>
              <a:rPr lang="uk-UA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зміна умов льодоставу і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паводків, виникнення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випаровувань і туманів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b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Теплове </a:t>
            </a:r>
            <a:r>
              <a:rPr lang="ru-RU" sz="21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забруднення:</a:t>
            </a:r>
            <a:r>
              <a:rPr lang="ru-RU" sz="2400" b="1" dirty="0" smtClean="0"/>
              <a:t>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близько 67% теплової енергії відводиться в навколишнє середовище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uk-UA" sz="2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096344" cy="172819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Взаємодія </a:t>
            </a:r>
            <a:r>
              <a:rPr lang="ru-RU" dirty="0"/>
              <a:t>ТЕС з довкіллям залежить від кількісних та якісних характеристик відходів у ланцюгу від видобування енергоносіїв до одержання електроенергії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989"/>
            <a:ext cx="2868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Вплив </a:t>
            </a:r>
            <a:r>
              <a:rPr lang="ru-RU" b="1" i="1" dirty="0"/>
              <a:t>ТЕС на довкілля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Новая тепловая электростанция принесет второй Чернобы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48965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496944" cy="216024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морфометричні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зміна окреслення та довжини берегових ліній, перерозподіл глибин, зміна площі водного дзеркала;</a:t>
            </a:r>
            <a: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гідрофізичні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збільшення та зменшення водності, перерозподіл водного стоку у просторі та часі, зміна швидкості течії, зміна водообміну та терморежиму;</a:t>
            </a:r>
            <a: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гідрохімічні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зміна загальної мінералізації та іонового вмісту, зміна газового (кисневого) режиму, збільшення вмісту органічних та біологічних речовин;</a:t>
            </a:r>
            <a: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токсикоекологічні </a:t>
            </a:r>
            <a:r>
              <a:rPr lang="ru-RU" sz="1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та радіоекологічні параметри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збільшення вмісту важких металів, пестицидів, радіонуклідів, збільшення індексів біотестів;</a:t>
            </a:r>
            <a: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uk-UA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гідробіологічні </a:t>
            </a:r>
            <a:r>
              <a:rPr lang="ru-RU" sz="1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та біопродуктивні параметри: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зміна флори та фауни, в тому числі зменшення рідкісних, 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цікавих 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та господарсько важливих видів, розвиток шкідливих видів, поява цвітіння води, заростання та заболочення водоймищ, погіршення умов 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самоочищення.</a:t>
            </a:r>
            <a: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uk-UA" sz="1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81767"/>
            <a:ext cx="3105705" cy="2331209"/>
          </a:xfrm>
        </p:spPr>
        <p:txBody>
          <a:bodyPr>
            <a:normAutofit/>
          </a:bodyPr>
          <a:lstStyle/>
          <a:p>
            <a:r>
              <a:rPr lang="ru-RU" sz="2000" dirty="0"/>
              <a:t>Наслідки гідротехнічного будівництва на екосистеми водних об'єктів можна поділити на такі типи: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989"/>
            <a:ext cx="293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Вплив </a:t>
            </a:r>
            <a:r>
              <a:rPr lang="ru-RU" b="1" i="1" dirty="0"/>
              <a:t>ГЕС на довкілля</a:t>
            </a:r>
            <a:r>
              <a:rPr lang="ru-RU" b="1" i="1" dirty="0" smtClean="0"/>
              <a:t>ї</a:t>
            </a:r>
            <a:endParaRPr lang="uk-UA" dirty="0"/>
          </a:p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866" y="620689"/>
            <a:ext cx="4605550" cy="2520279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uk-UA" sz="1200" dirty="0"/>
          </a:p>
        </p:txBody>
      </p:sp>
      <p:pic>
        <p:nvPicPr>
          <p:cNvPr id="2050" name="Picture 2" descr="Кременчугская ГЭС сбрасывает больше воды из водохранилища, чтоб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6805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352928" cy="2376264"/>
          </a:xfrm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Радіоактивність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контуру ядерного реактора зумовлено активністю продуктів корозії та проникнення продуктів ядерного поділу в теплоносії.</a:t>
            </a:r>
            <a:b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В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результаті роботи реактора радіоактивним стає все, що контактує з відпрацьованим ядерним паливом (машини, контейнери, обладнання, одяг персоналу).</a:t>
            </a:r>
            <a:endParaRPr lang="uk-UA" sz="2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096344" cy="1728193"/>
          </a:xfrm>
        </p:spPr>
        <p:txBody>
          <a:bodyPr>
            <a:normAutofit/>
          </a:bodyPr>
          <a:lstStyle/>
          <a:p>
            <a:r>
              <a:rPr lang="ru-RU" dirty="0"/>
              <a:t>Основний фактор забруднення АЕС - радіоактивність.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989"/>
            <a:ext cx="2893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Вплив АЕС на </a:t>
            </a:r>
            <a:r>
              <a:rPr lang="ru-RU" b="1" i="1" dirty="0" smtClean="0"/>
              <a:t>довкілля</a:t>
            </a:r>
            <a:endParaRPr lang="uk-UA" dirty="0"/>
          </a:p>
          <a:p>
            <a:endParaRPr lang="uk-UA" dirty="0"/>
          </a:p>
        </p:txBody>
      </p:sp>
      <p:pic>
        <p:nvPicPr>
          <p:cNvPr id="3074" name="Picture 2" descr="Влияние АЭС на окружающую сре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97154"/>
            <a:ext cx="4464496" cy="27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4864"/>
            <a:ext cx="8640960" cy="2736304"/>
          </a:xfrm>
        </p:spPr>
        <p:txBody>
          <a:bodyPr>
            <a:normAutofit fontScale="90000"/>
          </a:bodyPr>
          <a:lstStyle/>
          <a:p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Енергія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вітру. В Україні до пидходящих місць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розмищеня належать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узбережжя Чорного моря, особливо Крим, Карпати та південні степові райони.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Енергія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Сонця. Енергію сонця можна перетворити в електроенергію за допомогою геліоенергетичних установок.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Геотермальна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енергія - це теплота вулканічних осередків, парогідротерм і глибоко залеглих гірських 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порід</a:t>
            </a:r>
            <a:b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Енергія </a:t>
            </a:r>
            <a:r>
              <a:rPr lang="ru-RU" sz="21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припливів і коливань хвиль: під час проходження хвилі рівень води піднімається та опускається, наче поршень у циліндрі. Турбіни пов'язани з електро­генератором</a:t>
            </a:r>
            <a:r>
              <a:rPr lang="ru-RU" sz="21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uk-UA" sz="2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04763"/>
            <a:ext cx="3096344" cy="1728193"/>
          </a:xfrm>
        </p:spPr>
        <p:txBody>
          <a:bodyPr>
            <a:normAutofit/>
          </a:bodyPr>
          <a:lstStyle/>
          <a:p>
            <a:r>
              <a:rPr lang="ru-RU" dirty="0"/>
              <a:t>До альтернативних джерел енергії відносять енергію вітру, сонця, геотермальну, припливну та відливну та ін.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3989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Альтернативні </a:t>
            </a:r>
          </a:p>
          <a:p>
            <a:pPr algn="ctr"/>
            <a:r>
              <a:rPr lang="ru-RU" b="1" i="1" dirty="0" smtClean="0"/>
              <a:t>джерела </a:t>
            </a:r>
            <a:r>
              <a:rPr lang="ru-RU" b="1" i="1" dirty="0"/>
              <a:t>енергії</a:t>
            </a:r>
            <a:endParaRPr lang="uk-UA" dirty="0" smtClean="0"/>
          </a:p>
          <a:p>
            <a:pPr algn="ctr"/>
            <a:endParaRPr lang="uk-UA" dirty="0"/>
          </a:p>
        </p:txBody>
      </p:sp>
      <p:pic>
        <p:nvPicPr>
          <p:cNvPr id="4098" name="Picture 2" descr="Альтернативные источники энергии для дома – краткий обзор 4 вид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7525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818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Висновок</a:t>
            </a:r>
            <a:endParaRPr lang="uk-UA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Енергетика </a:t>
            </a:r>
            <a:r>
              <a:rPr lang="uk-UA" dirty="0"/>
              <a:t>була і залишається головною стратегічною передумовою розвитку економіки, основою забезпечення усіх видів життєдіяльності суспільства.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	Тому </a:t>
            </a:r>
            <a:r>
              <a:rPr lang="uk-UA" dirty="0"/>
              <a:t>визначення та реалізація напрямів її розвитку є пріоритетними завданнями у забезпеченні національної безпеки, політичної та енергетичної незалежності, неухильного економічного </a:t>
            </a:r>
            <a:r>
              <a:rPr lang="uk-UA" dirty="0" smtClean="0"/>
              <a:t>розвитку України.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57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842448" cy="3391272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+mn-lt"/>
              </a:rPr>
              <a:t>КОНТРОЛЬНІ </a:t>
            </a:r>
            <a:r>
              <a:rPr lang="ru-RU" sz="2400" dirty="0" smtClean="0">
                <a:latin typeface="+mn-lt"/>
              </a:rPr>
              <a:t>ЗАПИТАННЯ</a:t>
            </a:r>
            <a:br>
              <a:rPr lang="ru-RU" sz="2400" dirty="0" smtClean="0">
                <a:latin typeface="+mn-lt"/>
              </a:rPr>
            </a:b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Які </a:t>
            </a:r>
            <a:r>
              <a:rPr lang="ru-RU" sz="2400" dirty="0">
                <a:latin typeface="+mn-lt"/>
              </a:rPr>
              <a:t>існують джерела енергії?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Роль електроенергетики?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Енергетичний баланс України.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У чому полягає принцип роботи ТЕС?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Який негативний вплив ТЕС на довкілля?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Назвіть </a:t>
            </a:r>
            <a:r>
              <a:rPr lang="ru-RU" sz="2400" dirty="0">
                <a:latin typeface="+mn-lt"/>
              </a:rPr>
              <a:t>особливості роботи ТЕЦ.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У чому полягає негативний вплив ТЕЦ на довкілля?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Роль атомної енергетики в Україні</a:t>
            </a:r>
            <a:r>
              <a:rPr lang="ru-RU" sz="2400" dirty="0" smtClean="0">
                <a:latin typeface="+mn-lt"/>
              </a:rPr>
              <a:t>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Термоядерна енергетика та її перспективи.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Які переваги та недоліки термоядерної енергетики?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Воднева енергетика та її перспективи.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Які переваги та недоліки водневої енергетики?</a:t>
            </a:r>
            <a:r>
              <a:rPr lang="uk-UA" sz="2400" dirty="0">
                <a:latin typeface="+mn-lt"/>
              </a:rPr>
              <a:t/>
            </a:r>
            <a:br>
              <a:rPr lang="uk-UA" sz="2400" dirty="0">
                <a:latin typeface="+mn-lt"/>
              </a:rPr>
            </a:br>
            <a:r>
              <a:rPr lang="ru-RU" sz="2400" dirty="0">
                <a:latin typeface="+mn-lt"/>
              </a:rPr>
              <a:t>Які очікувані наслідки розвитку ядерної енергетики?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9769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Перелік</a:t>
            </a:r>
            <a:r>
              <a:rPr lang="ru-RU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посилань</a:t>
            </a:r>
            <a:endParaRPr lang="uk-UA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3400" dirty="0"/>
              <a:t>	</a:t>
            </a:r>
            <a:r>
              <a:rPr lang="uk-UA" sz="3800" dirty="0" smtClean="0"/>
              <a:t>1. Альтернативна енергетика  з  </a:t>
            </a:r>
            <a:r>
              <a:rPr lang="uk-UA" sz="3800" dirty="0"/>
              <a:t>використанням сонячних елементів : </a:t>
            </a:r>
            <a:r>
              <a:rPr lang="uk-UA" sz="3800" dirty="0"/>
              <a:t>навч. вид. [для студентів спец. баз. напрямку "Мікро- і наноелектроніка"] / В. Ю. Єрохов ; М-во освіти і науки України, Нац. ун-т "Львів. політехніка". – Львів : Сполом, 2015. </a:t>
            </a:r>
            <a:endParaRPr lang="uk-UA" sz="3800" dirty="0"/>
          </a:p>
          <a:p>
            <a:pPr marL="0" indent="0">
              <a:buNone/>
            </a:pPr>
            <a:endParaRPr lang="uk-UA" sz="3800" dirty="0" smtClean="0"/>
          </a:p>
          <a:p>
            <a:pPr marL="0" indent="0">
              <a:buNone/>
            </a:pPr>
            <a:r>
              <a:rPr lang="uk-UA" sz="3400" dirty="0" smtClean="0"/>
              <a:t>	</a:t>
            </a:r>
            <a:r>
              <a:rPr lang="uk-UA" sz="3800" dirty="0" smtClean="0"/>
              <a:t>2. Енергетика</a:t>
            </a:r>
            <a:r>
              <a:rPr lang="uk-UA" sz="3800" dirty="0"/>
              <a:t>: історія, сучасність і майбутнє : в 5-ти </a:t>
            </a:r>
            <a:r>
              <a:rPr lang="uk-UA" sz="3800" dirty="0"/>
              <a:t>кн. / Автор ідеї Світлана Григорівна Плачкова; Вступ. сл. І. В. Плачков.– К. : Б. в., 2013.</a:t>
            </a:r>
          </a:p>
          <a:p>
            <a:pPr marL="0" indent="0">
              <a:buNone/>
            </a:pPr>
            <a:endParaRPr lang="uk-UA" sz="3800" dirty="0"/>
          </a:p>
          <a:p>
            <a:pPr marL="0" indent="0">
              <a:buNone/>
            </a:pPr>
            <a:r>
              <a:rPr lang="uk-UA" sz="3400" dirty="0" smtClean="0"/>
              <a:t>	</a:t>
            </a:r>
            <a:r>
              <a:rPr lang="uk-UA" sz="3800" dirty="0" smtClean="0"/>
              <a:t>3. Розвиток </a:t>
            </a:r>
            <a:r>
              <a:rPr lang="uk-UA" sz="3800" dirty="0"/>
              <a:t>теплоенергетики та гідроенергетики / Є. </a:t>
            </a:r>
            <a:r>
              <a:rPr lang="uk-UA" sz="3800" dirty="0"/>
              <a:t>Т. Базеєв, Б. Д. Білека, Є. П. Васильєв, Г. Б. Варламов, І. А. Вольчин, Ю. Г. Дашкієв; Наук. ред. В. М. Клименко, Ю. О. Ландау, І. Я. Сігал</a:t>
            </a:r>
            <a:r>
              <a:rPr lang="uk-UA" sz="3800" dirty="0" smtClean="0"/>
              <a:t>. 2013.</a:t>
            </a:r>
            <a:r>
              <a:rPr lang="uk-UA" sz="3800" dirty="0"/>
              <a:t> </a:t>
            </a:r>
            <a:endParaRPr lang="uk-UA" sz="3800" dirty="0" smtClean="0"/>
          </a:p>
          <a:p>
            <a:pPr marL="0" indent="0">
              <a:buNone/>
            </a:pPr>
            <a:endParaRPr lang="uk-UA" sz="3400" dirty="0" smtClean="0"/>
          </a:p>
          <a:p>
            <a:pPr marL="0" indent="0">
              <a:buNone/>
            </a:pPr>
            <a:r>
              <a:rPr lang="uk-UA" sz="3400" dirty="0" smtClean="0"/>
              <a:t>	</a:t>
            </a:r>
            <a:r>
              <a:rPr lang="uk-UA" sz="3800" dirty="0" smtClean="0"/>
              <a:t>4. Розвиток </a:t>
            </a:r>
            <a:r>
              <a:rPr lang="uk-UA" sz="3800" dirty="0"/>
              <a:t>атомної енергетики та об'єднаних енергосистем / К. </a:t>
            </a:r>
            <a:r>
              <a:rPr lang="uk-UA" sz="3800" dirty="0"/>
              <a:t>Б. Денисевич, Ю. О. Ландау, В. О. Нейман, В. М. Сулейманов, Б. А. Шиляєв; Наук. ред. Ю. О. Ландау, І. Я. Сігал</a:t>
            </a:r>
            <a:r>
              <a:rPr lang="uk-UA" sz="3800" dirty="0"/>
              <a:t>.– </a:t>
            </a:r>
            <a:r>
              <a:rPr lang="uk-UA" sz="3800" dirty="0" smtClean="0"/>
              <a:t>2013.</a:t>
            </a:r>
            <a:r>
              <a:rPr lang="uk-UA" sz="3800" dirty="0"/>
              <a:t> </a:t>
            </a:r>
            <a:endParaRPr lang="uk-UA" sz="3800" dirty="0"/>
          </a:p>
          <a:p>
            <a:pPr marL="0" indent="0">
              <a:buNone/>
            </a:pPr>
            <a:endParaRPr lang="uk-UA" sz="3400" dirty="0" smtClean="0"/>
          </a:p>
          <a:p>
            <a:pPr marL="0" indent="0">
              <a:buNone/>
            </a:pPr>
            <a:r>
              <a:rPr lang="uk-UA" sz="3400" dirty="0" smtClean="0"/>
              <a:t>	</a:t>
            </a:r>
            <a:r>
              <a:rPr lang="uk-UA" sz="3800" dirty="0" smtClean="0"/>
              <a:t>5. Електроенергетика </a:t>
            </a:r>
            <a:r>
              <a:rPr lang="uk-UA" sz="3800" dirty="0"/>
              <a:t>та охорона навколишнього середовища. </a:t>
            </a:r>
            <a:r>
              <a:rPr lang="uk-UA" sz="3800" dirty="0"/>
              <a:t>Функціонування енергетики в сучасному світі / Т. О. Бурячок, З. Ю. Буцьо, Г. Б. Варламов, С. В. Дубовськой, В. А. Жовтянський; Наук. ред. В. Н. Клименко, Ю. О. Ландау, І. Я. Сігал</a:t>
            </a:r>
            <a:r>
              <a:rPr lang="uk-UA" sz="3800" dirty="0"/>
              <a:t>.– </a:t>
            </a:r>
            <a:r>
              <a:rPr lang="uk-UA" sz="3800" dirty="0" smtClean="0"/>
              <a:t>2013.</a:t>
            </a:r>
            <a:r>
              <a:rPr lang="uk-UA" sz="3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129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01586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ЗМІСТ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276872"/>
            <a:ext cx="5002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Загальні відомості.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6704" y="4509120"/>
            <a:ext cx="5678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Вплив електроенергетики на довкілля.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357" y="2924944"/>
            <a:ext cx="6066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е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нергетичного комплексу </a:t>
            </a:r>
          </a:p>
          <a:p>
            <a:pPr eaLnBrk="0" hangingPunct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України. </a:t>
            </a:r>
            <a:endParaRPr lang="uk-UA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6437" y="5301208"/>
            <a:ext cx="476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 Альтернативні джерела енергії.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2792" y="3913588"/>
            <a:ext cx="3687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Типи електростанцій.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54726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300" dirty="0" smtClean="0"/>
              <a:t>Загальні</a:t>
            </a:r>
            <a:r>
              <a:rPr lang="ru-RU" sz="3300" dirty="0" smtClean="0"/>
              <a:t> </a:t>
            </a:r>
            <a:r>
              <a:rPr lang="ru-RU" sz="3300" dirty="0" smtClean="0"/>
              <a:t>відомості</a:t>
            </a:r>
            <a:endParaRPr lang="ru-RU" sz="3300" dirty="0" smtClean="0"/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Джерела</a:t>
            </a:r>
            <a:r>
              <a:rPr lang="ru-RU" dirty="0" smtClean="0"/>
              <a:t> </a:t>
            </a:r>
            <a:r>
              <a:rPr lang="ru-RU" dirty="0"/>
              <a:t>енергії, які використовує людство, поділяються на: </a:t>
            </a:r>
            <a:r>
              <a:rPr lang="ru-RU" b="1" i="1" dirty="0"/>
              <a:t>відновні</a:t>
            </a:r>
            <a:r>
              <a:rPr lang="ru-RU" dirty="0"/>
              <a:t> - енергія Сонця, вітру, води, морських припливів, гідроенергія річок, внутрішнього тепла Землі та </a:t>
            </a:r>
            <a:r>
              <a:rPr lang="ru-RU" b="1" i="1" dirty="0"/>
              <a:t>невідновні</a:t>
            </a:r>
            <a:r>
              <a:rPr lang="ru-RU" dirty="0"/>
              <a:t> - викопне органічне і мінеральне паливо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r>
              <a:rPr lang="ru-RU" dirty="0"/>
              <a:t>Відновні</a:t>
            </a:r>
            <a:r>
              <a:rPr lang="ru-RU" dirty="0"/>
              <a:t> не </a:t>
            </a:r>
            <a:r>
              <a:rPr lang="ru-RU" dirty="0"/>
              <a:t>порушують</a:t>
            </a:r>
            <a:r>
              <a:rPr lang="ru-RU" dirty="0"/>
              <a:t> теплового балансу </a:t>
            </a:r>
            <a:r>
              <a:rPr lang="ru-RU" dirty="0"/>
              <a:t>Землі</a:t>
            </a:r>
            <a:r>
              <a:rPr lang="ru-RU" dirty="0"/>
              <a:t>, </a:t>
            </a:r>
            <a:r>
              <a:rPr lang="ru-RU" dirty="0"/>
              <a:t>оскільки</a:t>
            </a:r>
            <a:r>
              <a:rPr lang="ru-RU" dirty="0"/>
              <a:t> </a:t>
            </a:r>
            <a:r>
              <a:rPr lang="ru-RU" dirty="0"/>
              <a:t>під</a:t>
            </a:r>
            <a:r>
              <a:rPr lang="ru-RU" dirty="0"/>
              <a:t> час </a:t>
            </a:r>
            <a:r>
              <a:rPr lang="ru-RU" dirty="0"/>
              <a:t>їх</a:t>
            </a:r>
            <a:r>
              <a:rPr lang="ru-RU" dirty="0"/>
              <a:t> </a:t>
            </a:r>
            <a:r>
              <a:rPr lang="ru-RU" dirty="0"/>
              <a:t>використання</a:t>
            </a:r>
            <a:r>
              <a:rPr lang="ru-RU" dirty="0"/>
              <a:t> </a:t>
            </a:r>
            <a:r>
              <a:rPr lang="ru-RU" dirty="0"/>
              <a:t>відбувається</a:t>
            </a:r>
            <a:r>
              <a:rPr lang="ru-RU" dirty="0"/>
              <a:t> </a:t>
            </a:r>
            <a:r>
              <a:rPr lang="ru-RU" dirty="0"/>
              <a:t>лише</a:t>
            </a:r>
            <a:r>
              <a:rPr lang="ru-RU" dirty="0"/>
              <a:t> </a:t>
            </a:r>
            <a:r>
              <a:rPr lang="ru-RU" dirty="0"/>
              <a:t>перетворення</a:t>
            </a:r>
            <a:r>
              <a:rPr lang="ru-RU" dirty="0"/>
              <a:t> одних </a:t>
            </a:r>
            <a:r>
              <a:rPr lang="ru-RU" dirty="0"/>
              <a:t>видів</a:t>
            </a:r>
            <a:r>
              <a:rPr lang="ru-RU" dirty="0"/>
              <a:t> </a:t>
            </a:r>
            <a:r>
              <a:rPr lang="ru-RU" dirty="0"/>
              <a:t>енергії</a:t>
            </a:r>
            <a:r>
              <a:rPr lang="ru-RU" dirty="0"/>
              <a:t> на </a:t>
            </a:r>
            <a:r>
              <a:rPr lang="ru-RU" dirty="0"/>
              <a:t>інші</a:t>
            </a:r>
            <a:r>
              <a:rPr lang="ru-RU" dirty="0"/>
              <a:t> (</a:t>
            </a:r>
            <a:r>
              <a:rPr lang="ru-RU" dirty="0"/>
              <a:t>наприклад</a:t>
            </a:r>
            <a:r>
              <a:rPr lang="ru-RU" dirty="0"/>
              <a:t> - </a:t>
            </a:r>
            <a:r>
              <a:rPr lang="ru-RU" dirty="0"/>
              <a:t>енергія</a:t>
            </a:r>
            <a:r>
              <a:rPr lang="ru-RU" dirty="0"/>
              <a:t> </a:t>
            </a:r>
            <a:r>
              <a:rPr lang="ru-RU" dirty="0"/>
              <a:t>Сонця</a:t>
            </a:r>
            <a:r>
              <a:rPr lang="ru-RU" dirty="0"/>
              <a:t> </a:t>
            </a:r>
            <a:r>
              <a:rPr lang="ru-RU" dirty="0"/>
              <a:t>перетворюється</a:t>
            </a:r>
            <a:r>
              <a:rPr lang="ru-RU" dirty="0"/>
              <a:t> </a:t>
            </a:r>
            <a:r>
              <a:rPr lang="ru-RU" dirty="0"/>
              <a:t>спочатку</a:t>
            </a:r>
            <a:r>
              <a:rPr lang="ru-RU" dirty="0"/>
              <a:t> на </a:t>
            </a:r>
            <a:r>
              <a:rPr lang="ru-RU" dirty="0"/>
              <a:t>електроенергію</a:t>
            </a:r>
            <a:r>
              <a:rPr lang="ru-RU" dirty="0"/>
              <a:t>, а </a:t>
            </a:r>
            <a:r>
              <a:rPr lang="ru-RU" dirty="0"/>
              <a:t>потім</a:t>
            </a:r>
            <a:r>
              <a:rPr lang="ru-RU" dirty="0"/>
              <a:t> на тепло </a:t>
            </a:r>
            <a:r>
              <a:rPr lang="ru-RU" dirty="0"/>
              <a:t>або</a:t>
            </a:r>
            <a:r>
              <a:rPr lang="ru-RU" dirty="0"/>
              <a:t> </a:t>
            </a:r>
            <a:r>
              <a:rPr lang="ru-RU" dirty="0"/>
              <a:t>навпаки</a:t>
            </a:r>
            <a:r>
              <a:rPr lang="ru-RU" dirty="0" smtClean="0"/>
              <a:t>).</a:t>
            </a:r>
          </a:p>
          <a:p>
            <a:endParaRPr lang="uk-UA" dirty="0"/>
          </a:p>
          <a:p>
            <a:r>
              <a:rPr lang="ru-RU" dirty="0"/>
              <a:t>Використання</a:t>
            </a:r>
            <a:r>
              <a:rPr lang="ru-RU" dirty="0"/>
              <a:t> </a:t>
            </a:r>
            <a:r>
              <a:rPr lang="ru-RU" dirty="0"/>
              <a:t>невідновних</a:t>
            </a:r>
            <a:r>
              <a:rPr lang="ru-RU" dirty="0"/>
              <a:t> </a:t>
            </a:r>
            <a:r>
              <a:rPr lang="ru-RU" dirty="0"/>
              <a:t>джерел</a:t>
            </a:r>
            <a:r>
              <a:rPr lang="ru-RU" dirty="0"/>
              <a:t> </a:t>
            </a:r>
            <a:r>
              <a:rPr lang="ru-RU" dirty="0"/>
              <a:t>енергії</a:t>
            </a:r>
            <a:r>
              <a:rPr lang="ru-RU" dirty="0"/>
              <a:t> </a:t>
            </a:r>
            <a:r>
              <a:rPr lang="ru-RU" dirty="0"/>
              <a:t>супроводжується</a:t>
            </a:r>
            <a:r>
              <a:rPr lang="ru-RU" dirty="0"/>
              <a:t> </a:t>
            </a:r>
            <a:r>
              <a:rPr lang="ru-RU" dirty="0"/>
              <a:t>процесами</a:t>
            </a:r>
            <a:r>
              <a:rPr lang="ru-RU" dirty="0"/>
              <a:t> </a:t>
            </a:r>
            <a:r>
              <a:rPr lang="ru-RU" dirty="0"/>
              <a:t>окиснення</a:t>
            </a:r>
            <a:r>
              <a:rPr lang="ru-RU" dirty="0"/>
              <a:t> (</a:t>
            </a:r>
            <a:r>
              <a:rPr lang="ru-RU" dirty="0"/>
              <a:t>горіння</a:t>
            </a:r>
            <a:r>
              <a:rPr lang="ru-RU" dirty="0"/>
              <a:t>), за </a:t>
            </a:r>
            <a:r>
              <a:rPr lang="ru-RU" dirty="0"/>
              <a:t>яких</a:t>
            </a:r>
            <a:r>
              <a:rPr lang="ru-RU" dirty="0"/>
              <a:t> </a:t>
            </a:r>
            <a:r>
              <a:rPr lang="ru-RU" dirty="0"/>
              <a:t>більша</a:t>
            </a:r>
            <a:r>
              <a:rPr lang="ru-RU" dirty="0"/>
              <a:t> </a:t>
            </a:r>
            <a:r>
              <a:rPr lang="ru-RU" dirty="0"/>
              <a:t>частина</a:t>
            </a:r>
            <a:r>
              <a:rPr lang="ru-RU" dirty="0"/>
              <a:t> </a:t>
            </a:r>
            <a:r>
              <a:rPr lang="ru-RU" dirty="0"/>
              <a:t>енергії</a:t>
            </a:r>
            <a:r>
              <a:rPr lang="ru-RU" dirty="0"/>
              <a:t> </a:t>
            </a:r>
            <a:r>
              <a:rPr lang="ru-RU" dirty="0"/>
              <a:t>виділяється</a:t>
            </a:r>
            <a:r>
              <a:rPr lang="ru-RU" dirty="0"/>
              <a:t> в </a:t>
            </a:r>
            <a:r>
              <a:rPr lang="ru-RU" dirty="0"/>
              <a:t>біосферу</a:t>
            </a:r>
            <a:r>
              <a:rPr lang="ru-RU" dirty="0"/>
              <a:t> у </a:t>
            </a:r>
            <a:r>
              <a:rPr lang="ru-RU" dirty="0"/>
              <a:t>вигляді</a:t>
            </a:r>
            <a:r>
              <a:rPr lang="ru-RU" dirty="0"/>
              <a:t> </a:t>
            </a:r>
            <a:r>
              <a:rPr lang="ru-RU" dirty="0"/>
              <a:t>теплової</a:t>
            </a:r>
            <a:r>
              <a:rPr lang="ru-RU" dirty="0"/>
              <a:t> </a:t>
            </a:r>
            <a:r>
              <a:rPr lang="ru-RU" dirty="0"/>
              <a:t>енергії</a:t>
            </a:r>
            <a:r>
              <a:rPr lang="ru-RU" dirty="0"/>
              <a:t>, </a:t>
            </a:r>
            <a:r>
              <a:rPr lang="ru-RU" dirty="0"/>
              <a:t>що</a:t>
            </a:r>
            <a:r>
              <a:rPr lang="ru-RU" dirty="0"/>
              <a:t> </a:t>
            </a:r>
            <a:r>
              <a:rPr lang="ru-RU" dirty="0"/>
              <a:t>спричинює</a:t>
            </a:r>
            <a:r>
              <a:rPr lang="ru-RU" dirty="0"/>
              <a:t> </a:t>
            </a:r>
            <a:r>
              <a:rPr lang="ru-RU" dirty="0"/>
              <a:t>додаткове</a:t>
            </a:r>
            <a:r>
              <a:rPr lang="ru-RU" dirty="0"/>
              <a:t> </a:t>
            </a:r>
            <a:r>
              <a:rPr lang="ru-RU" dirty="0"/>
              <a:t>нагрівання</a:t>
            </a:r>
            <a:r>
              <a:rPr lang="ru-RU" dirty="0"/>
              <a:t> </a:t>
            </a:r>
            <a:r>
              <a:rPr lang="ru-RU" dirty="0"/>
              <a:t>атмосфери</a:t>
            </a:r>
            <a:r>
              <a:rPr lang="ru-RU" dirty="0"/>
              <a:t> та </a:t>
            </a:r>
            <a:r>
              <a:rPr lang="ru-RU" dirty="0"/>
              <a:t>гідросфери</a:t>
            </a:r>
            <a:r>
              <a:rPr lang="ru-RU" dirty="0"/>
              <a:t>. </a:t>
            </a:r>
            <a:r>
              <a:rPr lang="ru-RU" dirty="0"/>
              <a:t>Існує</a:t>
            </a:r>
            <a:r>
              <a:rPr lang="ru-RU" dirty="0"/>
              <a:t> </a:t>
            </a:r>
            <a:r>
              <a:rPr lang="ru-RU" dirty="0"/>
              <a:t>теплова</a:t>
            </a:r>
            <a:r>
              <a:rPr lang="ru-RU" dirty="0"/>
              <a:t> межа, яку </a:t>
            </a:r>
            <a:r>
              <a:rPr lang="ru-RU" dirty="0"/>
              <a:t>людство</a:t>
            </a:r>
            <a:r>
              <a:rPr lang="ru-RU" dirty="0"/>
              <a:t> не повинно </a:t>
            </a:r>
            <a:r>
              <a:rPr lang="ru-RU" dirty="0"/>
              <a:t>переступати</a:t>
            </a:r>
            <a:r>
              <a:rPr lang="ru-RU" dirty="0"/>
              <a:t>, </a:t>
            </a:r>
            <a:r>
              <a:rPr lang="ru-RU" dirty="0"/>
              <a:t>інакше</a:t>
            </a:r>
            <a:r>
              <a:rPr lang="ru-RU" dirty="0"/>
              <a:t> </a:t>
            </a:r>
            <a:r>
              <a:rPr lang="ru-RU" dirty="0"/>
              <a:t>це</a:t>
            </a:r>
            <a:r>
              <a:rPr lang="ru-RU" dirty="0"/>
              <a:t> </a:t>
            </a:r>
            <a:r>
              <a:rPr lang="ru-RU" dirty="0"/>
              <a:t>матиме</a:t>
            </a:r>
            <a:r>
              <a:rPr lang="ru-RU" dirty="0"/>
              <a:t> для </a:t>
            </a:r>
            <a:r>
              <a:rPr lang="ru-RU" dirty="0"/>
              <a:t>нього</a:t>
            </a:r>
            <a:r>
              <a:rPr lang="ru-RU" dirty="0"/>
              <a:t> </a:t>
            </a:r>
            <a:r>
              <a:rPr lang="ru-RU" dirty="0"/>
              <a:t>катастрофічні</a:t>
            </a:r>
            <a:r>
              <a:rPr lang="ru-RU" dirty="0"/>
              <a:t> </a:t>
            </a:r>
            <a:r>
              <a:rPr lang="ru-RU" dirty="0"/>
              <a:t>наслідки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94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548680"/>
            <a:ext cx="4827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Енергетичний</a:t>
            </a:r>
            <a:r>
              <a:rPr lang="ru-RU" sz="2400" dirty="0" smtClean="0"/>
              <a:t> комплекс </a:t>
            </a:r>
            <a:r>
              <a:rPr lang="ru-RU" sz="2400" dirty="0"/>
              <a:t>України</a:t>
            </a:r>
            <a:r>
              <a:rPr lang="ru-RU" sz="2400" dirty="0"/>
              <a:t> </a:t>
            </a:r>
            <a:endParaRPr lang="uk-UA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12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8180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</a:rPr>
              <a:t>Характеристика </a:t>
            </a:r>
            <a:r>
              <a:rPr lang="ru-RU" sz="3200" dirty="0">
                <a:latin typeface="+mn-lt"/>
              </a:rPr>
              <a:t>енергетичного</a:t>
            </a:r>
            <a:r>
              <a:rPr lang="ru-RU" sz="3200" dirty="0">
                <a:latin typeface="+mn-lt"/>
              </a:rPr>
              <a:t> комплексу </a:t>
            </a:r>
            <a:r>
              <a:rPr lang="ru-RU" sz="3200" dirty="0">
                <a:latin typeface="+mn-lt"/>
              </a:rPr>
              <a:t>України</a:t>
            </a:r>
            <a:r>
              <a:rPr lang="ru-RU" sz="3200" dirty="0">
                <a:latin typeface="+mn-lt"/>
              </a:rPr>
              <a:t> </a:t>
            </a:r>
            <a:endParaRPr lang="uk-UA" sz="32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2155"/>
              </p:ext>
            </p:extLst>
          </p:nvPr>
        </p:nvGraphicFramePr>
        <p:xfrm>
          <a:off x="467544" y="1700806"/>
          <a:ext cx="8352927" cy="4248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689"/>
                <a:gridCol w="1277899"/>
                <a:gridCol w="2134813"/>
                <a:gridCol w="2134813"/>
                <a:gridCol w="1235713"/>
              </a:tblGrid>
              <a:tr h="944104">
                <a:tc rowSpan="2"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електростанцій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Встановлена потужність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Виробництво електричної енергії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7205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млн кВт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частка у %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млрд кВт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частка у %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2053"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ТЕС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36,4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67,5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83.254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43.2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2053"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АЕС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12,8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23.8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92,543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47,4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2053"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ГЕС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3.7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8,7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10,109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5,2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44104"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Інші джерела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8,220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3.2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2053"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Всього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53.9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195,131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520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35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80920" cy="1440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Провідне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місце в електроенергетиці України належить атомним (АЕС) і тепловим електростанціям (ТЕС) - разом вони дають понад 90% всієї виробленої електроенергії.</a:t>
            </a:r>
            <a:r>
              <a:rPr lang="uk-UA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3105705" cy="39604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Електроенергетика</a:t>
            </a:r>
            <a:r>
              <a:rPr lang="ru-RU" sz="2000" dirty="0" smtClean="0"/>
              <a:t> </a:t>
            </a:r>
            <a:r>
              <a:rPr lang="ru-RU" sz="2000" dirty="0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smtClean="0"/>
              <a:t>охоплює</a:t>
            </a:r>
            <a:r>
              <a:rPr lang="ru-RU" sz="2000" dirty="0" smtClean="0"/>
              <a:t> </a:t>
            </a:r>
            <a:r>
              <a:rPr lang="ru-RU" sz="2000" dirty="0"/>
              <a:t>всі</a:t>
            </a:r>
            <a:r>
              <a:rPr lang="ru-RU" sz="2000" dirty="0"/>
              <a:t> </a:t>
            </a:r>
            <a:r>
              <a:rPr lang="ru-RU" sz="2000" dirty="0"/>
              <a:t>типи</a:t>
            </a:r>
            <a:r>
              <a:rPr lang="ru-RU" sz="2000" dirty="0"/>
              <a:t> </a:t>
            </a:r>
            <a:r>
              <a:rPr lang="ru-RU" sz="2000" dirty="0"/>
              <a:t>електростанцій</a:t>
            </a:r>
            <a:r>
              <a:rPr lang="ru-RU" sz="2000" dirty="0"/>
              <a:t>: </a:t>
            </a:r>
            <a:endParaRPr lang="ru-RU" sz="2000" dirty="0" smtClean="0"/>
          </a:p>
          <a:p>
            <a:r>
              <a:rPr lang="ru-RU" sz="2000" dirty="0" smtClean="0"/>
              <a:t>теплові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атомні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сонячні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гідравлічні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вітрові</a:t>
            </a:r>
            <a:r>
              <a:rPr lang="ru-RU" sz="2000" dirty="0"/>
              <a:t>, </a:t>
            </a:r>
            <a:r>
              <a:rPr lang="ru-RU" sz="2000" dirty="0"/>
              <a:t>теплоелектроцентралі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та </a:t>
            </a:r>
            <a:r>
              <a:rPr lang="ru-RU" sz="2000" dirty="0"/>
              <a:t>господарство</a:t>
            </a:r>
            <a:r>
              <a:rPr lang="ru-RU" sz="2000" dirty="0"/>
              <a:t> </a:t>
            </a:r>
            <a:r>
              <a:rPr lang="ru-RU" sz="2000" dirty="0"/>
              <a:t>електромереж</a:t>
            </a:r>
            <a:r>
              <a:rPr lang="ru-RU" sz="2000" dirty="0"/>
              <a:t>.</a:t>
            </a:r>
            <a:r>
              <a:rPr lang="uk-UA" sz="2000" dirty="0"/>
              <a:t/>
            </a:r>
            <a:br>
              <a:rPr lang="uk-UA" sz="2000" dirty="0"/>
            </a:br>
            <a:endParaRPr lang="ru-RU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Объект 6" descr="Динаміка і структура виробництва електроенергії в ОЕС України у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53650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064896" cy="20162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Паротурбінні електростанції поділяють на конденсаційні (КЕС) та теплоелектроцентральні (ТЕЦ).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Газотурбінні електростанції 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ГТЕС) використовують як резервні джерела енергії 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(для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перекривання навантаження в години "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пік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"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Дизельна </a:t>
            </a:r>
            <a:r>
              <a:rPr lang="ru-RU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електростанція 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ДЕС) - енергетична установка з одним або декількома електричними генераторами з приводом від 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дизелів.</a:t>
            </a:r>
            <a:endParaRPr lang="ru-RU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105705" cy="2880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</a:t>
            </a:r>
            <a:r>
              <a:rPr lang="ru-RU" sz="1800" dirty="0"/>
              <a:t>теплових електростанціях як первинне джерело енергії використовують органічне паливо: газ, вугілля, сланці, нафтовий мазут. </a:t>
            </a:r>
            <a:endParaRPr lang="ru-RU" sz="1800" dirty="0" smtClean="0"/>
          </a:p>
          <a:p>
            <a:r>
              <a:rPr lang="ru-RU" sz="1800" dirty="0"/>
              <a:t>За енергетичним устаткуванням ТЕС поділяють на паротурбінні, газотурбінні та дизельні.</a:t>
            </a:r>
            <a:endParaRPr lang="uk-UA" sz="1800" dirty="0"/>
          </a:p>
          <a:p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41903"/>
            <a:ext cx="3019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Теплові електростанції</a:t>
            </a:r>
            <a:endParaRPr lang="uk-UA" dirty="0"/>
          </a:p>
        </p:txBody>
      </p:sp>
      <p:pic>
        <p:nvPicPr>
          <p:cNvPr id="8" name="Объект 7" descr="Мощность Завода, Градирня, Промышленность, Энерги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46004"/>
            <a:ext cx="4536503" cy="3015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8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064896" cy="7920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складається з послідовних</a:t>
            </a:r>
            <a:r>
              <a:rPr lang="ru-RU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ланцюгів</a:t>
            </a:r>
            <a:r>
              <a:rPr lang="ru-RU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endParaRPr lang="ru-RU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3105705" cy="2880320"/>
          </a:xfrm>
        </p:spPr>
        <p:txBody>
          <a:bodyPr>
            <a:noAutofit/>
          </a:bodyPr>
          <a:lstStyle/>
          <a:p>
            <a:r>
              <a:rPr lang="ru-RU" sz="3200" dirty="0"/>
              <a:t>Система </a:t>
            </a:r>
            <a:r>
              <a:rPr lang="ru-RU" sz="3200" dirty="0"/>
              <a:t>технологій</a:t>
            </a:r>
            <a:r>
              <a:rPr lang="ru-RU" sz="3200" dirty="0"/>
              <a:t> </a:t>
            </a:r>
            <a:r>
              <a:rPr lang="ru-RU" sz="3200" dirty="0"/>
              <a:t>отримання</a:t>
            </a:r>
            <a:r>
              <a:rPr lang="ru-RU" sz="3200" dirty="0"/>
              <a:t> </a:t>
            </a:r>
            <a:r>
              <a:rPr lang="ru-RU" sz="3200" dirty="0"/>
              <a:t>електроенергії</a:t>
            </a:r>
            <a:r>
              <a:rPr lang="ru-RU" sz="3200" dirty="0"/>
              <a:t> на </a:t>
            </a:r>
            <a:r>
              <a:rPr lang="ru-RU" sz="3200" dirty="0"/>
              <a:t>теплових</a:t>
            </a:r>
            <a:r>
              <a:rPr lang="ru-RU" sz="3200" dirty="0"/>
              <a:t> </a:t>
            </a:r>
            <a:r>
              <a:rPr lang="ru-RU" sz="3200" dirty="0" smtClean="0"/>
              <a:t>електростанціях</a:t>
            </a:r>
            <a:endParaRPr lang="ru-RU" sz="32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41903"/>
            <a:ext cx="3019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Теплові електростанції</a:t>
            </a:r>
            <a:endParaRPr lang="uk-UA" dirty="0"/>
          </a:p>
        </p:txBody>
      </p:sp>
      <p:pic>
        <p:nvPicPr>
          <p:cNvPr id="10" name="Объект 9" descr="Традиційна енергетика. (Лекція 1) - презентация онлай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6569"/>
            <a:ext cx="5040560" cy="4026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2.1 Паливнa промисловість та електроенергетика Україн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891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406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925</TotalTime>
  <Words>496</Words>
  <Application>Microsoft Office PowerPoint</Application>
  <PresentationFormat>Экран (4:3)</PresentationFormat>
  <Paragraphs>138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   </vt:lpstr>
      <vt:lpstr>Презентация PowerPoint</vt:lpstr>
      <vt:lpstr>Презентация PowerPoint</vt:lpstr>
      <vt:lpstr>Презентация PowerPoint</vt:lpstr>
      <vt:lpstr>Характеристика енергетичного комплексу України </vt:lpstr>
      <vt:lpstr> Провідне місце в електроенергетиці України належить атомним (АЕС) і тепловим електростанціям (ТЕС) - разом вони дають понад 90% всієї виробленої електроенергії. </vt:lpstr>
      <vt:lpstr>Паротурбінні електростанції поділяють на конденсаційні (КЕС) та теплоелектроцентральні (ТЕЦ). Газотурбінні електростанції (ГТЕС) використовують як резервні джерела енергії (для перекривання навантаження в години "пік ")  Дизельна електростанція (ДЕС) - енергетична установка з одним або декількома електричними генераторами з приводом від дизелів.</vt:lpstr>
      <vt:lpstr>складається з послідовних ланцюгів.</vt:lpstr>
      <vt:lpstr>Презентация PowerPoint</vt:lpstr>
      <vt:lpstr>У більшості країн світу експлуатують переважно енергетичні реактори на теплових нейтронах із слабо збагаченим або природним ураном, водо-водяного типу, в яких вода використовується як теплоносій та сповільнювач. аргумент. </vt:lpstr>
      <vt:lpstr>Технічно доцільними для використання на території України можуть бути гідроенергетичні ресурси Дніпра - 46%; Дністра та Тиси - по 20% і на всі інші річки України - 14%, тобто ці ресурси дуже обмежені.  Гідроакумулювальні електростанції (ГАЕС) включаються в регіональну енергомережу з іншими електростанціями і виконують роль демпфера.</vt:lpstr>
      <vt:lpstr>  Вплив на атмосферу: теплові електростанції, що працюють на твердому паливі, викидають у атмосферу частки золи та недогорілі частки палива, сірчистий та сірчаний ангідриди, оксиду азоту, водяну пару тощо. Вплив на гідросферу: постійне локальне підвищення температури, зміна умов льодоставу і паводків, виникнення випаровувань і туманів. Теплове забруднення: близько 67% теплової енергії відводиться в навколишнє середовище.</vt:lpstr>
      <vt:lpstr> морфометричні - зміна окреслення та довжини берегових ліній, перерозподіл глибин, зміна площі водного дзеркала;  гідрофізичні - збільшення та зменшення водності, перерозподіл водного стоку у просторі та часі, зміна швидкості течії, зміна водообміну та терморежиму;  гідрохімічні - зміна загальної мінералізації та іонового вмісту, зміна газового (кисневого) режиму, збільшення вмісту органічних та біологічних речовин;  токсикоекологічні та радіоекологічні параметри: збільшення вмісту важких металів, пестицидів, радіонуклідів, збільшення індексів біотестів;  гідробіологічні та біопродуктивні параметри: зміна флори та фауни, в тому числі зменшення рідкісних, цікавих та господарсько важливих видів, розвиток шкідливих видів, поява цвітіння води, заростання та заболочення водоймищ, погіршення умов самоочищення. </vt:lpstr>
      <vt:lpstr> Радіоактивність контуру ядерного реактора зумовлено активністю продуктів корозії та проникнення продуктів ядерного поділу в теплоносії.   В результаті роботи реактора радіоактивним стає все, що контактує з відпрацьованим ядерним паливом (машини, контейнери, обладнання, одяг персоналу).</vt:lpstr>
      <vt:lpstr> Енергія вітру. В Україні до пидходящих місць розмищеня належать узбережжя Чорного моря, особливо Крим, Карпати та південні степові райони.  Енергія Сонця. Енергію сонця можна перетворити в електроенергію за допомогою геліоенергетичних установок.   Геотермальна енергія - це теплота вулканічних осередків, парогідротерм і глибоко залеглих гірських порід  Енергія припливів і коливань хвиль: під час проходження хвилі рівень води піднімається та опускається, наче поршень у циліндрі. Турбіни пов'язани з електро­генератором.</vt:lpstr>
      <vt:lpstr>Висновок</vt:lpstr>
      <vt:lpstr>КОНТРОЛЬНІ ЗАПИТАННЯ  Які існують джерела енергії? Роль електроенергетики? Енергетичний баланс України. У чому полягає принцип роботи ТЕС? Який негативний вплив ТЕС на довкілля? Назвіть особливості роботи ТЕЦ. У чому полягає негативний вплив ТЕЦ на довкілля? Роль атомної енергетики в Україні. Термоядерна енергетика та її перспективи. Які переваги та недоліки термоядерної енергетики? Воднева енергетика та її перспективи. Які переваги та недоліки водневої енергетики? Які очікувані наслідки розвитку ядерної енергетики? </vt:lpstr>
      <vt:lpstr>Перелік посилань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по безхребетним, всі класи найпростіших</dc:title>
  <dc:creator>1</dc:creator>
  <cp:lastModifiedBy>1</cp:lastModifiedBy>
  <cp:revision>54</cp:revision>
  <dcterms:created xsi:type="dcterms:W3CDTF">2016-12-07T14:10:40Z</dcterms:created>
  <dcterms:modified xsi:type="dcterms:W3CDTF">2020-04-06T17:28:24Z</dcterms:modified>
</cp:coreProperties>
</file>