
<file path=[Content_Types].xml><?xml version="1.0" encoding="utf-8"?>
<Types xmlns="http://schemas.openxmlformats.org/package/2006/content-types">
  <Default Extension="crdownload" ContentType="image/png"/>
  <Default Extension="jpeg" ContentType="image/jpeg"/>
  <Default Extension="jpg" ContentType="image/jpeg"/>
  <Default Extension="png" ContentType="image/png"/>
  <Default Extension="rels" ContentType="application/vnd.openxmlformats-package.relationships+xml"/>
  <Default Extension="wdp" ContentType="image/vnd.ms-photo"/>
  <Default Extension="web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454" r:id="rId2"/>
    <p:sldId id="340" r:id="rId3"/>
    <p:sldId id="450" r:id="rId4"/>
    <p:sldId id="453" r:id="rId5"/>
    <p:sldId id="276" r:id="rId6"/>
    <p:sldId id="330" r:id="rId7"/>
    <p:sldId id="323" r:id="rId8"/>
    <p:sldId id="325" r:id="rId9"/>
    <p:sldId id="326" r:id="rId10"/>
    <p:sldId id="288" r:id="rId11"/>
    <p:sldId id="289" r:id="rId12"/>
    <p:sldId id="278" r:id="rId13"/>
    <p:sldId id="329" r:id="rId14"/>
    <p:sldId id="415" r:id="rId15"/>
    <p:sldId id="280" r:id="rId16"/>
    <p:sldId id="261" r:id="rId17"/>
    <p:sldId id="331" r:id="rId18"/>
    <p:sldId id="339" r:id="rId19"/>
    <p:sldId id="332" r:id="rId20"/>
    <p:sldId id="333" r:id="rId21"/>
    <p:sldId id="337" r:id="rId22"/>
    <p:sldId id="264" r:id="rId23"/>
    <p:sldId id="257" r:id="rId24"/>
    <p:sldId id="258" r:id="rId25"/>
    <p:sldId id="259" r:id="rId26"/>
    <p:sldId id="335" r:id="rId27"/>
    <p:sldId id="336" r:id="rId28"/>
    <p:sldId id="334" r:id="rId29"/>
    <p:sldId id="293" r:id="rId30"/>
    <p:sldId id="341" r:id="rId31"/>
    <p:sldId id="265" r:id="rId32"/>
    <p:sldId id="260" r:id="rId33"/>
    <p:sldId id="342" r:id="rId34"/>
    <p:sldId id="343" r:id="rId35"/>
    <p:sldId id="344" r:id="rId36"/>
    <p:sldId id="268" r:id="rId37"/>
    <p:sldId id="279" r:id="rId38"/>
    <p:sldId id="455" r:id="rId3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3048"/>
    <a:srgbClr val="8E585F"/>
    <a:srgbClr val="F65C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2" autoAdjust="0"/>
    <p:restoredTop sz="94660"/>
  </p:normalViewPr>
  <p:slideViewPr>
    <p:cSldViewPr snapToGrid="0">
      <p:cViewPr varScale="1">
        <p:scale>
          <a:sx n="82" d="100"/>
          <a:sy n="82" d="100"/>
        </p:scale>
        <p:origin x="69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pieChart>
        <c:varyColors val="1"/>
        <c:ser>
          <c:idx val="0"/>
          <c:order val="0"/>
          <c:tx>
            <c:strRef>
              <c:f>Лист1!$B$1</c:f>
              <c:strCache>
                <c:ptCount val="1"/>
                <c:pt idx="0">
                  <c:v>Столбец1</c:v>
                </c:pt>
              </c:strCache>
            </c:strRef>
          </c:tx>
          <c:dPt>
            <c:idx val="0"/>
            <c:bubble3D val="0"/>
            <c:explosion val="7"/>
            <c:spPr>
              <a:gradFill>
                <a:gsLst>
                  <a:gs pos="100000">
                    <a:schemeClr val="accent4">
                      <a:shade val="76000"/>
                      <a:lumMod val="60000"/>
                      <a:lumOff val="40000"/>
                    </a:schemeClr>
                  </a:gs>
                  <a:gs pos="0">
                    <a:schemeClr val="accent4">
                      <a:shade val="76000"/>
                    </a:schemeClr>
                  </a:gs>
                </a:gsLst>
                <a:lin ang="5400000" scaled="0"/>
              </a:gradFill>
              <a:ln w="19050">
                <a:solidFill>
                  <a:schemeClr val="lt1"/>
                </a:solidFill>
              </a:ln>
              <a:effectLst/>
            </c:spPr>
            <c:extLst>
              <c:ext xmlns:c16="http://schemas.microsoft.com/office/drawing/2014/chart" uri="{C3380CC4-5D6E-409C-BE32-E72D297353CC}">
                <c16:uniqueId val="{00000001-49EC-4E6D-98F1-683475BED264}"/>
              </c:ext>
            </c:extLst>
          </c:dPt>
          <c:dPt>
            <c:idx val="1"/>
            <c:bubble3D val="0"/>
            <c:spPr>
              <a:gradFill>
                <a:gsLst>
                  <a:gs pos="100000">
                    <a:schemeClr val="accent4">
                      <a:tint val="77000"/>
                      <a:lumMod val="60000"/>
                      <a:lumOff val="40000"/>
                    </a:schemeClr>
                  </a:gs>
                  <a:gs pos="0">
                    <a:schemeClr val="accent4">
                      <a:tint val="77000"/>
                    </a:schemeClr>
                  </a:gs>
                </a:gsLst>
                <a:lin ang="5400000" scaled="0"/>
              </a:gradFill>
              <a:ln w="19050">
                <a:solidFill>
                  <a:schemeClr val="lt1"/>
                </a:solidFill>
              </a:ln>
              <a:effectLst/>
            </c:spPr>
            <c:extLst>
              <c:ext xmlns:c16="http://schemas.microsoft.com/office/drawing/2014/chart" uri="{C3380CC4-5D6E-409C-BE32-E72D297353CC}">
                <c16:uniqueId val="{00000002-49EC-4E6D-98F1-683475BED264}"/>
              </c:ext>
            </c:extLst>
          </c:dPt>
          <c:dLbls>
            <c:dLbl>
              <c:idx val="0"/>
              <c:spPr>
                <a:noFill/>
                <a:ln>
                  <a:noFill/>
                </a:ln>
                <a:effectLst/>
              </c:spPr>
              <c:txPr>
                <a:bodyPr rot="0" spcFirstLastPara="1" vertOverflow="ellipsis" vert="horz" wrap="square" lIns="38100" tIns="19050" rIns="38100" bIns="19050" anchor="ctr" anchorCtr="1">
                  <a:noAutofit/>
                </a:bodyPr>
                <a:lstStyle/>
                <a:p>
                  <a:pPr>
                    <a:defRPr sz="5000" b="0" i="0" u="none" strike="noStrike" kern="1200" baseline="0">
                      <a:solidFill>
                        <a:schemeClr val="dk1">
                          <a:lumMod val="75000"/>
                          <a:lumOff val="25000"/>
                        </a:schemeClr>
                      </a:solidFill>
                      <a:latin typeface="+mn-lt"/>
                      <a:ea typeface="+mn-ea"/>
                      <a:cs typeface="+mn-cs"/>
                    </a:defRPr>
                  </a:pPr>
                  <a:endParaRPr lang="ru-RU"/>
                </a:p>
              </c:txPr>
              <c:dLblPos val="inEnd"/>
              <c:showLegendKey val="0"/>
              <c:showVal val="0"/>
              <c:showCatName val="0"/>
              <c:showSerName val="0"/>
              <c:showPercent val="1"/>
              <c:showBubbleSize val="0"/>
              <c:extLst>
                <c:ext xmlns:c15="http://schemas.microsoft.com/office/drawing/2012/chart" uri="{CE6537A1-D6FC-4f65-9D91-7224C49458BB}">
                  <c15:layout>
                    <c:manualLayout>
                      <c:w val="0.21395299236148527"/>
                      <c:h val="0.46511713705958313"/>
                    </c:manualLayout>
                  </c15:layout>
                </c:ext>
                <c:ext xmlns:c16="http://schemas.microsoft.com/office/drawing/2014/chart" uri="{C3380CC4-5D6E-409C-BE32-E72D297353CC}">
                  <c16:uniqueId val="{00000001-49EC-4E6D-98F1-683475BED264}"/>
                </c:ext>
              </c:extLst>
            </c:dLbl>
            <c:dLbl>
              <c:idx val="1"/>
              <c:dLblPos val="inEnd"/>
              <c:showLegendKey val="0"/>
              <c:showVal val="0"/>
              <c:showCatName val="0"/>
              <c:showSerName val="0"/>
              <c:showPercent val="1"/>
              <c:showBubbleSize val="0"/>
              <c:extLst>
                <c:ext xmlns:c15="http://schemas.microsoft.com/office/drawing/2012/chart" uri="{CE6537A1-D6FC-4f65-9D91-7224C49458BB}">
                  <c15:layout>
                    <c:manualLayout>
                      <c:w val="0.22723100181710082"/>
                      <c:h val="0.46142778085224129"/>
                    </c:manualLayout>
                  </c15:layout>
                </c:ext>
                <c:ext xmlns:c16="http://schemas.microsoft.com/office/drawing/2014/chart" uri="{C3380CC4-5D6E-409C-BE32-E72D297353CC}">
                  <c16:uniqueId val="{00000002-49EC-4E6D-98F1-683475BED264}"/>
                </c:ext>
              </c:extLst>
            </c:dLbl>
            <c:spPr>
              <a:noFill/>
              <a:ln>
                <a:noFill/>
              </a:ln>
              <a:effectLst/>
            </c:spPr>
            <c:txPr>
              <a:bodyPr rot="0" spcFirstLastPara="1" vertOverflow="ellipsis" vert="horz" wrap="square" lIns="38100" tIns="19050" rIns="38100" bIns="19050" anchor="ctr" anchorCtr="1">
                <a:spAutoFit/>
              </a:bodyPr>
              <a:lstStyle/>
              <a:p>
                <a:pPr>
                  <a:defRPr sz="5000" b="0" i="0" u="none" strike="noStrike" kern="1200" baseline="0">
                    <a:solidFill>
                      <a:schemeClr val="dk1">
                        <a:lumMod val="75000"/>
                        <a:lumOff val="25000"/>
                      </a:schemeClr>
                    </a:solidFill>
                    <a:latin typeface="+mn-lt"/>
                    <a:ea typeface="+mn-ea"/>
                    <a:cs typeface="+mn-cs"/>
                  </a:defRPr>
                </a:pPr>
                <a:endParaRPr lang="ru-RU"/>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Лист1!$A$2:$A$5</c:f>
              <c:strCache>
                <c:ptCount val="2"/>
                <c:pt idx="0">
                  <c:v>Україномовний контент</c:v>
                </c:pt>
                <c:pt idx="1">
                  <c:v>Російськомовний контент</c:v>
                </c:pt>
              </c:strCache>
            </c:strRef>
          </c:cat>
          <c:val>
            <c:numRef>
              <c:f>Лист1!$B$2:$B$5</c:f>
              <c:numCache>
                <c:formatCode>0%</c:formatCode>
                <c:ptCount val="2"/>
                <c:pt idx="0">
                  <c:v>0.6</c:v>
                </c:pt>
                <c:pt idx="1">
                  <c:v>0.4</c:v>
                </c:pt>
              </c:numCache>
            </c:numRef>
          </c:val>
          <c:extLst>
            <c:ext xmlns:c16="http://schemas.microsoft.com/office/drawing/2014/chart" uri="{C3380CC4-5D6E-409C-BE32-E72D297353CC}">
              <c16:uniqueId val="{00000000-49EC-4E6D-98F1-683475BED264}"/>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pieChart>
        <c:varyColors val="1"/>
        <c:ser>
          <c:idx val="0"/>
          <c:order val="0"/>
          <c:tx>
            <c:strRef>
              <c:f>Лист1!$B$1</c:f>
              <c:strCache>
                <c:ptCount val="1"/>
                <c:pt idx="0">
                  <c:v>Столбец1</c:v>
                </c:pt>
              </c:strCache>
            </c:strRef>
          </c:tx>
          <c:dPt>
            <c:idx val="0"/>
            <c:bubble3D val="0"/>
            <c:explosion val="7"/>
            <c:spPr>
              <a:gradFill>
                <a:gsLst>
                  <a:gs pos="100000">
                    <a:schemeClr val="accent4">
                      <a:shade val="76000"/>
                      <a:lumMod val="60000"/>
                      <a:lumOff val="40000"/>
                    </a:schemeClr>
                  </a:gs>
                  <a:gs pos="0">
                    <a:schemeClr val="accent4">
                      <a:shade val="76000"/>
                    </a:schemeClr>
                  </a:gs>
                </a:gsLst>
                <a:lin ang="5400000" scaled="0"/>
              </a:gradFill>
              <a:ln w="19050">
                <a:solidFill>
                  <a:schemeClr val="lt1"/>
                </a:solidFill>
              </a:ln>
              <a:effectLst/>
            </c:spPr>
            <c:extLst>
              <c:ext xmlns:c16="http://schemas.microsoft.com/office/drawing/2014/chart" uri="{C3380CC4-5D6E-409C-BE32-E72D297353CC}">
                <c16:uniqueId val="{00000001-D6CD-4A1F-AD02-BD8D979758FA}"/>
              </c:ext>
            </c:extLst>
          </c:dPt>
          <c:dPt>
            <c:idx val="1"/>
            <c:bubble3D val="0"/>
            <c:spPr>
              <a:gradFill>
                <a:gsLst>
                  <a:gs pos="100000">
                    <a:schemeClr val="accent4">
                      <a:tint val="77000"/>
                      <a:lumMod val="60000"/>
                      <a:lumOff val="40000"/>
                    </a:schemeClr>
                  </a:gs>
                  <a:gs pos="0">
                    <a:schemeClr val="accent4">
                      <a:tint val="77000"/>
                    </a:schemeClr>
                  </a:gs>
                </a:gsLst>
                <a:lin ang="5400000" scaled="0"/>
              </a:gradFill>
              <a:ln w="19050">
                <a:solidFill>
                  <a:schemeClr val="lt1"/>
                </a:solidFill>
              </a:ln>
              <a:effectLst/>
            </c:spPr>
            <c:extLst>
              <c:ext xmlns:c16="http://schemas.microsoft.com/office/drawing/2014/chart" uri="{C3380CC4-5D6E-409C-BE32-E72D297353CC}">
                <c16:uniqueId val="{00000003-D6CD-4A1F-AD02-BD8D979758FA}"/>
              </c:ext>
            </c:extLst>
          </c:dPt>
          <c:dPt>
            <c:idx val="2"/>
            <c:bubble3D val="0"/>
            <c:spPr>
              <a:gradFill>
                <a:gsLst>
                  <a:gs pos="100000">
                    <a:schemeClr val="accent4">
                      <a:tint val="86000"/>
                      <a:lumMod val="60000"/>
                      <a:lumOff val="40000"/>
                    </a:schemeClr>
                  </a:gs>
                  <a:gs pos="0">
                    <a:schemeClr val="accent4">
                      <a:tint val="86000"/>
                    </a:schemeClr>
                  </a:gs>
                </a:gsLst>
                <a:lin ang="5400000" scaled="0"/>
              </a:gradFill>
              <a:ln w="19050">
                <a:solidFill>
                  <a:schemeClr val="lt1"/>
                </a:solidFill>
              </a:ln>
              <a:effectLst/>
            </c:spPr>
            <c:extLst>
              <c:ext xmlns:c16="http://schemas.microsoft.com/office/drawing/2014/chart" uri="{C3380CC4-5D6E-409C-BE32-E72D297353CC}">
                <c16:uniqueId val="{00000005-6E28-41AE-9280-7A83717AEDF4}"/>
              </c:ext>
            </c:extLst>
          </c:dPt>
          <c:dPt>
            <c:idx val="3"/>
            <c:bubble3D val="0"/>
            <c:spPr>
              <a:gradFill>
                <a:gsLst>
                  <a:gs pos="100000">
                    <a:schemeClr val="accent4">
                      <a:tint val="58000"/>
                      <a:lumMod val="60000"/>
                      <a:lumOff val="40000"/>
                    </a:schemeClr>
                  </a:gs>
                  <a:gs pos="0">
                    <a:schemeClr val="accent4">
                      <a:tint val="58000"/>
                    </a:schemeClr>
                  </a:gs>
                </a:gsLst>
                <a:lin ang="5400000" scaled="0"/>
              </a:gradFill>
              <a:ln w="19050">
                <a:solidFill>
                  <a:schemeClr val="lt1"/>
                </a:solidFill>
              </a:ln>
              <a:effectLst/>
            </c:spPr>
            <c:extLst>
              <c:ext xmlns:c16="http://schemas.microsoft.com/office/drawing/2014/chart" uri="{C3380CC4-5D6E-409C-BE32-E72D297353CC}">
                <c16:uniqueId val="{00000007-6E28-41AE-9280-7A83717AEDF4}"/>
              </c:ext>
            </c:extLst>
          </c:dPt>
          <c:dLbls>
            <c:dLbl>
              <c:idx val="0"/>
              <c:spPr>
                <a:noFill/>
                <a:ln>
                  <a:noFill/>
                </a:ln>
                <a:effectLst/>
              </c:spPr>
              <c:txPr>
                <a:bodyPr rot="0" spcFirstLastPara="1" vertOverflow="ellipsis" vert="horz" wrap="square" lIns="38100" tIns="19050" rIns="38100" bIns="19050" anchor="ctr" anchorCtr="1">
                  <a:noAutofit/>
                </a:bodyPr>
                <a:lstStyle/>
                <a:p>
                  <a:pPr>
                    <a:defRPr sz="5000" b="0" i="0" u="none" strike="noStrike" kern="1200" baseline="0">
                      <a:solidFill>
                        <a:schemeClr val="dk1">
                          <a:lumMod val="75000"/>
                          <a:lumOff val="25000"/>
                        </a:schemeClr>
                      </a:solidFill>
                      <a:latin typeface="+mn-lt"/>
                      <a:ea typeface="+mn-ea"/>
                      <a:cs typeface="+mn-cs"/>
                    </a:defRPr>
                  </a:pPr>
                  <a:endParaRPr lang="ru-RU"/>
                </a:p>
              </c:txPr>
              <c:dLblPos val="inEnd"/>
              <c:showLegendKey val="0"/>
              <c:showVal val="0"/>
              <c:showCatName val="0"/>
              <c:showSerName val="0"/>
              <c:showPercent val="1"/>
              <c:showBubbleSize val="0"/>
              <c:extLst>
                <c:ext xmlns:c15="http://schemas.microsoft.com/office/drawing/2012/chart" uri="{CE6537A1-D6FC-4f65-9D91-7224C49458BB}">
                  <c15:layout>
                    <c:manualLayout>
                      <c:w val="0.21395299236148527"/>
                      <c:h val="0.46511713705958313"/>
                    </c:manualLayout>
                  </c15:layout>
                </c:ext>
                <c:ext xmlns:c16="http://schemas.microsoft.com/office/drawing/2014/chart" uri="{C3380CC4-5D6E-409C-BE32-E72D297353CC}">
                  <c16:uniqueId val="{00000001-D6CD-4A1F-AD02-BD8D979758FA}"/>
                </c:ext>
              </c:extLst>
            </c:dLbl>
            <c:dLbl>
              <c:idx val="1"/>
              <c:layout>
                <c:manualLayout>
                  <c:x val="0.13453442995144776"/>
                  <c:y val="0"/>
                </c:manualLayout>
              </c:layout>
              <c:tx>
                <c:rich>
                  <a:bodyPr/>
                  <a:lstStyle/>
                  <a:p>
                    <a:fld id="{BFC78F50-218B-49EF-BDA3-C2934CAD7F17}" type="PERCENTAGE">
                      <a:rPr lang="en-US" sz="2500"/>
                      <a:pPr/>
                      <a:t>[ПРОЦЕНТ]</a:t>
                    </a:fld>
                    <a:endParaRPr lang="ru-RU"/>
                  </a:p>
                </c:rich>
              </c:tx>
              <c:dLblPos val="bestFit"/>
              <c:showLegendKey val="0"/>
              <c:showVal val="0"/>
              <c:showCatName val="0"/>
              <c:showSerName val="0"/>
              <c:showPercent val="1"/>
              <c:showBubbleSize val="0"/>
              <c:extLst>
                <c:ext xmlns:c15="http://schemas.microsoft.com/office/drawing/2012/chart" uri="{CE6537A1-D6FC-4f65-9D91-7224C49458BB}">
                  <c15:layout>
                    <c:manualLayout>
                      <c:w val="0.22723100181710082"/>
                      <c:h val="0.46142778085224129"/>
                    </c:manualLayout>
                  </c15:layout>
                  <c15:dlblFieldTable/>
                  <c15:showDataLabelsRange val="0"/>
                </c:ext>
                <c:ext xmlns:c16="http://schemas.microsoft.com/office/drawing/2014/chart" uri="{C3380CC4-5D6E-409C-BE32-E72D297353CC}">
                  <c16:uniqueId val="{00000003-D6CD-4A1F-AD02-BD8D979758FA}"/>
                </c:ext>
              </c:extLst>
            </c:dLbl>
            <c:spPr>
              <a:noFill/>
              <a:ln>
                <a:noFill/>
              </a:ln>
              <a:effectLst/>
            </c:spPr>
            <c:txPr>
              <a:bodyPr rot="0" spcFirstLastPara="1" vertOverflow="ellipsis" vert="horz" wrap="square" lIns="38100" tIns="19050" rIns="38100" bIns="19050" anchor="ctr" anchorCtr="1">
                <a:spAutoFit/>
              </a:bodyPr>
              <a:lstStyle/>
              <a:p>
                <a:pPr>
                  <a:defRPr sz="5000" b="0" i="0" u="none" strike="noStrike" kern="1200" baseline="0">
                    <a:solidFill>
                      <a:schemeClr val="dk1">
                        <a:lumMod val="75000"/>
                        <a:lumOff val="25000"/>
                      </a:schemeClr>
                    </a:solidFill>
                    <a:latin typeface="+mn-lt"/>
                    <a:ea typeface="+mn-ea"/>
                    <a:cs typeface="+mn-cs"/>
                  </a:defRPr>
                </a:pPr>
                <a:endParaRPr lang="ru-RU"/>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Лист1!$A$2:$A$5</c:f>
              <c:strCache>
                <c:ptCount val="2"/>
                <c:pt idx="0">
                  <c:v>Україномовний контент</c:v>
                </c:pt>
                <c:pt idx="1">
                  <c:v>Російськомовний контент</c:v>
                </c:pt>
              </c:strCache>
            </c:strRef>
          </c:cat>
          <c:val>
            <c:numRef>
              <c:f>Лист1!$B$2:$B$5</c:f>
              <c:numCache>
                <c:formatCode>0%</c:formatCode>
                <c:ptCount val="4"/>
                <c:pt idx="0">
                  <c:v>0.9</c:v>
                </c:pt>
                <c:pt idx="1">
                  <c:v>0.1</c:v>
                </c:pt>
              </c:numCache>
            </c:numRef>
          </c:val>
          <c:extLst>
            <c:ext xmlns:c16="http://schemas.microsoft.com/office/drawing/2014/chart" uri="{C3380CC4-5D6E-409C-BE32-E72D297353CC}">
              <c16:uniqueId val="{00000004-D6CD-4A1F-AD02-BD8D979758FA}"/>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r"/>
      <c:legendEntry>
        <c:idx val="2"/>
        <c:delete val="1"/>
      </c:legendEntry>
      <c:legendEntry>
        <c:idx val="3"/>
        <c:delete val="1"/>
      </c:legendEntry>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colors2.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B71A0A-EEE5-4BEB-BEB1-F584446E3C59}" type="datetimeFigureOut">
              <a:rPr lang="ru-RU" smtClean="0"/>
              <a:t>10.03.2023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5255A7-6C92-41EF-8DCE-5F23C806FF8E}" type="slidenum">
              <a:rPr lang="ru-RU" smtClean="0"/>
              <a:t>‹#›</a:t>
            </a:fld>
            <a:endParaRPr lang="ru-RU"/>
          </a:p>
        </p:txBody>
      </p:sp>
    </p:spTree>
    <p:extLst>
      <p:ext uri="{BB962C8B-B14F-4D97-AF65-F5344CB8AC3E}">
        <p14:creationId xmlns:p14="http://schemas.microsoft.com/office/powerpoint/2010/main" val="1181616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C7B4B32-9EC4-41A4-8C2B-F05096F00612}"/>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FA59776C-C57A-4983-A57B-A541B19ECD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29718F15-F438-4A2F-9670-6839798CD2A4}"/>
              </a:ext>
            </a:extLst>
          </p:cNvPr>
          <p:cNvSpPr>
            <a:spLocks noGrp="1"/>
          </p:cNvSpPr>
          <p:nvPr>
            <p:ph type="dt" sz="half" idx="10"/>
          </p:nvPr>
        </p:nvSpPr>
        <p:spPr/>
        <p:txBody>
          <a:bodyPr/>
          <a:lstStyle/>
          <a:p>
            <a:fld id="{39120D6B-1497-4DCB-80CB-6ED8A6DA617E}" type="datetimeFigureOut">
              <a:rPr lang="ru-RU" smtClean="0"/>
              <a:t>10.03.2023</a:t>
            </a:fld>
            <a:endParaRPr lang="ru-RU"/>
          </a:p>
        </p:txBody>
      </p:sp>
      <p:sp>
        <p:nvSpPr>
          <p:cNvPr id="5" name="Нижний колонтитул 4">
            <a:extLst>
              <a:ext uri="{FF2B5EF4-FFF2-40B4-BE49-F238E27FC236}">
                <a16:creationId xmlns:a16="http://schemas.microsoft.com/office/drawing/2014/main" id="{D98D8998-66A6-4D5A-81AC-CA94CDEAEA7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2B3A227-4AD7-4230-801A-B84E9AA2591F}"/>
              </a:ext>
            </a:extLst>
          </p:cNvPr>
          <p:cNvSpPr>
            <a:spLocks noGrp="1"/>
          </p:cNvSpPr>
          <p:nvPr>
            <p:ph type="sldNum" sz="quarter" idx="12"/>
          </p:nvPr>
        </p:nvSpPr>
        <p:spPr/>
        <p:txBody>
          <a:bodyPr/>
          <a:lstStyle/>
          <a:p>
            <a:fld id="{BB1DA0C0-C66F-43B9-B115-7E4FC8C469F4}" type="slidenum">
              <a:rPr lang="ru-RU" smtClean="0"/>
              <a:t>‹#›</a:t>
            </a:fld>
            <a:endParaRPr lang="ru-RU"/>
          </a:p>
        </p:txBody>
      </p:sp>
    </p:spTree>
    <p:extLst>
      <p:ext uri="{BB962C8B-B14F-4D97-AF65-F5344CB8AC3E}">
        <p14:creationId xmlns:p14="http://schemas.microsoft.com/office/powerpoint/2010/main" val="1924818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FFE4D0E-BCED-4553-8C29-8C659F48E94B}"/>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ADD1FCAC-3B65-4DF3-89F9-E195C8564F61}"/>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4F29224-6298-472B-A92C-9B77B21E34EE}"/>
              </a:ext>
            </a:extLst>
          </p:cNvPr>
          <p:cNvSpPr>
            <a:spLocks noGrp="1"/>
          </p:cNvSpPr>
          <p:nvPr>
            <p:ph type="dt" sz="half" idx="10"/>
          </p:nvPr>
        </p:nvSpPr>
        <p:spPr/>
        <p:txBody>
          <a:bodyPr/>
          <a:lstStyle/>
          <a:p>
            <a:fld id="{39120D6B-1497-4DCB-80CB-6ED8A6DA617E}" type="datetimeFigureOut">
              <a:rPr lang="ru-RU" smtClean="0"/>
              <a:t>10.03.2023</a:t>
            </a:fld>
            <a:endParaRPr lang="ru-RU"/>
          </a:p>
        </p:txBody>
      </p:sp>
      <p:sp>
        <p:nvSpPr>
          <p:cNvPr id="5" name="Нижний колонтитул 4">
            <a:extLst>
              <a:ext uri="{FF2B5EF4-FFF2-40B4-BE49-F238E27FC236}">
                <a16:creationId xmlns:a16="http://schemas.microsoft.com/office/drawing/2014/main" id="{3E9939FF-F742-44D6-872E-984897EB634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1FBABA5-997E-4B9C-97ED-1272B6802E21}"/>
              </a:ext>
            </a:extLst>
          </p:cNvPr>
          <p:cNvSpPr>
            <a:spLocks noGrp="1"/>
          </p:cNvSpPr>
          <p:nvPr>
            <p:ph type="sldNum" sz="quarter" idx="12"/>
          </p:nvPr>
        </p:nvSpPr>
        <p:spPr/>
        <p:txBody>
          <a:bodyPr/>
          <a:lstStyle/>
          <a:p>
            <a:fld id="{BB1DA0C0-C66F-43B9-B115-7E4FC8C469F4}" type="slidenum">
              <a:rPr lang="ru-RU" smtClean="0"/>
              <a:t>‹#›</a:t>
            </a:fld>
            <a:endParaRPr lang="ru-RU"/>
          </a:p>
        </p:txBody>
      </p:sp>
    </p:spTree>
    <p:extLst>
      <p:ext uri="{BB962C8B-B14F-4D97-AF65-F5344CB8AC3E}">
        <p14:creationId xmlns:p14="http://schemas.microsoft.com/office/powerpoint/2010/main" val="1275775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63CCFA31-F950-4906-A5EC-E80B66A1E406}"/>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7F000729-3414-4172-B28B-E5702BF9EBB9}"/>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D5DC96F-2A6F-4299-91C9-2ACA5D1666EA}"/>
              </a:ext>
            </a:extLst>
          </p:cNvPr>
          <p:cNvSpPr>
            <a:spLocks noGrp="1"/>
          </p:cNvSpPr>
          <p:nvPr>
            <p:ph type="dt" sz="half" idx="10"/>
          </p:nvPr>
        </p:nvSpPr>
        <p:spPr/>
        <p:txBody>
          <a:bodyPr/>
          <a:lstStyle/>
          <a:p>
            <a:fld id="{39120D6B-1497-4DCB-80CB-6ED8A6DA617E}" type="datetimeFigureOut">
              <a:rPr lang="ru-RU" smtClean="0"/>
              <a:t>10.03.2023</a:t>
            </a:fld>
            <a:endParaRPr lang="ru-RU"/>
          </a:p>
        </p:txBody>
      </p:sp>
      <p:sp>
        <p:nvSpPr>
          <p:cNvPr id="5" name="Нижний колонтитул 4">
            <a:extLst>
              <a:ext uri="{FF2B5EF4-FFF2-40B4-BE49-F238E27FC236}">
                <a16:creationId xmlns:a16="http://schemas.microsoft.com/office/drawing/2014/main" id="{DB33FA08-5EEB-47ED-BEBC-CD088FEBEBF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30A7210-1768-4DFE-9BE9-26DADC775A28}"/>
              </a:ext>
            </a:extLst>
          </p:cNvPr>
          <p:cNvSpPr>
            <a:spLocks noGrp="1"/>
          </p:cNvSpPr>
          <p:nvPr>
            <p:ph type="sldNum" sz="quarter" idx="12"/>
          </p:nvPr>
        </p:nvSpPr>
        <p:spPr/>
        <p:txBody>
          <a:bodyPr/>
          <a:lstStyle/>
          <a:p>
            <a:fld id="{BB1DA0C0-C66F-43B9-B115-7E4FC8C469F4}" type="slidenum">
              <a:rPr lang="ru-RU" smtClean="0"/>
              <a:t>‹#›</a:t>
            </a:fld>
            <a:endParaRPr lang="ru-RU"/>
          </a:p>
        </p:txBody>
      </p:sp>
    </p:spTree>
    <p:extLst>
      <p:ext uri="{BB962C8B-B14F-4D97-AF65-F5344CB8AC3E}">
        <p14:creationId xmlns:p14="http://schemas.microsoft.com/office/powerpoint/2010/main" val="4101069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1C89556-965B-4D3F-B214-EBBFB66522A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DD3D7231-CCD8-4649-9420-6A94AE1413CD}"/>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EF3EFAF-4F07-4FF5-8898-B3585B794BE1}"/>
              </a:ext>
            </a:extLst>
          </p:cNvPr>
          <p:cNvSpPr>
            <a:spLocks noGrp="1"/>
          </p:cNvSpPr>
          <p:nvPr>
            <p:ph type="dt" sz="half" idx="10"/>
          </p:nvPr>
        </p:nvSpPr>
        <p:spPr/>
        <p:txBody>
          <a:bodyPr/>
          <a:lstStyle/>
          <a:p>
            <a:fld id="{39120D6B-1497-4DCB-80CB-6ED8A6DA617E}" type="datetimeFigureOut">
              <a:rPr lang="ru-RU" smtClean="0"/>
              <a:t>10.03.2023</a:t>
            </a:fld>
            <a:endParaRPr lang="ru-RU"/>
          </a:p>
        </p:txBody>
      </p:sp>
      <p:sp>
        <p:nvSpPr>
          <p:cNvPr id="5" name="Нижний колонтитул 4">
            <a:extLst>
              <a:ext uri="{FF2B5EF4-FFF2-40B4-BE49-F238E27FC236}">
                <a16:creationId xmlns:a16="http://schemas.microsoft.com/office/drawing/2014/main" id="{D1BD9C11-729B-471E-9791-73E02D8846C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F0EC3B5-5CD2-435B-B286-C1D7E1BF746F}"/>
              </a:ext>
            </a:extLst>
          </p:cNvPr>
          <p:cNvSpPr>
            <a:spLocks noGrp="1"/>
          </p:cNvSpPr>
          <p:nvPr>
            <p:ph type="sldNum" sz="quarter" idx="12"/>
          </p:nvPr>
        </p:nvSpPr>
        <p:spPr/>
        <p:txBody>
          <a:bodyPr/>
          <a:lstStyle/>
          <a:p>
            <a:fld id="{BB1DA0C0-C66F-43B9-B115-7E4FC8C469F4}" type="slidenum">
              <a:rPr lang="ru-RU" smtClean="0"/>
              <a:t>‹#›</a:t>
            </a:fld>
            <a:endParaRPr lang="ru-RU"/>
          </a:p>
        </p:txBody>
      </p:sp>
    </p:spTree>
    <p:extLst>
      <p:ext uri="{BB962C8B-B14F-4D97-AF65-F5344CB8AC3E}">
        <p14:creationId xmlns:p14="http://schemas.microsoft.com/office/powerpoint/2010/main" val="3310872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87DB20-A9B7-42B9-8E20-24EB617ED795}"/>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820F42C8-5E14-44D3-8994-1DB132FE06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B64D6C6F-3621-45C1-A417-D330C768E216}"/>
              </a:ext>
            </a:extLst>
          </p:cNvPr>
          <p:cNvSpPr>
            <a:spLocks noGrp="1"/>
          </p:cNvSpPr>
          <p:nvPr>
            <p:ph type="dt" sz="half" idx="10"/>
          </p:nvPr>
        </p:nvSpPr>
        <p:spPr/>
        <p:txBody>
          <a:bodyPr/>
          <a:lstStyle/>
          <a:p>
            <a:fld id="{39120D6B-1497-4DCB-80CB-6ED8A6DA617E}" type="datetimeFigureOut">
              <a:rPr lang="ru-RU" smtClean="0"/>
              <a:t>10.03.2023</a:t>
            </a:fld>
            <a:endParaRPr lang="ru-RU"/>
          </a:p>
        </p:txBody>
      </p:sp>
      <p:sp>
        <p:nvSpPr>
          <p:cNvPr id="5" name="Нижний колонтитул 4">
            <a:extLst>
              <a:ext uri="{FF2B5EF4-FFF2-40B4-BE49-F238E27FC236}">
                <a16:creationId xmlns:a16="http://schemas.microsoft.com/office/drawing/2014/main" id="{9D7AFBDA-A3CB-4A09-BE62-47DE1CD6046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3C871BC-240F-4345-9063-97407705F719}"/>
              </a:ext>
            </a:extLst>
          </p:cNvPr>
          <p:cNvSpPr>
            <a:spLocks noGrp="1"/>
          </p:cNvSpPr>
          <p:nvPr>
            <p:ph type="sldNum" sz="quarter" idx="12"/>
          </p:nvPr>
        </p:nvSpPr>
        <p:spPr/>
        <p:txBody>
          <a:bodyPr/>
          <a:lstStyle/>
          <a:p>
            <a:fld id="{BB1DA0C0-C66F-43B9-B115-7E4FC8C469F4}" type="slidenum">
              <a:rPr lang="ru-RU" smtClean="0"/>
              <a:t>‹#›</a:t>
            </a:fld>
            <a:endParaRPr lang="ru-RU"/>
          </a:p>
        </p:txBody>
      </p:sp>
    </p:spTree>
    <p:extLst>
      <p:ext uri="{BB962C8B-B14F-4D97-AF65-F5344CB8AC3E}">
        <p14:creationId xmlns:p14="http://schemas.microsoft.com/office/powerpoint/2010/main" val="2359545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D443DB4-7E78-46A1-B04D-43E4D5AA674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E03DE0D-E559-4105-AA4A-687209CECC45}"/>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BD7B6145-9104-4077-BCE5-A1AD9D5D8C38}"/>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A581742-4BDB-4DF5-90B8-B82DAE5C79DF}"/>
              </a:ext>
            </a:extLst>
          </p:cNvPr>
          <p:cNvSpPr>
            <a:spLocks noGrp="1"/>
          </p:cNvSpPr>
          <p:nvPr>
            <p:ph type="dt" sz="half" idx="10"/>
          </p:nvPr>
        </p:nvSpPr>
        <p:spPr/>
        <p:txBody>
          <a:bodyPr/>
          <a:lstStyle/>
          <a:p>
            <a:fld id="{39120D6B-1497-4DCB-80CB-6ED8A6DA617E}" type="datetimeFigureOut">
              <a:rPr lang="ru-RU" smtClean="0"/>
              <a:t>10.03.2023</a:t>
            </a:fld>
            <a:endParaRPr lang="ru-RU"/>
          </a:p>
        </p:txBody>
      </p:sp>
      <p:sp>
        <p:nvSpPr>
          <p:cNvPr id="6" name="Нижний колонтитул 5">
            <a:extLst>
              <a:ext uri="{FF2B5EF4-FFF2-40B4-BE49-F238E27FC236}">
                <a16:creationId xmlns:a16="http://schemas.microsoft.com/office/drawing/2014/main" id="{CB0E1818-1D1F-44B6-9BA8-D5FE0F6BB90A}"/>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9767D89D-04A9-4FC1-A2C7-8A54EDB3B140}"/>
              </a:ext>
            </a:extLst>
          </p:cNvPr>
          <p:cNvSpPr>
            <a:spLocks noGrp="1"/>
          </p:cNvSpPr>
          <p:nvPr>
            <p:ph type="sldNum" sz="quarter" idx="12"/>
          </p:nvPr>
        </p:nvSpPr>
        <p:spPr/>
        <p:txBody>
          <a:bodyPr/>
          <a:lstStyle/>
          <a:p>
            <a:fld id="{BB1DA0C0-C66F-43B9-B115-7E4FC8C469F4}" type="slidenum">
              <a:rPr lang="ru-RU" smtClean="0"/>
              <a:t>‹#›</a:t>
            </a:fld>
            <a:endParaRPr lang="ru-RU"/>
          </a:p>
        </p:txBody>
      </p:sp>
    </p:spTree>
    <p:extLst>
      <p:ext uri="{BB962C8B-B14F-4D97-AF65-F5344CB8AC3E}">
        <p14:creationId xmlns:p14="http://schemas.microsoft.com/office/powerpoint/2010/main" val="3509527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A0A35FA-5A22-48A8-8023-6775DB2F5151}"/>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FC37B732-A6D4-4ABC-8B60-ED38C9C01C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DE4BA160-F8A8-4F74-A96C-9CB912DE3C0A}"/>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EFE6D5C1-1D54-4C2A-9308-8931D6DC94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E73BE439-32E2-44EA-8A42-1A089D2B06DA}"/>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28DAA151-E2CA-4129-B4F0-E22414CAF8E6}"/>
              </a:ext>
            </a:extLst>
          </p:cNvPr>
          <p:cNvSpPr>
            <a:spLocks noGrp="1"/>
          </p:cNvSpPr>
          <p:nvPr>
            <p:ph type="dt" sz="half" idx="10"/>
          </p:nvPr>
        </p:nvSpPr>
        <p:spPr/>
        <p:txBody>
          <a:bodyPr/>
          <a:lstStyle/>
          <a:p>
            <a:fld id="{39120D6B-1497-4DCB-80CB-6ED8A6DA617E}" type="datetimeFigureOut">
              <a:rPr lang="ru-RU" smtClean="0"/>
              <a:t>10.03.2023</a:t>
            </a:fld>
            <a:endParaRPr lang="ru-RU"/>
          </a:p>
        </p:txBody>
      </p:sp>
      <p:sp>
        <p:nvSpPr>
          <p:cNvPr id="8" name="Нижний колонтитул 7">
            <a:extLst>
              <a:ext uri="{FF2B5EF4-FFF2-40B4-BE49-F238E27FC236}">
                <a16:creationId xmlns:a16="http://schemas.microsoft.com/office/drawing/2014/main" id="{2F0C9EBB-91A9-4188-A995-2D911BF98A38}"/>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5816BC53-3D75-4EA1-AAEB-AB57C63ECA3D}"/>
              </a:ext>
            </a:extLst>
          </p:cNvPr>
          <p:cNvSpPr>
            <a:spLocks noGrp="1"/>
          </p:cNvSpPr>
          <p:nvPr>
            <p:ph type="sldNum" sz="quarter" idx="12"/>
          </p:nvPr>
        </p:nvSpPr>
        <p:spPr/>
        <p:txBody>
          <a:bodyPr/>
          <a:lstStyle/>
          <a:p>
            <a:fld id="{BB1DA0C0-C66F-43B9-B115-7E4FC8C469F4}" type="slidenum">
              <a:rPr lang="ru-RU" smtClean="0"/>
              <a:t>‹#›</a:t>
            </a:fld>
            <a:endParaRPr lang="ru-RU"/>
          </a:p>
        </p:txBody>
      </p:sp>
    </p:spTree>
    <p:extLst>
      <p:ext uri="{BB962C8B-B14F-4D97-AF65-F5344CB8AC3E}">
        <p14:creationId xmlns:p14="http://schemas.microsoft.com/office/powerpoint/2010/main" val="4253176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9AAAE16-0B04-4929-87E5-0E2DB945E751}"/>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52A4D1BF-0DCD-494E-A161-DB7A3CC86793}"/>
              </a:ext>
            </a:extLst>
          </p:cNvPr>
          <p:cNvSpPr>
            <a:spLocks noGrp="1"/>
          </p:cNvSpPr>
          <p:nvPr>
            <p:ph type="dt" sz="half" idx="10"/>
          </p:nvPr>
        </p:nvSpPr>
        <p:spPr/>
        <p:txBody>
          <a:bodyPr/>
          <a:lstStyle/>
          <a:p>
            <a:fld id="{39120D6B-1497-4DCB-80CB-6ED8A6DA617E}" type="datetimeFigureOut">
              <a:rPr lang="ru-RU" smtClean="0"/>
              <a:t>10.03.2023</a:t>
            </a:fld>
            <a:endParaRPr lang="ru-RU"/>
          </a:p>
        </p:txBody>
      </p:sp>
      <p:sp>
        <p:nvSpPr>
          <p:cNvPr id="4" name="Нижний колонтитул 3">
            <a:extLst>
              <a:ext uri="{FF2B5EF4-FFF2-40B4-BE49-F238E27FC236}">
                <a16:creationId xmlns:a16="http://schemas.microsoft.com/office/drawing/2014/main" id="{D8A98672-E839-4240-BF6A-487734493E2F}"/>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B26B3DBF-5368-4FD3-BEEC-4962F22C9DAC}"/>
              </a:ext>
            </a:extLst>
          </p:cNvPr>
          <p:cNvSpPr>
            <a:spLocks noGrp="1"/>
          </p:cNvSpPr>
          <p:nvPr>
            <p:ph type="sldNum" sz="quarter" idx="12"/>
          </p:nvPr>
        </p:nvSpPr>
        <p:spPr/>
        <p:txBody>
          <a:bodyPr/>
          <a:lstStyle/>
          <a:p>
            <a:fld id="{BB1DA0C0-C66F-43B9-B115-7E4FC8C469F4}" type="slidenum">
              <a:rPr lang="ru-RU" smtClean="0"/>
              <a:t>‹#›</a:t>
            </a:fld>
            <a:endParaRPr lang="ru-RU"/>
          </a:p>
        </p:txBody>
      </p:sp>
    </p:spTree>
    <p:extLst>
      <p:ext uri="{BB962C8B-B14F-4D97-AF65-F5344CB8AC3E}">
        <p14:creationId xmlns:p14="http://schemas.microsoft.com/office/powerpoint/2010/main" val="1688650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4DDBBF5-9BF2-47C3-9386-63D8E3C9B38B}"/>
              </a:ext>
            </a:extLst>
          </p:cNvPr>
          <p:cNvSpPr>
            <a:spLocks noGrp="1"/>
          </p:cNvSpPr>
          <p:nvPr>
            <p:ph type="dt" sz="half" idx="10"/>
          </p:nvPr>
        </p:nvSpPr>
        <p:spPr/>
        <p:txBody>
          <a:bodyPr/>
          <a:lstStyle/>
          <a:p>
            <a:fld id="{39120D6B-1497-4DCB-80CB-6ED8A6DA617E}" type="datetimeFigureOut">
              <a:rPr lang="ru-RU" smtClean="0"/>
              <a:t>10.03.2023</a:t>
            </a:fld>
            <a:endParaRPr lang="ru-RU"/>
          </a:p>
        </p:txBody>
      </p:sp>
      <p:sp>
        <p:nvSpPr>
          <p:cNvPr id="3" name="Нижний колонтитул 2">
            <a:extLst>
              <a:ext uri="{FF2B5EF4-FFF2-40B4-BE49-F238E27FC236}">
                <a16:creationId xmlns:a16="http://schemas.microsoft.com/office/drawing/2014/main" id="{3E6E5507-DCED-469F-A321-46B771C8DBCE}"/>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EF26AA61-590E-402D-A421-B4CE34AFAD32}"/>
              </a:ext>
            </a:extLst>
          </p:cNvPr>
          <p:cNvSpPr>
            <a:spLocks noGrp="1"/>
          </p:cNvSpPr>
          <p:nvPr>
            <p:ph type="sldNum" sz="quarter" idx="12"/>
          </p:nvPr>
        </p:nvSpPr>
        <p:spPr/>
        <p:txBody>
          <a:bodyPr/>
          <a:lstStyle/>
          <a:p>
            <a:fld id="{BB1DA0C0-C66F-43B9-B115-7E4FC8C469F4}" type="slidenum">
              <a:rPr lang="ru-RU" smtClean="0"/>
              <a:t>‹#›</a:t>
            </a:fld>
            <a:endParaRPr lang="ru-RU"/>
          </a:p>
        </p:txBody>
      </p:sp>
    </p:spTree>
    <p:extLst>
      <p:ext uri="{BB962C8B-B14F-4D97-AF65-F5344CB8AC3E}">
        <p14:creationId xmlns:p14="http://schemas.microsoft.com/office/powerpoint/2010/main" val="261742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752C8D8-42E4-4476-8854-A57BC24C3CAE}"/>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CADB5C4A-CD70-4A0A-96A3-108FBE5101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C92AC973-E1F5-4F67-A993-0BC555A704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09052F04-4032-4815-9D3B-B9B709DDFD3F}"/>
              </a:ext>
            </a:extLst>
          </p:cNvPr>
          <p:cNvSpPr>
            <a:spLocks noGrp="1"/>
          </p:cNvSpPr>
          <p:nvPr>
            <p:ph type="dt" sz="half" idx="10"/>
          </p:nvPr>
        </p:nvSpPr>
        <p:spPr/>
        <p:txBody>
          <a:bodyPr/>
          <a:lstStyle/>
          <a:p>
            <a:fld id="{39120D6B-1497-4DCB-80CB-6ED8A6DA617E}" type="datetimeFigureOut">
              <a:rPr lang="ru-RU" smtClean="0"/>
              <a:t>10.03.2023</a:t>
            </a:fld>
            <a:endParaRPr lang="ru-RU"/>
          </a:p>
        </p:txBody>
      </p:sp>
      <p:sp>
        <p:nvSpPr>
          <p:cNvPr id="6" name="Нижний колонтитул 5">
            <a:extLst>
              <a:ext uri="{FF2B5EF4-FFF2-40B4-BE49-F238E27FC236}">
                <a16:creationId xmlns:a16="http://schemas.microsoft.com/office/drawing/2014/main" id="{2CB8583D-E862-4535-AE8B-83B4B3C7B72B}"/>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AC48B9D3-4EB6-45B1-AB3A-E6CB43D4305F}"/>
              </a:ext>
            </a:extLst>
          </p:cNvPr>
          <p:cNvSpPr>
            <a:spLocks noGrp="1"/>
          </p:cNvSpPr>
          <p:nvPr>
            <p:ph type="sldNum" sz="quarter" idx="12"/>
          </p:nvPr>
        </p:nvSpPr>
        <p:spPr/>
        <p:txBody>
          <a:bodyPr/>
          <a:lstStyle/>
          <a:p>
            <a:fld id="{BB1DA0C0-C66F-43B9-B115-7E4FC8C469F4}" type="slidenum">
              <a:rPr lang="ru-RU" smtClean="0"/>
              <a:t>‹#›</a:t>
            </a:fld>
            <a:endParaRPr lang="ru-RU"/>
          </a:p>
        </p:txBody>
      </p:sp>
    </p:spTree>
    <p:extLst>
      <p:ext uri="{BB962C8B-B14F-4D97-AF65-F5344CB8AC3E}">
        <p14:creationId xmlns:p14="http://schemas.microsoft.com/office/powerpoint/2010/main" val="2796270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ADC1452-60EA-4C95-A546-D9488E77B7BE}"/>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608700E9-C4A1-462A-BEFE-7A7EC41756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87EDE3E2-CA25-4434-8CC1-1978481625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C6C95E27-BDF3-4909-A601-AC0FD88FAEE9}"/>
              </a:ext>
            </a:extLst>
          </p:cNvPr>
          <p:cNvSpPr>
            <a:spLocks noGrp="1"/>
          </p:cNvSpPr>
          <p:nvPr>
            <p:ph type="dt" sz="half" idx="10"/>
          </p:nvPr>
        </p:nvSpPr>
        <p:spPr/>
        <p:txBody>
          <a:bodyPr/>
          <a:lstStyle/>
          <a:p>
            <a:fld id="{39120D6B-1497-4DCB-80CB-6ED8A6DA617E}" type="datetimeFigureOut">
              <a:rPr lang="ru-RU" smtClean="0"/>
              <a:t>10.03.2023</a:t>
            </a:fld>
            <a:endParaRPr lang="ru-RU"/>
          </a:p>
        </p:txBody>
      </p:sp>
      <p:sp>
        <p:nvSpPr>
          <p:cNvPr id="6" name="Нижний колонтитул 5">
            <a:extLst>
              <a:ext uri="{FF2B5EF4-FFF2-40B4-BE49-F238E27FC236}">
                <a16:creationId xmlns:a16="http://schemas.microsoft.com/office/drawing/2014/main" id="{6FDC67C3-C67E-486F-91DD-D6A073C3616A}"/>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0A6D1C53-7EB8-4ECF-9059-90852ACB71CE}"/>
              </a:ext>
            </a:extLst>
          </p:cNvPr>
          <p:cNvSpPr>
            <a:spLocks noGrp="1"/>
          </p:cNvSpPr>
          <p:nvPr>
            <p:ph type="sldNum" sz="quarter" idx="12"/>
          </p:nvPr>
        </p:nvSpPr>
        <p:spPr/>
        <p:txBody>
          <a:bodyPr/>
          <a:lstStyle/>
          <a:p>
            <a:fld id="{BB1DA0C0-C66F-43B9-B115-7E4FC8C469F4}" type="slidenum">
              <a:rPr lang="ru-RU" smtClean="0"/>
              <a:t>‹#›</a:t>
            </a:fld>
            <a:endParaRPr lang="ru-RU"/>
          </a:p>
        </p:txBody>
      </p:sp>
    </p:spTree>
    <p:extLst>
      <p:ext uri="{BB962C8B-B14F-4D97-AF65-F5344CB8AC3E}">
        <p14:creationId xmlns:p14="http://schemas.microsoft.com/office/powerpoint/2010/main" val="2949955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46F39C2-3A02-44B2-B734-9C6E7B8741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71710CBC-5ACB-41F5-8DB8-57AB6105CA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68A9C24-D228-418C-8D82-F285BBEBCA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120D6B-1497-4DCB-80CB-6ED8A6DA617E}" type="datetimeFigureOut">
              <a:rPr lang="ru-RU" smtClean="0"/>
              <a:t>10.03.2023</a:t>
            </a:fld>
            <a:endParaRPr lang="ru-RU"/>
          </a:p>
        </p:txBody>
      </p:sp>
      <p:sp>
        <p:nvSpPr>
          <p:cNvPr id="5" name="Нижний колонтитул 4">
            <a:extLst>
              <a:ext uri="{FF2B5EF4-FFF2-40B4-BE49-F238E27FC236}">
                <a16:creationId xmlns:a16="http://schemas.microsoft.com/office/drawing/2014/main" id="{C36E63D1-D62A-4894-A838-CCCF4AE4AB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81024C2E-912A-42F0-B8F9-379451B09D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1DA0C0-C66F-43B9-B115-7E4FC8C469F4}" type="slidenum">
              <a:rPr lang="ru-RU" smtClean="0"/>
              <a:t>‹#›</a:t>
            </a:fld>
            <a:endParaRPr lang="ru-RU"/>
          </a:p>
        </p:txBody>
      </p:sp>
    </p:spTree>
    <p:extLst>
      <p:ext uri="{BB962C8B-B14F-4D97-AF65-F5344CB8AC3E}">
        <p14:creationId xmlns:p14="http://schemas.microsoft.com/office/powerpoint/2010/main" val="2029126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 Id="rId5" Type="http://schemas.openxmlformats.org/officeDocument/2006/relationships/image" Target="../media/image21.webp"/><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crdownload"/><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772AF337-9B2E-4228-9B7C-576A77CA36CB}"/>
              </a:ext>
            </a:extLst>
          </p:cNvPr>
          <p:cNvSpPr>
            <a:spLocks noGrp="1" noChangeArrowheads="1"/>
          </p:cNvSpPr>
          <p:nvPr>
            <p:ph type="title"/>
          </p:nvPr>
        </p:nvSpPr>
        <p:spPr>
          <a:xfrm>
            <a:off x="1543573" y="3277999"/>
            <a:ext cx="8229600" cy="955675"/>
          </a:xfrm>
        </p:spPr>
        <p:txBody>
          <a:bodyPr>
            <a:normAutofit fontScale="90000"/>
          </a:bodyPr>
          <a:lstStyle/>
          <a:p>
            <a:pPr algn="ctr" eaLnBrk="1" hangingPunct="1"/>
            <a:r>
              <a:rPr lang="uk-UA" altLang="ru-RU" sz="4000" b="1" dirty="0">
                <a:solidFill>
                  <a:srgbClr val="0070C0"/>
                </a:solidFill>
                <a:latin typeface="Times New Roman" panose="02020603050405020304" pitchFamily="18" charset="0"/>
                <a:cs typeface="Times New Roman" panose="02020603050405020304" pitchFamily="18" charset="0"/>
              </a:rPr>
              <a:t>Дисципліна «Маркетинг комунікацій та соціальних мереж»</a:t>
            </a:r>
            <a:br>
              <a:rPr lang="uk-UA" altLang="ru-RU" sz="4000" b="1" dirty="0">
                <a:solidFill>
                  <a:srgbClr val="0070C0"/>
                </a:solidFill>
                <a:latin typeface="Times New Roman" panose="02020603050405020304" pitchFamily="18" charset="0"/>
                <a:cs typeface="Times New Roman" panose="02020603050405020304" pitchFamily="18" charset="0"/>
              </a:rPr>
            </a:br>
            <a:br>
              <a:rPr lang="uk-UA" altLang="ru-RU" sz="4000" b="1" dirty="0">
                <a:solidFill>
                  <a:srgbClr val="0070C0"/>
                </a:solidFill>
                <a:latin typeface="Times New Roman" panose="02020603050405020304" pitchFamily="18" charset="0"/>
                <a:cs typeface="Times New Roman" panose="02020603050405020304" pitchFamily="18" charset="0"/>
              </a:rPr>
            </a:br>
            <a:br>
              <a:rPr lang="uk-UA" altLang="ru-RU" sz="2800" b="1" dirty="0">
                <a:solidFill>
                  <a:srgbClr val="0070C0"/>
                </a:solidFill>
                <a:latin typeface="Times New Roman" panose="02020603050405020304" pitchFamily="18" charset="0"/>
                <a:cs typeface="Times New Roman" panose="02020603050405020304" pitchFamily="18" charset="0"/>
              </a:rPr>
            </a:br>
            <a:br>
              <a:rPr lang="uk-UA" altLang="ru-RU" sz="2800" b="1" dirty="0">
                <a:solidFill>
                  <a:srgbClr val="0070C0"/>
                </a:solidFill>
                <a:latin typeface="Times New Roman" panose="02020603050405020304" pitchFamily="18" charset="0"/>
                <a:cs typeface="Times New Roman" panose="02020603050405020304" pitchFamily="18" charset="0"/>
              </a:rPr>
            </a:br>
            <a:br>
              <a:rPr lang="uk-UA" altLang="ru-RU" sz="2800" b="1" dirty="0">
                <a:solidFill>
                  <a:srgbClr val="0070C0"/>
                </a:solidFill>
                <a:latin typeface="Times New Roman" panose="02020603050405020304" pitchFamily="18" charset="0"/>
                <a:cs typeface="Times New Roman" panose="02020603050405020304" pitchFamily="18" charset="0"/>
              </a:rPr>
            </a:br>
            <a:br>
              <a:rPr lang="uk-UA" altLang="ru-RU" sz="2800" b="1" dirty="0">
                <a:solidFill>
                  <a:srgbClr val="0070C0"/>
                </a:solidFill>
                <a:latin typeface="Times New Roman" panose="02020603050405020304" pitchFamily="18" charset="0"/>
                <a:cs typeface="Times New Roman" panose="02020603050405020304" pitchFamily="18" charset="0"/>
              </a:rPr>
            </a:br>
            <a:br>
              <a:rPr lang="uk-UA" altLang="ru-RU" sz="2800" b="1" dirty="0">
                <a:solidFill>
                  <a:srgbClr val="0070C0"/>
                </a:solidFill>
                <a:latin typeface="Times New Roman" panose="02020603050405020304" pitchFamily="18" charset="0"/>
                <a:cs typeface="Times New Roman" panose="02020603050405020304" pitchFamily="18" charset="0"/>
              </a:rPr>
            </a:br>
            <a:br>
              <a:rPr lang="uk-UA" altLang="ru-RU" sz="2800" b="1" dirty="0">
                <a:solidFill>
                  <a:srgbClr val="0070C0"/>
                </a:solidFill>
                <a:latin typeface="Times New Roman" panose="02020603050405020304" pitchFamily="18" charset="0"/>
                <a:cs typeface="Times New Roman" panose="02020603050405020304" pitchFamily="18" charset="0"/>
              </a:rPr>
            </a:br>
            <a:br>
              <a:rPr lang="uk-UA" altLang="ru-RU" sz="2800" b="1" dirty="0">
                <a:solidFill>
                  <a:srgbClr val="0070C0"/>
                </a:solidFill>
                <a:latin typeface="Times New Roman" panose="02020603050405020304" pitchFamily="18" charset="0"/>
                <a:cs typeface="Times New Roman" panose="02020603050405020304" pitchFamily="18" charset="0"/>
              </a:rPr>
            </a:br>
            <a:br>
              <a:rPr lang="uk-UA" altLang="ru-RU" sz="2800" b="1" dirty="0">
                <a:solidFill>
                  <a:srgbClr val="0070C0"/>
                </a:solidFill>
                <a:latin typeface="Times New Roman" panose="02020603050405020304" pitchFamily="18" charset="0"/>
                <a:cs typeface="Times New Roman" panose="02020603050405020304" pitchFamily="18" charset="0"/>
              </a:rPr>
            </a:br>
            <a:r>
              <a:rPr lang="uk-UA" altLang="ru-RU" sz="2800" b="1" dirty="0">
                <a:solidFill>
                  <a:srgbClr val="0070C0"/>
                </a:solidFill>
                <a:latin typeface="Times New Roman" panose="02020603050405020304" pitchFamily="18" charset="0"/>
                <a:cs typeface="Times New Roman" panose="02020603050405020304" pitchFamily="18" charset="0"/>
              </a:rPr>
              <a:t>доцент   Малтиз Вікторія Віталіївна</a:t>
            </a:r>
            <a:br>
              <a:rPr lang="uk-UA" altLang="ru-RU" sz="2800" b="1" dirty="0">
                <a:solidFill>
                  <a:srgbClr val="0070C0"/>
                </a:solidFill>
                <a:latin typeface="Times New Roman" panose="02020603050405020304" pitchFamily="18" charset="0"/>
                <a:cs typeface="Times New Roman" panose="02020603050405020304" pitchFamily="18" charset="0"/>
              </a:rPr>
            </a:br>
            <a:br>
              <a:rPr lang="uk-UA" altLang="ru-RU" sz="2800" b="1" dirty="0">
                <a:solidFill>
                  <a:srgbClr val="0070C0"/>
                </a:solidFill>
                <a:latin typeface="Times New Roman" panose="02020603050405020304" pitchFamily="18" charset="0"/>
                <a:cs typeface="Times New Roman" panose="02020603050405020304" pitchFamily="18" charset="0"/>
              </a:rPr>
            </a:br>
            <a:r>
              <a:rPr lang="uk-UA" altLang="ru-RU" sz="2800" b="1" dirty="0">
                <a:solidFill>
                  <a:srgbClr val="0070C0"/>
                </a:solidFill>
                <a:latin typeface="Times New Roman" panose="02020603050405020304" pitchFamily="18" charset="0"/>
                <a:cs typeface="Times New Roman" panose="02020603050405020304" pitchFamily="18" charset="0"/>
              </a:rPr>
              <a:t>Економічний факультет, кафедра Управління персоналом і маркетингу </a:t>
            </a:r>
            <a:br>
              <a:rPr lang="uk-UA" altLang="ru-RU" sz="2800" b="1" dirty="0">
                <a:solidFill>
                  <a:srgbClr val="0070C0"/>
                </a:solidFill>
                <a:latin typeface="Times New Roman" panose="02020603050405020304" pitchFamily="18" charset="0"/>
                <a:cs typeface="Times New Roman" panose="02020603050405020304" pitchFamily="18" charset="0"/>
              </a:rPr>
            </a:br>
            <a:r>
              <a:rPr lang="uk-UA" altLang="ru-RU" sz="2800" b="1" dirty="0">
                <a:solidFill>
                  <a:srgbClr val="0070C0"/>
                </a:solidFill>
                <a:latin typeface="Times New Roman" panose="02020603050405020304" pitchFamily="18" charset="0"/>
                <a:cs typeface="Times New Roman" panose="02020603050405020304" pitchFamily="18" charset="0"/>
              </a:rPr>
              <a:t>5-й корпус, </a:t>
            </a:r>
            <a:r>
              <a:rPr lang="uk-UA" altLang="ru-RU" sz="2800" b="1" dirty="0" err="1">
                <a:solidFill>
                  <a:srgbClr val="0070C0"/>
                </a:solidFill>
                <a:latin typeface="Times New Roman" panose="02020603050405020304" pitchFamily="18" charset="0"/>
                <a:cs typeface="Times New Roman" panose="02020603050405020304" pitchFamily="18" charset="0"/>
              </a:rPr>
              <a:t>каб</a:t>
            </a:r>
            <a:r>
              <a:rPr lang="uk-UA" altLang="ru-RU" sz="2800" b="1" dirty="0">
                <a:solidFill>
                  <a:srgbClr val="0070C0"/>
                </a:solidFill>
                <a:latin typeface="Times New Roman" panose="02020603050405020304" pitchFamily="18" charset="0"/>
                <a:cs typeface="Times New Roman" panose="02020603050405020304" pitchFamily="18" charset="0"/>
              </a:rPr>
              <a:t>. 218-А</a:t>
            </a:r>
            <a:br>
              <a:rPr lang="uk-UA" altLang="ru-RU" sz="2800" b="1" dirty="0">
                <a:solidFill>
                  <a:srgbClr val="0070C0"/>
                </a:solidFill>
                <a:latin typeface="Times New Roman" panose="02020603050405020304" pitchFamily="18" charset="0"/>
                <a:cs typeface="Times New Roman" panose="02020603050405020304" pitchFamily="18" charset="0"/>
              </a:rPr>
            </a:br>
            <a:endParaRPr lang="ru-RU" altLang="ru-RU" sz="2800" b="1" dirty="0">
              <a:solidFill>
                <a:srgbClr val="0070C0"/>
              </a:solidFill>
              <a:latin typeface="Times New Roman" panose="02020603050405020304" pitchFamily="18" charset="0"/>
              <a:cs typeface="Times New Roman" panose="02020603050405020304" pitchFamily="18" charset="0"/>
            </a:endParaRPr>
          </a:p>
        </p:txBody>
      </p:sp>
      <p:pic>
        <p:nvPicPr>
          <p:cNvPr id="3" name="Рисунок 2">
            <a:extLst>
              <a:ext uri="{FF2B5EF4-FFF2-40B4-BE49-F238E27FC236}">
                <a16:creationId xmlns:a16="http://schemas.microsoft.com/office/drawing/2014/main" id="{B0146195-4F49-5297-ACB0-57F91A6633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0988" y="1787847"/>
            <a:ext cx="4386168" cy="292411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C619C14F-60C8-4706-BFB7-DEF2C35B7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9929" y="4874670"/>
            <a:ext cx="1802229" cy="1802229"/>
          </a:xfrm>
          <a:prstGeom prst="rect">
            <a:avLst/>
          </a:prstGeom>
        </p:spPr>
      </p:pic>
      <p:pic>
        <p:nvPicPr>
          <p:cNvPr id="5" name="Рисунок 4">
            <a:extLst>
              <a:ext uri="{FF2B5EF4-FFF2-40B4-BE49-F238E27FC236}">
                <a16:creationId xmlns:a16="http://schemas.microsoft.com/office/drawing/2014/main" id="{38B085B9-681E-4573-89F8-4716DE4B46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235"/>
          <a:stretch/>
        </p:blipFill>
        <p:spPr>
          <a:xfrm>
            <a:off x="1023815" y="339850"/>
            <a:ext cx="4187436" cy="1967124"/>
          </a:xfrm>
          <a:prstGeom prst="rect">
            <a:avLst/>
          </a:prstGeom>
        </p:spPr>
      </p:pic>
      <p:pic>
        <p:nvPicPr>
          <p:cNvPr id="7" name="Рисунок 6">
            <a:extLst>
              <a:ext uri="{FF2B5EF4-FFF2-40B4-BE49-F238E27FC236}">
                <a16:creationId xmlns:a16="http://schemas.microsoft.com/office/drawing/2014/main" id="{816AA833-4324-4416-A27B-8041DD9897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4916" y="20319"/>
            <a:ext cx="3506190" cy="3011984"/>
          </a:xfrm>
          <a:prstGeom prst="rect">
            <a:avLst/>
          </a:prstGeom>
        </p:spPr>
      </p:pic>
      <p:pic>
        <p:nvPicPr>
          <p:cNvPr id="9" name="Рисунок 8">
            <a:extLst>
              <a:ext uri="{FF2B5EF4-FFF2-40B4-BE49-F238E27FC236}">
                <a16:creationId xmlns:a16="http://schemas.microsoft.com/office/drawing/2014/main" id="{C1A48F7F-AE44-47CE-8B20-68CA8DB112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9" y="2659471"/>
            <a:ext cx="4467342" cy="2101887"/>
          </a:xfrm>
          <a:prstGeom prst="rect">
            <a:avLst/>
          </a:prstGeom>
          <a:ln>
            <a:solidFill>
              <a:srgbClr val="FF0000"/>
            </a:solidFill>
          </a:ln>
        </p:spPr>
      </p:pic>
      <p:pic>
        <p:nvPicPr>
          <p:cNvPr id="4" name="Рисунок 3">
            <a:extLst>
              <a:ext uri="{FF2B5EF4-FFF2-40B4-BE49-F238E27FC236}">
                <a16:creationId xmlns:a16="http://schemas.microsoft.com/office/drawing/2014/main" id="{BD595BF6-9145-4DC9-860F-55571C235D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55260" y="3064673"/>
            <a:ext cx="4396755" cy="3619994"/>
          </a:xfrm>
          <a:prstGeom prst="rect">
            <a:avLst/>
          </a:prstGeom>
        </p:spPr>
      </p:pic>
      <p:sp>
        <p:nvSpPr>
          <p:cNvPr id="6" name="Прямоугольник 5">
            <a:extLst>
              <a:ext uri="{FF2B5EF4-FFF2-40B4-BE49-F238E27FC236}">
                <a16:creationId xmlns:a16="http://schemas.microsoft.com/office/drawing/2014/main" id="{8EC4F24E-AD4C-4952-A00D-CCAD6A39798C}"/>
              </a:ext>
            </a:extLst>
          </p:cNvPr>
          <p:cNvSpPr/>
          <p:nvPr/>
        </p:nvSpPr>
        <p:spPr>
          <a:xfrm>
            <a:off x="5955260" y="3105834"/>
            <a:ext cx="2928879" cy="923330"/>
          </a:xfrm>
          <a:prstGeom prst="rect">
            <a:avLst/>
          </a:prstGeom>
        </p:spPr>
        <p:txBody>
          <a:bodyPr wrap="none">
            <a:spAutoFit/>
          </a:bodyPr>
          <a:lstStyle/>
          <a:p>
            <a:r>
              <a:rPr lang="uk-UA" b="1" dirty="0">
                <a:latin typeface="Times New Roman" panose="02020603050405020304" pitchFamily="18" charset="0"/>
                <a:cs typeface="Times New Roman" panose="02020603050405020304" pitchFamily="18" charset="0"/>
              </a:rPr>
              <a:t>К</a:t>
            </a:r>
            <a:r>
              <a:rPr lang="ru-RU" b="1" dirty="0" err="1">
                <a:latin typeface="Times New Roman" panose="02020603050405020304" pitchFamily="18" charset="0"/>
                <a:cs typeface="Times New Roman" panose="02020603050405020304" pitchFamily="18" charset="0"/>
              </a:rPr>
              <a:t>упуй</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товари</a:t>
            </a:r>
            <a:r>
              <a:rPr lang="ru-RU" b="1" dirty="0">
                <a:latin typeface="Times New Roman" panose="02020603050405020304" pitchFamily="18" charset="0"/>
                <a:cs typeface="Times New Roman" panose="02020603050405020304" pitchFamily="18" charset="0"/>
              </a:rPr>
              <a:t> на 1000 </a:t>
            </a:r>
            <a:r>
              <a:rPr lang="ru-RU" b="1" dirty="0" err="1">
                <a:latin typeface="Times New Roman" panose="02020603050405020304" pitchFamily="18" charset="0"/>
                <a:cs typeface="Times New Roman" panose="02020603050405020304" pitchFamily="18" charset="0"/>
              </a:rPr>
              <a:t>грн</a:t>
            </a:r>
            <a:r>
              <a:rPr lang="ru-RU" b="1" dirty="0">
                <a:latin typeface="Times New Roman" panose="02020603050405020304" pitchFamily="18" charset="0"/>
                <a:cs typeface="Times New Roman" panose="02020603050405020304" pitchFamily="18" charset="0"/>
              </a:rPr>
              <a:t> </a:t>
            </a:r>
          </a:p>
          <a:p>
            <a:r>
              <a:rPr lang="ru-RU" b="1" dirty="0">
                <a:latin typeface="Times New Roman" panose="02020603050405020304" pitchFamily="18" charset="0"/>
                <a:cs typeface="Times New Roman" panose="02020603050405020304" pitchFamily="18" charset="0"/>
              </a:rPr>
              <a:t>і </a:t>
            </a:r>
            <a:r>
              <a:rPr lang="ru-RU" b="1" dirty="0" err="1">
                <a:latin typeface="Times New Roman" panose="02020603050405020304" pitchFamily="18" charset="0"/>
                <a:cs typeface="Times New Roman" panose="02020603050405020304" pitchFamily="18" charset="0"/>
              </a:rPr>
              <a:t>вигравай</a:t>
            </a:r>
            <a:r>
              <a:rPr lang="ru-RU" b="1" dirty="0">
                <a:latin typeface="Times New Roman" panose="02020603050405020304" pitchFamily="18" charset="0"/>
                <a:cs typeface="Times New Roman" panose="02020603050405020304" pitchFamily="18" charset="0"/>
              </a:rPr>
              <a:t> </a:t>
            </a:r>
          </a:p>
          <a:p>
            <a:r>
              <a:rPr lang="ru-RU" b="1" dirty="0">
                <a:latin typeface="Times New Roman" panose="02020603050405020304" pitchFamily="18" charset="0"/>
                <a:cs typeface="Times New Roman" panose="02020603050405020304" pitchFamily="18" charset="0"/>
              </a:rPr>
              <a:t>авто</a:t>
            </a:r>
            <a:endParaRPr lang="ru-RU" dirty="0"/>
          </a:p>
        </p:txBody>
      </p:sp>
    </p:spTree>
    <p:extLst>
      <p:ext uri="{BB962C8B-B14F-4D97-AF65-F5344CB8AC3E}">
        <p14:creationId xmlns:p14="http://schemas.microsoft.com/office/powerpoint/2010/main" val="2051238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974ADB7E-226B-49A0-8655-9598E49FD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034" y="4854758"/>
            <a:ext cx="4774256" cy="1538805"/>
          </a:xfrm>
          <a:prstGeom prst="rect">
            <a:avLst/>
          </a:prstGeom>
        </p:spPr>
      </p:pic>
      <p:pic>
        <p:nvPicPr>
          <p:cNvPr id="5" name="Рисунок 4">
            <a:extLst>
              <a:ext uri="{FF2B5EF4-FFF2-40B4-BE49-F238E27FC236}">
                <a16:creationId xmlns:a16="http://schemas.microsoft.com/office/drawing/2014/main" id="{A316DFEF-DE33-41C4-B52E-B8E13E251E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667" y="2545355"/>
            <a:ext cx="8004017" cy="1899335"/>
          </a:xfrm>
          <a:prstGeom prst="rect">
            <a:avLst/>
          </a:prstGeom>
        </p:spPr>
      </p:pic>
      <p:pic>
        <p:nvPicPr>
          <p:cNvPr id="7" name="Рисунок 6">
            <a:extLst>
              <a:ext uri="{FF2B5EF4-FFF2-40B4-BE49-F238E27FC236}">
                <a16:creationId xmlns:a16="http://schemas.microsoft.com/office/drawing/2014/main" id="{93DDD764-5760-4824-AF40-CCFCEB1FE9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034" y="256424"/>
            <a:ext cx="8314410" cy="2234149"/>
          </a:xfrm>
          <a:prstGeom prst="rect">
            <a:avLst/>
          </a:prstGeom>
        </p:spPr>
      </p:pic>
      <p:pic>
        <p:nvPicPr>
          <p:cNvPr id="11" name="Рисунок 10">
            <a:extLst>
              <a:ext uri="{FF2B5EF4-FFF2-40B4-BE49-F238E27FC236}">
                <a16:creationId xmlns:a16="http://schemas.microsoft.com/office/drawing/2014/main" id="{B72F0636-F116-4612-89B6-9CA0143592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1527" y="4702415"/>
            <a:ext cx="2205036" cy="2076631"/>
          </a:xfrm>
          <a:prstGeom prst="rect">
            <a:avLst/>
          </a:prstGeom>
        </p:spPr>
      </p:pic>
      <p:sp>
        <p:nvSpPr>
          <p:cNvPr id="12" name="Прямоугольник 11">
            <a:extLst>
              <a:ext uri="{FF2B5EF4-FFF2-40B4-BE49-F238E27FC236}">
                <a16:creationId xmlns:a16="http://schemas.microsoft.com/office/drawing/2014/main" id="{EDBAA460-A836-4077-A9E1-3C308B32B6C5}"/>
              </a:ext>
            </a:extLst>
          </p:cNvPr>
          <p:cNvSpPr/>
          <p:nvPr/>
        </p:nvSpPr>
        <p:spPr>
          <a:xfrm>
            <a:off x="6703685" y="5351505"/>
            <a:ext cx="1920719" cy="707886"/>
          </a:xfrm>
          <a:prstGeom prst="rect">
            <a:avLst/>
          </a:prstGeom>
        </p:spPr>
        <p:txBody>
          <a:bodyPr wrap="none">
            <a:spAutoFit/>
          </a:bodyPr>
          <a:lstStyle/>
          <a:p>
            <a:r>
              <a:rPr lang="uk-UA" sz="4000" dirty="0">
                <a:latin typeface="Bahnschrift SemiLight" panose="020B0502040204020203" pitchFamily="34" charset="0"/>
                <a:cs typeface="Times New Roman" panose="02020603050405020304" pitchFamily="18" charset="0"/>
              </a:rPr>
              <a:t>1,00 грн</a:t>
            </a:r>
            <a:endParaRPr lang="ru-RU" sz="4000" dirty="0">
              <a:latin typeface="Bahnschrift SemiLight" panose="020B0502040204020203" pitchFamily="34" charset="0"/>
            </a:endParaRPr>
          </a:p>
        </p:txBody>
      </p:sp>
      <p:sp>
        <p:nvSpPr>
          <p:cNvPr id="13" name="Прямоугольник 12">
            <a:extLst>
              <a:ext uri="{FF2B5EF4-FFF2-40B4-BE49-F238E27FC236}">
                <a16:creationId xmlns:a16="http://schemas.microsoft.com/office/drawing/2014/main" id="{A7F12022-CB15-4C3A-A6C2-4FC0BD16281A}"/>
              </a:ext>
            </a:extLst>
          </p:cNvPr>
          <p:cNvSpPr/>
          <p:nvPr/>
        </p:nvSpPr>
        <p:spPr>
          <a:xfrm>
            <a:off x="7020744" y="6086299"/>
            <a:ext cx="2030136" cy="630942"/>
          </a:xfrm>
          <a:prstGeom prst="rect">
            <a:avLst/>
          </a:prstGeom>
        </p:spPr>
        <p:txBody>
          <a:bodyPr wrap="square">
            <a:spAutoFit/>
          </a:bodyPr>
          <a:lstStyle/>
          <a:p>
            <a:r>
              <a:rPr lang="uk-UA" sz="3500" dirty="0">
                <a:latin typeface="Bahnschrift SemiLight" panose="020B0502040204020203" pitchFamily="34" charset="0"/>
                <a:cs typeface="Times New Roman" panose="02020603050405020304" pitchFamily="18" charset="0"/>
              </a:rPr>
              <a:t>0,99 грн</a:t>
            </a:r>
            <a:endParaRPr lang="ru-RU" sz="3500" dirty="0">
              <a:latin typeface="Bahnschrift SemiLight" panose="020B0502040204020203" pitchFamily="34" charset="0"/>
            </a:endParaRPr>
          </a:p>
        </p:txBody>
      </p:sp>
      <p:cxnSp>
        <p:nvCxnSpPr>
          <p:cNvPr id="15" name="Прямая соединительная линия 14">
            <a:extLst>
              <a:ext uri="{FF2B5EF4-FFF2-40B4-BE49-F238E27FC236}">
                <a16:creationId xmlns:a16="http://schemas.microsoft.com/office/drawing/2014/main" id="{46D5C0B4-1647-41C1-AE56-12386405D635}"/>
              </a:ext>
            </a:extLst>
          </p:cNvPr>
          <p:cNvCxnSpPr/>
          <p:nvPr/>
        </p:nvCxnSpPr>
        <p:spPr>
          <a:xfrm>
            <a:off x="6845844" y="5465741"/>
            <a:ext cx="1450868" cy="7078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Прямоугольник 1">
            <a:extLst>
              <a:ext uri="{FF2B5EF4-FFF2-40B4-BE49-F238E27FC236}">
                <a16:creationId xmlns:a16="http://schemas.microsoft.com/office/drawing/2014/main" id="{73FC7B61-75FA-4E18-A4C4-7B88994438B8}"/>
              </a:ext>
            </a:extLst>
          </p:cNvPr>
          <p:cNvSpPr/>
          <p:nvPr/>
        </p:nvSpPr>
        <p:spPr>
          <a:xfrm>
            <a:off x="8035812" y="332618"/>
            <a:ext cx="4444691" cy="6555641"/>
          </a:xfrm>
          <a:prstGeom prst="rect">
            <a:avLst/>
          </a:prstGeom>
          <a:noFill/>
        </p:spPr>
        <p:txBody>
          <a:bodyPr wrap="square" lIns="91440" tIns="45720" rIns="91440" bIns="45720">
            <a:spAutoFit/>
          </a:bodyPr>
          <a:lstStyle/>
          <a:p>
            <a:pPr algn="ctr"/>
            <a:r>
              <a:rPr lang="ru-RU" sz="1500" cap="none" spc="0" dirty="0" err="1">
                <a:ln w="0"/>
                <a:solidFill>
                  <a:schemeClr val="tx1"/>
                </a:solidFill>
                <a:latin typeface="Arial Black" panose="020B0A04020102020204" pitchFamily="34" charset="0"/>
              </a:rPr>
              <a:t>Обмеженяя</a:t>
            </a:r>
            <a:r>
              <a:rPr lang="ru-RU" sz="1500" cap="none" spc="0" dirty="0">
                <a:ln w="0"/>
                <a:solidFill>
                  <a:schemeClr val="tx1"/>
                </a:solidFill>
                <a:latin typeface="Arial Black" panose="020B0A04020102020204" pitchFamily="34" charset="0"/>
              </a:rPr>
              <a:t> часу – мало </a:t>
            </a:r>
          </a:p>
          <a:p>
            <a:pPr algn="ctr"/>
            <a:r>
              <a:rPr lang="ru-RU" sz="1500" cap="none" spc="0" dirty="0">
                <a:ln w="0"/>
                <a:solidFill>
                  <a:schemeClr val="tx1"/>
                </a:solidFill>
                <a:latin typeface="Arial Black" panose="020B0A04020102020204" pitchFamily="34" charset="0"/>
              </a:rPr>
              <a:t>часу для </a:t>
            </a:r>
            <a:r>
              <a:rPr lang="ru-RU" sz="1500" cap="none" spc="0" dirty="0" err="1">
                <a:ln w="0"/>
                <a:solidFill>
                  <a:schemeClr val="tx1"/>
                </a:solidFill>
                <a:latin typeface="Arial Black" panose="020B0A04020102020204" pitchFamily="34" charset="0"/>
              </a:rPr>
              <a:t>прийняття</a:t>
            </a:r>
            <a:r>
              <a:rPr lang="ru-RU" sz="1500" cap="none" spc="0" dirty="0">
                <a:ln w="0"/>
                <a:solidFill>
                  <a:schemeClr val="tx1"/>
                </a:solidFill>
                <a:latin typeface="Arial Black" panose="020B0A04020102020204" pitchFamily="34" charset="0"/>
              </a:rPr>
              <a:t> </a:t>
            </a:r>
          </a:p>
          <a:p>
            <a:pPr algn="ctr"/>
            <a:r>
              <a:rPr lang="ru-RU" sz="1500" cap="none" spc="0" dirty="0" err="1">
                <a:ln w="0"/>
                <a:solidFill>
                  <a:schemeClr val="tx1"/>
                </a:solidFill>
                <a:latin typeface="Arial Black" panose="020B0A04020102020204" pitchFamily="34" charset="0"/>
              </a:rPr>
              <a:t>рішень</a:t>
            </a:r>
            <a:r>
              <a:rPr lang="ru-RU" sz="1500" cap="none" spc="0" dirty="0">
                <a:ln w="0"/>
                <a:solidFill>
                  <a:schemeClr val="tx1"/>
                </a:solidFill>
                <a:latin typeface="Arial Black" panose="020B0A04020102020204" pitchFamily="34" charset="0"/>
              </a:rPr>
              <a:t>, </a:t>
            </a:r>
            <a:r>
              <a:rPr lang="ru-RU" sz="1500" cap="none" spc="0" dirty="0" err="1">
                <a:ln w="0"/>
                <a:solidFill>
                  <a:schemeClr val="tx1"/>
                </a:solidFill>
                <a:latin typeface="Arial Black" panose="020B0A04020102020204" pitchFamily="34" charset="0"/>
              </a:rPr>
              <a:t>спонукає</a:t>
            </a:r>
            <a:r>
              <a:rPr lang="ru-RU" sz="1500" cap="none" spc="0" dirty="0">
                <a:ln w="0"/>
                <a:solidFill>
                  <a:schemeClr val="tx1"/>
                </a:solidFill>
                <a:latin typeface="Arial Black" panose="020B0A04020102020204" pitchFamily="34" charset="0"/>
              </a:rPr>
              <a:t> до покупки</a:t>
            </a:r>
          </a:p>
          <a:p>
            <a:pPr algn="ctr"/>
            <a:r>
              <a:rPr lang="uk-UA" sz="1500" dirty="0">
                <a:ln w="0"/>
                <a:latin typeface="Arial Black" panose="020B0A04020102020204" pitchFamily="34" charset="0"/>
              </a:rPr>
              <a:t>т</a:t>
            </a:r>
            <a:r>
              <a:rPr lang="uk-UA" sz="1500" cap="none" spc="0" dirty="0">
                <a:ln w="0"/>
                <a:solidFill>
                  <a:schemeClr val="tx1"/>
                </a:solidFill>
                <a:latin typeface="Arial Black" panose="020B0A04020102020204" pitchFamily="34" charset="0"/>
              </a:rPr>
              <a:t>ому, що впливає на </a:t>
            </a:r>
          </a:p>
          <a:p>
            <a:pPr algn="ctr"/>
            <a:r>
              <a:rPr lang="uk-UA" sz="1500" cap="none" spc="0" dirty="0">
                <a:ln w="0"/>
                <a:solidFill>
                  <a:schemeClr val="tx1"/>
                </a:solidFill>
                <a:latin typeface="Arial Black" panose="020B0A04020102020204" pitchFamily="34" charset="0"/>
              </a:rPr>
              <a:t>психологію покупця, який розуміє,</a:t>
            </a:r>
          </a:p>
          <a:p>
            <a:pPr algn="ctr"/>
            <a:r>
              <a:rPr lang="uk-UA" sz="1500" dirty="0">
                <a:ln w="0"/>
                <a:latin typeface="Arial Black" panose="020B0A04020102020204" pitchFamily="34" charset="0"/>
              </a:rPr>
              <a:t>що вже, наприклад, завтра він </a:t>
            </a:r>
          </a:p>
          <a:p>
            <a:pPr algn="ctr"/>
            <a:r>
              <a:rPr lang="uk-UA" sz="1500" dirty="0">
                <a:ln w="0"/>
                <a:latin typeface="Arial Black" panose="020B0A04020102020204" pitchFamily="34" charset="0"/>
              </a:rPr>
              <a:t>може придбати </a:t>
            </a:r>
          </a:p>
          <a:p>
            <a:pPr algn="ctr"/>
            <a:r>
              <a:rPr lang="uk-UA" sz="1500" cap="none" spc="0" dirty="0">
                <a:ln w="0"/>
                <a:solidFill>
                  <a:schemeClr val="tx1"/>
                </a:solidFill>
                <a:latin typeface="Arial Black" panose="020B0A04020102020204" pitchFamily="34" charset="0"/>
              </a:rPr>
              <a:t>Цей товар за більшу ціну!</a:t>
            </a:r>
          </a:p>
          <a:p>
            <a:pPr algn="ctr"/>
            <a:endParaRPr lang="uk-UA" sz="1500" dirty="0">
              <a:ln w="0"/>
              <a:latin typeface="Arial Black" panose="020B0A04020102020204" pitchFamily="34" charset="0"/>
            </a:endParaRPr>
          </a:p>
          <a:p>
            <a:pPr algn="ctr"/>
            <a:endParaRPr lang="uk-UA" sz="1500" cap="none" spc="0" dirty="0">
              <a:ln w="0"/>
              <a:solidFill>
                <a:schemeClr val="tx1"/>
              </a:solidFill>
              <a:latin typeface="Arial Black" panose="020B0A04020102020204" pitchFamily="34" charset="0"/>
            </a:endParaRPr>
          </a:p>
          <a:p>
            <a:pPr algn="ctr"/>
            <a:endParaRPr lang="uk-UA" sz="1500" dirty="0">
              <a:ln w="0"/>
              <a:latin typeface="Arial Black" panose="020B0A04020102020204" pitchFamily="34" charset="0"/>
            </a:endParaRPr>
          </a:p>
          <a:p>
            <a:pPr algn="ctr"/>
            <a:endParaRPr lang="uk-UA" sz="1500" cap="none" spc="0" dirty="0">
              <a:ln w="0"/>
              <a:solidFill>
                <a:schemeClr val="tx1"/>
              </a:solidFill>
              <a:latin typeface="Arial Black" panose="020B0A04020102020204" pitchFamily="34" charset="0"/>
            </a:endParaRPr>
          </a:p>
          <a:p>
            <a:pPr algn="ctr"/>
            <a:endParaRPr lang="uk-UA" sz="1500" dirty="0">
              <a:ln w="0"/>
              <a:latin typeface="Arial Black" panose="020B0A04020102020204" pitchFamily="34" charset="0"/>
            </a:endParaRPr>
          </a:p>
          <a:p>
            <a:pPr algn="ctr"/>
            <a:endParaRPr lang="uk-UA" sz="1500" cap="none" spc="0" dirty="0">
              <a:ln w="0"/>
              <a:solidFill>
                <a:schemeClr val="tx1"/>
              </a:solidFill>
              <a:latin typeface="Arial Black" panose="020B0A04020102020204" pitchFamily="34" charset="0"/>
            </a:endParaRPr>
          </a:p>
          <a:p>
            <a:pPr algn="ctr"/>
            <a:endParaRPr lang="uk-UA" sz="1500" dirty="0">
              <a:ln w="0"/>
              <a:latin typeface="Arial Black" panose="020B0A04020102020204" pitchFamily="34" charset="0"/>
            </a:endParaRPr>
          </a:p>
          <a:p>
            <a:pPr algn="ctr"/>
            <a:endParaRPr lang="uk-UA" sz="1500" cap="none" spc="0" dirty="0">
              <a:ln w="0"/>
              <a:solidFill>
                <a:schemeClr val="tx1"/>
              </a:solidFill>
              <a:latin typeface="Arial Black" panose="020B0A04020102020204" pitchFamily="34" charset="0"/>
            </a:endParaRPr>
          </a:p>
          <a:p>
            <a:pPr algn="ctr"/>
            <a:endParaRPr lang="uk-UA" sz="1500" dirty="0">
              <a:ln w="0"/>
              <a:latin typeface="Arial Black" panose="020B0A04020102020204" pitchFamily="34" charset="0"/>
            </a:endParaRPr>
          </a:p>
          <a:p>
            <a:pPr algn="ctr"/>
            <a:endParaRPr lang="uk-UA" sz="1500" cap="none" spc="0" dirty="0">
              <a:ln w="0"/>
              <a:solidFill>
                <a:schemeClr val="tx1"/>
              </a:solidFill>
              <a:latin typeface="Arial Black" panose="020B0A04020102020204" pitchFamily="34" charset="0"/>
            </a:endParaRPr>
          </a:p>
          <a:p>
            <a:pPr algn="ctr"/>
            <a:endParaRPr lang="uk-UA" sz="1500" cap="none" spc="0" dirty="0">
              <a:ln w="0"/>
              <a:solidFill>
                <a:schemeClr val="tx1"/>
              </a:solidFill>
              <a:latin typeface="Arial Black" panose="020B0A04020102020204" pitchFamily="34" charset="0"/>
            </a:endParaRPr>
          </a:p>
          <a:p>
            <a:pPr algn="ctr"/>
            <a:endParaRPr lang="uk-UA" sz="1500" dirty="0">
              <a:ln w="0"/>
              <a:latin typeface="Arial Black" panose="020B0A04020102020204" pitchFamily="34" charset="0"/>
            </a:endParaRPr>
          </a:p>
          <a:p>
            <a:pPr algn="ctr"/>
            <a:r>
              <a:rPr lang="uk-UA" sz="1500" cap="none" spc="0" dirty="0">
                <a:ln w="0"/>
                <a:solidFill>
                  <a:schemeClr val="tx1"/>
                </a:solidFill>
                <a:latin typeface="Arial Black" panose="020B0A04020102020204" pitchFamily="34" charset="0"/>
              </a:rPr>
              <a:t>Вид психологічного </a:t>
            </a:r>
          </a:p>
          <a:p>
            <a:pPr algn="ctr"/>
            <a:r>
              <a:rPr lang="uk-UA" sz="1500" cap="none" spc="0" dirty="0">
                <a:ln w="0"/>
                <a:solidFill>
                  <a:schemeClr val="tx1"/>
                </a:solidFill>
                <a:latin typeface="Arial Black" panose="020B0A04020102020204" pitchFamily="34" charset="0"/>
              </a:rPr>
              <a:t>маркетингу,</a:t>
            </a:r>
          </a:p>
          <a:p>
            <a:pPr algn="ctr"/>
            <a:r>
              <a:rPr lang="uk-UA" sz="1500" dirty="0">
                <a:ln w="0"/>
                <a:latin typeface="Arial Black" panose="020B0A04020102020204" pitchFamily="34" charset="0"/>
              </a:rPr>
              <a:t>Який передбачає, </a:t>
            </a:r>
          </a:p>
          <a:p>
            <a:pPr algn="ctr"/>
            <a:r>
              <a:rPr lang="uk-UA" sz="1500" dirty="0">
                <a:ln w="0"/>
                <a:latin typeface="Arial Black" panose="020B0A04020102020204" pitchFamily="34" charset="0"/>
              </a:rPr>
              <a:t>що покупець, </a:t>
            </a:r>
          </a:p>
          <a:p>
            <a:pPr algn="ctr"/>
            <a:r>
              <a:rPr lang="uk-UA" sz="1500" dirty="0">
                <a:ln w="0"/>
                <a:latin typeface="Arial Black" panose="020B0A04020102020204" pitchFamily="34" charset="0"/>
              </a:rPr>
              <a:t>сприймає ціну звертаючи </a:t>
            </a:r>
          </a:p>
          <a:p>
            <a:pPr algn="ctr"/>
            <a:r>
              <a:rPr lang="uk-UA" sz="1500" dirty="0">
                <a:ln w="0"/>
                <a:latin typeface="Arial Black" panose="020B0A04020102020204" pitchFamily="34" charset="0"/>
              </a:rPr>
              <a:t>увагу переважно на першу </a:t>
            </a:r>
          </a:p>
          <a:p>
            <a:pPr algn="ctr"/>
            <a:r>
              <a:rPr lang="uk-UA" sz="1500" dirty="0">
                <a:ln w="0"/>
                <a:latin typeface="Arial Black" panose="020B0A04020102020204" pitchFamily="34" charset="0"/>
              </a:rPr>
              <a:t>цифру ціни</a:t>
            </a:r>
            <a:endParaRPr lang="ru-RU" sz="1500" cap="none" spc="0" dirty="0">
              <a:ln w="0"/>
              <a:solidFill>
                <a:schemeClr val="tx1"/>
              </a:solidFill>
              <a:latin typeface="Arial Black" panose="020B0A04020102020204" pitchFamily="34" charset="0"/>
            </a:endParaRPr>
          </a:p>
        </p:txBody>
      </p:sp>
      <p:cxnSp>
        <p:nvCxnSpPr>
          <p:cNvPr id="6" name="Прямая со стрелкой 5">
            <a:extLst>
              <a:ext uri="{FF2B5EF4-FFF2-40B4-BE49-F238E27FC236}">
                <a16:creationId xmlns:a16="http://schemas.microsoft.com/office/drawing/2014/main" id="{0A7B110F-6D33-488B-ACC1-658FA8DD17E4}"/>
              </a:ext>
            </a:extLst>
          </p:cNvPr>
          <p:cNvCxnSpPr>
            <a:cxnSpLocks/>
          </p:cNvCxnSpPr>
          <p:nvPr/>
        </p:nvCxnSpPr>
        <p:spPr>
          <a:xfrm>
            <a:off x="8766563" y="5537675"/>
            <a:ext cx="38598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66827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AA8695AE-85EC-4C13-AC9E-74C1ADC8ED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1687" y="172994"/>
            <a:ext cx="4070071" cy="2503094"/>
          </a:xfrm>
        </p:spPr>
      </p:pic>
      <p:pic>
        <p:nvPicPr>
          <p:cNvPr id="7" name="Рисунок 6">
            <a:extLst>
              <a:ext uri="{FF2B5EF4-FFF2-40B4-BE49-F238E27FC236}">
                <a16:creationId xmlns:a16="http://schemas.microsoft.com/office/drawing/2014/main" id="{7B34F750-5CCD-4665-8AE8-DFD72521F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8895" y="2877424"/>
            <a:ext cx="6845417" cy="3850547"/>
          </a:xfrm>
          <a:prstGeom prst="rect">
            <a:avLst/>
          </a:prstGeom>
        </p:spPr>
      </p:pic>
      <p:sp>
        <p:nvSpPr>
          <p:cNvPr id="8" name="Объект 2">
            <a:extLst>
              <a:ext uri="{FF2B5EF4-FFF2-40B4-BE49-F238E27FC236}">
                <a16:creationId xmlns:a16="http://schemas.microsoft.com/office/drawing/2014/main" id="{F5CD3E75-5D8F-4732-A8F6-305FF47DDDAC}"/>
              </a:ext>
            </a:extLst>
          </p:cNvPr>
          <p:cNvSpPr txBox="1">
            <a:spLocks/>
          </p:cNvSpPr>
          <p:nvPr/>
        </p:nvSpPr>
        <p:spPr>
          <a:xfrm>
            <a:off x="6181988" y="280208"/>
            <a:ext cx="4572699" cy="16240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uk-UA" sz="4500" b="1" dirty="0">
                <a:solidFill>
                  <a:srgbClr val="FF0000"/>
                </a:solidFill>
                <a:latin typeface="Times New Roman" panose="02020603050405020304" pitchFamily="18" charset="0"/>
                <a:cs typeface="Times New Roman" panose="02020603050405020304" pitchFamily="18" charset="0"/>
              </a:rPr>
              <a:t>Принцип накопичення</a:t>
            </a:r>
            <a:endParaRPr lang="ru-RU" sz="4500" dirty="0">
              <a:latin typeface="Times New Roman" panose="02020603050405020304" pitchFamily="18" charset="0"/>
              <a:cs typeface="Times New Roman" panose="02020603050405020304" pitchFamily="18" charset="0"/>
            </a:endParaRPr>
          </a:p>
        </p:txBody>
      </p:sp>
      <p:sp>
        <p:nvSpPr>
          <p:cNvPr id="9" name="Стрелка: вправо 8">
            <a:extLst>
              <a:ext uri="{FF2B5EF4-FFF2-40B4-BE49-F238E27FC236}">
                <a16:creationId xmlns:a16="http://schemas.microsoft.com/office/drawing/2014/main" id="{2143BC11-113F-46F0-9523-B501182D6BA9}"/>
              </a:ext>
            </a:extLst>
          </p:cNvPr>
          <p:cNvSpPr/>
          <p:nvPr/>
        </p:nvSpPr>
        <p:spPr>
          <a:xfrm>
            <a:off x="4714613" y="4296849"/>
            <a:ext cx="645953" cy="5956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Объект 2">
            <a:extLst>
              <a:ext uri="{FF2B5EF4-FFF2-40B4-BE49-F238E27FC236}">
                <a16:creationId xmlns:a16="http://schemas.microsoft.com/office/drawing/2014/main" id="{306C11D5-9D49-47A6-97A3-159ABA3CA39E}"/>
              </a:ext>
            </a:extLst>
          </p:cNvPr>
          <p:cNvSpPr txBox="1">
            <a:spLocks/>
          </p:cNvSpPr>
          <p:nvPr/>
        </p:nvSpPr>
        <p:spPr>
          <a:xfrm>
            <a:off x="545984" y="4232821"/>
            <a:ext cx="4572699" cy="162409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uk-UA" sz="4500" b="1" dirty="0">
                <a:solidFill>
                  <a:srgbClr val="FF0000"/>
                </a:solidFill>
                <a:latin typeface="Times New Roman" panose="02020603050405020304" pitchFamily="18" charset="0"/>
                <a:cs typeface="Times New Roman" panose="02020603050405020304" pitchFamily="18" charset="0"/>
              </a:rPr>
              <a:t>Принцип колекціонування</a:t>
            </a:r>
            <a:endParaRPr lang="ru-RU" sz="4500" dirty="0">
              <a:latin typeface="Times New Roman" panose="02020603050405020304" pitchFamily="18" charset="0"/>
              <a:cs typeface="Times New Roman" panose="02020603050405020304" pitchFamily="18" charset="0"/>
            </a:endParaRPr>
          </a:p>
        </p:txBody>
      </p:sp>
      <p:sp>
        <p:nvSpPr>
          <p:cNvPr id="11" name="Стрелка: влево 10">
            <a:extLst>
              <a:ext uri="{FF2B5EF4-FFF2-40B4-BE49-F238E27FC236}">
                <a16:creationId xmlns:a16="http://schemas.microsoft.com/office/drawing/2014/main" id="{D3CCE1C6-5D9E-432F-AC01-26B029B9E166}"/>
              </a:ext>
            </a:extLst>
          </p:cNvPr>
          <p:cNvSpPr/>
          <p:nvPr/>
        </p:nvSpPr>
        <p:spPr>
          <a:xfrm>
            <a:off x="4915949" y="805343"/>
            <a:ext cx="713064" cy="55367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210799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3818E26-CCC2-4731-B30E-08C817463829}"/>
              </a:ext>
            </a:extLst>
          </p:cNvPr>
          <p:cNvSpPr>
            <a:spLocks noGrp="1"/>
          </p:cNvSpPr>
          <p:nvPr>
            <p:ph type="title"/>
          </p:nvPr>
        </p:nvSpPr>
        <p:spPr/>
        <p:txBody>
          <a:bodyPr/>
          <a:lstStyle/>
          <a:p>
            <a:pPr algn="ctr"/>
            <a:r>
              <a:rPr lang="uk-UA" b="1" dirty="0">
                <a:solidFill>
                  <a:srgbClr val="FF0000"/>
                </a:solidFill>
              </a:rPr>
              <a:t>Матеріальні (сенсорні) інструменти маркетингу:</a:t>
            </a:r>
            <a:endParaRPr lang="ru-RU" b="1" dirty="0">
              <a:solidFill>
                <a:srgbClr val="FF0000"/>
              </a:solidFill>
            </a:endParaRPr>
          </a:p>
        </p:txBody>
      </p:sp>
      <p:sp>
        <p:nvSpPr>
          <p:cNvPr id="3" name="Объект 2">
            <a:extLst>
              <a:ext uri="{FF2B5EF4-FFF2-40B4-BE49-F238E27FC236}">
                <a16:creationId xmlns:a16="http://schemas.microsoft.com/office/drawing/2014/main" id="{645F3B0A-CAC1-43BE-815F-11D836E74BDD}"/>
              </a:ext>
            </a:extLst>
          </p:cNvPr>
          <p:cNvSpPr>
            <a:spLocks noGrp="1"/>
          </p:cNvSpPr>
          <p:nvPr>
            <p:ph idx="1"/>
          </p:nvPr>
        </p:nvSpPr>
        <p:spPr/>
        <p:txBody>
          <a:bodyPr/>
          <a:lstStyle/>
          <a:p>
            <a:r>
              <a:rPr lang="uk-UA" dirty="0"/>
              <a:t>Запах (Аромат);</a:t>
            </a:r>
          </a:p>
          <a:p>
            <a:r>
              <a:rPr lang="uk-UA" dirty="0"/>
              <a:t>Слух (музика, </a:t>
            </a:r>
            <a:r>
              <a:rPr lang="uk-UA" dirty="0" err="1"/>
              <a:t>аудіореклама</a:t>
            </a:r>
            <a:r>
              <a:rPr lang="uk-UA" dirty="0"/>
              <a:t>);</a:t>
            </a:r>
          </a:p>
          <a:p>
            <a:r>
              <a:rPr lang="uk-UA" dirty="0"/>
              <a:t>Поєднання кольорів; </a:t>
            </a:r>
          </a:p>
          <a:p>
            <a:r>
              <a:rPr lang="uk-UA" dirty="0"/>
              <a:t>Демонстрація (переваги товару);</a:t>
            </a:r>
          </a:p>
          <a:p>
            <a:r>
              <a:rPr lang="uk-UA" dirty="0"/>
              <a:t>Тест-драйв;</a:t>
            </a:r>
          </a:p>
          <a:p>
            <a:r>
              <a:rPr lang="uk-UA" dirty="0"/>
              <a:t>Дегустація; </a:t>
            </a:r>
          </a:p>
          <a:p>
            <a:r>
              <a:rPr lang="ru-RU" dirty="0" err="1"/>
              <a:t>Демонстрація</a:t>
            </a:r>
            <a:r>
              <a:rPr lang="ru-RU" dirty="0"/>
              <a:t> </a:t>
            </a:r>
            <a:r>
              <a:rPr lang="ru-RU" dirty="0" err="1"/>
              <a:t>ефекту</a:t>
            </a:r>
            <a:r>
              <a:rPr lang="ru-RU" dirty="0"/>
              <a:t> (до-п</a:t>
            </a:r>
            <a:r>
              <a:rPr lang="uk-UA" dirty="0"/>
              <a:t>і</a:t>
            </a:r>
            <a:r>
              <a:rPr lang="ru-RU" dirty="0" err="1"/>
              <a:t>сля</a:t>
            </a:r>
            <a:r>
              <a:rPr lang="ru-RU" dirty="0"/>
              <a:t>);</a:t>
            </a:r>
          </a:p>
          <a:p>
            <a:endParaRPr lang="ru-RU" dirty="0"/>
          </a:p>
        </p:txBody>
      </p:sp>
      <p:pic>
        <p:nvPicPr>
          <p:cNvPr id="4" name="Рисунок 2">
            <a:extLst>
              <a:ext uri="{FF2B5EF4-FFF2-40B4-BE49-F238E27FC236}">
                <a16:creationId xmlns:a16="http://schemas.microsoft.com/office/drawing/2014/main" id="{5BA5FBED-A52A-4918-ABC3-6535E8BA9F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8432" y="4100119"/>
            <a:ext cx="3477301" cy="2149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6737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8734E20-6965-4062-912E-8E59E7641946}"/>
              </a:ext>
            </a:extLst>
          </p:cNvPr>
          <p:cNvSpPr>
            <a:spLocks noGrp="1"/>
          </p:cNvSpPr>
          <p:nvPr>
            <p:ph type="title"/>
          </p:nvPr>
        </p:nvSpPr>
        <p:spPr>
          <a:xfrm>
            <a:off x="632012" y="-53788"/>
            <a:ext cx="10515600" cy="704570"/>
          </a:xfrm>
        </p:spPr>
        <p:txBody>
          <a:bodyPr>
            <a:normAutofit/>
          </a:bodyPr>
          <a:lstStyle/>
          <a:p>
            <a:pPr algn="ctr"/>
            <a:r>
              <a:rPr lang="uk-UA" sz="2500" b="1" dirty="0">
                <a:solidFill>
                  <a:srgbClr val="FF0000"/>
                </a:solidFill>
                <a:latin typeface="Times New Roman" panose="02020603050405020304" pitchFamily="18" charset="0"/>
                <a:cs typeface="Times New Roman" panose="02020603050405020304" pitchFamily="18" charset="0"/>
              </a:rPr>
              <a:t>Оф-лайн і Он-лайн магазин</a:t>
            </a:r>
            <a:endParaRPr lang="ru-RU" sz="2500" b="1" dirty="0">
              <a:solidFill>
                <a:srgbClr val="FF0000"/>
              </a:solidFill>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24399504-FC61-2113-D817-4828A7B855C0}"/>
              </a:ext>
            </a:extLst>
          </p:cNvPr>
          <p:cNvPicPr>
            <a:picLocks noChangeAspect="1"/>
          </p:cNvPicPr>
          <p:nvPr/>
        </p:nvPicPr>
        <p:blipFill rotWithShape="1">
          <a:blip r:embed="rId2">
            <a:extLst>
              <a:ext uri="{28A0092B-C50C-407E-A947-70E740481C1C}">
                <a14:useLocalDpi xmlns:a14="http://schemas.microsoft.com/office/drawing/2010/main" val="0"/>
              </a:ext>
            </a:extLst>
          </a:blip>
          <a:srcRect l="21446" r="17891"/>
          <a:stretch/>
        </p:blipFill>
        <p:spPr>
          <a:xfrm>
            <a:off x="392928" y="650781"/>
            <a:ext cx="5405319" cy="5940395"/>
          </a:xfrm>
          <a:prstGeom prst="rect">
            <a:avLst/>
          </a:prstGeom>
        </p:spPr>
      </p:pic>
      <p:pic>
        <p:nvPicPr>
          <p:cNvPr id="6" name="Рисунок 5">
            <a:extLst>
              <a:ext uri="{FF2B5EF4-FFF2-40B4-BE49-F238E27FC236}">
                <a16:creationId xmlns:a16="http://schemas.microsoft.com/office/drawing/2014/main" id="{501ADC03-B1A7-4BBD-CA52-A8F054107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6289" y="650781"/>
            <a:ext cx="3240625" cy="6002895"/>
          </a:xfrm>
          <a:prstGeom prst="rect">
            <a:avLst/>
          </a:prstGeom>
          <a:ln>
            <a:solidFill>
              <a:srgbClr val="FF3399"/>
            </a:solidFill>
          </a:ln>
        </p:spPr>
      </p:pic>
      <p:sp>
        <p:nvSpPr>
          <p:cNvPr id="3" name="Стрелка: вправо 2">
            <a:extLst>
              <a:ext uri="{FF2B5EF4-FFF2-40B4-BE49-F238E27FC236}">
                <a16:creationId xmlns:a16="http://schemas.microsoft.com/office/drawing/2014/main" id="{2C95445A-44DB-3E59-666C-91D303E419C5}"/>
              </a:ext>
            </a:extLst>
          </p:cNvPr>
          <p:cNvSpPr/>
          <p:nvPr/>
        </p:nvSpPr>
        <p:spPr>
          <a:xfrm>
            <a:off x="6006352" y="3329498"/>
            <a:ext cx="1416423" cy="3227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794483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a:extLst>
              <a:ext uri="{FF2B5EF4-FFF2-40B4-BE49-F238E27FC236}">
                <a16:creationId xmlns:a16="http://schemas.microsoft.com/office/drawing/2014/main" id="{5489C464-5C4E-4E2B-BE96-B42099806A41}"/>
              </a:ext>
            </a:extLst>
          </p:cNvPr>
          <p:cNvSpPr>
            <a:spLocks noGrp="1" noChangeArrowheads="1"/>
          </p:cNvSpPr>
          <p:nvPr>
            <p:ph idx="1"/>
          </p:nvPr>
        </p:nvSpPr>
        <p:spPr>
          <a:xfrm>
            <a:off x="1322459" y="556418"/>
            <a:ext cx="9218103" cy="5745163"/>
          </a:xfrm>
        </p:spPr>
        <p:txBody>
          <a:bodyPr>
            <a:noAutofit/>
          </a:bodyPr>
          <a:lstStyle/>
          <a:p>
            <a:pPr algn="just" eaLnBrk="1" hangingPunct="1">
              <a:buFont typeface="Wingdings" panose="05000000000000000000" pitchFamily="2" charset="2"/>
              <a:buNone/>
            </a:pPr>
            <a:r>
              <a:rPr lang="uk-UA" altLang="ru-RU" sz="2500" b="1" dirty="0">
                <a:solidFill>
                  <a:srgbClr val="FF0000"/>
                </a:solidFill>
                <a:latin typeface="Times New Roman" panose="02020603050405020304" pitchFamily="18" charset="0"/>
                <a:cs typeface="Times New Roman" panose="02020603050405020304" pitchFamily="18" charset="0"/>
              </a:rPr>
              <a:t>Функції маркетингу (інтернет маркетингу):</a:t>
            </a:r>
          </a:p>
          <a:p>
            <a:pPr algn="just" eaLnBrk="1" hangingPunct="1">
              <a:buFont typeface="Wingdings" panose="05000000000000000000" pitchFamily="2" charset="2"/>
              <a:buNone/>
            </a:pPr>
            <a:endParaRPr lang="uk-UA" altLang="ru-RU" sz="2500" dirty="0">
              <a:latin typeface="Times New Roman" panose="02020603050405020304" pitchFamily="18" charset="0"/>
              <a:cs typeface="Times New Roman" panose="02020603050405020304" pitchFamily="18" charset="0"/>
            </a:endParaRPr>
          </a:p>
          <a:p>
            <a:pPr algn="just">
              <a:buClr>
                <a:schemeClr val="tx1"/>
              </a:buClr>
            </a:pPr>
            <a:r>
              <a:rPr lang="uk-UA" altLang="ru-RU" sz="2500" dirty="0">
                <a:latin typeface="Times New Roman" panose="02020603050405020304" pitchFamily="18" charset="0"/>
                <a:cs typeface="Times New Roman" panose="02020603050405020304" pitchFamily="18" charset="0"/>
              </a:rPr>
              <a:t>просування товару від виробника до споживача;</a:t>
            </a:r>
          </a:p>
          <a:p>
            <a:pPr algn="just">
              <a:buClr>
                <a:schemeClr val="tx1"/>
              </a:buClr>
            </a:pPr>
            <a:r>
              <a:rPr lang="uk-UA" altLang="ru-RU" sz="2500" dirty="0">
                <a:latin typeface="Times New Roman" panose="02020603050405020304" pitchFamily="18" charset="0"/>
                <a:cs typeface="Times New Roman" panose="02020603050405020304" pitchFamily="18" charset="0"/>
              </a:rPr>
              <a:t>комплексне вивчення ринку та споживачів; </a:t>
            </a:r>
          </a:p>
          <a:p>
            <a:pPr algn="just">
              <a:buClr>
                <a:schemeClr val="tx1"/>
              </a:buClr>
            </a:pPr>
            <a:r>
              <a:rPr lang="uk-UA" altLang="ru-RU" sz="2500" dirty="0">
                <a:latin typeface="Times New Roman" panose="02020603050405020304" pitchFamily="18" charset="0"/>
                <a:cs typeface="Times New Roman" panose="02020603050405020304" pitchFamily="18" charset="0"/>
              </a:rPr>
              <a:t>розробка комплексу маркетингових заходів;</a:t>
            </a:r>
          </a:p>
          <a:p>
            <a:pPr algn="just">
              <a:buClr>
                <a:schemeClr val="tx1"/>
              </a:buClr>
            </a:pPr>
            <a:r>
              <a:rPr lang="uk-UA" altLang="ru-RU" sz="2500" dirty="0">
                <a:latin typeface="Times New Roman" panose="02020603050405020304" pitchFamily="18" charset="0"/>
                <a:cs typeface="Times New Roman" panose="02020603050405020304" pitchFamily="18" charset="0"/>
              </a:rPr>
              <a:t>сегментування ринку споживачів;</a:t>
            </a:r>
          </a:p>
          <a:p>
            <a:pPr algn="just">
              <a:buClr>
                <a:schemeClr val="tx1"/>
              </a:buClr>
            </a:pPr>
            <a:r>
              <a:rPr lang="uk-UA" altLang="ru-RU" sz="2500" dirty="0">
                <a:latin typeface="Times New Roman" panose="02020603050405020304" pitchFamily="18" charset="0"/>
                <a:cs typeface="Times New Roman" panose="02020603050405020304" pitchFamily="18" charset="0"/>
              </a:rPr>
              <a:t>вивчення конкурентів;</a:t>
            </a:r>
          </a:p>
          <a:p>
            <a:pPr algn="just">
              <a:buClr>
                <a:schemeClr val="tx1"/>
              </a:buClr>
            </a:pPr>
            <a:r>
              <a:rPr lang="uk-UA" altLang="ru-RU" sz="2500" dirty="0">
                <a:latin typeface="Times New Roman" panose="02020603050405020304" pitchFamily="18" charset="0"/>
                <a:cs typeface="Times New Roman" panose="02020603050405020304" pitchFamily="18" charset="0"/>
              </a:rPr>
              <a:t>формування цінової політики;</a:t>
            </a:r>
          </a:p>
          <a:p>
            <a:pPr algn="just">
              <a:buClr>
                <a:schemeClr val="tx1"/>
              </a:buClr>
            </a:pPr>
            <a:r>
              <a:rPr lang="uk-UA" altLang="ru-RU" sz="2500" dirty="0">
                <a:latin typeface="Times New Roman" panose="02020603050405020304" pitchFamily="18" charset="0"/>
                <a:cs typeface="Times New Roman" panose="02020603050405020304" pitchFamily="18" charset="0"/>
              </a:rPr>
              <a:t>аналіз та планування збутової діяльності підприємства;</a:t>
            </a:r>
          </a:p>
          <a:p>
            <a:pPr algn="just">
              <a:buClr>
                <a:schemeClr val="tx1"/>
              </a:buClr>
            </a:pPr>
            <a:r>
              <a:rPr lang="uk-UA" altLang="ru-RU" sz="2500" dirty="0">
                <a:latin typeface="Times New Roman" panose="02020603050405020304" pitchFamily="18" charset="0"/>
                <a:cs typeface="Times New Roman" panose="02020603050405020304" pitchFamily="18" charset="0"/>
              </a:rPr>
              <a:t>формування каналів розповсюдження продукції підприємства;</a:t>
            </a:r>
          </a:p>
          <a:p>
            <a:pPr algn="just">
              <a:buClr>
                <a:schemeClr val="tx1"/>
              </a:buClr>
            </a:pPr>
            <a:r>
              <a:rPr lang="uk-UA" altLang="ru-RU" sz="2500" dirty="0">
                <a:latin typeface="Times New Roman" panose="02020603050405020304" pitchFamily="18" charset="0"/>
                <a:cs typeface="Times New Roman" panose="02020603050405020304" pitchFamily="18" charset="0"/>
              </a:rPr>
              <a:t>забезпечення двостороннього комунікаційного зв’язку підприємства із споживачами, партнерами; </a:t>
            </a:r>
          </a:p>
          <a:p>
            <a:pPr algn="just">
              <a:buClr>
                <a:schemeClr val="tx1"/>
              </a:buClr>
            </a:pPr>
            <a:r>
              <a:rPr lang="uk-UA" altLang="ru-RU" sz="2500" dirty="0">
                <a:latin typeface="Times New Roman" panose="02020603050405020304" pitchFamily="18" charset="0"/>
                <a:cs typeface="Times New Roman" panose="02020603050405020304" pitchFamily="18" charset="0"/>
              </a:rPr>
              <a:t>утримання клієнта.</a:t>
            </a:r>
            <a:endParaRPr lang="ru-RU" altLang="ru-RU" sz="25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7BDDF69B-02E1-441F-9F74-A792F2905D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7334" y="3756673"/>
            <a:ext cx="4189479" cy="2590862"/>
          </a:xfrm>
          <a:prstGeom prst="rect">
            <a:avLst/>
          </a:prstGeom>
        </p:spPr>
      </p:pic>
      <p:sp>
        <p:nvSpPr>
          <p:cNvPr id="8" name="Rectangle 3">
            <a:extLst>
              <a:ext uri="{FF2B5EF4-FFF2-40B4-BE49-F238E27FC236}">
                <a16:creationId xmlns:a16="http://schemas.microsoft.com/office/drawing/2014/main" id="{4E819E5A-170C-4281-8B6E-AB6A3048434F}"/>
              </a:ext>
            </a:extLst>
          </p:cNvPr>
          <p:cNvSpPr txBox="1">
            <a:spLocks noChangeArrowheads="1"/>
          </p:cNvSpPr>
          <p:nvPr/>
        </p:nvSpPr>
        <p:spPr>
          <a:xfrm>
            <a:off x="1574237" y="400164"/>
            <a:ext cx="7242592" cy="498287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None/>
            </a:pPr>
            <a:r>
              <a:rPr lang="uk-UA" altLang="ru-RU" sz="2500" b="1" dirty="0">
                <a:solidFill>
                  <a:srgbClr val="FF0000"/>
                </a:solidFill>
                <a:latin typeface="Times New Roman" panose="02020603050405020304" pitchFamily="18" charset="0"/>
                <a:cs typeface="Times New Roman" panose="02020603050405020304" pitchFamily="18" charset="0"/>
              </a:rPr>
              <a:t>Принципи маркетингу та інтернет маркетингу:</a:t>
            </a:r>
          </a:p>
          <a:p>
            <a:pPr algn="just">
              <a:buFont typeface="Wingdings" panose="05000000000000000000" pitchFamily="2" charset="2"/>
              <a:buNone/>
            </a:pPr>
            <a:endParaRPr lang="uk-UA" altLang="ru-RU" sz="2500" b="1" dirty="0">
              <a:latin typeface="Times New Roman" panose="02020603050405020304" pitchFamily="18" charset="0"/>
              <a:cs typeface="Times New Roman" panose="02020603050405020304" pitchFamily="18" charset="0"/>
            </a:endParaRPr>
          </a:p>
          <a:p>
            <a:pPr algn="just"/>
            <a:r>
              <a:rPr lang="uk-UA" altLang="ru-RU" sz="2500" dirty="0">
                <a:latin typeface="Times New Roman" panose="02020603050405020304" pitchFamily="18" charset="0"/>
                <a:cs typeface="Times New Roman" panose="02020603050405020304" pitchFamily="18" charset="0"/>
              </a:rPr>
              <a:t>Орієнтація на споживача</a:t>
            </a:r>
          </a:p>
          <a:p>
            <a:pPr algn="just"/>
            <a:r>
              <a:rPr lang="uk-UA" altLang="ru-RU" sz="2500" dirty="0">
                <a:latin typeface="Times New Roman" panose="02020603050405020304" pitchFamily="18" charset="0"/>
                <a:cs typeface="Times New Roman" panose="02020603050405020304" pitchFamily="18" charset="0"/>
              </a:rPr>
              <a:t>Задоволення потреб споживача</a:t>
            </a:r>
          </a:p>
          <a:p>
            <a:pPr algn="just"/>
            <a:r>
              <a:rPr lang="uk-UA" altLang="ru-RU" sz="2500" dirty="0">
                <a:latin typeface="Times New Roman" panose="02020603050405020304" pitchFamily="18" charset="0"/>
                <a:cs typeface="Times New Roman" panose="02020603050405020304" pitchFamily="18" charset="0"/>
              </a:rPr>
              <a:t>Адаптивність і гнучкість</a:t>
            </a:r>
          </a:p>
          <a:p>
            <a:pPr algn="just"/>
            <a:r>
              <a:rPr lang="uk-UA" altLang="ru-RU" sz="2500" dirty="0">
                <a:latin typeface="Times New Roman" panose="02020603050405020304" pitchFamily="18" charset="0"/>
                <a:cs typeface="Times New Roman" panose="02020603050405020304" pitchFamily="18" charset="0"/>
              </a:rPr>
              <a:t>Інформування споживача</a:t>
            </a:r>
          </a:p>
          <a:p>
            <a:pPr algn="just"/>
            <a:r>
              <a:rPr lang="uk-UA" altLang="ru-RU" sz="2500" dirty="0">
                <a:latin typeface="Times New Roman" panose="02020603050405020304" pitchFamily="18" charset="0"/>
                <a:cs typeface="Times New Roman" panose="02020603050405020304" pitchFamily="18" charset="0"/>
              </a:rPr>
              <a:t>Економічна ефективність</a:t>
            </a:r>
          </a:p>
          <a:p>
            <a:pPr algn="just"/>
            <a:r>
              <a:rPr lang="uk-UA" altLang="ru-RU" sz="2500" dirty="0">
                <a:latin typeface="Times New Roman" panose="02020603050405020304" pitchFamily="18" charset="0"/>
                <a:cs typeface="Times New Roman" panose="02020603050405020304" pitchFamily="18" charset="0"/>
              </a:rPr>
              <a:t>Вплив на споживача</a:t>
            </a:r>
          </a:p>
          <a:p>
            <a:pPr algn="just"/>
            <a:r>
              <a:rPr lang="uk-UA" altLang="ru-RU" sz="2500" dirty="0">
                <a:latin typeface="Times New Roman" panose="02020603050405020304" pitchFamily="18" charset="0"/>
                <a:cs typeface="Times New Roman" panose="02020603050405020304" pitchFamily="18" charset="0"/>
              </a:rPr>
              <a:t>Комплексність</a:t>
            </a:r>
          </a:p>
          <a:p>
            <a:pPr algn="just"/>
            <a:r>
              <a:rPr lang="uk-UA" altLang="ru-RU" sz="2500" dirty="0">
                <a:latin typeface="Times New Roman" panose="02020603050405020304" pitchFamily="18" charset="0"/>
                <a:cs typeface="Times New Roman" panose="02020603050405020304" pitchFamily="18" charset="0"/>
              </a:rPr>
              <a:t>Системність</a:t>
            </a:r>
          </a:p>
          <a:p>
            <a:pPr algn="just"/>
            <a:r>
              <a:rPr lang="uk-UA" altLang="ru-RU" sz="2500" dirty="0">
                <a:latin typeface="Times New Roman" panose="02020603050405020304" pitchFamily="18" charset="0"/>
                <a:cs typeface="Times New Roman" panose="02020603050405020304" pitchFamily="18" charset="0"/>
              </a:rPr>
              <a:t>Спрямованість на перспективу</a:t>
            </a:r>
          </a:p>
          <a:p>
            <a:pPr algn="just"/>
            <a:r>
              <a:rPr lang="uk-UA" altLang="ru-RU" sz="2500" dirty="0">
                <a:latin typeface="Times New Roman" panose="02020603050405020304" pitchFamily="18" charset="0"/>
                <a:cs typeface="Times New Roman" panose="02020603050405020304" pitchFamily="18" charset="0"/>
              </a:rPr>
              <a:t>Захист інтересів споживача</a:t>
            </a:r>
          </a:p>
          <a:p>
            <a:pPr algn="just">
              <a:buFont typeface="Wingdings" panose="05000000000000000000" pitchFamily="2" charset="2"/>
              <a:buNone/>
            </a:pPr>
            <a:endParaRPr lang="ru-RU" altLang="ru-RU"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129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EA6E58C3-B75F-4009-ACD6-BD044A295A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4085" y="307217"/>
            <a:ext cx="8182370" cy="5993961"/>
          </a:xfrm>
        </p:spPr>
      </p:pic>
    </p:spTree>
    <p:extLst>
      <p:ext uri="{BB962C8B-B14F-4D97-AF65-F5344CB8AC3E}">
        <p14:creationId xmlns:p14="http://schemas.microsoft.com/office/powerpoint/2010/main" val="2725199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871C0D4A-4165-42FD-8929-306666623ADB}"/>
              </a:ext>
            </a:extLst>
          </p:cNvPr>
          <p:cNvPicPr>
            <a:picLocks noChangeAspect="1"/>
          </p:cNvPicPr>
          <p:nvPr/>
        </p:nvPicPr>
        <p:blipFill rotWithShape="1">
          <a:blip r:embed="rId2">
            <a:extLst>
              <a:ext uri="{28A0092B-C50C-407E-A947-70E740481C1C}">
                <a14:useLocalDpi xmlns:a14="http://schemas.microsoft.com/office/drawing/2010/main" val="0"/>
              </a:ext>
            </a:extLst>
          </a:blip>
          <a:srcRect t="445" b="1"/>
          <a:stretch/>
        </p:blipFill>
        <p:spPr>
          <a:xfrm>
            <a:off x="218114" y="115631"/>
            <a:ext cx="5877886" cy="6058665"/>
          </a:xfrm>
          <a:prstGeom prst="rect">
            <a:avLst/>
          </a:prstGeom>
          <a:ln>
            <a:solidFill>
              <a:schemeClr val="accent1"/>
            </a:solidFill>
          </a:ln>
        </p:spPr>
      </p:pic>
      <p:pic>
        <p:nvPicPr>
          <p:cNvPr id="7" name="Рисунок 6">
            <a:extLst>
              <a:ext uri="{FF2B5EF4-FFF2-40B4-BE49-F238E27FC236}">
                <a16:creationId xmlns:a16="http://schemas.microsoft.com/office/drawing/2014/main" id="{644A3F91-F2B7-4127-9C53-0C1995E4DA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4087" y="115632"/>
            <a:ext cx="4755273" cy="5966643"/>
          </a:xfrm>
          <a:prstGeom prst="rect">
            <a:avLst/>
          </a:prstGeom>
          <a:ln>
            <a:solidFill>
              <a:schemeClr val="accent1"/>
            </a:solidFill>
          </a:ln>
        </p:spPr>
      </p:pic>
    </p:spTree>
    <p:extLst>
      <p:ext uri="{BB962C8B-B14F-4D97-AF65-F5344CB8AC3E}">
        <p14:creationId xmlns:p14="http://schemas.microsoft.com/office/powerpoint/2010/main" val="2129171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052935B7-0180-40E6-9B70-E381DAF72B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6704" y="342469"/>
            <a:ext cx="9078592" cy="6173061"/>
          </a:xfrm>
          <a:prstGeom prst="rect">
            <a:avLst/>
          </a:prstGeom>
        </p:spPr>
      </p:pic>
    </p:spTree>
    <p:extLst>
      <p:ext uri="{BB962C8B-B14F-4D97-AF65-F5344CB8AC3E}">
        <p14:creationId xmlns:p14="http://schemas.microsoft.com/office/powerpoint/2010/main" val="3476499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7050E3A-FB22-4490-BC4D-4FDD3CDE6EE1}"/>
              </a:ext>
            </a:extLst>
          </p:cNvPr>
          <p:cNvSpPr>
            <a:spLocks noGrp="1"/>
          </p:cNvSpPr>
          <p:nvPr>
            <p:ph type="title"/>
          </p:nvPr>
        </p:nvSpPr>
        <p:spPr/>
        <p:txBody>
          <a:bodyPr/>
          <a:lstStyle/>
          <a:p>
            <a:r>
              <a:rPr lang="ru-RU" b="1" dirty="0">
                <a:solidFill>
                  <a:srgbClr val="0070C0"/>
                </a:solidFill>
                <a:latin typeface="Times New Roman" panose="02020603050405020304" pitchFamily="18" charset="0"/>
                <a:cs typeface="Times New Roman" panose="02020603050405020304" pitchFamily="18" charset="0"/>
              </a:rPr>
              <a:t>Мета дисципліни :</a:t>
            </a:r>
          </a:p>
        </p:txBody>
      </p:sp>
      <p:sp>
        <p:nvSpPr>
          <p:cNvPr id="3" name="Объект 2">
            <a:extLst>
              <a:ext uri="{FF2B5EF4-FFF2-40B4-BE49-F238E27FC236}">
                <a16:creationId xmlns:a16="http://schemas.microsoft.com/office/drawing/2014/main" id="{97412986-A30C-4A21-B0E4-40D917A12CFA}"/>
              </a:ext>
            </a:extLst>
          </p:cNvPr>
          <p:cNvSpPr>
            <a:spLocks noGrp="1"/>
          </p:cNvSpPr>
          <p:nvPr>
            <p:ph idx="1"/>
          </p:nvPr>
        </p:nvSpPr>
        <p:spPr>
          <a:xfrm>
            <a:off x="3273489" y="1592360"/>
            <a:ext cx="10515600" cy="4351338"/>
          </a:xfrm>
        </p:spPr>
        <p:txBody>
          <a:bodyPr>
            <a:normAutofit fontScale="85000" lnSpcReduction="20000"/>
          </a:bodyPr>
          <a:lstStyle/>
          <a:p>
            <a:r>
              <a:rPr lang="uk-UA" i="1" dirty="0"/>
              <a:t>Визначити поняття, види  і функції </a:t>
            </a:r>
            <a:r>
              <a:rPr lang="uk-UA" i="1" dirty="0">
                <a:solidFill>
                  <a:schemeClr val="accent1">
                    <a:lumMod val="75000"/>
                  </a:schemeClr>
                </a:solidFill>
              </a:rPr>
              <a:t>маркетингу</a:t>
            </a:r>
          </a:p>
          <a:p>
            <a:r>
              <a:rPr lang="uk-UA" i="1" dirty="0"/>
              <a:t>Розглянути </a:t>
            </a:r>
            <a:r>
              <a:rPr lang="uk-UA" i="1" dirty="0">
                <a:solidFill>
                  <a:schemeClr val="accent1">
                    <a:lumMod val="75000"/>
                  </a:schemeClr>
                </a:solidFill>
              </a:rPr>
              <a:t>систему комунікацій</a:t>
            </a:r>
            <a:r>
              <a:rPr lang="uk-UA" i="1" dirty="0"/>
              <a:t>. Реклама</a:t>
            </a:r>
          </a:p>
          <a:p>
            <a:r>
              <a:rPr lang="uk-UA" i="1" dirty="0"/>
              <a:t>Навчитися створювати та вести бізнес у </a:t>
            </a:r>
          </a:p>
          <a:p>
            <a:pPr marL="0" indent="0">
              <a:buNone/>
            </a:pPr>
            <a:r>
              <a:rPr lang="uk-UA" i="1" dirty="0"/>
              <a:t>соціальних мережах (просування товарів, послуг, </a:t>
            </a:r>
          </a:p>
          <a:p>
            <a:r>
              <a:rPr lang="uk-UA" i="1" dirty="0"/>
              <a:t>фахівців тощо)</a:t>
            </a:r>
          </a:p>
          <a:p>
            <a:r>
              <a:rPr lang="uk-UA" i="1" dirty="0"/>
              <a:t>Створювати збалансований маркетинговий контент (історії)</a:t>
            </a:r>
          </a:p>
          <a:p>
            <a:r>
              <a:rPr lang="uk-UA" i="1" dirty="0"/>
              <a:t>Формувати </a:t>
            </a:r>
            <a:r>
              <a:rPr lang="uk-UA" i="1" dirty="0">
                <a:solidFill>
                  <a:schemeClr val="accent1">
                    <a:lumMod val="75000"/>
                  </a:schemeClr>
                </a:solidFill>
              </a:rPr>
              <a:t>воронку продажів</a:t>
            </a:r>
          </a:p>
          <a:p>
            <a:r>
              <a:rPr lang="uk-UA" i="1" dirty="0"/>
              <a:t>Оперувати </a:t>
            </a:r>
            <a:r>
              <a:rPr lang="en-US" i="1" dirty="0">
                <a:solidFill>
                  <a:schemeClr val="accent1">
                    <a:lumMod val="75000"/>
                  </a:schemeClr>
                </a:solidFill>
              </a:rPr>
              <a:t>SMM</a:t>
            </a:r>
            <a:r>
              <a:rPr lang="uk-UA" i="1" dirty="0">
                <a:solidFill>
                  <a:schemeClr val="accent1">
                    <a:lumMod val="75000"/>
                  </a:schemeClr>
                </a:solidFill>
              </a:rPr>
              <a:t> маркетингом </a:t>
            </a:r>
            <a:r>
              <a:rPr lang="uk-UA" i="1" dirty="0"/>
              <a:t>(платними та </a:t>
            </a:r>
          </a:p>
          <a:p>
            <a:pPr marL="0" indent="0">
              <a:buNone/>
            </a:pPr>
            <a:r>
              <a:rPr lang="uk-UA" i="1" dirty="0"/>
              <a:t>безкоштовними методами просування у соціальних мережах)</a:t>
            </a:r>
          </a:p>
          <a:p>
            <a:r>
              <a:rPr lang="uk-UA" i="1" dirty="0"/>
              <a:t>Визначати та приваблювати </a:t>
            </a:r>
            <a:r>
              <a:rPr lang="uk-UA" i="1" dirty="0">
                <a:solidFill>
                  <a:schemeClr val="accent1">
                    <a:lumMod val="75000"/>
                  </a:schemeClr>
                </a:solidFill>
              </a:rPr>
              <a:t>цільову аудиторію</a:t>
            </a:r>
          </a:p>
          <a:p>
            <a:r>
              <a:rPr lang="uk-UA" i="1" dirty="0"/>
              <a:t>Освоєння основних складових </a:t>
            </a:r>
            <a:r>
              <a:rPr lang="uk-UA" i="1" dirty="0">
                <a:solidFill>
                  <a:schemeClr val="accent1">
                    <a:lumMod val="75000"/>
                  </a:schemeClr>
                </a:solidFill>
              </a:rPr>
              <a:t>Таргетової реклами</a:t>
            </a:r>
          </a:p>
          <a:p>
            <a:endParaRPr lang="uk-UA" dirty="0"/>
          </a:p>
          <a:p>
            <a:endParaRPr lang="uk-UA" dirty="0"/>
          </a:p>
          <a:p>
            <a:endParaRPr lang="uk-UA" dirty="0"/>
          </a:p>
          <a:p>
            <a:endParaRPr lang="ru-RU" dirty="0"/>
          </a:p>
        </p:txBody>
      </p:sp>
      <p:pic>
        <p:nvPicPr>
          <p:cNvPr id="6" name="Рисунок 5">
            <a:extLst>
              <a:ext uri="{FF2B5EF4-FFF2-40B4-BE49-F238E27FC236}">
                <a16:creationId xmlns:a16="http://schemas.microsoft.com/office/drawing/2014/main" id="{DA03B585-FDAC-1616-DA32-DCEAF2E417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338294" y="1338295"/>
            <a:ext cx="6866034" cy="4189445"/>
          </a:xfrm>
          <a:prstGeom prst="rect">
            <a:avLst/>
          </a:prstGeom>
        </p:spPr>
      </p:pic>
    </p:spTree>
    <p:extLst>
      <p:ext uri="{BB962C8B-B14F-4D97-AF65-F5344CB8AC3E}">
        <p14:creationId xmlns:p14="http://schemas.microsoft.com/office/powerpoint/2010/main" val="3918016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C3012468-67A6-464F-BEA7-2BE5E2E1BA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721" y="241979"/>
            <a:ext cx="10102856" cy="6374042"/>
          </a:xfrm>
          <a:prstGeom prst="rect">
            <a:avLst/>
          </a:prstGeom>
        </p:spPr>
      </p:pic>
    </p:spTree>
    <p:extLst>
      <p:ext uri="{BB962C8B-B14F-4D97-AF65-F5344CB8AC3E}">
        <p14:creationId xmlns:p14="http://schemas.microsoft.com/office/powerpoint/2010/main" val="336269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3A985489-A0B0-4EFD-BEB2-AB377B602B68}"/>
              </a:ext>
            </a:extLst>
          </p:cNvPr>
          <p:cNvSpPr/>
          <p:nvPr/>
        </p:nvSpPr>
        <p:spPr>
          <a:xfrm>
            <a:off x="636232" y="396231"/>
            <a:ext cx="10919535" cy="6061659"/>
          </a:xfrm>
          <a:prstGeom prst="rect">
            <a:avLst/>
          </a:prstGeom>
        </p:spPr>
        <p:txBody>
          <a:bodyPr wrap="square">
            <a:spAutoFit/>
          </a:bodyPr>
          <a:lstStyle/>
          <a:p>
            <a:pPr indent="450215" algn="just">
              <a:lnSpc>
                <a:spcPct val="130000"/>
              </a:lnSpc>
              <a:spcAft>
                <a:spcPts val="0"/>
              </a:spcAft>
            </a:pPr>
            <a:r>
              <a:rPr lang="uk-UA" sz="2000" b="1" i="1" u="sng"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1 Конверсійний маркетинг</a:t>
            </a:r>
            <a:r>
              <a:rPr lang="uk-UA" sz="2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2000" dirty="0">
                <a:latin typeface="Times New Roman" panose="02020603050405020304" pitchFamily="18" charset="0"/>
                <a:ea typeface="Times New Roman" panose="02020603050405020304" pitchFamily="18" charset="0"/>
                <a:cs typeface="Times New Roman" panose="02020603050405020304" pitchFamily="18" charset="0"/>
              </a:rPr>
              <a:t>– вид маркетингу, спрямований на зміну негативного ставлення споживачів до товару, коли вся або основна частина споживачів на даному ринку відкидає конкретний товар незалежно від його якості (наприклад, товар не відповідає моді). </a:t>
            </a:r>
            <a:r>
              <a:rPr lang="uk-UA" sz="2000" u="sng" dirty="0">
                <a:latin typeface="Times New Roman" panose="02020603050405020304" pitchFamily="18" charset="0"/>
                <a:cs typeface="Times New Roman" panose="02020603050405020304" pitchFamily="18" charset="0"/>
              </a:rPr>
              <a:t>Мета маркетингу </a:t>
            </a:r>
            <a:r>
              <a:rPr lang="uk-UA" sz="2000" dirty="0">
                <a:latin typeface="Times New Roman" panose="02020603050405020304" pitchFamily="18" charset="0"/>
                <a:cs typeface="Times New Roman" panose="02020603050405020304" pitchFamily="18" charset="0"/>
              </a:rPr>
              <a:t>вплинути на позитивне поліпшення асортиментної структури чи якості товару; зниження ціни; оновлення упаковки; модернізація товару.</a:t>
            </a:r>
            <a:endParaRPr lang="ru-RU" sz="2000" dirty="0">
              <a:latin typeface="Times New Roman" panose="02020603050405020304" pitchFamily="18" charset="0"/>
              <a:cs typeface="Times New Roman" panose="02020603050405020304" pitchFamily="18" charset="0"/>
            </a:endParaRPr>
          </a:p>
          <a:p>
            <a:pPr indent="450215" algn="just">
              <a:lnSpc>
                <a:spcPct val="130000"/>
              </a:lnSpc>
              <a:spcAft>
                <a:spcPts val="0"/>
              </a:spcAft>
            </a:pPr>
            <a:r>
              <a:rPr lang="uk-UA" sz="2000" b="1" i="1" u="sng"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2 Стимулюючий маркетинг</a:t>
            </a:r>
            <a:r>
              <a:rPr lang="uk-UA" sz="2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2000" dirty="0">
                <a:latin typeface="Times New Roman" panose="02020603050405020304" pitchFamily="18" charset="0"/>
                <a:ea typeface="Times New Roman" panose="02020603050405020304" pitchFamily="18" charset="0"/>
                <a:cs typeface="Times New Roman" panose="02020603050405020304" pitchFamily="18" charset="0"/>
              </a:rPr>
              <a:t>– вид маркетингу, спрямований на стимулювання збуту за умов, коли потенційний ринок не виявляє інтересу до товару, з урахуванням причин </a:t>
            </a:r>
            <a:r>
              <a:rPr lang="uk-UA" sz="2000" dirty="0">
                <a:latin typeface="Times New Roman" panose="02020603050405020304" pitchFamily="18" charset="0"/>
                <a:cs typeface="Times New Roman" panose="02020603050405020304" pitchFamily="18" charset="0"/>
              </a:rPr>
              <a:t>байдужості (сезонні речі). </a:t>
            </a:r>
            <a:r>
              <a:rPr lang="uk-UA" sz="2000" u="sng" dirty="0">
                <a:latin typeface="Times New Roman" panose="02020603050405020304" pitchFamily="18" charset="0"/>
                <a:cs typeface="Times New Roman" panose="02020603050405020304" pitchFamily="18" charset="0"/>
              </a:rPr>
              <a:t>Мета </a:t>
            </a:r>
            <a:r>
              <a:rPr lang="uk-UA" sz="2000" dirty="0">
                <a:latin typeface="Times New Roman" panose="02020603050405020304" pitchFamily="18" charset="0"/>
                <a:cs typeface="Times New Roman" panose="02020603050405020304" pitchFamily="18" charset="0"/>
              </a:rPr>
              <a:t>маркетингу  - впровадити знижки, реалізувати 2 одиниці товару за ціною 1-ї.</a:t>
            </a:r>
            <a:endParaRPr lang="ru-RU" sz="2000" dirty="0">
              <a:latin typeface="Times New Roman" panose="02020603050405020304" pitchFamily="18" charset="0"/>
              <a:cs typeface="Times New Roman" panose="02020603050405020304" pitchFamily="18" charset="0"/>
            </a:endParaRPr>
          </a:p>
          <a:p>
            <a:pPr indent="450215" algn="just">
              <a:lnSpc>
                <a:spcPct val="130000"/>
              </a:lnSpc>
              <a:spcAft>
                <a:spcPts val="0"/>
              </a:spcAft>
            </a:pPr>
            <a:r>
              <a:rPr lang="uk-UA" sz="2000" b="1" i="1" u="sng"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3 Розвиваючий маркетинг</a:t>
            </a:r>
            <a:r>
              <a:rPr lang="uk-UA" sz="2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2000" dirty="0">
                <a:latin typeface="Times New Roman" panose="02020603050405020304" pitchFamily="18" charset="0"/>
                <a:ea typeface="Times New Roman" panose="02020603050405020304" pitchFamily="18" charset="0"/>
                <a:cs typeface="Times New Roman" panose="02020603050405020304" pitchFamily="18" charset="0"/>
              </a:rPr>
              <a:t>– вид маркетингу пов’язаний з попитом, що </a:t>
            </a:r>
            <a:r>
              <a:rPr lang="uk-UA" sz="2000" dirty="0">
                <a:latin typeface="Times New Roman" panose="02020603050405020304" pitchFamily="18" charset="0"/>
                <a:cs typeface="Times New Roman" panose="02020603050405020304" pitchFamily="18" charset="0"/>
              </a:rPr>
              <a:t>формується. </a:t>
            </a:r>
            <a:r>
              <a:rPr lang="uk-UA" sz="2000" u="sng" dirty="0">
                <a:latin typeface="Times New Roman" panose="02020603050405020304" pitchFamily="18" charset="0"/>
                <a:cs typeface="Times New Roman" panose="02020603050405020304" pitchFamily="18" charset="0"/>
              </a:rPr>
              <a:t>Мета</a:t>
            </a:r>
            <a:r>
              <a:rPr lang="uk-UA" sz="2000" dirty="0">
                <a:latin typeface="Times New Roman" panose="02020603050405020304" pitchFamily="18" charset="0"/>
                <a:cs typeface="Times New Roman" panose="02020603050405020304" pitchFamily="18" charset="0"/>
              </a:rPr>
              <a:t> - перетворити потенційний попит на реальний.</a:t>
            </a:r>
            <a:endParaRPr lang="ru-RU" sz="2000" dirty="0">
              <a:latin typeface="Times New Roman" panose="02020603050405020304" pitchFamily="18" charset="0"/>
              <a:cs typeface="Times New Roman" panose="02020603050405020304" pitchFamily="18" charset="0"/>
            </a:endParaRPr>
          </a:p>
          <a:p>
            <a:pPr indent="450215" algn="just">
              <a:lnSpc>
                <a:spcPct val="130000"/>
              </a:lnSpc>
              <a:spcAft>
                <a:spcPts val="0"/>
              </a:spcAft>
            </a:pPr>
            <a:r>
              <a:rPr lang="uk-UA" sz="2000" b="1" i="1" u="sng"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4 </a:t>
            </a:r>
            <a:r>
              <a:rPr lang="uk-UA" sz="2000" b="1" i="1" u="sng"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Ремаркетинг</a:t>
            </a:r>
            <a:r>
              <a:rPr lang="uk-UA" sz="2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2000" dirty="0">
                <a:latin typeface="Times New Roman" panose="02020603050405020304" pitchFamily="18" charset="0"/>
                <a:ea typeface="Times New Roman" panose="02020603050405020304" pitchFamily="18" charset="0"/>
                <a:cs typeface="Times New Roman" panose="02020603050405020304" pitchFamily="18" charset="0"/>
              </a:rPr>
              <a:t>– вид маркетингу, спрямований на сегмент споживачів, які раніше цікавились товаром (купували товар), повторна реклама.</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30000"/>
              </a:lnSpc>
              <a:spcAft>
                <a:spcPts val="0"/>
              </a:spcAft>
            </a:pPr>
            <a:r>
              <a:rPr lang="uk-UA" sz="2000" b="1" i="1" u="sng"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5 </a:t>
            </a:r>
            <a:r>
              <a:rPr lang="uk-UA" sz="2000" b="1" i="1" u="sng"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Синхромаркетинг</a:t>
            </a:r>
            <a:r>
              <a:rPr lang="uk-UA" sz="2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2000" dirty="0">
                <a:latin typeface="Times New Roman" panose="02020603050405020304" pitchFamily="18" charset="0"/>
                <a:ea typeface="Times New Roman" panose="02020603050405020304" pitchFamily="18" charset="0"/>
                <a:cs typeface="Times New Roman" panose="02020603050405020304" pitchFamily="18" charset="0"/>
              </a:rPr>
              <a:t>– вид маркетингу, завданням якого є пошук способів згладжування коливань </a:t>
            </a:r>
            <a:r>
              <a:rPr lang="uk-UA" sz="2000" dirty="0">
                <a:latin typeface="Times New Roman" panose="02020603050405020304" pitchFamily="18" charset="0"/>
                <a:cs typeface="Times New Roman" panose="02020603050405020304" pitchFamily="18" charset="0"/>
              </a:rPr>
              <a:t>попиту. (в період спаду попиту – знижки; в період підвищення попиту – націнки).</a:t>
            </a:r>
            <a:endParaRPr lang="ru-RU" sz="2000" dirty="0">
              <a:latin typeface="Times New Roman" panose="02020603050405020304" pitchFamily="18" charset="0"/>
              <a:cs typeface="Times New Roman" panose="02020603050405020304" pitchFamily="18" charset="0"/>
            </a:endParaRPr>
          </a:p>
          <a:p>
            <a:pPr indent="450215" algn="just">
              <a:lnSpc>
                <a:spcPct val="130000"/>
              </a:lnSpc>
              <a:spcAft>
                <a:spcPts val="0"/>
              </a:spcAft>
            </a:pP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48907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1B2E5F9B-1D97-4A0D-8D8C-324F92611B26}"/>
              </a:ext>
            </a:extLst>
          </p:cNvPr>
          <p:cNvSpPr/>
          <p:nvPr/>
        </p:nvSpPr>
        <p:spPr>
          <a:xfrm>
            <a:off x="550415" y="258901"/>
            <a:ext cx="11239130" cy="5432256"/>
          </a:xfrm>
          <a:prstGeom prst="rect">
            <a:avLst/>
          </a:prstGeom>
        </p:spPr>
        <p:txBody>
          <a:bodyPr wrap="square">
            <a:spAutoFit/>
          </a:bodyPr>
          <a:lstStyle/>
          <a:p>
            <a:pPr indent="450215" algn="just">
              <a:lnSpc>
                <a:spcPct val="150000"/>
              </a:lnSpc>
              <a:spcAft>
                <a:spcPts val="0"/>
              </a:spcAft>
            </a:pPr>
            <a:r>
              <a:rPr lang="uk-UA" sz="2000" b="1" i="1" u="sng"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6 Підтримуючий маркетинг</a:t>
            </a:r>
            <a:r>
              <a:rPr lang="uk-UA" sz="2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2000" dirty="0">
                <a:latin typeface="Times New Roman" panose="02020603050405020304" pitchFamily="18" charset="0"/>
                <a:ea typeface="Times New Roman" panose="02020603050405020304" pitchFamily="18" charset="0"/>
                <a:cs typeface="Times New Roman" panose="02020603050405020304" pitchFamily="18" charset="0"/>
              </a:rPr>
              <a:t>– вид маркетингу, спрямований на підтримку існуючого рівня </a:t>
            </a:r>
            <a:r>
              <a:rPr lang="uk-UA" sz="2000" dirty="0">
                <a:latin typeface="Times New Roman" panose="02020603050405020304" pitchFamily="18" charset="0"/>
                <a:cs typeface="Times New Roman" panose="02020603050405020304" pitchFamily="18" charset="0"/>
              </a:rPr>
              <a:t>попиту (постійна увага до факторів, які можуть змінити рівень попиту</a:t>
            </a:r>
            <a:r>
              <a:rPr lang="ru-RU" sz="2000" dirty="0">
                <a:latin typeface="Times New Roman" panose="02020603050405020304" pitchFamily="18" charset="0"/>
                <a:cs typeface="Times New Roman" panose="02020603050405020304" pitchFamily="18" charset="0"/>
              </a:rPr>
              <a:t>, </a:t>
            </a:r>
            <a:r>
              <a:rPr lang="uk-UA" sz="2000" dirty="0">
                <a:latin typeface="Times New Roman" panose="02020603050405020304" pitchFamily="18" charset="0"/>
                <a:cs typeface="Times New Roman" panose="02020603050405020304" pitchFamily="18" charset="0"/>
              </a:rPr>
              <a:t>цілеспрямована рекламна робота).</a:t>
            </a:r>
          </a:p>
          <a:p>
            <a:pPr indent="450215" algn="just">
              <a:lnSpc>
                <a:spcPct val="150000"/>
              </a:lnSpc>
              <a:spcAft>
                <a:spcPts val="0"/>
              </a:spcAft>
            </a:pPr>
            <a:r>
              <a:rPr lang="uk-UA" sz="2000" b="1" i="1" u="sng"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7. Демаркетинг</a:t>
            </a:r>
            <a:r>
              <a:rPr lang="uk-UA" sz="2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2000" dirty="0">
                <a:latin typeface="Times New Roman" panose="02020603050405020304" pitchFamily="18" charset="0"/>
                <a:ea typeface="Times New Roman" panose="02020603050405020304" pitchFamily="18" charset="0"/>
                <a:cs typeface="Times New Roman" panose="02020603050405020304" pitchFamily="18" charset="0"/>
              </a:rPr>
              <a:t>– вид маркетингу, спрямований на зниження </a:t>
            </a:r>
            <a:r>
              <a:rPr lang="uk-UA" sz="2000" dirty="0">
                <a:latin typeface="Times New Roman" panose="02020603050405020304" pitchFamily="18" charset="0"/>
                <a:cs typeface="Times New Roman" panose="02020603050405020304" pitchFamily="18" charset="0"/>
              </a:rPr>
              <a:t>попиту </a:t>
            </a:r>
            <a:r>
              <a:rPr lang="ru-RU" sz="2000" dirty="0">
                <a:latin typeface="Times New Roman" panose="02020603050405020304" pitchFamily="18" charset="0"/>
                <a:cs typeface="Times New Roman" panose="02020603050405020304" pitchFamily="18" charset="0"/>
              </a:rPr>
              <a:t>(</a:t>
            </a:r>
            <a:r>
              <a:rPr lang="ru-RU" sz="2000" dirty="0" err="1">
                <a:latin typeface="Times New Roman" panose="02020603050405020304" pitchFamily="18" charset="0"/>
                <a:cs typeface="Times New Roman" panose="02020603050405020304" pitchFamily="18" charset="0"/>
              </a:rPr>
              <a:t>підприємство</a:t>
            </a:r>
            <a:r>
              <a:rPr lang="ru-RU" sz="2000" dirty="0">
                <a:latin typeface="Times New Roman" panose="02020603050405020304" pitchFamily="18" charset="0"/>
                <a:cs typeface="Times New Roman" panose="02020603050405020304" pitchFamily="18" charset="0"/>
              </a:rPr>
              <a:t> не </a:t>
            </a:r>
            <a:r>
              <a:rPr lang="ru-RU" sz="2000" dirty="0" err="1">
                <a:latin typeface="Times New Roman" panose="02020603050405020304" pitchFamily="18" charset="0"/>
                <a:cs typeface="Times New Roman" panose="02020603050405020304" pitchFamily="18" charset="0"/>
              </a:rPr>
              <a:t>може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виробляти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більше</a:t>
            </a:r>
            <a:r>
              <a:rPr lang="ru-RU" sz="2000" dirty="0">
                <a:latin typeface="Times New Roman" panose="02020603050405020304" pitchFamily="18" charset="0"/>
                <a:cs typeface="Times New Roman" panose="02020603050405020304" pitchFamily="18" charset="0"/>
              </a:rPr>
              <a:t> товару, а попит </a:t>
            </a:r>
            <a:r>
              <a:rPr lang="ru-RU" sz="2000" dirty="0" err="1">
                <a:latin typeface="Times New Roman" panose="02020603050405020304" pitchFamily="18" charset="0"/>
                <a:cs typeface="Times New Roman" panose="02020603050405020304" pitchFamily="18" charset="0"/>
              </a:rPr>
              <a:t>перевищує</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пропозицію</a:t>
            </a:r>
            <a:r>
              <a:rPr lang="ru-RU" sz="2000" dirty="0">
                <a:latin typeface="Times New Roman" panose="02020603050405020304" pitchFamily="18" charset="0"/>
                <a:cs typeface="Times New Roman" panose="02020603050405020304" pitchFamily="18" charset="0"/>
              </a:rPr>
              <a:t>, </a:t>
            </a:r>
            <a:r>
              <a:rPr lang="uk-UA" sz="2000" dirty="0">
                <a:latin typeface="Times New Roman" panose="02020603050405020304" pitchFamily="18" charset="0"/>
                <a:ea typeface="Times New Roman" panose="02020603050405020304" pitchFamily="18" charset="0"/>
                <a:cs typeface="Times New Roman" panose="02020603050405020304" pitchFamily="18" charset="0"/>
              </a:rPr>
              <a:t>перевищує можливості або плани підприємства</a:t>
            </a:r>
            <a:r>
              <a:rPr lang="ru-RU" sz="2000" dirty="0">
                <a:latin typeface="Times New Roman" panose="02020603050405020304" pitchFamily="18" charset="0"/>
                <a:cs typeface="Times New Roman" panose="02020603050405020304" pitchFamily="18" charset="0"/>
              </a:rPr>
              <a:t>). Мета — не </a:t>
            </a:r>
            <a:r>
              <a:rPr lang="ru-RU" sz="2000" dirty="0" err="1">
                <a:latin typeface="Times New Roman" panose="02020603050405020304" pitchFamily="18" charset="0"/>
                <a:cs typeface="Times New Roman" panose="02020603050405020304" pitchFamily="18" charset="0"/>
              </a:rPr>
              <a:t>знищення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попиту</a:t>
            </a:r>
            <a:r>
              <a:rPr lang="ru-RU" sz="2000" dirty="0">
                <a:latin typeface="Times New Roman" panose="02020603050405020304" pitchFamily="18" charset="0"/>
                <a:cs typeface="Times New Roman" panose="02020603050405020304" pitchFamily="18" charset="0"/>
              </a:rPr>
              <a:t>, а </a:t>
            </a:r>
            <a:r>
              <a:rPr lang="ru-RU" sz="2000" dirty="0" err="1">
                <a:latin typeface="Times New Roman" panose="02020603050405020304" pitchFamily="18" charset="0"/>
                <a:cs typeface="Times New Roman" panose="02020603050405020304" pitchFamily="18" charset="0"/>
              </a:rPr>
              <a:t>зниження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його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рівня</a:t>
            </a:r>
            <a:r>
              <a:rPr lang="ru-RU" sz="2000" dirty="0">
                <a:latin typeface="Times New Roman" panose="02020603050405020304" pitchFamily="18" charset="0"/>
                <a:cs typeface="Times New Roman" panose="02020603050405020304" pitchFamily="18" charset="0"/>
              </a:rPr>
              <a:t>. </a:t>
            </a:r>
          </a:p>
          <a:p>
            <a:pPr indent="450215" algn="just">
              <a:lnSpc>
                <a:spcPct val="150000"/>
              </a:lnSpc>
              <a:spcAft>
                <a:spcPts val="0"/>
              </a:spcAft>
            </a:pPr>
            <a:endParaRPr lang="ru-RU" sz="1000" dirty="0">
              <a:latin typeface="Times New Roman" panose="02020603050405020304" pitchFamily="18" charset="0"/>
              <a:cs typeface="Times New Roman" panose="02020603050405020304" pitchFamily="18" charset="0"/>
            </a:endParaRPr>
          </a:p>
          <a:p>
            <a:pPr indent="450215" algn="just">
              <a:lnSpc>
                <a:spcPct val="150000"/>
              </a:lnSpc>
            </a:pPr>
            <a:r>
              <a:rPr lang="uk-UA" sz="2000" b="1" i="1" u="sng"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8 Протидіючий маркетинг</a:t>
            </a:r>
            <a:r>
              <a:rPr lang="uk-UA" sz="2000" b="1" u="sng"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2000" dirty="0">
                <a:latin typeface="Times New Roman" panose="02020603050405020304" pitchFamily="18" charset="0"/>
                <a:ea typeface="Times New Roman" panose="02020603050405020304" pitchFamily="18" charset="0"/>
                <a:cs typeface="Times New Roman" panose="02020603050405020304" pitchFamily="18" charset="0"/>
              </a:rPr>
              <a:t>– вид </a:t>
            </a:r>
            <a:r>
              <a:rPr lang="uk-UA" sz="2000" dirty="0">
                <a:latin typeface="Times New Roman" panose="02020603050405020304" pitchFamily="18" charset="0"/>
                <a:cs typeface="Times New Roman" panose="02020603050405020304" pitchFamily="18" charset="0"/>
              </a:rPr>
              <a:t>маркетингу, завдання якого полягає у переконанні споживача відмовитися від споживання певного продукту (спиртні напої, тютюнові вироби).</a:t>
            </a:r>
          </a:p>
          <a:p>
            <a:pPr indent="450215" algn="just">
              <a:lnSpc>
                <a:spcPct val="150000"/>
              </a:lnSpc>
            </a:pPr>
            <a:endParaRPr lang="ru-RU" sz="2000" dirty="0">
              <a:latin typeface="Times New Roman" panose="02020603050405020304" pitchFamily="18" charset="0"/>
              <a:cs typeface="Times New Roman" panose="02020603050405020304" pitchFamily="18" charset="0"/>
            </a:endParaRPr>
          </a:p>
          <a:p>
            <a:pPr indent="450215" algn="just">
              <a:spcAft>
                <a:spcPts val="0"/>
              </a:spcAft>
            </a:pPr>
            <a:endParaRPr lang="uk-UA"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450215" algn="just">
              <a:spcAft>
                <a:spcPts val="0"/>
              </a:spcAft>
            </a:pPr>
            <a:r>
              <a:rPr lang="uk-UA" sz="2200" b="1" i="1" u="sng"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Маркетинговий менеджмент</a:t>
            </a:r>
            <a:r>
              <a:rPr lang="uk-UA" sz="2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2200" dirty="0">
                <a:latin typeface="Times New Roman" panose="02020603050405020304" pitchFamily="18" charset="0"/>
                <a:ea typeface="Times New Roman" panose="02020603050405020304" pitchFamily="18" charset="0"/>
                <a:cs typeface="Times New Roman" panose="02020603050405020304" pitchFamily="18" charset="0"/>
              </a:rPr>
              <a:t>– </a:t>
            </a:r>
            <a:r>
              <a:rPr lang="uk-UA" sz="2200" i="1" u="sng" dirty="0">
                <a:latin typeface="Times New Roman" panose="02020603050405020304" pitchFamily="18" charset="0"/>
                <a:ea typeface="Times New Roman" panose="02020603050405020304" pitchFamily="18" charset="0"/>
                <a:cs typeface="Times New Roman" panose="02020603050405020304" pitchFamily="18" charset="0"/>
              </a:rPr>
              <a:t>це управлінська діяльність, яка включає аналіз, планування, реалізацію та контроль маркетингової діяльності.</a:t>
            </a:r>
            <a:endParaRPr lang="ru-RU" sz="2200" i="1" u="sng"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71673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6499BD11-C5C2-4D71-92E7-E67AB23C94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65825" y="4714875"/>
            <a:ext cx="2857500" cy="2143125"/>
          </a:xfrm>
          <a:prstGeom prst="rect">
            <a:avLst/>
          </a:prstGeom>
        </p:spPr>
      </p:pic>
      <p:sp>
        <p:nvSpPr>
          <p:cNvPr id="3" name="Прямоугольник 2">
            <a:extLst>
              <a:ext uri="{FF2B5EF4-FFF2-40B4-BE49-F238E27FC236}">
                <a16:creationId xmlns:a16="http://schemas.microsoft.com/office/drawing/2014/main" id="{FCBF1DB7-024B-42EA-BA4C-100D5C47F2A3}"/>
              </a:ext>
            </a:extLst>
          </p:cNvPr>
          <p:cNvSpPr/>
          <p:nvPr/>
        </p:nvSpPr>
        <p:spPr>
          <a:xfrm>
            <a:off x="606641" y="326193"/>
            <a:ext cx="11307192" cy="2125390"/>
          </a:xfrm>
          <a:prstGeom prst="rect">
            <a:avLst/>
          </a:prstGeom>
        </p:spPr>
        <p:txBody>
          <a:bodyPr wrap="square">
            <a:spAutoFit/>
          </a:bodyPr>
          <a:lstStyle/>
          <a:p>
            <a:pPr indent="431800" algn="just">
              <a:lnSpc>
                <a:spcPct val="150000"/>
              </a:lnSpc>
              <a:spcAft>
                <a:spcPts val="0"/>
              </a:spcAft>
            </a:pPr>
            <a:r>
              <a:rPr lang="uk-UA" dirty="0">
                <a:latin typeface="Times New Roman" panose="02020603050405020304" pitchFamily="18" charset="0"/>
                <a:ea typeface="Times New Roman" panose="02020603050405020304" pitchFamily="18" charset="0"/>
                <a:cs typeface="Times New Roman" panose="02020603050405020304" pitchFamily="18" charset="0"/>
              </a:rPr>
              <a:t>Кожна фірма (підприємство) у своїй діяльності залежно від характеру й обсягу існуючого та бажаного попиту використовує ті чи інші види маркетингу.</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indent="431800" algn="just">
              <a:lnSpc>
                <a:spcPct val="150000"/>
              </a:lnSpc>
              <a:spcAft>
                <a:spcPts val="0"/>
              </a:spcAft>
            </a:pPr>
            <a:r>
              <a:rPr lang="uk-UA" b="1" dirty="0">
                <a:latin typeface="Times New Roman" panose="02020603050405020304" pitchFamily="18" charset="0"/>
                <a:ea typeface="Times New Roman" panose="02020603050405020304" pitchFamily="18" charset="0"/>
                <a:cs typeface="Times New Roman" panose="02020603050405020304" pitchFamily="18" charset="0"/>
              </a:rPr>
              <a:t>1. Залежно від цілей обміну</a:t>
            </a:r>
            <a:r>
              <a:rPr lang="uk-UA" dirty="0">
                <a:latin typeface="Times New Roman" panose="02020603050405020304" pitchFamily="18" charset="0"/>
                <a:ea typeface="Times New Roman" panose="02020603050405020304" pitchFamily="18" charset="0"/>
                <a:cs typeface="Times New Roman" panose="02020603050405020304" pitchFamily="18" charset="0"/>
              </a:rPr>
              <a:t>, результатів діяльності розрізняють:</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Times New Roman" panose="02020603050405020304" pitchFamily="18" charset="0"/>
              <a:buChar char="–"/>
              <a:tabLst>
                <a:tab pos="685800" algn="l"/>
                <a:tab pos="948690" algn="l"/>
              </a:tabLst>
            </a:pPr>
            <a:r>
              <a:rPr lang="uk-UA" dirty="0">
                <a:latin typeface="Times New Roman" panose="02020603050405020304" pitchFamily="18" charset="0"/>
                <a:ea typeface="Times New Roman" panose="02020603050405020304" pitchFamily="18" charset="0"/>
                <a:cs typeface="Times New Roman" panose="02020603050405020304" pitchFamily="18" charset="0"/>
              </a:rPr>
              <a:t>комерційний маркетинг;</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Times New Roman" panose="02020603050405020304" pitchFamily="18" charset="0"/>
              <a:buChar char="–"/>
              <a:tabLst>
                <a:tab pos="685800" algn="l"/>
                <a:tab pos="948690" algn="l"/>
              </a:tabLst>
            </a:pPr>
            <a:r>
              <a:rPr lang="uk-UA" dirty="0">
                <a:latin typeface="Times New Roman" panose="02020603050405020304" pitchFamily="18" charset="0"/>
                <a:ea typeface="Times New Roman" panose="02020603050405020304" pitchFamily="18" charset="0"/>
                <a:cs typeface="Times New Roman" panose="02020603050405020304" pitchFamily="18" charset="0"/>
              </a:rPr>
              <a:t>некомерційний маркетинг.</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id="{04A3495C-35B3-4B14-861D-15F080B32366}"/>
              </a:ext>
            </a:extLst>
          </p:cNvPr>
          <p:cNvSpPr/>
          <p:nvPr/>
        </p:nvSpPr>
        <p:spPr>
          <a:xfrm>
            <a:off x="890236" y="2681873"/>
            <a:ext cx="7907045" cy="2864054"/>
          </a:xfrm>
          <a:prstGeom prst="rect">
            <a:avLst/>
          </a:prstGeom>
        </p:spPr>
        <p:txBody>
          <a:bodyPr wrap="square">
            <a:spAutoFit/>
          </a:bodyPr>
          <a:lstStyle/>
          <a:p>
            <a:pPr indent="450215" algn="just">
              <a:lnSpc>
                <a:spcPct val="150000"/>
              </a:lnSpc>
              <a:spcAft>
                <a:spcPts val="0"/>
              </a:spcAft>
            </a:pPr>
            <a:r>
              <a:rPr lang="uk-UA" b="1" i="1" u="sng"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1.1 Комерційний маркетинг</a:t>
            </a:r>
            <a:r>
              <a:rPr lang="uk-UA"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dirty="0">
                <a:latin typeface="Times New Roman" panose="02020603050405020304" pitchFamily="18" charset="0"/>
                <a:ea typeface="Times New Roman" panose="02020603050405020304" pitchFamily="18" charset="0"/>
                <a:cs typeface="Times New Roman" panose="02020603050405020304" pitchFamily="18" charset="0"/>
              </a:rPr>
              <a:t>(маркетинг прибуткових організацій) – маркетингова діяльність організацій, цілями яких є отримання прибутку.</a:t>
            </a:r>
          </a:p>
          <a:p>
            <a:pPr indent="450215" algn="just">
              <a:lnSpc>
                <a:spcPct val="150000"/>
              </a:lnSpc>
              <a:spcAft>
                <a:spcPts val="0"/>
              </a:spcAft>
            </a:pP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50000"/>
              </a:lnSpc>
              <a:spcAft>
                <a:spcPts val="0"/>
              </a:spcAft>
            </a:pPr>
            <a:r>
              <a:rPr lang="uk-UA" b="1" i="1" u="sng"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1.2 Некомерційний маркетинг</a:t>
            </a:r>
            <a:r>
              <a:rPr lang="uk-UA"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dirty="0">
                <a:latin typeface="Times New Roman" panose="02020603050405020304" pitchFamily="18" charset="0"/>
                <a:ea typeface="Times New Roman" panose="02020603050405020304" pitchFamily="18" charset="0"/>
                <a:cs typeface="Times New Roman" panose="02020603050405020304" pitchFamily="18" charset="0"/>
              </a:rPr>
              <a:t>(маркетинг неприбуткових організацій соціальний маркетинг) маркетингова діяльність організацій і окремих осіб, які діють у суспільних інтересах або ж виступають за якусь конкретну ідею і не ставлять за мету отримання фінансових прибутків.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321281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D9B3167C-162D-4CEC-ACCA-D66A8CE42793}"/>
              </a:ext>
            </a:extLst>
          </p:cNvPr>
          <p:cNvSpPr/>
          <p:nvPr/>
        </p:nvSpPr>
        <p:spPr>
          <a:xfrm>
            <a:off x="473475" y="359893"/>
            <a:ext cx="11005351" cy="2523768"/>
          </a:xfrm>
          <a:prstGeom prst="rect">
            <a:avLst/>
          </a:prstGeom>
        </p:spPr>
        <p:txBody>
          <a:bodyPr wrap="square">
            <a:spAutoFit/>
          </a:bodyPr>
          <a:lstStyle/>
          <a:p>
            <a:pPr indent="450215" algn="just">
              <a:spcAft>
                <a:spcPts val="0"/>
              </a:spcAft>
            </a:pPr>
            <a:r>
              <a:rPr lang="uk-UA" b="1" dirty="0">
                <a:latin typeface="Times New Roman" panose="02020603050405020304" pitchFamily="18" charset="0"/>
                <a:ea typeface="Times New Roman" panose="02020603050405020304" pitchFamily="18" charset="0"/>
                <a:cs typeface="Times New Roman" panose="02020603050405020304" pitchFamily="18" charset="0"/>
              </a:rPr>
              <a:t>2. Залежно від сфери маркетингової діяльності</a:t>
            </a:r>
            <a:r>
              <a:rPr lang="uk-UA" dirty="0">
                <a:latin typeface="Times New Roman" panose="02020603050405020304" pitchFamily="18" charset="0"/>
                <a:ea typeface="Times New Roman" panose="02020603050405020304" pitchFamily="18" charset="0"/>
                <a:cs typeface="Times New Roman" panose="02020603050405020304" pitchFamily="18" charset="0"/>
              </a:rPr>
              <a:t> розрізняють:</a:t>
            </a:r>
          </a:p>
          <a:p>
            <a:pPr indent="450215" algn="just">
              <a:spcAft>
                <a:spcPts val="0"/>
              </a:spcAft>
            </a:pP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Times New Roman" panose="02020603050405020304" pitchFamily="18" charset="0"/>
              <a:buChar char="–"/>
              <a:tabLst>
                <a:tab pos="685800" algn="l"/>
              </a:tabLst>
            </a:pPr>
            <a:r>
              <a:rPr lang="uk-UA" dirty="0">
                <a:latin typeface="Times New Roman" panose="02020603050405020304" pitchFamily="18" charset="0"/>
                <a:ea typeface="Times New Roman" panose="02020603050405020304" pitchFamily="18" charset="0"/>
                <a:cs typeface="Times New Roman" panose="02020603050405020304" pitchFamily="18" charset="0"/>
              </a:rPr>
              <a:t>маркетинг товарів споживчого попиту (споживчий маркетинг);</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Times New Roman" panose="02020603050405020304" pitchFamily="18" charset="0"/>
              <a:buChar char="–"/>
              <a:tabLst>
                <a:tab pos="685800" algn="l"/>
              </a:tabLst>
            </a:pPr>
            <a:r>
              <a:rPr lang="uk-UA" dirty="0">
                <a:latin typeface="Times New Roman" panose="02020603050405020304" pitchFamily="18" charset="0"/>
                <a:ea typeface="Times New Roman" panose="02020603050405020304" pitchFamily="18" charset="0"/>
                <a:cs typeface="Times New Roman" panose="02020603050405020304" pitchFamily="18" charset="0"/>
              </a:rPr>
              <a:t>маркетинг виробничо-технічного призначення (промисловий, агропромисловий тощо);</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Times New Roman" panose="02020603050405020304" pitchFamily="18" charset="0"/>
              <a:buChar char="–"/>
              <a:tabLst>
                <a:tab pos="685800" algn="l"/>
              </a:tabLst>
            </a:pPr>
            <a:r>
              <a:rPr lang="uk-UA" dirty="0">
                <a:latin typeface="Times New Roman" panose="02020603050405020304" pitchFamily="18" charset="0"/>
                <a:ea typeface="Times New Roman" panose="02020603050405020304" pitchFamily="18" charset="0"/>
                <a:cs typeface="Times New Roman" panose="02020603050405020304" pitchFamily="18" charset="0"/>
              </a:rPr>
              <a:t>маркетинг послуг;</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Times New Roman" panose="02020603050405020304" pitchFamily="18" charset="0"/>
              <a:buChar char="–"/>
              <a:tabLst>
                <a:tab pos="685800" algn="l"/>
              </a:tabLst>
            </a:pPr>
            <a:r>
              <a:rPr lang="uk-UA" dirty="0">
                <a:latin typeface="Times New Roman" panose="02020603050405020304" pitchFamily="18" charset="0"/>
                <a:ea typeface="Times New Roman" panose="02020603050405020304" pitchFamily="18" charset="0"/>
                <a:cs typeface="Times New Roman" panose="02020603050405020304" pitchFamily="18" charset="0"/>
              </a:rPr>
              <a:t>інвестиційний;</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Times New Roman" panose="02020603050405020304" pitchFamily="18" charset="0"/>
              <a:buChar char="–"/>
              <a:tabLst>
                <a:tab pos="685800" algn="l"/>
              </a:tabLst>
            </a:pPr>
            <a:r>
              <a:rPr lang="uk-UA" dirty="0">
                <a:latin typeface="Times New Roman" panose="02020603050405020304" pitchFamily="18" charset="0"/>
                <a:cs typeface="Times New Roman" panose="02020603050405020304" pitchFamily="18" charset="0"/>
              </a:rPr>
              <a:t>банківський;</a:t>
            </a:r>
          </a:p>
          <a:p>
            <a:pPr marL="342900" lvl="0" indent="-342900" algn="just">
              <a:spcAft>
                <a:spcPts val="0"/>
              </a:spcAft>
              <a:buFont typeface="Times New Roman" panose="02020603050405020304" pitchFamily="18" charset="0"/>
              <a:buChar char="–"/>
              <a:tabLst>
                <a:tab pos="685800" algn="l"/>
              </a:tabLst>
            </a:pPr>
            <a:r>
              <a:rPr lang="uk-UA" dirty="0">
                <a:latin typeface="Times New Roman" panose="02020603050405020304" pitchFamily="18" charset="0"/>
                <a:cs typeface="Times New Roman" panose="02020603050405020304" pitchFamily="18" charset="0"/>
              </a:rPr>
              <a:t>інтернет маркетинг;</a:t>
            </a:r>
            <a:endParaRPr lang="ru-RU" dirty="0">
              <a:latin typeface="Times New Roman" panose="02020603050405020304" pitchFamily="18" charset="0"/>
              <a:cs typeface="Times New Roman" panose="02020603050405020304" pitchFamily="18" charset="0"/>
            </a:endParaRPr>
          </a:p>
          <a:p>
            <a:pPr marL="342900" lvl="0" indent="-342900" algn="just">
              <a:spcAft>
                <a:spcPts val="0"/>
              </a:spcAft>
              <a:buFont typeface="Times New Roman" panose="02020603050405020304" pitchFamily="18" charset="0"/>
              <a:buChar char="–"/>
              <a:tabLst>
                <a:tab pos="685800" algn="l"/>
              </a:tabLst>
            </a:pPr>
            <a:r>
              <a:rPr lang="uk-UA" dirty="0">
                <a:latin typeface="Times New Roman" panose="02020603050405020304" pitchFamily="18" charset="0"/>
                <a:ea typeface="Times New Roman" panose="02020603050405020304" pitchFamily="18" charset="0"/>
                <a:cs typeface="Times New Roman" panose="02020603050405020304" pitchFamily="18" charset="0"/>
              </a:rPr>
              <a:t>інші види маркетингу.</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Прямоугольник 2">
            <a:extLst>
              <a:ext uri="{FF2B5EF4-FFF2-40B4-BE49-F238E27FC236}">
                <a16:creationId xmlns:a16="http://schemas.microsoft.com/office/drawing/2014/main" id="{53BCC1F6-4015-4C10-9022-76368CD39BD9}"/>
              </a:ext>
            </a:extLst>
          </p:cNvPr>
          <p:cNvSpPr/>
          <p:nvPr/>
        </p:nvSpPr>
        <p:spPr>
          <a:xfrm>
            <a:off x="323368" y="2582119"/>
            <a:ext cx="11305564" cy="4121578"/>
          </a:xfrm>
          <a:prstGeom prst="rect">
            <a:avLst/>
          </a:prstGeom>
        </p:spPr>
        <p:txBody>
          <a:bodyPr wrap="square">
            <a:spAutoFit/>
          </a:bodyPr>
          <a:lstStyle/>
          <a:p>
            <a:pPr indent="450215" algn="just">
              <a:lnSpc>
                <a:spcPct val="150000"/>
              </a:lnSpc>
              <a:spcAft>
                <a:spcPts val="0"/>
              </a:spcAft>
            </a:pPr>
            <a:endParaRPr lang="uk-UA" b="1" i="1" u="sng"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450215" algn="just">
              <a:lnSpc>
                <a:spcPct val="150000"/>
              </a:lnSpc>
              <a:spcAft>
                <a:spcPts val="0"/>
              </a:spcAft>
            </a:pPr>
            <a:r>
              <a:rPr lang="uk-UA" b="1" i="1" u="sng"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2.1 Споживчий маркетинг</a:t>
            </a:r>
            <a:r>
              <a:rPr lang="uk-UA"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dirty="0">
                <a:latin typeface="Times New Roman" panose="02020603050405020304" pitchFamily="18" charset="0"/>
                <a:ea typeface="Times New Roman" panose="02020603050405020304" pitchFamily="18" charset="0"/>
                <a:cs typeface="Times New Roman" panose="02020603050405020304" pitchFamily="18" charset="0"/>
              </a:rPr>
              <a:t>(маркетинг товарів споживчого попиту) – орієнтований на кінцевих споживачів, які купують товари для особистого або сімейного використання.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50000"/>
              </a:lnSpc>
              <a:spcAft>
                <a:spcPts val="0"/>
              </a:spcAft>
            </a:pPr>
            <a:r>
              <a:rPr lang="uk-UA" dirty="0">
                <a:latin typeface="Times New Roman" panose="02020603050405020304" pitchFamily="18" charset="0"/>
                <a:ea typeface="Times New Roman" panose="02020603050405020304" pitchFamily="18" charset="0"/>
                <a:cs typeface="Times New Roman" panose="02020603050405020304" pitchFamily="18" charset="0"/>
              </a:rPr>
              <a:t>Рішення про купівлю приймаються індивідуально покупцем або на рівні сім</a:t>
            </a:r>
            <a:r>
              <a:rPr lang="ru-RU" dirty="0">
                <a:latin typeface="Times New Roman" panose="02020603050405020304" pitchFamily="18" charset="0"/>
                <a:ea typeface="Times New Roman" panose="02020603050405020304" pitchFamily="18" charset="0"/>
                <a:cs typeface="Times New Roman" panose="02020603050405020304" pitchFamily="18" charset="0"/>
              </a:rPr>
              <a:t>’</a:t>
            </a:r>
            <a:r>
              <a:rPr lang="uk-UA" dirty="0">
                <a:latin typeface="Times New Roman" panose="02020603050405020304" pitchFamily="18" charset="0"/>
                <a:ea typeface="Times New Roman" panose="02020603050405020304" pitchFamily="18" charset="0"/>
                <a:cs typeface="Times New Roman" panose="02020603050405020304" pitchFamily="18" charset="0"/>
              </a:rPr>
              <a:t>ї, мотиви купівлі можуть носити ірраціональний характер. Особливості поведінки покупця до, під час і після придбання товару мають бути враховані фірмами виробниками і торговельними фірмами, що спеціалізуються на продажу товарів </a:t>
            </a:r>
            <a:r>
              <a:rPr lang="uk-UA" dirty="0">
                <a:latin typeface="Times New Roman" panose="02020603050405020304" pitchFamily="18" charset="0"/>
                <a:cs typeface="Times New Roman" panose="02020603050405020304" pitchFamily="18" charset="0"/>
              </a:rPr>
              <a:t>споживчого попиту.</a:t>
            </a:r>
          </a:p>
          <a:p>
            <a:pPr indent="450215" algn="just">
              <a:lnSpc>
                <a:spcPct val="150000"/>
              </a:lnSpc>
            </a:pPr>
            <a:r>
              <a:rPr lang="uk-UA" b="1" i="1" dirty="0">
                <a:solidFill>
                  <a:srgbClr val="C00000"/>
                </a:solidFill>
                <a:latin typeface="Times New Roman" panose="02020603050405020304" pitchFamily="18" charset="0"/>
                <a:cs typeface="Times New Roman" panose="02020603050405020304" pitchFamily="18" charset="0"/>
              </a:rPr>
              <a:t>2.2 Промисловий маркетинг </a:t>
            </a:r>
            <a:r>
              <a:rPr lang="uk-UA" dirty="0">
                <a:latin typeface="Times New Roman" panose="02020603050405020304" pitchFamily="18" charset="0"/>
                <a:cs typeface="Times New Roman" panose="02020603050405020304" pitchFamily="18" charset="0"/>
              </a:rPr>
              <a:t>– орієнтований на фірми, підприємства, організації, особи, які купують товари не для власного споживання, а для використання у виробництві, перепродажу або надання в оренду.</a:t>
            </a:r>
            <a:endParaRPr lang="ru-RU" dirty="0">
              <a:latin typeface="Times New Roman" panose="02020603050405020304" pitchFamily="18" charset="0"/>
              <a:cs typeface="Times New Roman" panose="02020603050405020304" pitchFamily="18" charset="0"/>
            </a:endParaRPr>
          </a:p>
          <a:p>
            <a:pPr indent="450215" algn="just">
              <a:lnSpc>
                <a:spcPct val="150000"/>
              </a:lnSpc>
              <a:spcAft>
                <a:spcPts val="0"/>
              </a:spcAft>
            </a:pP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75240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78D9A85C-0E95-4AA4-95CE-B3B26FD39BBF}"/>
              </a:ext>
            </a:extLst>
          </p:cNvPr>
          <p:cNvSpPr/>
          <p:nvPr/>
        </p:nvSpPr>
        <p:spPr>
          <a:xfrm>
            <a:off x="300361" y="274737"/>
            <a:ext cx="11591277" cy="4952574"/>
          </a:xfrm>
          <a:prstGeom prst="rect">
            <a:avLst/>
          </a:prstGeom>
        </p:spPr>
        <p:txBody>
          <a:bodyPr wrap="square">
            <a:spAutoFit/>
          </a:bodyPr>
          <a:lstStyle/>
          <a:p>
            <a:pPr indent="457200" algn="just">
              <a:lnSpc>
                <a:spcPct val="150000"/>
              </a:lnSpc>
              <a:spcAft>
                <a:spcPts val="0"/>
              </a:spcAft>
            </a:pPr>
            <a:r>
              <a:rPr lang="uk-UA" b="1" i="1" u="sng"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2.3 Маркетинг послуг</a:t>
            </a:r>
            <a:r>
              <a:rPr lang="uk-UA"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dirty="0">
                <a:latin typeface="Times New Roman" panose="02020603050405020304" pitchFamily="18" charset="0"/>
                <a:ea typeface="Times New Roman" panose="02020603050405020304" pitchFamily="18" charset="0"/>
                <a:cs typeface="Times New Roman" panose="02020603050405020304" pitchFamily="18" charset="0"/>
              </a:rPr>
              <a:t>– </a:t>
            </a:r>
            <a:r>
              <a:rPr lang="uk-UA" dirty="0">
                <a:latin typeface="Times New Roman" panose="02020603050405020304" pitchFamily="18" charset="0"/>
                <a:cs typeface="Times New Roman" panose="02020603050405020304" pitchFamily="18" charset="0"/>
              </a:rPr>
              <a:t>діяльність спрямована на задоволення потреб споживачів у нематеріальних видах товарів (страховка, туризм тощо) з метою отримання прибутку.</a:t>
            </a:r>
          </a:p>
          <a:p>
            <a:pPr indent="457200" algn="just">
              <a:lnSpc>
                <a:spcPct val="150000"/>
              </a:lnSpc>
            </a:pPr>
            <a:r>
              <a:rPr lang="uk-UA" b="1" i="1" u="sng" dirty="0">
                <a:solidFill>
                  <a:srgbClr val="C00000"/>
                </a:solidFill>
                <a:latin typeface="Times New Roman" panose="02020603050405020304" pitchFamily="18" charset="0"/>
                <a:cs typeface="Times New Roman" panose="02020603050405020304" pitchFamily="18" charset="0"/>
              </a:rPr>
              <a:t>2.4 Інвестиційний маркетинг  </a:t>
            </a:r>
            <a:r>
              <a:rPr lang="uk-UA" dirty="0">
                <a:latin typeface="Times New Roman" panose="02020603050405020304" pitchFamily="18" charset="0"/>
                <a:cs typeface="Times New Roman" panose="02020603050405020304" pitchFamily="18" charset="0"/>
              </a:rPr>
              <a:t>передбачає </a:t>
            </a:r>
            <a:r>
              <a:rPr lang="ru-RU" dirty="0" err="1">
                <a:latin typeface="Times New Roman" panose="02020603050405020304" pitchFamily="18" charset="0"/>
                <a:cs typeface="Times New Roman" panose="02020603050405020304" pitchFamily="18" charset="0"/>
              </a:rPr>
              <a:t>обою</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комплексну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програмну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діяльність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спрямовану</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формування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виробничо-економічних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рішень</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області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інвестицій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що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відповідають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реальним</a:t>
            </a:r>
            <a:r>
              <a:rPr lang="ru-RU" dirty="0">
                <a:latin typeface="Times New Roman" panose="02020603050405020304" pitchFamily="18" charset="0"/>
                <a:cs typeface="Times New Roman" panose="02020603050405020304" pitchFamily="18" charset="0"/>
              </a:rPr>
              <a:t> потребам </a:t>
            </a:r>
            <a:r>
              <a:rPr lang="ru-RU" dirty="0" err="1">
                <a:latin typeface="Times New Roman" panose="02020603050405020304" pitchFamily="18" charset="0"/>
                <a:cs typeface="Times New Roman" panose="02020603050405020304" pitchFamily="18" charset="0"/>
              </a:rPr>
              <a:t>кінцевих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споживачів</a:t>
            </a:r>
            <a:r>
              <a:rPr lang="ru-RU" dirty="0">
                <a:latin typeface="Times New Roman" panose="02020603050405020304" pitchFamily="18" charset="0"/>
                <a:cs typeface="Times New Roman" panose="02020603050405020304" pitchFamily="18" charset="0"/>
              </a:rPr>
              <a:t>.</a:t>
            </a:r>
          </a:p>
          <a:p>
            <a:pPr indent="457200" algn="just">
              <a:lnSpc>
                <a:spcPct val="150000"/>
              </a:lnSpc>
            </a:pPr>
            <a:r>
              <a:rPr lang="uk-UA" b="1" i="1" u="sng" dirty="0">
                <a:solidFill>
                  <a:srgbClr val="C00000"/>
                </a:solidFill>
                <a:latin typeface="Times New Roman" panose="02020603050405020304" pitchFamily="18" charset="0"/>
                <a:cs typeface="Times New Roman" panose="02020603050405020304" pitchFamily="18" charset="0"/>
              </a:rPr>
              <a:t>2.5 Банківський маркетинг </a:t>
            </a:r>
            <a:r>
              <a:rPr lang="uk-UA" dirty="0">
                <a:latin typeface="Times New Roman" panose="02020603050405020304" pitchFamily="18" charset="0"/>
                <a:cs typeface="Times New Roman" panose="02020603050405020304" pitchFamily="18" charset="0"/>
              </a:rPr>
              <a:t>має свої особливості, що пов’язані зі специфікою грошового обігу, який є об’єктом усієї банківської діяльності. Маркетинг має бути спрямований передусім на прискорення грошового обігу, на аналіз і задоволення потреб клієнтів банку у швидкому та точному проведенні розрахунків з економічними суб’єктами.</a:t>
            </a:r>
            <a:endParaRPr lang="ru-RU" dirty="0">
              <a:latin typeface="Times New Roman" panose="02020603050405020304" pitchFamily="18" charset="0"/>
              <a:cs typeface="Times New Roman" panose="02020603050405020304" pitchFamily="18" charset="0"/>
            </a:endParaRPr>
          </a:p>
          <a:p>
            <a:pPr algn="just">
              <a:lnSpc>
                <a:spcPct val="150000"/>
              </a:lnSpc>
            </a:pPr>
            <a:r>
              <a:rPr lang="uk-UA" dirty="0">
                <a:latin typeface="Times New Roman" panose="02020603050405020304" pitchFamily="18" charset="0"/>
                <a:cs typeface="Times New Roman" panose="02020603050405020304" pitchFamily="18" charset="0"/>
              </a:rPr>
              <a:t>Отже</a:t>
            </a:r>
            <a:r>
              <a:rPr lang="uk-UA" dirty="0">
                <a:solidFill>
                  <a:srgbClr val="C00000"/>
                </a:solidFill>
                <a:latin typeface="Times New Roman" panose="02020603050405020304" pitchFamily="18" charset="0"/>
                <a:cs typeface="Times New Roman" panose="02020603050405020304" pitchFamily="18" charset="0"/>
              </a:rPr>
              <a:t>, банківський маркетинг </a:t>
            </a:r>
            <a:r>
              <a:rPr lang="uk-UA" dirty="0">
                <a:latin typeface="Times New Roman" panose="02020603050405020304" pitchFamily="18" charset="0"/>
                <a:cs typeface="Times New Roman" panose="02020603050405020304" pitchFamily="18" charset="0"/>
              </a:rPr>
              <a:t>– це вивчення ринку кредитних ресурсів, аналіз фінансового стану клієнтів, залучення вкладів, формування подальшої поведінки банку. </a:t>
            </a:r>
          </a:p>
          <a:p>
            <a:pPr algn="just">
              <a:lnSpc>
                <a:spcPct val="150000"/>
              </a:lnSpc>
            </a:pPr>
            <a:r>
              <a:rPr lang="uk-UA" dirty="0">
                <a:latin typeface="Times New Roman" panose="02020603050405020304" pitchFamily="18" charset="0"/>
                <a:cs typeface="Times New Roman" panose="02020603050405020304" pitchFamily="18" charset="0"/>
              </a:rPr>
              <a:t>Кінцева мета банківського маркетингу – </a:t>
            </a:r>
          </a:p>
          <a:p>
            <a:pPr algn="just">
              <a:lnSpc>
                <a:spcPct val="150000"/>
              </a:lnSpc>
            </a:pPr>
            <a:r>
              <a:rPr lang="uk-UA" dirty="0">
                <a:latin typeface="Times New Roman" panose="02020603050405020304" pitchFamily="18" charset="0"/>
                <a:cs typeface="Times New Roman" panose="02020603050405020304" pitchFamily="18" charset="0"/>
              </a:rPr>
              <a:t>це найбільш раціональне використання доходів і тимчасово вільних коштів.</a:t>
            </a:r>
            <a:endParaRPr lang="ru-RU" dirty="0">
              <a:latin typeface="Times New Roman" panose="02020603050405020304" pitchFamily="18" charset="0"/>
              <a:cs typeface="Times New Roman" panose="02020603050405020304" pitchFamily="18" charset="0"/>
            </a:endParaRPr>
          </a:p>
          <a:p>
            <a:pPr indent="450215" algn="just">
              <a:lnSpc>
                <a:spcPct val="150000"/>
              </a:lnSpc>
              <a:spcAft>
                <a:spcPts val="0"/>
              </a:spcAft>
            </a:pP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a:extLst>
              <a:ext uri="{FF2B5EF4-FFF2-40B4-BE49-F238E27FC236}">
                <a16:creationId xmlns:a16="http://schemas.microsoft.com/office/drawing/2014/main" id="{738162B6-DA37-42C1-80AF-642E78DFFD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1512" y="3917792"/>
            <a:ext cx="3730126" cy="2797595"/>
          </a:xfrm>
          <a:prstGeom prst="rect">
            <a:avLst/>
          </a:prstGeom>
        </p:spPr>
      </p:pic>
    </p:spTree>
    <p:extLst>
      <p:ext uri="{BB962C8B-B14F-4D97-AF65-F5344CB8AC3E}">
        <p14:creationId xmlns:p14="http://schemas.microsoft.com/office/powerpoint/2010/main" val="2955042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82C59445-1635-42CE-BE76-90A532EC2E92}"/>
              </a:ext>
            </a:extLst>
          </p:cNvPr>
          <p:cNvSpPr/>
          <p:nvPr/>
        </p:nvSpPr>
        <p:spPr>
          <a:xfrm>
            <a:off x="411332" y="283265"/>
            <a:ext cx="11780668" cy="6080382"/>
          </a:xfrm>
          <a:prstGeom prst="rect">
            <a:avLst/>
          </a:prstGeom>
        </p:spPr>
        <p:txBody>
          <a:bodyPr wrap="square">
            <a:spAutoFit/>
          </a:bodyPr>
          <a:lstStyle/>
          <a:p>
            <a:pPr indent="450215" algn="just">
              <a:lnSpc>
                <a:spcPct val="120000"/>
              </a:lnSpc>
              <a:spcAft>
                <a:spcPts val="0"/>
              </a:spcAft>
            </a:pPr>
            <a:r>
              <a:rPr lang="uk-UA" sz="1600" b="1" dirty="0">
                <a:latin typeface="Times New Roman" panose="02020603050405020304" pitchFamily="18" charset="0"/>
                <a:ea typeface="Times New Roman" panose="02020603050405020304" pitchFamily="18" charset="0"/>
                <a:cs typeface="Times New Roman" panose="02020603050405020304" pitchFamily="18" charset="0"/>
              </a:rPr>
              <a:t>3. За територіальною ознакою</a:t>
            </a:r>
            <a:r>
              <a:rPr lang="uk-UA" sz="1600" dirty="0">
                <a:latin typeface="Times New Roman" panose="02020603050405020304" pitchFamily="18" charset="0"/>
                <a:ea typeface="Times New Roman" panose="02020603050405020304" pitchFamily="18" charset="0"/>
                <a:cs typeface="Times New Roman" panose="02020603050405020304" pitchFamily="18" charset="0"/>
              </a:rPr>
              <a:t> маркетинг поділяють на:</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20000"/>
              </a:lnSpc>
              <a:spcAft>
                <a:spcPts val="0"/>
              </a:spcAft>
              <a:buFont typeface="Times New Roman" panose="02020603050405020304" pitchFamily="18" charset="0"/>
              <a:buChar char="–"/>
              <a:tabLst>
                <a:tab pos="685800" algn="l"/>
                <a:tab pos="948690" algn="l"/>
              </a:tabLst>
            </a:pPr>
            <a:r>
              <a:rPr lang="uk-UA" sz="1600" dirty="0">
                <a:latin typeface="Times New Roman" panose="02020603050405020304" pitchFamily="18" charset="0"/>
                <a:ea typeface="Times New Roman" panose="02020603050405020304" pitchFamily="18" charset="0"/>
                <a:cs typeface="Times New Roman" panose="02020603050405020304" pitchFamily="18" charset="0"/>
              </a:rPr>
              <a:t>внутрішній;</a:t>
            </a:r>
            <a:r>
              <a:rPr lang="ru-RU" sz="1600" dirty="0">
                <a:latin typeface="Calibri" panose="020F0502020204030204" pitchFamily="34" charset="0"/>
                <a:ea typeface="Times New Roman" panose="02020603050405020304" pitchFamily="18" charset="0"/>
                <a:cs typeface="Times New Roman" panose="02020603050405020304" pitchFamily="18" charset="0"/>
              </a:rPr>
              <a:t>   - </a:t>
            </a:r>
            <a:r>
              <a:rPr lang="uk-UA" sz="1600" dirty="0">
                <a:latin typeface="Times New Roman" panose="02020603050405020304" pitchFamily="18" charset="0"/>
                <a:ea typeface="Times New Roman" panose="02020603050405020304" pitchFamily="18" charset="0"/>
                <a:cs typeface="Times New Roman" panose="02020603050405020304" pitchFamily="18" charset="0"/>
              </a:rPr>
              <a:t>міжнародний.</a:t>
            </a:r>
            <a:endParaRPr lang="ru-RU" sz="1600" dirty="0">
              <a:effectLst/>
              <a:latin typeface="Calibri" panose="020F0502020204030204" pitchFamily="34" charset="0"/>
              <a:ea typeface="Times New Roman" panose="02020603050405020304" pitchFamily="18" charset="0"/>
              <a:cs typeface="Times New Roman" panose="02020603050405020304" pitchFamily="18" charset="0"/>
            </a:endParaRPr>
          </a:p>
          <a:p>
            <a:pPr indent="450215" algn="just">
              <a:lnSpc>
                <a:spcPct val="120000"/>
              </a:lnSpc>
              <a:spcAft>
                <a:spcPts val="0"/>
              </a:spcAft>
            </a:pPr>
            <a:r>
              <a:rPr lang="uk-UA" sz="1600" b="1" i="1" u="sng"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3.1 Внутрішній маркетинг</a:t>
            </a:r>
            <a:r>
              <a:rPr lang="uk-UA" sz="16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1600" dirty="0">
                <a:latin typeface="Times New Roman" panose="02020603050405020304" pitchFamily="18" charset="0"/>
                <a:ea typeface="Times New Roman" panose="02020603050405020304" pitchFamily="18" charset="0"/>
                <a:cs typeface="Times New Roman" panose="02020603050405020304" pitchFamily="18" charset="0"/>
              </a:rPr>
              <a:t>– маркетингова діяльність підприємства спрямована на внутрішній ринок.</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20000"/>
              </a:lnSpc>
              <a:spcAft>
                <a:spcPts val="0"/>
              </a:spcAft>
            </a:pPr>
            <a:r>
              <a:rPr lang="uk-UA" sz="1600" dirty="0">
                <a:latin typeface="Times New Roman" panose="02020603050405020304" pitchFamily="18" charset="0"/>
                <a:ea typeface="Times New Roman" panose="02020603050405020304" pitchFamily="18" charset="0"/>
                <a:cs typeface="Times New Roman" panose="02020603050405020304" pitchFamily="18" charset="0"/>
              </a:rPr>
              <a:t>Розрізняють такі форми внутрішнього маркетингу:</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20000"/>
              </a:lnSpc>
              <a:spcAft>
                <a:spcPts val="0"/>
              </a:spcAft>
              <a:buFont typeface="Wingdings" panose="05000000000000000000" pitchFamily="2" charset="2"/>
              <a:buChar char=""/>
              <a:tabLst>
                <a:tab pos="685800" algn="l"/>
              </a:tabLst>
            </a:pPr>
            <a:r>
              <a:rPr lang="uk-UA" sz="1600" dirty="0">
                <a:latin typeface="Times New Roman" panose="02020603050405020304" pitchFamily="18" charset="0"/>
                <a:ea typeface="Times New Roman" panose="02020603050405020304" pitchFamily="18" charset="0"/>
                <a:cs typeface="Times New Roman" panose="02020603050405020304" pitchFamily="18" charset="0"/>
              </a:rPr>
              <a:t>локальний маркетинг – у межах певного населеного пункту (роздрібні магазини, сфера послуг і зрідка у сфері промислового маркетингу);</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20000"/>
              </a:lnSpc>
              <a:spcAft>
                <a:spcPts val="0"/>
              </a:spcAft>
              <a:buFont typeface="Wingdings" panose="05000000000000000000" pitchFamily="2" charset="2"/>
              <a:buChar char=""/>
              <a:tabLst>
                <a:tab pos="685800" algn="l"/>
              </a:tabLst>
            </a:pPr>
            <a:r>
              <a:rPr lang="uk-UA" sz="1600" dirty="0">
                <a:latin typeface="Times New Roman" panose="02020603050405020304" pitchFamily="18" charset="0"/>
                <a:ea typeface="Times New Roman" panose="02020603050405020304" pitchFamily="18" charset="0"/>
                <a:cs typeface="Times New Roman" panose="02020603050405020304" pitchFamily="18" charset="0"/>
              </a:rPr>
              <a:t>регіональний маркетинг – у межах регіонів, областей;</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20000"/>
              </a:lnSpc>
              <a:spcAft>
                <a:spcPts val="0"/>
              </a:spcAft>
              <a:buFont typeface="Wingdings" panose="05000000000000000000" pitchFamily="2" charset="2"/>
              <a:buChar char=""/>
              <a:tabLst>
                <a:tab pos="685800" algn="l"/>
              </a:tabLst>
            </a:pPr>
            <a:r>
              <a:rPr lang="uk-UA" sz="1600" dirty="0">
                <a:latin typeface="Times New Roman" panose="02020603050405020304" pitchFamily="18" charset="0"/>
                <a:ea typeface="Times New Roman" panose="02020603050405020304" pitchFamily="18" charset="0"/>
                <a:cs typeface="Times New Roman" panose="02020603050405020304" pitchFamily="18" charset="0"/>
              </a:rPr>
              <a:t>національний маркетинг – у межах національного ринку (використовується телекомпаніями, видавництвами тощо).</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20000"/>
              </a:lnSpc>
              <a:spcAft>
                <a:spcPts val="0"/>
              </a:spcAft>
            </a:pPr>
            <a:r>
              <a:rPr lang="uk-UA" sz="1600" b="1" i="1" u="sng"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3.2 Міжнародний маркетинг</a:t>
            </a:r>
            <a:r>
              <a:rPr lang="uk-UA" sz="16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1600" dirty="0">
                <a:latin typeface="Times New Roman" panose="02020603050405020304" pitchFamily="18" charset="0"/>
                <a:ea typeface="Times New Roman" panose="02020603050405020304" pitchFamily="18" charset="0"/>
                <a:cs typeface="Times New Roman" panose="02020603050405020304" pitchFamily="18" charset="0"/>
              </a:rPr>
              <a:t>– маркетингова </a:t>
            </a:r>
            <a:r>
              <a:rPr lang="uk-UA" sz="1600" dirty="0">
                <a:latin typeface="Times New Roman" panose="02020603050405020304" pitchFamily="18" charset="0"/>
                <a:cs typeface="Times New Roman" panose="02020603050405020304" pitchFamily="18" charset="0"/>
              </a:rPr>
              <a:t>діяльність підприємства , організації на закордонних ринках (вихід на міжнародний ринок).</a:t>
            </a:r>
          </a:p>
          <a:p>
            <a:pPr indent="450215" algn="just">
              <a:lnSpc>
                <a:spcPct val="120000"/>
              </a:lnSpc>
              <a:spcAft>
                <a:spcPts val="0"/>
              </a:spcAft>
            </a:pPr>
            <a:endParaRPr lang="uk-UA" sz="1600" dirty="0">
              <a:latin typeface="Times New Roman" panose="02020603050405020304" pitchFamily="18" charset="0"/>
              <a:cs typeface="Times New Roman" panose="02020603050405020304" pitchFamily="18" charset="0"/>
            </a:endParaRPr>
          </a:p>
          <a:p>
            <a:pPr indent="457200"/>
            <a:r>
              <a:rPr lang="uk-UA" sz="1600" b="1" dirty="0">
                <a:latin typeface="Times New Roman" panose="02020603050405020304" pitchFamily="18" charset="0"/>
                <a:cs typeface="Times New Roman" panose="02020603050405020304" pitchFamily="18" charset="0"/>
              </a:rPr>
              <a:t>4. За термінами проведення </a:t>
            </a:r>
            <a:r>
              <a:rPr lang="uk-UA" sz="1600" dirty="0">
                <a:latin typeface="Times New Roman" panose="02020603050405020304" pitchFamily="18" charset="0"/>
                <a:cs typeface="Times New Roman" panose="02020603050405020304" pitchFamily="18" charset="0"/>
              </a:rPr>
              <a:t>маркетингової політики розрізняють:</a:t>
            </a:r>
            <a:endParaRPr lang="ru-RU" sz="1600" dirty="0">
              <a:latin typeface="Times New Roman" panose="02020603050405020304" pitchFamily="18" charset="0"/>
              <a:cs typeface="Times New Roman" panose="02020603050405020304" pitchFamily="18" charset="0"/>
            </a:endParaRPr>
          </a:p>
          <a:p>
            <a:pPr marL="285750" lvl="0" indent="457200">
              <a:buFontTx/>
              <a:buChar char="-"/>
            </a:pPr>
            <a:r>
              <a:rPr lang="uk-UA" sz="1600" dirty="0">
                <a:latin typeface="Times New Roman" panose="02020603050405020304" pitchFamily="18" charset="0"/>
                <a:cs typeface="Times New Roman" panose="02020603050405020304" pitchFamily="18" charset="0"/>
              </a:rPr>
              <a:t>стратегічний маркетинг;</a:t>
            </a:r>
            <a:r>
              <a:rPr lang="ru-RU" sz="1600" dirty="0">
                <a:latin typeface="Times New Roman" panose="02020603050405020304" pitchFamily="18" charset="0"/>
                <a:cs typeface="Times New Roman" panose="02020603050405020304" pitchFamily="18" charset="0"/>
              </a:rPr>
              <a:t>   - </a:t>
            </a:r>
            <a:r>
              <a:rPr lang="uk-UA" sz="1600" dirty="0">
                <a:latin typeface="Times New Roman" panose="02020603050405020304" pitchFamily="18" charset="0"/>
                <a:cs typeface="Times New Roman" panose="02020603050405020304" pitchFamily="18" charset="0"/>
              </a:rPr>
              <a:t>тактичний (оперативний) маркетинг.</a:t>
            </a:r>
          </a:p>
          <a:p>
            <a:pPr lvl="0" indent="457200"/>
            <a:endParaRPr lang="ru-RU" sz="1600" dirty="0">
              <a:latin typeface="Times New Roman" panose="02020603050405020304" pitchFamily="18" charset="0"/>
              <a:cs typeface="Times New Roman" panose="02020603050405020304" pitchFamily="18" charset="0"/>
            </a:endParaRPr>
          </a:p>
          <a:p>
            <a:pPr indent="457200"/>
            <a:r>
              <a:rPr lang="uk-UA" sz="1600" b="1" i="1" u="sng" dirty="0">
                <a:solidFill>
                  <a:srgbClr val="C00000"/>
                </a:solidFill>
                <a:latin typeface="Times New Roman" panose="02020603050405020304" pitchFamily="18" charset="0"/>
                <a:cs typeface="Times New Roman" panose="02020603050405020304" pitchFamily="18" charset="0"/>
              </a:rPr>
              <a:t>4.1 Стратегічний маркетинг </a:t>
            </a:r>
            <a:r>
              <a:rPr lang="uk-UA" sz="1600" dirty="0">
                <a:latin typeface="Times New Roman" panose="02020603050405020304" pitchFamily="18" charset="0"/>
                <a:cs typeface="Times New Roman" panose="02020603050405020304" pitchFamily="18" charset="0"/>
              </a:rPr>
              <a:t>– передбачає постійний аналіз потреб споживачів, сегментування ринку та вибір базового ринку, розробку концепції конкурентоспроможних товарів, вибір стратегії розвитку підприємства (розробка і реалізація середньострокової (2-5 років) і довгострокової політики (5-10 років) фірми).</a:t>
            </a:r>
          </a:p>
          <a:p>
            <a:pPr indent="457200"/>
            <a:endParaRPr lang="ru-RU" sz="1600" dirty="0">
              <a:latin typeface="Times New Roman" panose="02020603050405020304" pitchFamily="18" charset="0"/>
              <a:cs typeface="Times New Roman" panose="02020603050405020304" pitchFamily="18" charset="0"/>
            </a:endParaRPr>
          </a:p>
          <a:p>
            <a:pPr indent="457200"/>
            <a:r>
              <a:rPr lang="uk-UA" sz="1600" b="1" i="1" dirty="0">
                <a:solidFill>
                  <a:srgbClr val="C00000"/>
                </a:solidFill>
                <a:latin typeface="Times New Roman" panose="02020603050405020304" pitchFamily="18" charset="0"/>
                <a:cs typeface="Times New Roman" panose="02020603050405020304" pitchFamily="18" charset="0"/>
              </a:rPr>
              <a:t>4.2 Тактичний маркетинг (оперативний, операційний) </a:t>
            </a:r>
            <a:r>
              <a:rPr lang="uk-UA" sz="1600" dirty="0">
                <a:latin typeface="Times New Roman" panose="02020603050405020304" pitchFamily="18" charset="0"/>
                <a:cs typeface="Times New Roman" panose="02020603050405020304" pitchFamily="18" charset="0"/>
              </a:rPr>
              <a:t>– процес розробки заходів і реалізації цілей на обраному базовому ринку з конкретної номенклатури товарів на певний не довгостроковий термін, який передбачає застосування таких тактичних засобів, як товар, ціна, збут, просування, реклама, сервіс.</a:t>
            </a:r>
            <a:endParaRPr lang="ru-RU" sz="1600" dirty="0">
              <a:latin typeface="Times New Roman" panose="02020603050405020304" pitchFamily="18" charset="0"/>
              <a:cs typeface="Times New Roman" panose="02020603050405020304" pitchFamily="18" charset="0"/>
            </a:endParaRPr>
          </a:p>
          <a:p>
            <a:pPr indent="450215" algn="just">
              <a:lnSpc>
                <a:spcPct val="120000"/>
              </a:lnSpc>
              <a:spcAft>
                <a:spcPts val="0"/>
              </a:spcAft>
            </a:pP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6032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D4B4412-C071-458D-BA42-BB0E69FD81F1}"/>
              </a:ext>
            </a:extLst>
          </p:cNvPr>
          <p:cNvSpPr/>
          <p:nvPr/>
        </p:nvSpPr>
        <p:spPr>
          <a:xfrm>
            <a:off x="313676" y="102266"/>
            <a:ext cx="11573523" cy="6634060"/>
          </a:xfrm>
          <a:prstGeom prst="rect">
            <a:avLst/>
          </a:prstGeom>
        </p:spPr>
        <p:txBody>
          <a:bodyPr wrap="square">
            <a:spAutoFit/>
          </a:bodyPr>
          <a:lstStyle/>
          <a:p>
            <a:pPr indent="457200" algn="just">
              <a:lnSpc>
                <a:spcPct val="150000"/>
              </a:lnSpc>
              <a:spcAft>
                <a:spcPts val="0"/>
              </a:spcAft>
            </a:pPr>
            <a:r>
              <a:rPr lang="uk-UA" sz="1500" b="1" dirty="0">
                <a:highlight>
                  <a:srgbClr val="FF0000"/>
                </a:highlight>
                <a:latin typeface="Times New Roman" panose="02020603050405020304" pitchFamily="18" charset="0"/>
                <a:ea typeface="Times New Roman" panose="02020603050405020304" pitchFamily="18" charset="0"/>
                <a:cs typeface="Times New Roman" panose="02020603050405020304" pitchFamily="18" charset="0"/>
              </a:rPr>
              <a:t>5. Залежно від виду діяльності</a:t>
            </a:r>
            <a:r>
              <a:rPr lang="uk-UA" sz="1500" dirty="0">
                <a:highlight>
                  <a:srgbClr val="FF0000"/>
                </a:highlight>
                <a:latin typeface="Times New Roman" panose="02020603050405020304" pitchFamily="18" charset="0"/>
                <a:ea typeface="Times New Roman" panose="02020603050405020304" pitchFamily="18" charset="0"/>
                <a:cs typeface="Times New Roman" panose="02020603050405020304" pitchFamily="18" charset="0"/>
              </a:rPr>
              <a:t> розрізняють:</a:t>
            </a:r>
            <a:endParaRPr lang="ru-RU" sz="1500" dirty="0">
              <a:effectLst/>
              <a:highlight>
                <a:srgbClr val="FF0000"/>
              </a:highlight>
              <a:latin typeface="Calibri" panose="020F0502020204030204" pitchFamily="34" charset="0"/>
              <a:ea typeface="Calibri" panose="020F0502020204030204" pitchFamily="34" charset="0"/>
              <a:cs typeface="Times New Roman" panose="02020603050405020304" pitchFamily="18" charset="0"/>
            </a:endParaRPr>
          </a:p>
          <a:p>
            <a:pPr marL="342900" lvl="0" indent="457200" algn="just">
              <a:lnSpc>
                <a:spcPct val="150000"/>
              </a:lnSpc>
              <a:spcAft>
                <a:spcPts val="0"/>
              </a:spcAft>
              <a:buFont typeface="Times New Roman" panose="02020603050405020304" pitchFamily="18" charset="0"/>
              <a:buChar char="–"/>
              <a:tabLst>
                <a:tab pos="685800" algn="l"/>
              </a:tabLst>
            </a:pPr>
            <a:r>
              <a:rPr lang="uk-UA" sz="1500" dirty="0">
                <a:latin typeface="Times New Roman" panose="02020603050405020304" pitchFamily="18" charset="0"/>
                <a:ea typeface="Times New Roman" panose="02020603050405020304" pitchFamily="18" charset="0"/>
                <a:cs typeface="Times New Roman" panose="02020603050405020304" pitchFamily="18" charset="0"/>
              </a:rPr>
              <a:t>маркетинг організацій;</a:t>
            </a:r>
            <a:endParaRPr lang="ru-RU" sz="15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457200" algn="just">
              <a:lnSpc>
                <a:spcPct val="150000"/>
              </a:lnSpc>
              <a:spcAft>
                <a:spcPts val="0"/>
              </a:spcAft>
              <a:buFont typeface="Times New Roman" panose="02020603050405020304" pitchFamily="18" charset="0"/>
              <a:buChar char="–"/>
              <a:tabLst>
                <a:tab pos="685800" algn="l"/>
              </a:tabLst>
            </a:pPr>
            <a:r>
              <a:rPr lang="uk-UA" sz="1500" dirty="0" err="1">
                <a:latin typeface="Times New Roman" panose="02020603050405020304" pitchFamily="18" charset="0"/>
                <a:ea typeface="Times New Roman" panose="02020603050405020304" pitchFamily="18" charset="0"/>
                <a:cs typeface="Times New Roman" panose="02020603050405020304" pitchFamily="18" charset="0"/>
              </a:rPr>
              <a:t>егомаркетинг</a:t>
            </a:r>
            <a:r>
              <a:rPr lang="uk-UA" sz="1500" dirty="0">
                <a:latin typeface="Times New Roman" panose="02020603050405020304" pitchFamily="18" charset="0"/>
                <a:ea typeface="Times New Roman" panose="02020603050405020304" pitchFamily="18" charset="0"/>
                <a:cs typeface="Times New Roman" panose="02020603050405020304" pitchFamily="18" charset="0"/>
              </a:rPr>
              <a:t> (маркетинг окремої особистості);</a:t>
            </a:r>
            <a:endParaRPr lang="ru-RU" sz="15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457200" algn="just">
              <a:lnSpc>
                <a:spcPct val="150000"/>
              </a:lnSpc>
              <a:spcAft>
                <a:spcPts val="0"/>
              </a:spcAft>
              <a:buFont typeface="Times New Roman" panose="02020603050405020304" pitchFamily="18" charset="0"/>
              <a:buChar char="–"/>
              <a:tabLst>
                <a:tab pos="685800" algn="l"/>
              </a:tabLst>
            </a:pPr>
            <a:r>
              <a:rPr lang="uk-UA" sz="1500" dirty="0">
                <a:latin typeface="Times New Roman" panose="02020603050405020304" pitchFamily="18" charset="0"/>
                <a:ea typeface="Times New Roman" panose="02020603050405020304" pitchFamily="18" charset="0"/>
                <a:cs typeface="Times New Roman" panose="02020603050405020304" pitchFamily="18" charset="0"/>
              </a:rPr>
              <a:t>соціальний маркетинг.</a:t>
            </a:r>
            <a:endParaRPr lang="ru-RU" sz="1500" dirty="0">
              <a:effectLst/>
              <a:latin typeface="Calibri" panose="020F0502020204030204" pitchFamily="34" charset="0"/>
              <a:ea typeface="Times New Roman" panose="02020603050405020304" pitchFamily="18" charset="0"/>
              <a:cs typeface="Times New Roman" panose="02020603050405020304" pitchFamily="18" charset="0"/>
            </a:endParaRPr>
          </a:p>
          <a:p>
            <a:pPr indent="457200" algn="just">
              <a:lnSpc>
                <a:spcPct val="150000"/>
              </a:lnSpc>
              <a:spcAft>
                <a:spcPts val="0"/>
              </a:spcAft>
            </a:pPr>
            <a:r>
              <a:rPr lang="uk-UA" sz="1500" b="1" i="1" u="sng"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Соціальний маркетинг</a:t>
            </a:r>
            <a:r>
              <a:rPr lang="uk-UA" sz="15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1500" dirty="0">
                <a:latin typeface="Times New Roman" panose="02020603050405020304" pitchFamily="18" charset="0"/>
                <a:ea typeface="Times New Roman" panose="02020603050405020304" pitchFamily="18" charset="0"/>
                <a:cs typeface="Times New Roman" panose="02020603050405020304" pitchFamily="18" charset="0"/>
              </a:rPr>
              <a:t>– маркетингова діяльність спрямована на певні соціальні групи (соціальні служби молоді, пенсійні фонди), яка передбачає </a:t>
            </a:r>
            <a:r>
              <a:rPr lang="uk-UA" sz="1500" u="sng" dirty="0">
                <a:latin typeface="Times New Roman" panose="02020603050405020304" pitchFamily="18" charset="0"/>
                <a:ea typeface="Times New Roman" panose="02020603050405020304" pitchFamily="18" charset="0"/>
                <a:cs typeface="Times New Roman" panose="02020603050405020304" pitchFamily="18" charset="0"/>
              </a:rPr>
              <a:t>розробку соціальних програм </a:t>
            </a:r>
            <a:r>
              <a:rPr lang="uk-UA" sz="1500" dirty="0">
                <a:latin typeface="Times New Roman" panose="02020603050405020304" pitchFamily="18" charset="0"/>
                <a:ea typeface="Times New Roman" panose="02020603050405020304" pitchFamily="18" charset="0"/>
                <a:cs typeface="Times New Roman" panose="02020603050405020304" pitchFamily="18" charset="0"/>
              </a:rPr>
              <a:t>з метою сприяння певним соціальним ідеям і рухам, практичним діям соціальних організацій.</a:t>
            </a:r>
            <a:endParaRPr lang="ru-RU" sz="15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50000"/>
              </a:lnSpc>
              <a:spcAft>
                <a:spcPts val="0"/>
              </a:spcAft>
            </a:pPr>
            <a:r>
              <a:rPr lang="uk-UA" sz="1500" b="1" dirty="0">
                <a:latin typeface="Times New Roman" panose="02020603050405020304" pitchFamily="18" charset="0"/>
                <a:ea typeface="Times New Roman" panose="02020603050405020304" pitchFamily="18" charset="0"/>
                <a:cs typeface="Times New Roman" panose="02020603050405020304" pitchFamily="18" charset="0"/>
              </a:rPr>
              <a:t>6. Залежно від особливостей суб’єкта</a:t>
            </a:r>
            <a:r>
              <a:rPr lang="uk-UA" sz="1500" dirty="0">
                <a:latin typeface="Times New Roman" panose="02020603050405020304" pitchFamily="18" charset="0"/>
                <a:ea typeface="Times New Roman" panose="02020603050405020304" pitchFamily="18" charset="0"/>
                <a:cs typeface="Times New Roman" panose="02020603050405020304" pitchFamily="18" charset="0"/>
              </a:rPr>
              <a:t> розрізняють:</a:t>
            </a:r>
            <a:endParaRPr lang="ru-RU" sz="15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50000"/>
              </a:lnSpc>
              <a:spcAft>
                <a:spcPts val="0"/>
              </a:spcAft>
            </a:pPr>
            <a:r>
              <a:rPr lang="uk-UA" sz="1500" b="1" i="1" u="sng"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6.1 </a:t>
            </a:r>
            <a:r>
              <a:rPr lang="uk-UA" sz="1500" b="1" i="1" u="sng"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Мікромаркетинг</a:t>
            </a:r>
            <a:r>
              <a:rPr lang="uk-UA" sz="15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1500" dirty="0">
                <a:latin typeface="Times New Roman" panose="02020603050405020304" pitchFamily="18" charset="0"/>
                <a:ea typeface="Times New Roman" panose="02020603050405020304" pitchFamily="18" charset="0"/>
                <a:cs typeface="Times New Roman" panose="02020603050405020304" pitchFamily="18" charset="0"/>
              </a:rPr>
              <a:t>– ринкова діяльність на рівні підприємства щодо конкретного виду товару.</a:t>
            </a:r>
            <a:endParaRPr lang="ru-RU" sz="15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50000"/>
              </a:lnSpc>
              <a:spcAft>
                <a:spcPts val="0"/>
              </a:spcAft>
            </a:pPr>
            <a:r>
              <a:rPr lang="uk-UA" sz="1500" b="1" i="1" u="sng"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6.2 </a:t>
            </a:r>
            <a:r>
              <a:rPr lang="uk-UA" sz="1500" b="1" i="1" u="sng"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Макромаркетинг</a:t>
            </a:r>
            <a:r>
              <a:rPr lang="uk-UA" sz="15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1500" dirty="0">
                <a:latin typeface="Times New Roman" panose="02020603050405020304" pitchFamily="18" charset="0"/>
                <a:ea typeface="Times New Roman" panose="02020603050405020304" pitchFamily="18" charset="0"/>
                <a:cs typeface="Times New Roman" panose="02020603050405020304" pitchFamily="18" charset="0"/>
              </a:rPr>
              <a:t>– ринкова діяльність на рівні багатьох об’єднань, цілих галузей щодо широкого кола товарів і послуг або сфер діяльності.</a:t>
            </a:r>
            <a:endParaRPr lang="ru-RU" sz="15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50000"/>
              </a:lnSpc>
              <a:spcAft>
                <a:spcPts val="0"/>
              </a:spcAft>
            </a:pPr>
            <a:r>
              <a:rPr lang="uk-UA" sz="1500" b="1" dirty="0">
                <a:latin typeface="Times New Roman" panose="02020603050405020304" pitchFamily="18" charset="0"/>
                <a:ea typeface="Times New Roman" panose="02020603050405020304" pitchFamily="18" charset="0"/>
                <a:cs typeface="Times New Roman" panose="02020603050405020304" pitchFamily="18" charset="0"/>
              </a:rPr>
              <a:t>7. Залежно від попиту</a:t>
            </a:r>
            <a:r>
              <a:rPr lang="uk-UA" sz="1500" dirty="0">
                <a:latin typeface="Times New Roman" panose="02020603050405020304" pitchFamily="18" charset="0"/>
                <a:ea typeface="Times New Roman" panose="02020603050405020304" pitchFamily="18" charset="0"/>
                <a:cs typeface="Times New Roman" panose="02020603050405020304" pitchFamily="18" charset="0"/>
              </a:rPr>
              <a:t> розрізняють вісім видів маркетингу:</a:t>
            </a:r>
            <a:endParaRPr lang="ru-RU" sz="15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457200" algn="just">
              <a:lnSpc>
                <a:spcPct val="150000"/>
              </a:lnSpc>
              <a:spcAft>
                <a:spcPts val="0"/>
              </a:spcAft>
              <a:buFont typeface="Times New Roman" panose="02020603050405020304" pitchFamily="18" charset="0"/>
              <a:buChar char="–"/>
              <a:tabLst>
                <a:tab pos="685800" algn="l"/>
                <a:tab pos="948690" algn="l"/>
              </a:tabLst>
            </a:pPr>
            <a:r>
              <a:rPr lang="uk-UA" sz="1500" dirty="0">
                <a:latin typeface="Times New Roman" panose="02020603050405020304" pitchFamily="18" charset="0"/>
                <a:ea typeface="Times New Roman" panose="02020603050405020304" pitchFamily="18" charset="0"/>
                <a:cs typeface="Times New Roman" panose="02020603050405020304" pitchFamily="18" charset="0"/>
              </a:rPr>
              <a:t>конверсійний;</a:t>
            </a:r>
            <a:endParaRPr lang="ru-RU" sz="15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457200" algn="just">
              <a:lnSpc>
                <a:spcPct val="150000"/>
              </a:lnSpc>
              <a:spcAft>
                <a:spcPts val="0"/>
              </a:spcAft>
              <a:buFont typeface="Times New Roman" panose="02020603050405020304" pitchFamily="18" charset="0"/>
              <a:buChar char="–"/>
              <a:tabLst>
                <a:tab pos="685800" algn="l"/>
                <a:tab pos="948690" algn="l"/>
              </a:tabLst>
            </a:pPr>
            <a:r>
              <a:rPr lang="uk-UA" sz="1500" dirty="0">
                <a:latin typeface="Times New Roman" panose="02020603050405020304" pitchFamily="18" charset="0"/>
                <a:ea typeface="Times New Roman" panose="02020603050405020304" pitchFamily="18" charset="0"/>
                <a:cs typeface="Times New Roman" panose="02020603050405020304" pitchFamily="18" charset="0"/>
              </a:rPr>
              <a:t>стимулюючий;</a:t>
            </a:r>
            <a:endParaRPr lang="ru-RU" sz="15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457200" algn="just">
              <a:lnSpc>
                <a:spcPct val="150000"/>
              </a:lnSpc>
              <a:spcAft>
                <a:spcPts val="0"/>
              </a:spcAft>
              <a:buFont typeface="Times New Roman" panose="02020603050405020304" pitchFamily="18" charset="0"/>
              <a:buChar char="–"/>
              <a:tabLst>
                <a:tab pos="685800" algn="l"/>
                <a:tab pos="948690" algn="l"/>
              </a:tabLst>
            </a:pPr>
            <a:r>
              <a:rPr lang="uk-UA" sz="1500" dirty="0">
                <a:latin typeface="Times New Roman" panose="02020603050405020304" pitchFamily="18" charset="0"/>
                <a:ea typeface="Times New Roman" panose="02020603050405020304" pitchFamily="18" charset="0"/>
                <a:cs typeface="Times New Roman" panose="02020603050405020304" pitchFamily="18" charset="0"/>
              </a:rPr>
              <a:t>розвиваючий;</a:t>
            </a:r>
            <a:endParaRPr lang="ru-RU" sz="15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457200" algn="just">
              <a:lnSpc>
                <a:spcPct val="150000"/>
              </a:lnSpc>
              <a:spcAft>
                <a:spcPts val="0"/>
              </a:spcAft>
              <a:buFont typeface="Times New Roman" panose="02020603050405020304" pitchFamily="18" charset="0"/>
              <a:buChar char="–"/>
              <a:tabLst>
                <a:tab pos="685800" algn="l"/>
                <a:tab pos="948690" algn="l"/>
              </a:tabLst>
            </a:pPr>
            <a:r>
              <a:rPr lang="uk-UA" sz="1500" dirty="0" err="1">
                <a:latin typeface="Times New Roman" panose="02020603050405020304" pitchFamily="18" charset="0"/>
                <a:ea typeface="Times New Roman" panose="02020603050405020304" pitchFamily="18" charset="0"/>
                <a:cs typeface="Times New Roman" panose="02020603050405020304" pitchFamily="18" charset="0"/>
              </a:rPr>
              <a:t>ремаркетинг</a:t>
            </a:r>
            <a:r>
              <a:rPr lang="uk-UA" sz="1500" dirty="0">
                <a:latin typeface="Times New Roman" panose="02020603050405020304" pitchFamily="18" charset="0"/>
                <a:ea typeface="Times New Roman" panose="02020603050405020304" pitchFamily="18" charset="0"/>
                <a:cs typeface="Times New Roman" panose="02020603050405020304" pitchFamily="18" charset="0"/>
              </a:rPr>
              <a:t>;</a:t>
            </a:r>
            <a:endParaRPr lang="ru-RU" sz="15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457200" algn="just">
              <a:lnSpc>
                <a:spcPct val="150000"/>
              </a:lnSpc>
              <a:spcAft>
                <a:spcPts val="0"/>
              </a:spcAft>
              <a:buFont typeface="Times New Roman" panose="02020603050405020304" pitchFamily="18" charset="0"/>
              <a:buChar char="–"/>
              <a:tabLst>
                <a:tab pos="685800" algn="l"/>
                <a:tab pos="948690" algn="l"/>
              </a:tabLst>
            </a:pPr>
            <a:r>
              <a:rPr lang="uk-UA" sz="1500" dirty="0" err="1">
                <a:latin typeface="Times New Roman" panose="02020603050405020304" pitchFamily="18" charset="0"/>
                <a:ea typeface="Times New Roman" panose="02020603050405020304" pitchFamily="18" charset="0"/>
                <a:cs typeface="Times New Roman" panose="02020603050405020304" pitchFamily="18" charset="0"/>
              </a:rPr>
              <a:t>синхромаркетинг</a:t>
            </a:r>
            <a:r>
              <a:rPr lang="uk-UA" sz="1500" dirty="0">
                <a:latin typeface="Times New Roman" panose="02020603050405020304" pitchFamily="18" charset="0"/>
                <a:ea typeface="Times New Roman" panose="02020603050405020304" pitchFamily="18" charset="0"/>
                <a:cs typeface="Times New Roman" panose="02020603050405020304" pitchFamily="18" charset="0"/>
              </a:rPr>
              <a:t>;</a:t>
            </a:r>
            <a:endParaRPr lang="ru-RU" sz="15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457200" algn="just">
              <a:lnSpc>
                <a:spcPct val="150000"/>
              </a:lnSpc>
              <a:spcAft>
                <a:spcPts val="0"/>
              </a:spcAft>
              <a:buFont typeface="Times New Roman" panose="02020603050405020304" pitchFamily="18" charset="0"/>
              <a:buChar char="–"/>
              <a:tabLst>
                <a:tab pos="685800" algn="l"/>
                <a:tab pos="948690" algn="l"/>
              </a:tabLst>
            </a:pPr>
            <a:r>
              <a:rPr lang="uk-UA" sz="1500" dirty="0">
                <a:latin typeface="Times New Roman" panose="02020603050405020304" pitchFamily="18" charset="0"/>
                <a:ea typeface="Times New Roman" panose="02020603050405020304" pitchFamily="18" charset="0"/>
                <a:cs typeface="Times New Roman" panose="02020603050405020304" pitchFamily="18" charset="0"/>
              </a:rPr>
              <a:t>підтримуючий;</a:t>
            </a:r>
            <a:endParaRPr lang="ru-RU" sz="15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457200" algn="just">
              <a:lnSpc>
                <a:spcPct val="150000"/>
              </a:lnSpc>
              <a:spcAft>
                <a:spcPts val="0"/>
              </a:spcAft>
              <a:buFont typeface="Times New Roman" panose="02020603050405020304" pitchFamily="18" charset="0"/>
              <a:buChar char="–"/>
              <a:tabLst>
                <a:tab pos="685800" algn="l"/>
                <a:tab pos="948690" algn="l"/>
              </a:tabLst>
            </a:pPr>
            <a:r>
              <a:rPr lang="uk-UA" sz="1500" dirty="0">
                <a:latin typeface="Times New Roman" panose="02020603050405020304" pitchFamily="18" charset="0"/>
                <a:ea typeface="Times New Roman" panose="02020603050405020304" pitchFamily="18" charset="0"/>
                <a:cs typeface="Times New Roman" panose="02020603050405020304" pitchFamily="18" charset="0"/>
              </a:rPr>
              <a:t>демаркетинг;</a:t>
            </a:r>
            <a:endParaRPr lang="ru-RU" sz="15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457200" algn="just">
              <a:lnSpc>
                <a:spcPct val="150000"/>
              </a:lnSpc>
              <a:spcAft>
                <a:spcPts val="0"/>
              </a:spcAft>
              <a:buFont typeface="Times New Roman" panose="02020603050405020304" pitchFamily="18" charset="0"/>
              <a:buChar char="–"/>
              <a:tabLst>
                <a:tab pos="685800" algn="l"/>
                <a:tab pos="948690" algn="l"/>
              </a:tabLst>
            </a:pPr>
            <a:r>
              <a:rPr lang="uk-UA" sz="1500" dirty="0">
                <a:latin typeface="Times New Roman" panose="02020603050405020304" pitchFamily="18" charset="0"/>
                <a:ea typeface="Times New Roman" panose="02020603050405020304" pitchFamily="18" charset="0"/>
                <a:cs typeface="Times New Roman" panose="02020603050405020304" pitchFamily="18" charset="0"/>
              </a:rPr>
              <a:t>протидіючий маркетинг.</a:t>
            </a:r>
            <a:endParaRPr lang="ru-RU" sz="15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205908F8-0F68-4CDD-BAB5-A45C3DAC42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7334" y="3756673"/>
            <a:ext cx="4189479" cy="2590862"/>
          </a:xfrm>
          <a:prstGeom prst="rect">
            <a:avLst/>
          </a:prstGeom>
        </p:spPr>
      </p:pic>
    </p:spTree>
    <p:extLst>
      <p:ext uri="{BB962C8B-B14F-4D97-AF65-F5344CB8AC3E}">
        <p14:creationId xmlns:p14="http://schemas.microsoft.com/office/powerpoint/2010/main" val="2716608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64EF23FE-3AB8-4F09-95AF-4292A042A0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4809" y="137653"/>
            <a:ext cx="9002381" cy="6582694"/>
          </a:xfrm>
          <a:prstGeom prst="rect">
            <a:avLst/>
          </a:prstGeom>
        </p:spPr>
      </p:pic>
    </p:spTree>
    <p:extLst>
      <p:ext uri="{BB962C8B-B14F-4D97-AF65-F5344CB8AC3E}">
        <p14:creationId xmlns:p14="http://schemas.microsoft.com/office/powerpoint/2010/main" val="2904822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345FEFB2-2FB2-47A9-B847-13EB69BA873A}"/>
              </a:ext>
            </a:extLst>
          </p:cNvPr>
          <p:cNvSpPr/>
          <p:nvPr/>
        </p:nvSpPr>
        <p:spPr>
          <a:xfrm>
            <a:off x="984307" y="211471"/>
            <a:ext cx="10055604" cy="873572"/>
          </a:xfrm>
          <a:prstGeom prst="rect">
            <a:avLst/>
          </a:prstGeom>
        </p:spPr>
        <p:txBody>
          <a:bodyPr wrap="square">
            <a:spAutoFit/>
          </a:bodyPr>
          <a:lstStyle/>
          <a:p>
            <a:pPr>
              <a:lnSpc>
                <a:spcPct val="150000"/>
              </a:lnSpc>
            </a:pPr>
            <a:r>
              <a:rPr lang="ru-RU" b="1" i="1" dirty="0" err="1">
                <a:latin typeface="Times New Roman" panose="02020603050405020304" pitchFamily="18" charset="0"/>
                <a:cs typeface="Times New Roman" panose="02020603050405020304" pitchFamily="18" charset="0"/>
              </a:rPr>
              <a:t>Маркетингове</a:t>
            </a:r>
            <a:r>
              <a:rPr lang="ru-RU" b="1" i="1" dirty="0">
                <a:latin typeface="Times New Roman" panose="02020603050405020304" pitchFamily="18" charset="0"/>
                <a:cs typeface="Times New Roman" panose="02020603050405020304" pitchFamily="18" charset="0"/>
              </a:rPr>
              <a:t> </a:t>
            </a:r>
            <a:r>
              <a:rPr lang="ru-RU" b="1" i="1" dirty="0" err="1">
                <a:latin typeface="Times New Roman" panose="02020603050405020304" pitchFamily="18" charset="0"/>
                <a:cs typeface="Times New Roman" panose="02020603050405020304" pitchFamily="18" charset="0"/>
              </a:rPr>
              <a:t>середовище</a:t>
            </a:r>
            <a:r>
              <a:rPr lang="ru-RU" b="1" i="1"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сукупність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факторів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які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впливають</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процес</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управління</a:t>
            </a:r>
            <a:r>
              <a:rPr lang="ru-RU" dirty="0">
                <a:latin typeface="Times New Roman" panose="02020603050405020304" pitchFamily="18" charset="0"/>
                <a:cs typeface="Times New Roman" panose="02020603050405020304" pitchFamily="18" charset="0"/>
              </a:rPr>
              <a:t> маркетингом, </a:t>
            </a:r>
            <a:r>
              <a:rPr lang="ru-RU" dirty="0" err="1">
                <a:latin typeface="Times New Roman" panose="02020603050405020304" pitchFamily="18" charset="0"/>
                <a:cs typeface="Times New Roman" panose="02020603050405020304" pitchFamily="18" charset="0"/>
              </a:rPr>
              <a:t>його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маркетинговий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розвиток</a:t>
            </a:r>
            <a:r>
              <a:rPr lang="ru-RU" dirty="0">
                <a:latin typeface="Times New Roman" panose="02020603050405020304" pitchFamily="18" charset="0"/>
                <a:cs typeface="Times New Roman" panose="02020603050405020304" pitchFamily="18" charset="0"/>
              </a:rPr>
              <a:t> та </a:t>
            </a:r>
            <a:r>
              <a:rPr lang="ru-RU" dirty="0" err="1">
                <a:latin typeface="Times New Roman" panose="02020603050405020304" pitchFamily="18" charset="0"/>
                <a:cs typeface="Times New Roman" panose="02020603050405020304" pitchFamily="18" charset="0"/>
              </a:rPr>
              <a:t>взаємовідносини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споживачами</a:t>
            </a:r>
            <a:r>
              <a:rPr lang="ru-RU" dirty="0">
                <a:latin typeface="Times New Roman" panose="02020603050405020304" pitchFamily="18" charset="0"/>
                <a:cs typeface="Times New Roman" panose="02020603050405020304" pitchFamily="18" charset="0"/>
              </a:rPr>
              <a:t> та контрагентами.</a:t>
            </a:r>
          </a:p>
        </p:txBody>
      </p:sp>
      <p:pic>
        <p:nvPicPr>
          <p:cNvPr id="6" name="Рисунок 5">
            <a:extLst>
              <a:ext uri="{FF2B5EF4-FFF2-40B4-BE49-F238E27FC236}">
                <a16:creationId xmlns:a16="http://schemas.microsoft.com/office/drawing/2014/main" id="{E044BC7C-A62B-431F-BF40-36B50CF5BB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4289" y="1293479"/>
            <a:ext cx="6419850" cy="5353050"/>
          </a:xfrm>
          <a:prstGeom prst="rect">
            <a:avLst/>
          </a:prstGeom>
        </p:spPr>
      </p:pic>
    </p:spTree>
    <p:extLst>
      <p:ext uri="{BB962C8B-B14F-4D97-AF65-F5344CB8AC3E}">
        <p14:creationId xmlns:p14="http://schemas.microsoft.com/office/powerpoint/2010/main" val="3052386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9AB3091-1B58-35D1-DF32-F845305CE3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0526" cy="6858000"/>
          </a:xfrm>
          <a:prstGeom prst="rect">
            <a:avLst/>
          </a:prstGeom>
        </p:spPr>
      </p:pic>
      <p:sp>
        <p:nvSpPr>
          <p:cNvPr id="7" name="TextBox 6">
            <a:extLst>
              <a:ext uri="{FF2B5EF4-FFF2-40B4-BE49-F238E27FC236}">
                <a16:creationId xmlns:a16="http://schemas.microsoft.com/office/drawing/2014/main" id="{B85AF734-52CA-9F72-E49B-53E035FAEBFF}"/>
              </a:ext>
            </a:extLst>
          </p:cNvPr>
          <p:cNvSpPr txBox="1"/>
          <p:nvPr/>
        </p:nvSpPr>
        <p:spPr>
          <a:xfrm>
            <a:off x="5131471" y="2661261"/>
            <a:ext cx="6429158" cy="2400657"/>
          </a:xfrm>
          <a:prstGeom prst="rect">
            <a:avLst/>
          </a:prstGeom>
          <a:noFill/>
        </p:spPr>
        <p:txBody>
          <a:bodyPr wrap="square">
            <a:spAutoFit/>
          </a:bodyPr>
          <a:lstStyle/>
          <a:p>
            <a:pPr algn="ctr"/>
            <a:r>
              <a:rPr lang="uk-UA" sz="5000" b="1" dirty="0">
                <a:solidFill>
                  <a:srgbClr val="FF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СУТНІСТЬ ТА ФУНКЦІЇ МАРКЕТИНГУ</a:t>
            </a:r>
          </a:p>
        </p:txBody>
      </p:sp>
    </p:spTree>
    <p:extLst>
      <p:ext uri="{BB962C8B-B14F-4D97-AF65-F5344CB8AC3E}">
        <p14:creationId xmlns:p14="http://schemas.microsoft.com/office/powerpoint/2010/main" val="8731311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a:extLst>
              <a:ext uri="{FF2B5EF4-FFF2-40B4-BE49-F238E27FC236}">
                <a16:creationId xmlns:a16="http://schemas.microsoft.com/office/drawing/2014/main" id="{583BBDAC-A200-4A13-9893-F36FE4E4DFB6}"/>
              </a:ext>
            </a:extLst>
          </p:cNvPr>
          <p:cNvGraphicFramePr>
            <a:graphicFrameLocks noGrp="1"/>
          </p:cNvGraphicFramePr>
          <p:nvPr>
            <p:extLst>
              <p:ext uri="{D42A27DB-BD31-4B8C-83A1-F6EECF244321}">
                <p14:modId xmlns:p14="http://schemas.microsoft.com/office/powerpoint/2010/main" val="4022943406"/>
              </p:ext>
            </p:extLst>
          </p:nvPr>
        </p:nvGraphicFramePr>
        <p:xfrm>
          <a:off x="2203704" y="4369752"/>
          <a:ext cx="7752807" cy="1829880"/>
        </p:xfrm>
        <a:graphic>
          <a:graphicData uri="http://schemas.openxmlformats.org/drawingml/2006/table">
            <a:tbl>
              <a:tblPr firstRow="1" firstCol="1" bandRow="1">
                <a:tableStyleId>{5C22544A-7EE6-4342-B048-85BDC9FD1C3A}</a:tableStyleId>
              </a:tblPr>
              <a:tblGrid>
                <a:gridCol w="1705683">
                  <a:extLst>
                    <a:ext uri="{9D8B030D-6E8A-4147-A177-3AD203B41FA5}">
                      <a16:colId xmlns:a16="http://schemas.microsoft.com/office/drawing/2014/main" val="2512673645"/>
                    </a:ext>
                  </a:extLst>
                </a:gridCol>
                <a:gridCol w="1880962">
                  <a:extLst>
                    <a:ext uri="{9D8B030D-6E8A-4147-A177-3AD203B41FA5}">
                      <a16:colId xmlns:a16="http://schemas.microsoft.com/office/drawing/2014/main" val="2761806065"/>
                    </a:ext>
                  </a:extLst>
                </a:gridCol>
                <a:gridCol w="2318065">
                  <a:extLst>
                    <a:ext uri="{9D8B030D-6E8A-4147-A177-3AD203B41FA5}">
                      <a16:colId xmlns:a16="http://schemas.microsoft.com/office/drawing/2014/main" val="1155615249"/>
                    </a:ext>
                  </a:extLst>
                </a:gridCol>
                <a:gridCol w="1848097">
                  <a:extLst>
                    <a:ext uri="{9D8B030D-6E8A-4147-A177-3AD203B41FA5}">
                      <a16:colId xmlns:a16="http://schemas.microsoft.com/office/drawing/2014/main" val="2693187087"/>
                    </a:ext>
                  </a:extLst>
                </a:gridCol>
              </a:tblGrid>
              <a:tr h="1008408">
                <a:tc>
                  <a:txBody>
                    <a:bodyPr/>
                    <a:lstStyle/>
                    <a:p>
                      <a:pPr algn="ctr">
                        <a:lnSpc>
                          <a:spcPct val="107000"/>
                        </a:lnSpc>
                        <a:spcAft>
                          <a:spcPts val="800"/>
                        </a:spcAft>
                      </a:pPr>
                      <a:r>
                        <a:rPr lang="uk-UA" sz="1500" dirty="0">
                          <a:effectLst/>
                          <a:latin typeface="Times New Roman" panose="02020603050405020304" pitchFamily="18" charset="0"/>
                          <a:cs typeface="Times New Roman" panose="02020603050405020304" pitchFamily="18" charset="0"/>
                        </a:rPr>
                        <a:t>Товар</a:t>
                      </a:r>
                      <a:endParaRPr lang="ru-RU" sz="1500" dirty="0">
                        <a:effectLst/>
                        <a:latin typeface="Times New Roman" panose="02020603050405020304" pitchFamily="18" charset="0"/>
                        <a:ea typeface="DengXian" panose="020B0503020204020204" pitchFamily="2" charset="-122"/>
                        <a:cs typeface="Times New Roman" panose="02020603050405020304" pitchFamily="18" charset="0"/>
                      </a:endParaRPr>
                    </a:p>
                  </a:txBody>
                  <a:tcPr marL="68580" marR="68580" marT="0" marB="0"/>
                </a:tc>
                <a:tc>
                  <a:txBody>
                    <a:bodyPr/>
                    <a:lstStyle/>
                    <a:p>
                      <a:pPr algn="ctr">
                        <a:lnSpc>
                          <a:spcPct val="107000"/>
                        </a:lnSpc>
                        <a:spcAft>
                          <a:spcPts val="800"/>
                        </a:spcAft>
                      </a:pPr>
                      <a:r>
                        <a:rPr lang="uk-UA" sz="1500" dirty="0">
                          <a:effectLst/>
                          <a:latin typeface="Times New Roman" panose="02020603050405020304" pitchFamily="18" charset="0"/>
                          <a:cs typeface="Times New Roman" panose="02020603050405020304" pitchFamily="18" charset="0"/>
                        </a:rPr>
                        <a:t>Фактор</a:t>
                      </a:r>
                      <a:endParaRPr lang="ru-RU" sz="1500" dirty="0">
                        <a:effectLst/>
                        <a:latin typeface="Times New Roman" panose="02020603050405020304" pitchFamily="18" charset="0"/>
                        <a:ea typeface="DengXian" panose="020B0503020204020204" pitchFamily="2" charset="-122"/>
                        <a:cs typeface="Times New Roman" panose="02020603050405020304" pitchFamily="18" charset="0"/>
                      </a:endParaRPr>
                    </a:p>
                  </a:txBody>
                  <a:tcPr marL="68580" marR="68580" marT="0" marB="0"/>
                </a:tc>
                <a:tc>
                  <a:txBody>
                    <a:bodyPr/>
                    <a:lstStyle/>
                    <a:p>
                      <a:pPr algn="ctr">
                        <a:lnSpc>
                          <a:spcPct val="107000"/>
                        </a:lnSpc>
                        <a:spcAft>
                          <a:spcPts val="800"/>
                        </a:spcAft>
                      </a:pPr>
                      <a:r>
                        <a:rPr lang="uk-UA" sz="1500" dirty="0">
                          <a:effectLst/>
                          <a:latin typeface="Times New Roman" panose="02020603050405020304" pitchFamily="18" charset="0"/>
                          <a:cs typeface="Times New Roman" panose="02020603050405020304" pitchFamily="18" charset="0"/>
                        </a:rPr>
                        <a:t>Можливий вплив фактору</a:t>
                      </a:r>
                      <a:endParaRPr lang="ru-RU" sz="1500" dirty="0">
                        <a:effectLst/>
                        <a:latin typeface="Times New Roman" panose="02020603050405020304" pitchFamily="18" charset="0"/>
                        <a:cs typeface="Times New Roman" panose="02020603050405020304" pitchFamily="18" charset="0"/>
                      </a:endParaRPr>
                    </a:p>
                    <a:p>
                      <a:pPr algn="ctr">
                        <a:lnSpc>
                          <a:spcPct val="107000"/>
                        </a:lnSpc>
                        <a:spcAft>
                          <a:spcPts val="800"/>
                        </a:spcAft>
                      </a:pPr>
                      <a:r>
                        <a:rPr lang="uk-UA" sz="1500" dirty="0">
                          <a:effectLst/>
                          <a:latin typeface="Times New Roman" panose="02020603050405020304" pitchFamily="18" charset="0"/>
                          <a:cs typeface="Times New Roman" panose="02020603050405020304" pitchFamily="18" charset="0"/>
                        </a:rPr>
                        <a:t> </a:t>
                      </a:r>
                      <a:endParaRPr lang="ru-RU" sz="1500" dirty="0">
                        <a:effectLst/>
                        <a:latin typeface="Times New Roman" panose="02020603050405020304" pitchFamily="18" charset="0"/>
                        <a:ea typeface="DengXian" panose="020B0503020204020204" pitchFamily="2" charset="-122"/>
                        <a:cs typeface="Times New Roman" panose="02020603050405020304" pitchFamily="18" charset="0"/>
                      </a:endParaRPr>
                    </a:p>
                  </a:txBody>
                  <a:tcPr marL="68580" marR="68580" marT="0" marB="0"/>
                </a:tc>
                <a:tc>
                  <a:txBody>
                    <a:bodyPr/>
                    <a:lstStyle/>
                    <a:p>
                      <a:pPr algn="ctr">
                        <a:lnSpc>
                          <a:spcPct val="107000"/>
                        </a:lnSpc>
                        <a:spcAft>
                          <a:spcPts val="800"/>
                        </a:spcAft>
                      </a:pPr>
                      <a:r>
                        <a:rPr lang="uk-UA" sz="1500" dirty="0">
                          <a:effectLst/>
                          <a:latin typeface="Times New Roman" panose="02020603050405020304" pitchFamily="18" charset="0"/>
                          <a:cs typeface="Times New Roman" panose="02020603050405020304" pitchFamily="18" charset="0"/>
                        </a:rPr>
                        <a:t>Попит (виробництво збут)</a:t>
                      </a:r>
                      <a:endParaRPr lang="ru-RU" sz="1500" dirty="0">
                        <a:effectLst/>
                        <a:latin typeface="Times New Roman" panose="02020603050405020304" pitchFamily="18" charset="0"/>
                        <a:ea typeface="DengXian" panose="020B0503020204020204"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72259266"/>
                  </a:ext>
                </a:extLst>
              </a:tr>
              <a:tr h="821472">
                <a:tc>
                  <a:txBody>
                    <a:bodyPr/>
                    <a:lstStyle/>
                    <a:p>
                      <a:pPr algn="just">
                        <a:lnSpc>
                          <a:spcPct val="107000"/>
                        </a:lnSpc>
                        <a:spcAft>
                          <a:spcPts val="800"/>
                        </a:spcAft>
                      </a:pPr>
                      <a:r>
                        <a:rPr lang="uk-UA" sz="1500">
                          <a:effectLst/>
                        </a:rPr>
                        <a:t> </a:t>
                      </a:r>
                      <a:endParaRPr lang="ru-RU" sz="1500">
                        <a:effectLst/>
                        <a:latin typeface="Calibri" panose="020F0502020204030204" pitchFamily="34" charset="0"/>
                        <a:ea typeface="DengXian" panose="020B0503020204020204" pitchFamily="2" charset="-122"/>
                        <a:cs typeface="Times New Roman" panose="02020603050405020304" pitchFamily="18" charset="0"/>
                      </a:endParaRPr>
                    </a:p>
                  </a:txBody>
                  <a:tcPr marL="68580" marR="68580" marT="0" marB="0"/>
                </a:tc>
                <a:tc>
                  <a:txBody>
                    <a:bodyPr/>
                    <a:lstStyle/>
                    <a:p>
                      <a:pPr algn="ctr">
                        <a:lnSpc>
                          <a:spcPct val="107000"/>
                        </a:lnSpc>
                        <a:spcAft>
                          <a:spcPts val="800"/>
                        </a:spcAft>
                      </a:pPr>
                      <a:r>
                        <a:rPr lang="uk-UA" sz="1500" dirty="0">
                          <a:effectLst/>
                        </a:rPr>
                        <a:t>(перелік відомих вам зовнішніх факторів)</a:t>
                      </a:r>
                      <a:endParaRPr lang="ru-RU" sz="1500" dirty="0">
                        <a:effectLst/>
                        <a:latin typeface="Calibri" panose="020F0502020204030204" pitchFamily="34" charset="0"/>
                        <a:ea typeface="DengXian" panose="020B0503020204020204" pitchFamily="2" charset="-122"/>
                        <a:cs typeface="Times New Roman" panose="02020603050405020304" pitchFamily="18" charset="0"/>
                      </a:endParaRPr>
                    </a:p>
                  </a:txBody>
                  <a:tcPr marL="68580" marR="68580" marT="0" marB="0"/>
                </a:tc>
                <a:tc>
                  <a:txBody>
                    <a:bodyPr/>
                    <a:lstStyle/>
                    <a:p>
                      <a:pPr algn="just">
                        <a:lnSpc>
                          <a:spcPct val="107000"/>
                        </a:lnSpc>
                        <a:spcAft>
                          <a:spcPts val="800"/>
                        </a:spcAft>
                      </a:pPr>
                      <a:r>
                        <a:rPr lang="uk-UA" sz="1500" dirty="0">
                          <a:effectLst/>
                        </a:rPr>
                        <a:t> </a:t>
                      </a:r>
                      <a:endParaRPr lang="ru-RU" sz="1500" dirty="0">
                        <a:effectLst/>
                        <a:latin typeface="Calibri" panose="020F0502020204030204" pitchFamily="34" charset="0"/>
                        <a:ea typeface="DengXian" panose="020B0503020204020204" pitchFamily="2" charset="-122"/>
                        <a:cs typeface="Times New Roman" panose="02020603050405020304" pitchFamily="18" charset="0"/>
                      </a:endParaRPr>
                    </a:p>
                  </a:txBody>
                  <a:tcPr marL="68580" marR="68580" marT="0" marB="0"/>
                </a:tc>
                <a:tc>
                  <a:txBody>
                    <a:bodyPr/>
                    <a:lstStyle/>
                    <a:p>
                      <a:pPr algn="just">
                        <a:lnSpc>
                          <a:spcPct val="107000"/>
                        </a:lnSpc>
                        <a:spcAft>
                          <a:spcPts val="800"/>
                        </a:spcAft>
                      </a:pPr>
                      <a:r>
                        <a:rPr lang="uk-UA" sz="1500" dirty="0">
                          <a:effectLst/>
                        </a:rPr>
                        <a:t> </a:t>
                      </a:r>
                      <a:endParaRPr lang="ru-RU" sz="1500" dirty="0">
                        <a:effectLst/>
                        <a:latin typeface="Calibri" panose="020F0502020204030204" pitchFamily="34" charset="0"/>
                        <a:ea typeface="DengXian" panose="020B0503020204020204"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416668256"/>
                  </a:ext>
                </a:extLst>
              </a:tr>
            </a:tbl>
          </a:graphicData>
        </a:graphic>
      </p:graphicFrame>
      <p:sp>
        <p:nvSpPr>
          <p:cNvPr id="3" name="Rectangle 1">
            <a:extLst>
              <a:ext uri="{FF2B5EF4-FFF2-40B4-BE49-F238E27FC236}">
                <a16:creationId xmlns:a16="http://schemas.microsoft.com/office/drawing/2014/main" id="{0B4B4DE9-93E3-4149-93D1-84FD2601E496}"/>
              </a:ext>
            </a:extLst>
          </p:cNvPr>
          <p:cNvSpPr>
            <a:spLocks noChangeArrowheads="1"/>
          </p:cNvSpPr>
          <p:nvPr/>
        </p:nvSpPr>
        <p:spPr bwMode="auto">
          <a:xfrm>
            <a:off x="1995107" y="345931"/>
            <a:ext cx="9958047"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zh-CN" sz="2000" b="1" i="0" u="none" strike="noStrike" cap="none" normalizeH="0" baseline="0" dirty="0">
                <a:ln>
                  <a:noFill/>
                </a:ln>
                <a:solidFill>
                  <a:schemeClr val="tx1"/>
                </a:solidFill>
                <a:effectLst/>
                <a:latin typeface="Times New Roman" panose="02020603050405020304" pitchFamily="18" charset="0"/>
                <a:ea typeface="DengXian" panose="020B0503020204020204" pitchFamily="2" charset="-122"/>
                <a:cs typeface="Times New Roman" panose="02020603050405020304" pitchFamily="18" charset="0"/>
              </a:rPr>
              <a:t>Завдання</a:t>
            </a:r>
            <a:endParaRPr kumimoji="0" lang="ru-RU" altLang="zh-CN"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zh-CN" sz="2000" b="0" i="0" u="none" strike="noStrike" cap="none" normalizeH="0" baseline="0" dirty="0">
                <a:ln>
                  <a:noFill/>
                </a:ln>
                <a:solidFill>
                  <a:schemeClr val="tx1"/>
                </a:solidFill>
                <a:effectLst/>
                <a:latin typeface="Times New Roman" panose="02020603050405020304" pitchFamily="18" charset="0"/>
                <a:ea typeface="DengXian" panose="020B0503020204020204" pitchFamily="2" charset="-122"/>
                <a:cs typeface="Times New Roman" panose="02020603050405020304" pitchFamily="18" charset="0"/>
              </a:rPr>
              <a:t>Охарактеризуйте вплив факторів зовнішнього середовища на виробництво / збут / попит </a:t>
            </a: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zh-CN" sz="2000" b="0" i="0" u="none" strike="noStrike" cap="none" normalizeH="0" baseline="0" dirty="0">
                <a:ln>
                  <a:noFill/>
                </a:ln>
                <a:solidFill>
                  <a:schemeClr val="tx1"/>
                </a:solidFill>
                <a:effectLst/>
                <a:latin typeface="Times New Roman" panose="02020603050405020304" pitchFamily="18" charset="0"/>
                <a:ea typeface="DengXian" panose="020B0503020204020204" pitchFamily="2" charset="-122"/>
                <a:cs typeface="Times New Roman" panose="02020603050405020304" pitchFamily="18" charset="0"/>
              </a:rPr>
              <a:t>таких товарів: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zh-CN"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zh-CN" sz="2000" b="0" i="0" u="none" strike="noStrike" cap="none" normalizeH="0" baseline="0" dirty="0">
                <a:ln>
                  <a:noFill/>
                </a:ln>
                <a:solidFill>
                  <a:schemeClr val="tx1"/>
                </a:solidFill>
                <a:effectLst/>
                <a:latin typeface="Calibri" panose="020F0502020204030204" pitchFamily="34" charset="0"/>
                <a:ea typeface="DengXian" panose="020B0503020204020204" pitchFamily="2" charset="-122"/>
                <a:cs typeface="Times New Roman" panose="02020603050405020304" pitchFamily="18" charset="0"/>
              </a:rPr>
              <a:t>•</a:t>
            </a:r>
            <a:r>
              <a:rPr kumimoji="0" lang="uk-UA" altLang="zh-CN" sz="2000" b="0" i="0" u="none" strike="noStrike" cap="none" normalizeH="0" baseline="0" dirty="0">
                <a:ln>
                  <a:noFill/>
                </a:ln>
                <a:solidFill>
                  <a:schemeClr val="tx1"/>
                </a:solidFill>
                <a:effectLst/>
                <a:latin typeface="Times New Roman" panose="02020603050405020304" pitchFamily="18" charset="0"/>
                <a:ea typeface="DengXian" panose="020B0503020204020204" pitchFamily="2" charset="-122"/>
                <a:cs typeface="Times New Roman" panose="02020603050405020304" pitchFamily="18" charset="0"/>
              </a:rPr>
              <a:t> респіраторні маски; свічки, генератори. </a:t>
            </a:r>
            <a:endParaRPr kumimoji="0" lang="ru-RU" altLang="zh-CN"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zh-CN" sz="2000" b="0" i="0" u="none" strike="noStrike" cap="none" normalizeH="0" baseline="0" dirty="0">
                <a:ln>
                  <a:noFill/>
                </a:ln>
                <a:solidFill>
                  <a:schemeClr val="tx1"/>
                </a:solidFill>
                <a:effectLst/>
                <a:latin typeface="Calibri" panose="020F0502020204030204" pitchFamily="34" charset="0"/>
                <a:ea typeface="DengXian" panose="020B0503020204020204" pitchFamily="2" charset="-122"/>
                <a:cs typeface="Times New Roman" panose="02020603050405020304" pitchFamily="18" charset="0"/>
              </a:rPr>
              <a:t>•</a:t>
            </a:r>
            <a:r>
              <a:rPr kumimoji="0" lang="uk-UA" altLang="zh-CN" sz="2000" b="0" i="0" u="none" strike="noStrike" cap="none" normalizeH="0" baseline="0" dirty="0">
                <a:ln>
                  <a:noFill/>
                </a:ln>
                <a:solidFill>
                  <a:schemeClr val="tx1"/>
                </a:solidFill>
                <a:effectLst/>
                <a:latin typeface="Times New Roman" panose="02020603050405020304" pitchFamily="18" charset="0"/>
                <a:ea typeface="DengXian" panose="020B0503020204020204" pitchFamily="2" charset="-122"/>
                <a:cs typeface="Times New Roman" panose="02020603050405020304" pitchFamily="18" charset="0"/>
              </a:rPr>
              <a:t> </a:t>
            </a:r>
            <a:r>
              <a:rPr kumimoji="0" lang="uk-UA" altLang="zh-CN" sz="2000" b="0" i="0" u="none" strike="noStrike" cap="none" normalizeH="0" baseline="0" dirty="0" err="1">
                <a:ln>
                  <a:noFill/>
                </a:ln>
                <a:solidFill>
                  <a:schemeClr val="tx1"/>
                </a:solidFill>
                <a:effectLst/>
                <a:latin typeface="Times New Roman" panose="02020603050405020304" pitchFamily="18" charset="0"/>
                <a:ea typeface="DengXian" panose="020B0503020204020204" pitchFamily="2" charset="-122"/>
                <a:cs typeface="Times New Roman" panose="02020603050405020304" pitchFamily="18" charset="0"/>
              </a:rPr>
              <a:t>хлібо</a:t>
            </a:r>
            <a:r>
              <a:rPr kumimoji="0" lang="uk-UA" altLang="zh-CN" sz="2000" b="0" i="0" u="none" strike="noStrike" cap="none" normalizeH="0" baseline="0" dirty="0">
                <a:ln>
                  <a:noFill/>
                </a:ln>
                <a:solidFill>
                  <a:schemeClr val="tx1"/>
                </a:solidFill>
                <a:effectLst/>
                <a:latin typeface="Times New Roman" panose="02020603050405020304" pitchFamily="18" charset="0"/>
                <a:ea typeface="DengXian" panose="020B0503020204020204" pitchFamily="2" charset="-122"/>
                <a:cs typeface="Times New Roman" panose="02020603050405020304" pitchFamily="18" charset="0"/>
              </a:rPr>
              <a:t>-булочні вироби; </a:t>
            </a:r>
            <a:endParaRPr kumimoji="0" lang="ru-RU" altLang="zh-CN"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zh-CN" sz="2000" b="0" i="0" u="none" strike="noStrike" cap="none" normalizeH="0" baseline="0" dirty="0">
                <a:ln>
                  <a:noFill/>
                </a:ln>
                <a:solidFill>
                  <a:schemeClr val="tx1"/>
                </a:solidFill>
                <a:effectLst/>
                <a:latin typeface="Calibri" panose="020F0502020204030204" pitchFamily="34" charset="0"/>
                <a:ea typeface="DengXian" panose="020B0503020204020204" pitchFamily="2" charset="-122"/>
                <a:cs typeface="Times New Roman" panose="02020603050405020304" pitchFamily="18" charset="0"/>
              </a:rPr>
              <a:t>•</a:t>
            </a:r>
            <a:r>
              <a:rPr kumimoji="0" lang="uk-UA" altLang="zh-CN" sz="2000" b="0" i="0" u="none" strike="noStrike" cap="none" normalizeH="0" baseline="0" dirty="0">
                <a:ln>
                  <a:noFill/>
                </a:ln>
                <a:solidFill>
                  <a:schemeClr val="tx1"/>
                </a:solidFill>
                <a:effectLst/>
                <a:latin typeface="Times New Roman" panose="02020603050405020304" pitchFamily="18" charset="0"/>
                <a:ea typeface="DengXian" panose="020B0503020204020204" pitchFamily="2" charset="-122"/>
                <a:cs typeface="Times New Roman" panose="02020603050405020304" pitchFamily="18" charset="0"/>
              </a:rPr>
              <a:t> доросле взуття;</a:t>
            </a:r>
            <a:endParaRPr kumimoji="0" lang="ru-RU" altLang="zh-CN"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zh-CN" sz="2000" b="0" i="0" u="none" strike="noStrike" cap="none" normalizeH="0" baseline="0" dirty="0">
                <a:ln>
                  <a:noFill/>
                </a:ln>
                <a:solidFill>
                  <a:schemeClr val="tx1"/>
                </a:solidFill>
                <a:effectLst/>
                <a:latin typeface="Calibri" panose="020F0502020204030204" pitchFamily="34" charset="0"/>
                <a:ea typeface="DengXian" panose="020B0503020204020204" pitchFamily="2" charset="-122"/>
                <a:cs typeface="Times New Roman" panose="02020603050405020304" pitchFamily="18" charset="0"/>
              </a:rPr>
              <a:t>•</a:t>
            </a:r>
            <a:r>
              <a:rPr kumimoji="0" lang="uk-UA" altLang="zh-CN" sz="2000" b="0" i="0" u="none" strike="noStrike" cap="none" normalizeH="0" baseline="0" dirty="0">
                <a:ln>
                  <a:noFill/>
                </a:ln>
                <a:solidFill>
                  <a:schemeClr val="tx1"/>
                </a:solidFill>
                <a:effectLst/>
                <a:latin typeface="Times New Roman" panose="02020603050405020304" pitchFamily="18" charset="0"/>
                <a:ea typeface="DengXian" panose="020B0503020204020204" pitchFamily="2" charset="-122"/>
                <a:cs typeface="Times New Roman" panose="02020603050405020304" pitchFamily="18" charset="0"/>
              </a:rPr>
              <a:t> дитяче взуття; </a:t>
            </a:r>
            <a:endParaRPr kumimoji="0" lang="ru-RU" altLang="zh-CN"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zh-CN" sz="2000" b="0" i="0" u="none" strike="noStrike" cap="none" normalizeH="0" baseline="0" dirty="0">
                <a:ln>
                  <a:noFill/>
                </a:ln>
                <a:solidFill>
                  <a:schemeClr val="tx1"/>
                </a:solidFill>
                <a:effectLst/>
                <a:latin typeface="Calibri" panose="020F0502020204030204" pitchFamily="34" charset="0"/>
                <a:ea typeface="DengXian" panose="020B0503020204020204" pitchFamily="2" charset="-122"/>
                <a:cs typeface="Times New Roman" panose="02020603050405020304" pitchFamily="18" charset="0"/>
              </a:rPr>
              <a:t>•</a:t>
            </a:r>
            <a:r>
              <a:rPr kumimoji="0" lang="uk-UA" altLang="zh-CN" sz="2000" b="0" i="0" u="none" strike="noStrike" cap="none" normalizeH="0" baseline="0" dirty="0">
                <a:ln>
                  <a:noFill/>
                </a:ln>
                <a:solidFill>
                  <a:schemeClr val="tx1"/>
                </a:solidFill>
                <a:effectLst/>
                <a:latin typeface="Times New Roman" panose="02020603050405020304" pitchFamily="18" charset="0"/>
                <a:ea typeface="DengXian" panose="020B0503020204020204" pitchFamily="2" charset="-122"/>
                <a:cs typeface="Times New Roman" panose="02020603050405020304" pitchFamily="18" charset="0"/>
              </a:rPr>
              <a:t> шкільні підручники; </a:t>
            </a:r>
            <a:endParaRPr kumimoji="0" lang="ru-RU" altLang="zh-CN"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zh-CN" sz="2000" b="0" i="0" u="none" strike="noStrike" cap="none" normalizeH="0" baseline="0" dirty="0">
                <a:ln>
                  <a:noFill/>
                </a:ln>
                <a:solidFill>
                  <a:schemeClr val="tx1"/>
                </a:solidFill>
                <a:effectLst/>
                <a:latin typeface="Calibri" panose="020F0502020204030204" pitchFamily="34" charset="0"/>
                <a:ea typeface="DengXian" panose="020B0503020204020204" pitchFamily="2" charset="-122"/>
                <a:cs typeface="Times New Roman" panose="02020603050405020304" pitchFamily="18" charset="0"/>
              </a:rPr>
              <a:t>•</a:t>
            </a:r>
            <a:r>
              <a:rPr kumimoji="0" lang="uk-UA" altLang="zh-CN" sz="2000" b="0" i="0" u="none" strike="noStrike" cap="none" normalizeH="0" baseline="0" dirty="0">
                <a:ln>
                  <a:noFill/>
                </a:ln>
                <a:solidFill>
                  <a:schemeClr val="tx1"/>
                </a:solidFill>
                <a:effectLst/>
                <a:latin typeface="Times New Roman" panose="02020603050405020304" pitchFamily="18" charset="0"/>
                <a:ea typeface="DengXian" panose="020B0503020204020204" pitchFamily="2" charset="-122"/>
                <a:cs typeface="Times New Roman" panose="02020603050405020304" pitchFamily="18" charset="0"/>
              </a:rPr>
              <a:t> ювелірні вироби; </a:t>
            </a:r>
            <a:endParaRPr kumimoji="0" lang="ru-RU" altLang="zh-CN"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zh-CN" sz="2000" b="0" i="0" u="none" strike="noStrike" cap="none" normalizeH="0" baseline="0" dirty="0">
                <a:ln>
                  <a:noFill/>
                </a:ln>
                <a:solidFill>
                  <a:schemeClr val="tx1"/>
                </a:solidFill>
                <a:effectLst/>
                <a:latin typeface="Calibri" panose="020F0502020204030204" pitchFamily="34" charset="0"/>
                <a:ea typeface="DengXian" panose="020B0503020204020204" pitchFamily="2" charset="-122"/>
                <a:cs typeface="Times New Roman" panose="02020603050405020304" pitchFamily="18" charset="0"/>
              </a:rPr>
              <a:t>•</a:t>
            </a:r>
            <a:r>
              <a:rPr kumimoji="0" lang="uk-UA" altLang="zh-CN" sz="2000" b="0" i="0" u="none" strike="noStrike" cap="none" normalizeH="0" baseline="0" dirty="0">
                <a:ln>
                  <a:noFill/>
                </a:ln>
                <a:solidFill>
                  <a:schemeClr val="tx1"/>
                </a:solidFill>
                <a:effectLst/>
                <a:latin typeface="Times New Roman" panose="02020603050405020304" pitchFamily="18" charset="0"/>
                <a:ea typeface="DengXian" panose="020B0503020204020204" pitchFamily="2" charset="-122"/>
                <a:cs typeface="Times New Roman" panose="02020603050405020304" pitchFamily="18" charset="0"/>
              </a:rPr>
              <a:t> ліки. </a:t>
            </a:r>
            <a:endParaRPr kumimoji="0" lang="ru-RU" altLang="zh-CN"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zh-CN" sz="2000" b="0" i="0" u="none" strike="noStrike" cap="none" normalizeH="0" baseline="0" dirty="0">
                <a:ln>
                  <a:noFill/>
                </a:ln>
                <a:solidFill>
                  <a:schemeClr val="tx1"/>
                </a:solidFill>
                <a:effectLst/>
                <a:latin typeface="Times New Roman" panose="02020603050405020304" pitchFamily="18" charset="0"/>
                <a:ea typeface="DengXian" panose="020B0503020204020204" pitchFamily="2" charset="-122"/>
                <a:cs typeface="Times New Roman" panose="02020603050405020304" pitchFamily="18" charset="0"/>
              </a:rPr>
              <a:t>Результати необхідно оформити у вигляді таблиці. </a:t>
            </a:r>
            <a:endParaRPr kumimoji="0" lang="uk-UA" altLang="zh-CN"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989888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0BC3B8E6-152E-4D00-9FC5-A0E8C9DE6E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2574" y="4612295"/>
            <a:ext cx="3299376" cy="2245705"/>
          </a:xfrm>
          <a:prstGeom prst="rect">
            <a:avLst/>
          </a:prstGeom>
        </p:spPr>
      </p:pic>
      <p:sp>
        <p:nvSpPr>
          <p:cNvPr id="5" name="Rectangle 3">
            <a:extLst>
              <a:ext uri="{FF2B5EF4-FFF2-40B4-BE49-F238E27FC236}">
                <a16:creationId xmlns:a16="http://schemas.microsoft.com/office/drawing/2014/main" id="{E5116898-8C6A-4BCD-BD26-C8F67B081038}"/>
              </a:ext>
            </a:extLst>
          </p:cNvPr>
          <p:cNvSpPr txBox="1">
            <a:spLocks noChangeArrowheads="1"/>
          </p:cNvSpPr>
          <p:nvPr/>
        </p:nvSpPr>
        <p:spPr>
          <a:xfrm>
            <a:off x="538293" y="274329"/>
            <a:ext cx="11115413" cy="498287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None/>
            </a:pPr>
            <a:r>
              <a:rPr lang="uk-UA" altLang="ru-RU" sz="2500" b="1" dirty="0">
                <a:latin typeface="Times New Roman" panose="02020603050405020304" pitchFamily="18" charset="0"/>
                <a:cs typeface="Times New Roman" panose="02020603050405020304" pitchFamily="18" charset="0"/>
              </a:rPr>
              <a:t>	Для формування комплексу маркетингових заходів (створення сайту, розробка реклами, впровадження акції, встановлення знижок), необхідно зібрати актуальну інформацію про потреби споживачів.</a:t>
            </a:r>
            <a:endParaRPr lang="ru-RU" altLang="ru-RU" sz="2500" dirty="0">
              <a:latin typeface="Times New Roman" panose="02020603050405020304" pitchFamily="18" charset="0"/>
              <a:cs typeface="Times New Roman" panose="02020603050405020304" pitchFamily="18" charset="0"/>
            </a:endParaRPr>
          </a:p>
        </p:txBody>
      </p:sp>
      <p:sp>
        <p:nvSpPr>
          <p:cNvPr id="6" name="Прямоугольник 5">
            <a:extLst>
              <a:ext uri="{FF2B5EF4-FFF2-40B4-BE49-F238E27FC236}">
                <a16:creationId xmlns:a16="http://schemas.microsoft.com/office/drawing/2014/main" id="{3FDA599A-7DC2-49FA-B290-4E167B70BF7E}"/>
              </a:ext>
            </a:extLst>
          </p:cNvPr>
          <p:cNvSpPr/>
          <p:nvPr/>
        </p:nvSpPr>
        <p:spPr>
          <a:xfrm>
            <a:off x="873852" y="1683496"/>
            <a:ext cx="8614095" cy="4600042"/>
          </a:xfrm>
          <a:prstGeom prst="rect">
            <a:avLst/>
          </a:prstGeom>
        </p:spPr>
        <p:txBody>
          <a:bodyPr wrap="square">
            <a:spAutoFit/>
          </a:bodyPr>
          <a:lstStyle/>
          <a:p>
            <a:pPr>
              <a:lnSpc>
                <a:spcPct val="150000"/>
              </a:lnSpc>
            </a:pPr>
            <a:r>
              <a:rPr lang="uk-UA" sz="2200" b="1" i="1" dirty="0">
                <a:solidFill>
                  <a:srgbClr val="FF0000"/>
                </a:solidFill>
                <a:latin typeface="Arial" panose="020B0604020202020204" pitchFamily="34" charset="0"/>
                <a:cs typeface="Arial" panose="020B0604020202020204" pitchFamily="34" charset="0"/>
              </a:rPr>
              <a:t>Маркетингова інформація</a:t>
            </a:r>
            <a:r>
              <a:rPr lang="uk-UA" sz="2200" dirty="0">
                <a:solidFill>
                  <a:srgbClr val="FF0000"/>
                </a:solidFill>
                <a:latin typeface="Arial" panose="020B0604020202020204" pitchFamily="34" charset="0"/>
                <a:cs typeface="Arial" panose="020B0604020202020204" pitchFamily="34" charset="0"/>
              </a:rPr>
              <a:t> </a:t>
            </a:r>
            <a:r>
              <a:rPr lang="uk-UA" sz="2200" dirty="0">
                <a:latin typeface="Arial" panose="020B0604020202020204" pitchFamily="34" charset="0"/>
                <a:cs typeface="Arial" panose="020B0604020202020204" pitchFamily="34" charset="0"/>
              </a:rPr>
              <a:t>– це вихідний елемент маркетингових досліджень і </a:t>
            </a:r>
            <a:r>
              <a:rPr lang="uk-UA" sz="2200" u="sng" dirty="0">
                <a:latin typeface="Arial" panose="020B0604020202020204" pitchFamily="34" charset="0"/>
                <a:cs typeface="Arial" panose="020B0604020202020204" pitchFamily="34" charset="0"/>
              </a:rPr>
              <a:t>найцінніший ринковий продукт</a:t>
            </a:r>
            <a:r>
              <a:rPr lang="uk-UA" sz="2200" dirty="0">
                <a:latin typeface="Arial" panose="020B0604020202020204" pitchFamily="34" charset="0"/>
                <a:cs typeface="Arial" panose="020B0604020202020204" pitchFamily="34" charset="0"/>
              </a:rPr>
              <a:t>. Цінність маркетингової інформації полягає в тому, що вона створює передумови для здобуття </a:t>
            </a:r>
            <a:r>
              <a:rPr lang="uk-UA" sz="2200" u="sng" dirty="0">
                <a:latin typeface="Arial" panose="020B0604020202020204" pitchFamily="34" charset="0"/>
                <a:cs typeface="Arial" panose="020B0604020202020204" pitchFamily="34" charset="0"/>
              </a:rPr>
              <a:t>конкурентних переваг</a:t>
            </a:r>
            <a:r>
              <a:rPr lang="uk-UA" sz="2200" dirty="0">
                <a:latin typeface="Arial" panose="020B0604020202020204" pitchFamily="34" charset="0"/>
                <a:cs typeface="Arial" panose="020B0604020202020204" pitchFamily="34" charset="0"/>
              </a:rPr>
              <a:t>, допомагає знизити рівень комерційного ризику, визначити й урахувати зміни в навколишньому бізнес-середовищі. </a:t>
            </a:r>
          </a:p>
          <a:p>
            <a:pPr>
              <a:lnSpc>
                <a:spcPct val="150000"/>
              </a:lnSpc>
            </a:pPr>
            <a:endParaRPr lang="uk-UA" sz="2200" dirty="0">
              <a:latin typeface="Arial" panose="020B0604020202020204" pitchFamily="34" charset="0"/>
              <a:cs typeface="Arial" panose="020B0604020202020204" pitchFamily="34" charset="0"/>
            </a:endParaRPr>
          </a:p>
          <a:p>
            <a:pPr algn="ctr">
              <a:lnSpc>
                <a:spcPct val="150000"/>
              </a:lnSpc>
            </a:pPr>
            <a:r>
              <a:rPr lang="uk-UA" sz="2200" dirty="0">
                <a:latin typeface="Arial" panose="020B0604020202020204" pitchFamily="34" charset="0"/>
                <a:cs typeface="Arial" panose="020B0604020202020204" pitchFamily="34" charset="0"/>
              </a:rPr>
              <a:t>Методи збору маркетингової інформації поділяються на </a:t>
            </a:r>
            <a:r>
              <a:rPr lang="uk-UA" sz="2200" b="1" dirty="0">
                <a:latin typeface="Arial" panose="020B0604020202020204" pitchFamily="34" charset="0"/>
                <a:cs typeface="Arial" panose="020B0604020202020204" pitchFamily="34" charset="0"/>
              </a:rPr>
              <a:t>первинні </a:t>
            </a:r>
            <a:r>
              <a:rPr lang="uk-UA" sz="2200" dirty="0">
                <a:latin typeface="Arial" panose="020B0604020202020204" pitchFamily="34" charset="0"/>
                <a:cs typeface="Arial" panose="020B0604020202020204" pitchFamily="34" charset="0"/>
              </a:rPr>
              <a:t>та</a:t>
            </a:r>
            <a:r>
              <a:rPr lang="uk-UA" sz="2200" b="1" dirty="0">
                <a:latin typeface="Arial" panose="020B0604020202020204" pitchFamily="34" charset="0"/>
                <a:cs typeface="Arial" panose="020B0604020202020204" pitchFamily="34" charset="0"/>
              </a:rPr>
              <a:t> вторинні</a:t>
            </a:r>
            <a:endParaRPr lang="ru-RU" sz="2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55819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749973" y="598013"/>
            <a:ext cx="9962767" cy="40922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50850" algn="just" fontAlgn="base">
              <a:lnSpc>
                <a:spcPct val="150000"/>
              </a:lnSpc>
              <a:spcBef>
                <a:spcPct val="0"/>
              </a:spcBef>
              <a:spcAft>
                <a:spcPct val="0"/>
              </a:spcAft>
              <a:tabLst>
                <a:tab pos="685800" algn="l"/>
              </a:tabLst>
            </a:pPr>
            <a:r>
              <a:rPr lang="ru-RU" sz="2200" b="1" dirty="0" err="1">
                <a:solidFill>
                  <a:srgbClr val="FF0000"/>
                </a:solidFill>
                <a:latin typeface="Times New Roman" pitchFamily="18" charset="0"/>
                <a:cs typeface="Times New Roman" pitchFamily="18" charset="0"/>
              </a:rPr>
              <a:t>Первинна</a:t>
            </a:r>
            <a:r>
              <a:rPr lang="ru-RU" sz="2200" b="1" dirty="0">
                <a:solidFill>
                  <a:srgbClr val="FF0000"/>
                </a:solidFill>
                <a:latin typeface="Times New Roman" pitchFamily="18" charset="0"/>
                <a:cs typeface="Times New Roman" pitchFamily="18" charset="0"/>
              </a:rPr>
              <a:t> </a:t>
            </a:r>
            <a:r>
              <a:rPr lang="ru-RU" sz="2200" b="1" dirty="0" err="1">
                <a:solidFill>
                  <a:srgbClr val="FF0000"/>
                </a:solidFill>
                <a:latin typeface="Times New Roman" pitchFamily="18" charset="0"/>
                <a:cs typeface="Times New Roman" pitchFamily="18" charset="0"/>
              </a:rPr>
              <a:t>інформація</a:t>
            </a:r>
            <a:r>
              <a:rPr lang="ru-RU" sz="2200" b="1" dirty="0">
                <a:solidFill>
                  <a:srgbClr val="FF0000"/>
                </a:solidFill>
                <a:latin typeface="Times New Roman" pitchFamily="18" charset="0"/>
                <a:cs typeface="Times New Roman" pitchFamily="18" charset="0"/>
              </a:rPr>
              <a:t> </a:t>
            </a:r>
            <a:r>
              <a:rPr lang="ru-RU" sz="2200" dirty="0">
                <a:latin typeface="Times New Roman" pitchFamily="18" charset="0"/>
                <a:cs typeface="Times New Roman" pitchFamily="18" charset="0"/>
              </a:rPr>
              <a:t>- </a:t>
            </a:r>
            <a:r>
              <a:rPr lang="ru-RU" sz="2200" dirty="0" err="1">
                <a:latin typeface="Times New Roman" pitchFamily="18" charset="0"/>
                <a:cs typeface="Times New Roman" pitchFamily="18" charset="0"/>
              </a:rPr>
              <a:t>це</a:t>
            </a:r>
            <a:r>
              <a:rPr lang="ru-RU" sz="2200" dirty="0">
                <a:latin typeface="Times New Roman" pitchFamily="18" charset="0"/>
                <a:cs typeface="Times New Roman" pitchFamily="18" charset="0"/>
              </a:rPr>
              <a:t> </a:t>
            </a:r>
            <a:r>
              <a:rPr lang="ru-RU" sz="2200" dirty="0" err="1">
                <a:latin typeface="Times New Roman" pitchFamily="18" charset="0"/>
                <a:cs typeface="Times New Roman" pitchFamily="18" charset="0"/>
              </a:rPr>
              <a:t>дані</a:t>
            </a:r>
            <a:r>
              <a:rPr lang="ru-RU" sz="2200" dirty="0">
                <a:latin typeface="Times New Roman" pitchFamily="18" charset="0"/>
                <a:cs typeface="Times New Roman" pitchFamily="18" charset="0"/>
              </a:rPr>
              <a:t>, </a:t>
            </a:r>
            <a:r>
              <a:rPr lang="ru-RU" sz="2200" dirty="0" err="1">
                <a:latin typeface="Times New Roman" pitchFamily="18" charset="0"/>
                <a:cs typeface="Times New Roman" pitchFamily="18" charset="0"/>
              </a:rPr>
              <a:t>одержані</a:t>
            </a:r>
            <a:r>
              <a:rPr lang="ru-RU" sz="2200" dirty="0">
                <a:latin typeface="Times New Roman" pitchFamily="18" charset="0"/>
                <a:cs typeface="Times New Roman" pitchFamily="18" charset="0"/>
              </a:rPr>
              <a:t> в </a:t>
            </a:r>
            <a:r>
              <a:rPr lang="ru-RU" sz="2200" dirty="0" err="1">
                <a:latin typeface="Times New Roman" pitchFamily="18" charset="0"/>
                <a:cs typeface="Times New Roman" pitchFamily="18" charset="0"/>
              </a:rPr>
              <a:t>результаті</a:t>
            </a:r>
            <a:r>
              <a:rPr lang="ru-RU" sz="2200" dirty="0">
                <a:latin typeface="Times New Roman" pitchFamily="18" charset="0"/>
                <a:cs typeface="Times New Roman" pitchFamily="18" charset="0"/>
              </a:rPr>
              <a:t> </a:t>
            </a:r>
            <a:r>
              <a:rPr lang="ru-RU" sz="2200" dirty="0" err="1">
                <a:latin typeface="Times New Roman" pitchFamily="18" charset="0"/>
                <a:cs typeface="Times New Roman" pitchFamily="18" charset="0"/>
              </a:rPr>
              <a:t>спеціально</a:t>
            </a:r>
            <a:r>
              <a:rPr lang="ru-RU" sz="2200" dirty="0">
                <a:latin typeface="Times New Roman" pitchFamily="18" charset="0"/>
                <a:cs typeface="Times New Roman" pitchFamily="18" charset="0"/>
              </a:rPr>
              <a:t> </a:t>
            </a:r>
            <a:r>
              <a:rPr lang="ru-RU" sz="2200" dirty="0" err="1">
                <a:latin typeface="Times New Roman" pitchFamily="18" charset="0"/>
                <a:cs typeface="Times New Roman" pitchFamily="18" charset="0"/>
              </a:rPr>
              <a:t>проведених</a:t>
            </a:r>
            <a:r>
              <a:rPr lang="ru-RU" sz="2200" dirty="0">
                <a:latin typeface="Times New Roman" pitchFamily="18" charset="0"/>
                <a:cs typeface="Times New Roman" pitchFamily="18" charset="0"/>
              </a:rPr>
              <a:t> для </a:t>
            </a:r>
            <a:r>
              <a:rPr lang="ru-RU" sz="2200" dirty="0" err="1">
                <a:latin typeface="Times New Roman" pitchFamily="18" charset="0"/>
                <a:cs typeface="Times New Roman" pitchFamily="18" charset="0"/>
              </a:rPr>
              <a:t>вирішення</a:t>
            </a:r>
            <a:r>
              <a:rPr lang="ru-RU" sz="2200" dirty="0">
                <a:latin typeface="Times New Roman" pitchFamily="18" charset="0"/>
                <a:cs typeface="Times New Roman" pitchFamily="18" charset="0"/>
              </a:rPr>
              <a:t> </a:t>
            </a:r>
            <a:r>
              <a:rPr lang="ru-RU" sz="2200" dirty="0" err="1">
                <a:latin typeface="Times New Roman" pitchFamily="18" charset="0"/>
                <a:cs typeface="Times New Roman" pitchFamily="18" charset="0"/>
              </a:rPr>
              <a:t>конкретної</a:t>
            </a:r>
            <a:r>
              <a:rPr lang="ru-RU" sz="2200" dirty="0">
                <a:latin typeface="Times New Roman" pitchFamily="18" charset="0"/>
                <a:cs typeface="Times New Roman" pitchFamily="18" charset="0"/>
              </a:rPr>
              <a:t> </a:t>
            </a:r>
            <a:r>
              <a:rPr lang="ru-RU" sz="2200" dirty="0" err="1">
                <a:latin typeface="Times New Roman" pitchFamily="18" charset="0"/>
                <a:cs typeface="Times New Roman" pitchFamily="18" charset="0"/>
              </a:rPr>
              <a:t>маркетингової</a:t>
            </a:r>
            <a:r>
              <a:rPr lang="ru-RU" sz="2200" dirty="0">
                <a:latin typeface="Times New Roman" pitchFamily="18" charset="0"/>
                <a:cs typeface="Times New Roman" pitchFamily="18" charset="0"/>
              </a:rPr>
              <a:t> </a:t>
            </a:r>
            <a:r>
              <a:rPr lang="ru-RU" sz="2200" dirty="0" err="1">
                <a:latin typeface="Times New Roman" pitchFamily="18" charset="0"/>
                <a:cs typeface="Times New Roman" pitchFamily="18" charset="0"/>
              </a:rPr>
              <a:t>проблеми</a:t>
            </a:r>
            <a:r>
              <a:rPr lang="ru-RU" sz="2200" dirty="0">
                <a:latin typeface="Times New Roman" pitchFamily="18" charset="0"/>
                <a:cs typeface="Times New Roman" pitchFamily="18" charset="0"/>
              </a:rPr>
              <a:t> </a:t>
            </a:r>
            <a:r>
              <a:rPr lang="ru-RU" sz="2200" dirty="0" err="1">
                <a:latin typeface="Times New Roman" pitchFamily="18" charset="0"/>
                <a:cs typeface="Times New Roman" pitchFamily="18" charset="0"/>
              </a:rPr>
              <a:t>польових</a:t>
            </a:r>
            <a:r>
              <a:rPr lang="ru-RU" sz="2200" dirty="0">
                <a:latin typeface="Times New Roman" pitchFamily="18" charset="0"/>
                <a:cs typeface="Times New Roman" pitchFamily="18" charset="0"/>
              </a:rPr>
              <a:t> </a:t>
            </a:r>
            <a:r>
              <a:rPr lang="ru-RU" sz="2200" dirty="0" err="1">
                <a:latin typeface="Times New Roman" pitchFamily="18" charset="0"/>
                <a:cs typeface="Times New Roman" pitchFamily="18" charset="0"/>
              </a:rPr>
              <a:t>досліджень</a:t>
            </a:r>
            <a:r>
              <a:rPr lang="ru-RU" sz="2200" dirty="0">
                <a:latin typeface="Times New Roman" pitchFamily="18" charset="0"/>
                <a:cs typeface="Times New Roman" pitchFamily="18" charset="0"/>
              </a:rPr>
              <a:t>.</a:t>
            </a:r>
            <a:endParaRPr lang="uk-UA" sz="2200" dirty="0">
              <a:latin typeface="Times New Roman" pitchFamily="18" charset="0"/>
              <a:cs typeface="Times New Roman" pitchFamily="18" charset="0"/>
            </a:endParaRPr>
          </a:p>
          <a:p>
            <a:pPr indent="450850" algn="just" fontAlgn="base">
              <a:lnSpc>
                <a:spcPct val="150000"/>
              </a:lnSpc>
              <a:spcBef>
                <a:spcPct val="0"/>
              </a:spcBef>
              <a:spcAft>
                <a:spcPct val="0"/>
              </a:spcAft>
              <a:tabLst>
                <a:tab pos="685800" algn="l"/>
              </a:tabLst>
            </a:pPr>
            <a:endParaRPr lang="uk-UA" sz="2200" dirty="0">
              <a:latin typeface="Times New Roman" pitchFamily="18" charset="0"/>
              <a:cs typeface="Times New Roman" pitchFamily="18" charset="0"/>
            </a:endParaRPr>
          </a:p>
          <a:p>
            <a:pPr indent="450850" algn="just" fontAlgn="base">
              <a:lnSpc>
                <a:spcPct val="150000"/>
              </a:lnSpc>
              <a:spcBef>
                <a:spcPct val="0"/>
              </a:spcBef>
              <a:spcAft>
                <a:spcPct val="0"/>
              </a:spcAft>
              <a:tabLst>
                <a:tab pos="685800" algn="l"/>
              </a:tabLst>
            </a:pPr>
            <a:r>
              <a:rPr lang="uk-UA" sz="2200" b="1" dirty="0">
                <a:solidFill>
                  <a:srgbClr val="FF0000"/>
                </a:solidFill>
                <a:latin typeface="Times New Roman" pitchFamily="18" charset="0"/>
                <a:cs typeface="Times New Roman" pitchFamily="18" charset="0"/>
              </a:rPr>
              <a:t>Вторинна інформація </a:t>
            </a:r>
            <a:r>
              <a:rPr lang="uk-UA" sz="2200" b="1" dirty="0">
                <a:latin typeface="Times New Roman" pitchFamily="18" charset="0"/>
                <a:cs typeface="Times New Roman" pitchFamily="18" charset="0"/>
              </a:rPr>
              <a:t>– </a:t>
            </a:r>
            <a:r>
              <a:rPr lang="uk-UA" sz="2200" dirty="0">
                <a:latin typeface="Times New Roman" pitchFamily="18" charset="0"/>
                <a:cs typeface="Times New Roman" pitchFamily="18" charset="0"/>
              </a:rPr>
              <a:t>це аналіз другорядної інформації про ринок із офіційних, а також інших друкованих джерел: періодичних видань, рекламних матеріалів, технічних, економічних, галузевих журналів, даних статистики</a:t>
            </a:r>
            <a:r>
              <a:rPr lang="uk-UA" sz="2200" dirty="0">
                <a:latin typeface="Times New Roman" pitchFamily="18" charset="0"/>
                <a:ea typeface="Calibri" pitchFamily="34" charset="0"/>
                <a:cs typeface="Times New Roman" pitchFamily="18" charset="0"/>
              </a:rPr>
              <a:t>.</a:t>
            </a:r>
            <a:endParaRPr lang="ru-RU" sz="2200" dirty="0">
              <a:latin typeface="Arial" pitchFamily="34" charset="0"/>
              <a:cs typeface="Arial" pitchFamily="34" charset="0"/>
            </a:endParaRPr>
          </a:p>
          <a:p>
            <a:pPr indent="450850" algn="just" eaLnBrk="0" fontAlgn="base" hangingPunct="0">
              <a:lnSpc>
                <a:spcPct val="150000"/>
              </a:lnSpc>
              <a:spcBef>
                <a:spcPct val="0"/>
              </a:spcBef>
              <a:spcAft>
                <a:spcPct val="0"/>
              </a:spcAft>
              <a:tabLst>
                <a:tab pos="685800" algn="l"/>
              </a:tabLst>
            </a:pPr>
            <a:endParaRPr lang="uk-UA" sz="2200" dirty="0">
              <a:latin typeface="Arial" pitchFamily="34" charset="0"/>
              <a:cs typeface="Arial" pitchFamily="34" charset="0"/>
            </a:endParaRPr>
          </a:p>
        </p:txBody>
      </p:sp>
      <p:pic>
        <p:nvPicPr>
          <p:cNvPr id="3" name="Рисунок 2">
            <a:extLst>
              <a:ext uri="{FF2B5EF4-FFF2-40B4-BE49-F238E27FC236}">
                <a16:creationId xmlns:a16="http://schemas.microsoft.com/office/drawing/2014/main" id="{C2809120-D22F-4576-BE4B-A854C5BCC1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5321" y="4564389"/>
            <a:ext cx="4048623" cy="205452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CD17FE4E-FE88-4623-8A8C-88196A62CE7D}"/>
              </a:ext>
            </a:extLst>
          </p:cNvPr>
          <p:cNvSpPr/>
          <p:nvPr/>
        </p:nvSpPr>
        <p:spPr>
          <a:xfrm>
            <a:off x="427839" y="281561"/>
            <a:ext cx="10687574" cy="6280374"/>
          </a:xfrm>
          <a:prstGeom prst="rect">
            <a:avLst/>
          </a:prstGeom>
        </p:spPr>
        <p:txBody>
          <a:bodyPr wrap="square">
            <a:spAutoFit/>
          </a:bodyPr>
          <a:lstStyle/>
          <a:p>
            <a:pPr indent="450850" algn="just" eaLnBrk="0" fontAlgn="base" hangingPunct="0">
              <a:lnSpc>
                <a:spcPct val="150000"/>
              </a:lnSpc>
              <a:spcBef>
                <a:spcPct val="0"/>
              </a:spcBef>
              <a:spcAft>
                <a:spcPct val="0"/>
              </a:spcAft>
              <a:tabLst>
                <a:tab pos="685800" algn="l"/>
              </a:tabLst>
            </a:pPr>
            <a:r>
              <a:rPr lang="uk-UA" b="1" dirty="0">
                <a:solidFill>
                  <a:srgbClr val="FF000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Вторинну інформацію можна збирати із </a:t>
            </a:r>
            <a:r>
              <a:rPr lang="uk-UA" b="1" i="1" dirty="0">
                <a:solidFill>
                  <a:srgbClr val="FF000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внутрішніх</a:t>
            </a:r>
            <a:r>
              <a:rPr lang="uk-UA" b="1" dirty="0">
                <a:solidFill>
                  <a:srgbClr val="FF000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і </a:t>
            </a:r>
            <a:r>
              <a:rPr lang="uk-UA" b="1" i="1" dirty="0">
                <a:solidFill>
                  <a:srgbClr val="FF000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зовнішніх джерел.</a:t>
            </a:r>
            <a:endParaRPr lang="ru-RU"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a:p>
            <a:pPr indent="450850" algn="just" eaLnBrk="0" fontAlgn="base" hangingPunct="0">
              <a:lnSpc>
                <a:spcPct val="150000"/>
              </a:lnSpc>
              <a:spcBef>
                <a:spcPct val="0"/>
              </a:spcBef>
              <a:spcAft>
                <a:spcPct val="0"/>
              </a:spcAft>
              <a:tabLst>
                <a:tab pos="685800" algn="l"/>
              </a:tabLst>
            </a:pPr>
            <a:endParaRPr lang="uk-UA" b="1" i="1" dirty="0">
              <a:latin typeface="Times New Roman" pitchFamily="18" charset="0"/>
              <a:ea typeface="Calibri" pitchFamily="34" charset="0"/>
              <a:cs typeface="Times New Roman" pitchFamily="18" charset="0"/>
            </a:endParaRPr>
          </a:p>
          <a:p>
            <a:pPr indent="450850" algn="just" eaLnBrk="0" fontAlgn="base" hangingPunct="0">
              <a:lnSpc>
                <a:spcPct val="150000"/>
              </a:lnSpc>
              <a:spcBef>
                <a:spcPct val="0"/>
              </a:spcBef>
              <a:spcAft>
                <a:spcPct val="0"/>
              </a:spcAft>
              <a:tabLst>
                <a:tab pos="685800" algn="l"/>
              </a:tabLst>
            </a:pPr>
            <a:r>
              <a:rPr lang="uk-UA" b="1" i="1" dirty="0">
                <a:solidFill>
                  <a:srgbClr val="FF0000"/>
                </a:solidFill>
                <a:latin typeface="Times New Roman" pitchFamily="18" charset="0"/>
                <a:ea typeface="Calibri" pitchFamily="34" charset="0"/>
                <a:cs typeface="Times New Roman" pitchFamily="18" charset="0"/>
              </a:rPr>
              <a:t>Джерела внутрішньої вторинної інформації</a:t>
            </a:r>
            <a:r>
              <a:rPr lang="uk-UA" dirty="0">
                <a:solidFill>
                  <a:srgbClr val="FF0000"/>
                </a:solidFill>
                <a:latin typeface="Times New Roman" pitchFamily="18" charset="0"/>
                <a:ea typeface="Calibri" pitchFamily="34" charset="0"/>
                <a:cs typeface="Times New Roman" pitchFamily="18" charset="0"/>
              </a:rPr>
              <a:t> (дані, які збираються на підприємстві):</a:t>
            </a:r>
            <a:endParaRPr lang="ru-RU" dirty="0">
              <a:solidFill>
                <a:srgbClr val="FF0000"/>
              </a:solidFill>
              <a:latin typeface="Arial" pitchFamily="34" charset="0"/>
              <a:cs typeface="Arial" pitchFamily="34" charset="0"/>
            </a:endParaRPr>
          </a:p>
          <a:p>
            <a:pPr indent="450850" algn="just" eaLnBrk="0" fontAlgn="base" hangingPunct="0">
              <a:lnSpc>
                <a:spcPct val="150000"/>
              </a:lnSpc>
              <a:spcBef>
                <a:spcPct val="0"/>
              </a:spcBef>
              <a:spcAft>
                <a:spcPct val="0"/>
              </a:spcAft>
              <a:buFontTx/>
              <a:buChar char="•"/>
              <a:tabLst>
                <a:tab pos="685800" algn="l"/>
              </a:tabLst>
            </a:pPr>
            <a:r>
              <a:rPr lang="uk-UA" dirty="0">
                <a:latin typeface="Times New Roman" pitchFamily="18" charset="0"/>
                <a:ea typeface="Calibri" pitchFamily="34" charset="0"/>
                <a:cs typeface="Times New Roman" pitchFamily="18" charset="0"/>
              </a:rPr>
              <a:t>фінансова і статистична звітність підприємства;</a:t>
            </a:r>
            <a:endParaRPr lang="ru-RU" dirty="0">
              <a:latin typeface="Arial" pitchFamily="34" charset="0"/>
              <a:cs typeface="Arial" pitchFamily="34" charset="0"/>
            </a:endParaRPr>
          </a:p>
          <a:p>
            <a:pPr indent="450850" algn="just" eaLnBrk="0" fontAlgn="base" hangingPunct="0">
              <a:lnSpc>
                <a:spcPct val="150000"/>
              </a:lnSpc>
              <a:spcBef>
                <a:spcPct val="0"/>
              </a:spcBef>
              <a:spcAft>
                <a:spcPct val="0"/>
              </a:spcAft>
              <a:buFontTx/>
              <a:buChar char="•"/>
              <a:tabLst>
                <a:tab pos="685800" algn="l"/>
              </a:tabLst>
            </a:pPr>
            <a:r>
              <a:rPr lang="uk-UA" dirty="0">
                <a:latin typeface="Times New Roman" pitchFamily="18" charset="0"/>
                <a:ea typeface="Calibri" pitchFamily="34" charset="0"/>
                <a:cs typeface="Times New Roman" pitchFamily="18" charset="0"/>
              </a:rPr>
              <a:t>дані про збут щодо товарів і ринків;</a:t>
            </a:r>
            <a:endParaRPr lang="ru-RU" dirty="0">
              <a:latin typeface="Arial" pitchFamily="34" charset="0"/>
              <a:cs typeface="Arial" pitchFamily="34" charset="0"/>
            </a:endParaRPr>
          </a:p>
          <a:p>
            <a:pPr indent="450850" algn="just" eaLnBrk="0" fontAlgn="base" hangingPunct="0">
              <a:lnSpc>
                <a:spcPct val="150000"/>
              </a:lnSpc>
              <a:spcBef>
                <a:spcPct val="0"/>
              </a:spcBef>
              <a:spcAft>
                <a:spcPct val="0"/>
              </a:spcAft>
              <a:buFontTx/>
              <a:buChar char="•"/>
              <a:tabLst>
                <a:tab pos="685800" algn="l"/>
              </a:tabLst>
            </a:pPr>
            <a:r>
              <a:rPr lang="uk-UA" dirty="0">
                <a:latin typeface="Times New Roman" pitchFamily="18" charset="0"/>
                <a:ea typeface="Calibri" pitchFamily="34" charset="0"/>
                <a:cs typeface="Times New Roman" pitchFamily="18" charset="0"/>
              </a:rPr>
              <a:t>карти клієнтів і посередників;</a:t>
            </a:r>
            <a:endParaRPr lang="ru-RU" dirty="0">
              <a:latin typeface="Arial" pitchFamily="34" charset="0"/>
              <a:cs typeface="Arial" pitchFamily="34" charset="0"/>
            </a:endParaRPr>
          </a:p>
          <a:p>
            <a:pPr indent="450850" algn="just" eaLnBrk="0" fontAlgn="base" hangingPunct="0">
              <a:lnSpc>
                <a:spcPct val="150000"/>
              </a:lnSpc>
              <a:spcBef>
                <a:spcPct val="0"/>
              </a:spcBef>
              <a:spcAft>
                <a:spcPct val="0"/>
              </a:spcAft>
              <a:buFontTx/>
              <a:buChar char="•"/>
              <a:tabLst>
                <a:tab pos="685800" algn="l"/>
              </a:tabLst>
            </a:pPr>
            <a:r>
              <a:rPr lang="uk-UA" dirty="0">
                <a:latin typeface="Times New Roman" pitchFamily="18" charset="0"/>
                <a:ea typeface="Calibri" pitchFamily="34" charset="0"/>
                <a:cs typeface="Times New Roman" pitchFamily="18" charset="0"/>
              </a:rPr>
              <a:t>дані попередніх досліджень тощо. </a:t>
            </a:r>
            <a:endParaRPr lang="ru-RU" dirty="0">
              <a:latin typeface="Arial" pitchFamily="34" charset="0"/>
              <a:cs typeface="Arial" pitchFamily="34" charset="0"/>
            </a:endParaRPr>
          </a:p>
          <a:p>
            <a:pPr indent="450850" algn="just" eaLnBrk="0" fontAlgn="base" hangingPunct="0">
              <a:lnSpc>
                <a:spcPct val="150000"/>
              </a:lnSpc>
              <a:spcBef>
                <a:spcPct val="0"/>
              </a:spcBef>
              <a:spcAft>
                <a:spcPct val="0"/>
              </a:spcAft>
              <a:tabLst>
                <a:tab pos="685800" algn="l"/>
              </a:tabLst>
            </a:pPr>
            <a:endParaRPr lang="uk-UA" b="1" i="1" dirty="0">
              <a:latin typeface="Times New Roman" pitchFamily="18" charset="0"/>
              <a:ea typeface="Calibri" pitchFamily="34" charset="0"/>
              <a:cs typeface="Times New Roman" pitchFamily="18" charset="0"/>
            </a:endParaRPr>
          </a:p>
          <a:p>
            <a:pPr indent="450850" algn="just" eaLnBrk="0" fontAlgn="base" hangingPunct="0">
              <a:lnSpc>
                <a:spcPct val="150000"/>
              </a:lnSpc>
              <a:spcBef>
                <a:spcPct val="0"/>
              </a:spcBef>
              <a:spcAft>
                <a:spcPct val="0"/>
              </a:spcAft>
              <a:tabLst>
                <a:tab pos="685800" algn="l"/>
              </a:tabLst>
            </a:pPr>
            <a:r>
              <a:rPr lang="uk-UA" b="1" i="1" dirty="0">
                <a:solidFill>
                  <a:srgbClr val="FF0000"/>
                </a:solidFill>
                <a:latin typeface="Times New Roman" pitchFamily="18" charset="0"/>
                <a:ea typeface="Calibri" pitchFamily="34" charset="0"/>
                <a:cs typeface="Times New Roman" pitchFamily="18" charset="0"/>
              </a:rPr>
              <a:t>Джерела зовнішньої вторинної інформації</a:t>
            </a:r>
            <a:r>
              <a:rPr lang="uk-UA" b="1" dirty="0">
                <a:solidFill>
                  <a:srgbClr val="FF0000"/>
                </a:solidFill>
                <a:latin typeface="Times New Roman" pitchFamily="18" charset="0"/>
                <a:ea typeface="Calibri" pitchFamily="34" charset="0"/>
                <a:cs typeface="Times New Roman" pitchFamily="18" charset="0"/>
              </a:rPr>
              <a:t> </a:t>
            </a:r>
            <a:r>
              <a:rPr lang="uk-UA" dirty="0">
                <a:solidFill>
                  <a:srgbClr val="FF0000"/>
                </a:solidFill>
                <a:latin typeface="Times New Roman" pitchFamily="18" charset="0"/>
                <a:ea typeface="Calibri" pitchFamily="34" charset="0"/>
                <a:cs typeface="Times New Roman" pitchFamily="18" charset="0"/>
              </a:rPr>
              <a:t>(опублікована інформація):</a:t>
            </a:r>
            <a:endParaRPr lang="ru-RU" dirty="0">
              <a:solidFill>
                <a:srgbClr val="FF0000"/>
              </a:solidFill>
              <a:latin typeface="Arial" pitchFamily="34" charset="0"/>
              <a:cs typeface="Arial" pitchFamily="34" charset="0"/>
            </a:endParaRPr>
          </a:p>
          <a:p>
            <a:pPr indent="450850" algn="just" eaLnBrk="0" fontAlgn="base" hangingPunct="0">
              <a:lnSpc>
                <a:spcPct val="150000"/>
              </a:lnSpc>
              <a:spcBef>
                <a:spcPct val="0"/>
              </a:spcBef>
              <a:spcAft>
                <a:spcPct val="0"/>
              </a:spcAft>
              <a:buFontTx/>
              <a:buChar char="•"/>
              <a:tabLst>
                <a:tab pos="685800" algn="l"/>
              </a:tabLst>
            </a:pPr>
            <a:r>
              <a:rPr lang="uk-UA" dirty="0">
                <a:latin typeface="Times New Roman" pitchFamily="18" charset="0"/>
                <a:ea typeface="Calibri" pitchFamily="34" charset="0"/>
                <a:cs typeface="Times New Roman" pitchFamily="18" charset="0"/>
              </a:rPr>
              <a:t>видання державних установ, зокрема довідники, статистичні огляди;</a:t>
            </a:r>
            <a:endParaRPr lang="ru-RU" dirty="0">
              <a:latin typeface="Arial" pitchFamily="34" charset="0"/>
              <a:cs typeface="Arial" pitchFamily="34" charset="0"/>
            </a:endParaRPr>
          </a:p>
          <a:p>
            <a:pPr indent="450850" algn="just" eaLnBrk="0" fontAlgn="base" hangingPunct="0">
              <a:lnSpc>
                <a:spcPct val="150000"/>
              </a:lnSpc>
              <a:spcBef>
                <a:spcPct val="0"/>
              </a:spcBef>
              <a:spcAft>
                <a:spcPct val="0"/>
              </a:spcAft>
              <a:buFontTx/>
              <a:buChar char="•"/>
              <a:tabLst>
                <a:tab pos="685800" algn="l"/>
              </a:tabLst>
            </a:pPr>
            <a:r>
              <a:rPr lang="uk-UA" dirty="0">
                <a:latin typeface="Times New Roman" pitchFamily="18" charset="0"/>
                <a:ea typeface="Calibri" pitchFamily="34" charset="0"/>
                <a:cs typeface="Times New Roman" pitchFamily="18" charset="0"/>
              </a:rPr>
              <a:t>періодика, книги; комерційна інформація, яку продають комерційні дослідницькі фірми;</a:t>
            </a:r>
            <a:endParaRPr lang="ru-RU" dirty="0">
              <a:latin typeface="Arial" pitchFamily="34" charset="0"/>
              <a:cs typeface="Arial" pitchFamily="34" charset="0"/>
            </a:endParaRPr>
          </a:p>
          <a:p>
            <a:pPr indent="450850" algn="just" eaLnBrk="0" fontAlgn="base" hangingPunct="0">
              <a:lnSpc>
                <a:spcPct val="150000"/>
              </a:lnSpc>
              <a:spcBef>
                <a:spcPct val="0"/>
              </a:spcBef>
              <a:spcAft>
                <a:spcPct val="0"/>
              </a:spcAft>
              <a:buFontTx/>
              <a:buChar char="•"/>
              <a:tabLst>
                <a:tab pos="685800" algn="l"/>
              </a:tabLst>
            </a:pPr>
            <a:r>
              <a:rPr lang="uk-UA" dirty="0">
                <a:latin typeface="Times New Roman" pitchFamily="18" charset="0"/>
                <a:ea typeface="Calibri" pitchFamily="34" charset="0"/>
                <a:cs typeface="Times New Roman" pitchFamily="18" charset="0"/>
              </a:rPr>
              <a:t>проспекти, каталоги.</a:t>
            </a:r>
          </a:p>
          <a:p>
            <a:pPr indent="450850" algn="just" eaLnBrk="0" fontAlgn="base" hangingPunct="0">
              <a:lnSpc>
                <a:spcPct val="150000"/>
              </a:lnSpc>
              <a:spcBef>
                <a:spcPct val="0"/>
              </a:spcBef>
              <a:spcAft>
                <a:spcPct val="0"/>
              </a:spcAft>
              <a:buFontTx/>
              <a:buChar char="•"/>
              <a:tabLst>
                <a:tab pos="685800" algn="l"/>
              </a:tabLst>
            </a:pPr>
            <a:endParaRPr lang="ru-RU" dirty="0">
              <a:latin typeface="Arial" pitchFamily="34" charset="0"/>
              <a:cs typeface="Arial" pitchFamily="34" charset="0"/>
            </a:endParaRPr>
          </a:p>
          <a:p>
            <a:pPr indent="450850" algn="just" eaLnBrk="0" fontAlgn="base" hangingPunct="0">
              <a:lnSpc>
                <a:spcPct val="150000"/>
              </a:lnSpc>
              <a:spcBef>
                <a:spcPct val="0"/>
              </a:spcBef>
              <a:spcAft>
                <a:spcPct val="0"/>
              </a:spcAft>
              <a:tabLst>
                <a:tab pos="685800" algn="l"/>
              </a:tabLst>
            </a:pPr>
            <a:r>
              <a:rPr lang="uk-UA" dirty="0">
                <a:latin typeface="Times New Roman" pitchFamily="18" charset="0"/>
                <a:ea typeface="Calibri" pitchFamily="34" charset="0"/>
                <a:cs typeface="Times New Roman" pitchFamily="18" charset="0"/>
              </a:rPr>
              <a:t>Вторинна і первинна інформація мають певні позитивні й негативні властивості, які наведено в таблицях.</a:t>
            </a:r>
            <a:endParaRPr lang="ru-RU" dirty="0"/>
          </a:p>
        </p:txBody>
      </p:sp>
      <p:pic>
        <p:nvPicPr>
          <p:cNvPr id="4" name="Рисунок 3">
            <a:extLst>
              <a:ext uri="{FF2B5EF4-FFF2-40B4-BE49-F238E27FC236}">
                <a16:creationId xmlns:a16="http://schemas.microsoft.com/office/drawing/2014/main" id="{16289D1F-3813-8B2F-4624-C7D129CDE6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0398" y="1688841"/>
            <a:ext cx="4113763" cy="2313991"/>
          </a:xfrm>
          <a:prstGeom prst="rect">
            <a:avLst/>
          </a:prstGeom>
        </p:spPr>
      </p:pic>
    </p:spTree>
    <p:extLst>
      <p:ext uri="{BB962C8B-B14F-4D97-AF65-F5344CB8AC3E}">
        <p14:creationId xmlns:p14="http://schemas.microsoft.com/office/powerpoint/2010/main" val="8243277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697218" y="1191204"/>
          <a:ext cx="7704856" cy="2847848"/>
        </p:xfrm>
        <a:graphic>
          <a:graphicData uri="http://schemas.openxmlformats.org/drawingml/2006/table">
            <a:tbl>
              <a:tblPr/>
              <a:tblGrid>
                <a:gridCol w="3852428">
                  <a:extLst>
                    <a:ext uri="{9D8B030D-6E8A-4147-A177-3AD203B41FA5}">
                      <a16:colId xmlns:a16="http://schemas.microsoft.com/office/drawing/2014/main" val="20000"/>
                    </a:ext>
                  </a:extLst>
                </a:gridCol>
                <a:gridCol w="3852428">
                  <a:extLst>
                    <a:ext uri="{9D8B030D-6E8A-4147-A177-3AD203B41FA5}">
                      <a16:colId xmlns:a16="http://schemas.microsoft.com/office/drawing/2014/main" val="20001"/>
                    </a:ext>
                  </a:extLst>
                </a:gridCol>
              </a:tblGrid>
              <a:tr h="243999">
                <a:tc>
                  <a:txBody>
                    <a:bodyPr/>
                    <a:lstStyle/>
                    <a:p>
                      <a:pPr algn="ctr">
                        <a:lnSpc>
                          <a:spcPct val="150000"/>
                        </a:lnSpc>
                        <a:spcAft>
                          <a:spcPts val="0"/>
                        </a:spcAft>
                      </a:pPr>
                      <a:r>
                        <a:rPr lang="uk-UA" sz="1600" b="1" dirty="0">
                          <a:latin typeface="Times New Roman"/>
                          <a:ea typeface="Calibri"/>
                          <a:cs typeface="Times New Roman"/>
                        </a:rPr>
                        <a:t>Переваги</a:t>
                      </a:r>
                      <a:endParaRPr lang="ru-RU" sz="16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uk-UA" sz="1600" b="1">
                          <a:latin typeface="Times New Roman"/>
                          <a:ea typeface="Calibri"/>
                          <a:cs typeface="Times New Roman"/>
                        </a:rPr>
                        <a:t>Недоліки</a:t>
                      </a:r>
                      <a:endParaRPr lang="ru-RU"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611648">
                <a:tc>
                  <a:txBody>
                    <a:bodyPr/>
                    <a:lstStyle/>
                    <a:p>
                      <a:pPr>
                        <a:lnSpc>
                          <a:spcPct val="150000"/>
                        </a:lnSpc>
                        <a:spcAft>
                          <a:spcPts val="0"/>
                        </a:spcAft>
                      </a:pPr>
                      <a:r>
                        <a:rPr lang="uk-UA" sz="1600" dirty="0">
                          <a:latin typeface="Times New Roman"/>
                          <a:ea typeface="Calibri"/>
                          <a:cs typeface="Times New Roman"/>
                        </a:rPr>
                        <a:t>– збирається для конкретних цілей даного дослідження;</a:t>
                      </a:r>
                      <a:endParaRPr lang="ru-RU" sz="1600" dirty="0">
                        <a:latin typeface="Calibri"/>
                        <a:ea typeface="Calibri"/>
                        <a:cs typeface="Times New Roman"/>
                      </a:endParaRPr>
                    </a:p>
                    <a:p>
                      <a:pPr>
                        <a:lnSpc>
                          <a:spcPct val="150000"/>
                        </a:lnSpc>
                        <a:spcAft>
                          <a:spcPts val="0"/>
                        </a:spcAft>
                      </a:pPr>
                      <a:r>
                        <a:rPr lang="uk-UA" sz="1600" dirty="0">
                          <a:latin typeface="Times New Roman"/>
                          <a:ea typeface="Calibri"/>
                          <a:cs typeface="Times New Roman"/>
                        </a:rPr>
                        <a:t>– дані не застарілі;</a:t>
                      </a:r>
                      <a:endParaRPr lang="ru-RU" sz="1600" dirty="0">
                        <a:latin typeface="Calibri"/>
                        <a:ea typeface="Calibri"/>
                        <a:cs typeface="Times New Roman"/>
                      </a:endParaRPr>
                    </a:p>
                    <a:p>
                      <a:pPr>
                        <a:lnSpc>
                          <a:spcPct val="150000"/>
                        </a:lnSpc>
                        <a:spcAft>
                          <a:spcPts val="0"/>
                        </a:spcAft>
                      </a:pPr>
                      <a:r>
                        <a:rPr lang="uk-UA" sz="1600" dirty="0">
                          <a:latin typeface="Times New Roman"/>
                          <a:ea typeface="Calibri"/>
                          <a:cs typeface="Times New Roman"/>
                        </a:rPr>
                        <a:t>– методологію збирання даних контролює підприємство;</a:t>
                      </a:r>
                      <a:endParaRPr lang="ru-RU" sz="1600" dirty="0">
                        <a:latin typeface="Calibri"/>
                        <a:ea typeface="Calibri"/>
                        <a:cs typeface="Times New Roman"/>
                      </a:endParaRPr>
                    </a:p>
                    <a:p>
                      <a:pPr>
                        <a:lnSpc>
                          <a:spcPct val="150000"/>
                        </a:lnSpc>
                        <a:spcAft>
                          <a:spcPts val="0"/>
                        </a:spcAft>
                        <a:tabLst>
                          <a:tab pos="160020" algn="l"/>
                        </a:tabLst>
                      </a:pPr>
                      <a:r>
                        <a:rPr lang="uk-UA" sz="1600" dirty="0">
                          <a:latin typeface="Times New Roman"/>
                          <a:ea typeface="Calibri"/>
                          <a:cs typeface="Times New Roman"/>
                        </a:rPr>
                        <a:t>– доступ до результатів досліджень обмежений для конкурентів</a:t>
                      </a:r>
                      <a:endParaRPr lang="ru-RU"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uk-UA" sz="1600" dirty="0">
                          <a:latin typeface="Times New Roman"/>
                          <a:ea typeface="Calibri"/>
                          <a:cs typeface="Times New Roman"/>
                        </a:rPr>
                        <a:t>– збирання даних займає багато часу;</a:t>
                      </a:r>
                      <a:endParaRPr lang="ru-RU" sz="1600" dirty="0">
                        <a:latin typeface="Calibri"/>
                        <a:ea typeface="Calibri"/>
                        <a:cs typeface="Times New Roman"/>
                      </a:endParaRPr>
                    </a:p>
                    <a:p>
                      <a:pPr>
                        <a:lnSpc>
                          <a:spcPct val="150000"/>
                        </a:lnSpc>
                        <a:spcAft>
                          <a:spcPts val="0"/>
                        </a:spcAft>
                      </a:pPr>
                      <a:r>
                        <a:rPr lang="uk-UA" sz="1600" dirty="0">
                          <a:latin typeface="Times New Roman"/>
                          <a:ea typeface="Calibri"/>
                          <a:cs typeface="Times New Roman"/>
                        </a:rPr>
                        <a:t>– потребує значних витрат;</a:t>
                      </a:r>
                      <a:endParaRPr lang="ru-RU" sz="1600" dirty="0">
                        <a:latin typeface="Calibri"/>
                        <a:ea typeface="Calibri"/>
                        <a:cs typeface="Times New Roman"/>
                      </a:endParaRPr>
                    </a:p>
                    <a:p>
                      <a:pPr>
                        <a:lnSpc>
                          <a:spcPct val="150000"/>
                        </a:lnSpc>
                        <a:spcAft>
                          <a:spcPts val="0"/>
                        </a:spcAft>
                      </a:pPr>
                      <a:r>
                        <a:rPr lang="uk-UA" sz="1600" dirty="0">
                          <a:latin typeface="Times New Roman"/>
                          <a:ea typeface="Calibri"/>
                          <a:cs typeface="Times New Roman"/>
                        </a:rPr>
                        <a:t>– не всю інформацію можна зібрати в такий спосіб;</a:t>
                      </a:r>
                      <a:endParaRPr lang="ru-RU" sz="1600" dirty="0">
                        <a:latin typeface="Calibri"/>
                        <a:ea typeface="Calibri"/>
                        <a:cs typeface="Times New Roman"/>
                      </a:endParaRPr>
                    </a:p>
                    <a:p>
                      <a:pPr>
                        <a:lnSpc>
                          <a:spcPct val="150000"/>
                        </a:lnSpc>
                        <a:spcAft>
                          <a:spcPts val="0"/>
                        </a:spcAft>
                      </a:pPr>
                      <a:r>
                        <a:rPr lang="uk-UA" sz="1600" dirty="0">
                          <a:latin typeface="Times New Roman"/>
                          <a:ea typeface="Calibri"/>
                          <a:cs typeface="Times New Roman"/>
                        </a:rPr>
                        <a:t>– у разі недостатнього рівня кваліфікації дослідників інформація може бути неточна</a:t>
                      </a:r>
                      <a:endParaRPr lang="ru-RU"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8434" name="Rectangle 2"/>
          <p:cNvSpPr>
            <a:spLocks noChangeArrowheads="1"/>
          </p:cNvSpPr>
          <p:nvPr/>
        </p:nvSpPr>
        <p:spPr bwMode="auto">
          <a:xfrm>
            <a:off x="0" y="289599"/>
            <a:ext cx="7747442"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indent="450850" algn="r" eaLnBrk="0" fontAlgn="base" hangingPunct="0">
              <a:spcBef>
                <a:spcPct val="0"/>
              </a:spcBef>
              <a:spcAft>
                <a:spcPct val="0"/>
              </a:spcAft>
              <a:tabLst>
                <a:tab pos="160338" algn="l"/>
              </a:tabLst>
            </a:pPr>
            <a:r>
              <a:rPr lang="uk-UA" sz="2800" b="1" dirty="0">
                <a:solidFill>
                  <a:srgbClr val="E55D83"/>
                </a:solidFill>
                <a:latin typeface="Times New Roman" pitchFamily="18" charset="0"/>
                <a:ea typeface="Calibri" pitchFamily="34" charset="0"/>
                <a:cs typeface="Times New Roman" pitchFamily="18" charset="0"/>
              </a:rPr>
              <a:t>Переваги та недоліки первинної інформації</a:t>
            </a:r>
            <a:endParaRPr lang="uk-UA" sz="2800" b="1" dirty="0">
              <a:solidFill>
                <a:srgbClr val="E55D83"/>
              </a:solidFill>
              <a:latin typeface="Arial" pitchFamily="34" charset="0"/>
              <a:cs typeface="Arial" pitchFamily="34" charset="0"/>
            </a:endParaRPr>
          </a:p>
        </p:txBody>
      </p:sp>
      <p:pic>
        <p:nvPicPr>
          <p:cNvPr id="4" name="Рисунок 3">
            <a:extLst>
              <a:ext uri="{FF2B5EF4-FFF2-40B4-BE49-F238E27FC236}">
                <a16:creationId xmlns:a16="http://schemas.microsoft.com/office/drawing/2014/main" id="{5293A7DB-EECC-5B4F-0CE1-D9E71E5A18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4448" y="2878635"/>
            <a:ext cx="4120715" cy="412071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Снимок.PNG"/>
          <p:cNvPicPr>
            <a:picLocks noChangeAspect="1"/>
          </p:cNvPicPr>
          <p:nvPr/>
        </p:nvPicPr>
        <p:blipFill rotWithShape="1">
          <a:blip r:embed="rId2" cstate="print"/>
          <a:srcRect t="20277"/>
          <a:stretch/>
        </p:blipFill>
        <p:spPr>
          <a:xfrm>
            <a:off x="0" y="895738"/>
            <a:ext cx="9432105" cy="3601531"/>
          </a:xfrm>
          <a:prstGeom prst="rect">
            <a:avLst/>
          </a:prstGeom>
        </p:spPr>
      </p:pic>
      <p:sp>
        <p:nvSpPr>
          <p:cNvPr id="3" name="Rectangle 2">
            <a:extLst>
              <a:ext uri="{FF2B5EF4-FFF2-40B4-BE49-F238E27FC236}">
                <a16:creationId xmlns:a16="http://schemas.microsoft.com/office/drawing/2014/main" id="{13C4C5C0-8765-27CD-FC7A-DAE70B9E7265}"/>
              </a:ext>
            </a:extLst>
          </p:cNvPr>
          <p:cNvSpPr>
            <a:spLocks noChangeArrowheads="1"/>
          </p:cNvSpPr>
          <p:nvPr/>
        </p:nvSpPr>
        <p:spPr bwMode="auto">
          <a:xfrm>
            <a:off x="349847" y="205623"/>
            <a:ext cx="7724167"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indent="450850" algn="r" eaLnBrk="0" fontAlgn="base" hangingPunct="0">
              <a:spcBef>
                <a:spcPct val="0"/>
              </a:spcBef>
              <a:spcAft>
                <a:spcPct val="0"/>
              </a:spcAft>
              <a:tabLst>
                <a:tab pos="160338" algn="l"/>
              </a:tabLst>
            </a:pPr>
            <a:r>
              <a:rPr lang="uk-UA" sz="2800" b="1" dirty="0">
                <a:solidFill>
                  <a:srgbClr val="E55D83"/>
                </a:solidFill>
                <a:latin typeface="Times New Roman" pitchFamily="18" charset="0"/>
                <a:ea typeface="Calibri" pitchFamily="34" charset="0"/>
                <a:cs typeface="Times New Roman" pitchFamily="18" charset="0"/>
              </a:rPr>
              <a:t>Переваги та недоліки вторинної інформації</a:t>
            </a:r>
            <a:endParaRPr lang="uk-UA" sz="2800" b="1" dirty="0">
              <a:solidFill>
                <a:srgbClr val="E55D83"/>
              </a:solidFill>
              <a:latin typeface="Arial" pitchFamily="34" charset="0"/>
              <a:cs typeface="Arial" pitchFamily="34" charset="0"/>
            </a:endParaRPr>
          </a:p>
        </p:txBody>
      </p:sp>
      <p:pic>
        <p:nvPicPr>
          <p:cNvPr id="5" name="Рисунок 4">
            <a:extLst>
              <a:ext uri="{FF2B5EF4-FFF2-40B4-BE49-F238E27FC236}">
                <a16:creationId xmlns:a16="http://schemas.microsoft.com/office/drawing/2014/main" id="{6182C78F-3A26-BCF2-E9B5-4C178E380A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00" y="3110158"/>
            <a:ext cx="3648269" cy="3648269"/>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87A7BB9C-37E0-43FE-8D94-1A098DB053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1595" y="1039008"/>
            <a:ext cx="3227034" cy="2690540"/>
          </a:xfrm>
          <a:prstGeom prst="rect">
            <a:avLst/>
          </a:prstGeom>
        </p:spPr>
      </p:pic>
      <p:sp>
        <p:nvSpPr>
          <p:cNvPr id="3" name="Прямоугольник 2">
            <a:extLst>
              <a:ext uri="{FF2B5EF4-FFF2-40B4-BE49-F238E27FC236}">
                <a16:creationId xmlns:a16="http://schemas.microsoft.com/office/drawing/2014/main" id="{6E510FEF-5128-4FEE-A965-FE68627EED03}"/>
              </a:ext>
            </a:extLst>
          </p:cNvPr>
          <p:cNvSpPr/>
          <p:nvPr/>
        </p:nvSpPr>
        <p:spPr>
          <a:xfrm>
            <a:off x="1059810" y="649437"/>
            <a:ext cx="6096000" cy="3939540"/>
          </a:xfrm>
          <a:prstGeom prst="rect">
            <a:avLst/>
          </a:prstGeom>
        </p:spPr>
        <p:txBody>
          <a:bodyPr>
            <a:spAutoFit/>
          </a:bodyPr>
          <a:lstStyle/>
          <a:p>
            <a:r>
              <a:rPr lang="uk-UA" sz="2500" b="1" i="1" dirty="0">
                <a:latin typeface="Times New Roman" pitchFamily="18" charset="0"/>
                <a:ea typeface="Calibri" pitchFamily="34" charset="0"/>
                <a:cs typeface="Times New Roman" pitchFamily="18" charset="0"/>
              </a:rPr>
              <a:t>Виділяють такі методи збору маркетингової інформації:</a:t>
            </a:r>
          </a:p>
          <a:p>
            <a:endParaRPr lang="uk-UA" sz="2500" i="1" u="sng" dirty="0">
              <a:latin typeface="Times New Roman" pitchFamily="18" charset="0"/>
              <a:ea typeface="Calibri" pitchFamily="34" charset="0"/>
              <a:cs typeface="Times New Roman" pitchFamily="18" charset="0"/>
            </a:endParaRPr>
          </a:p>
          <a:p>
            <a:r>
              <a:rPr lang="uk-UA" sz="2500" i="1" dirty="0">
                <a:latin typeface="Times New Roman" pitchFamily="18" charset="0"/>
                <a:ea typeface="Calibri" pitchFamily="34" charset="0"/>
                <a:cs typeface="Times New Roman" pitchFamily="18" charset="0"/>
              </a:rPr>
              <a:t>Опитування</a:t>
            </a:r>
          </a:p>
          <a:p>
            <a:r>
              <a:rPr lang="uk-UA" sz="2500" i="1" dirty="0">
                <a:latin typeface="Times New Roman" pitchFamily="18" charset="0"/>
                <a:ea typeface="Calibri" pitchFamily="34" charset="0"/>
                <a:cs typeface="Times New Roman" pitchFamily="18" charset="0"/>
              </a:rPr>
              <a:t>Анкетування</a:t>
            </a:r>
          </a:p>
          <a:p>
            <a:r>
              <a:rPr lang="uk-UA" sz="2500" i="1" dirty="0">
                <a:latin typeface="Times New Roman" pitchFamily="18" charset="0"/>
                <a:ea typeface="Calibri" pitchFamily="34" charset="0"/>
                <a:cs typeface="Times New Roman" pitchFamily="18" charset="0"/>
              </a:rPr>
              <a:t>Збір інформації по телефону та через інтернет</a:t>
            </a:r>
          </a:p>
          <a:p>
            <a:r>
              <a:rPr lang="uk-UA" sz="2500" i="1" dirty="0">
                <a:latin typeface="Times New Roman" pitchFamily="18" charset="0"/>
                <a:ea typeface="Calibri" pitchFamily="34" charset="0"/>
                <a:cs typeface="Times New Roman" pitchFamily="18" charset="0"/>
              </a:rPr>
              <a:t>Спостереження</a:t>
            </a:r>
            <a:r>
              <a:rPr lang="uk-UA" sz="2500" dirty="0">
                <a:latin typeface="Times New Roman" pitchFamily="18" charset="0"/>
                <a:ea typeface="Calibri" pitchFamily="34" charset="0"/>
                <a:cs typeface="Times New Roman" pitchFamily="18" charset="0"/>
              </a:rPr>
              <a:t> </a:t>
            </a:r>
          </a:p>
          <a:p>
            <a:r>
              <a:rPr lang="uk-UA" sz="2500" i="1" dirty="0">
                <a:latin typeface="Times New Roman" pitchFamily="18" charset="0"/>
                <a:ea typeface="Calibri" pitchFamily="34" charset="0"/>
                <a:cs typeface="Times New Roman" pitchFamily="18" charset="0"/>
              </a:rPr>
              <a:t>Експеримент</a:t>
            </a:r>
            <a:r>
              <a:rPr lang="uk-UA" sz="2500" dirty="0">
                <a:latin typeface="Times New Roman" pitchFamily="18" charset="0"/>
                <a:ea typeface="Calibri" pitchFamily="34" charset="0"/>
                <a:cs typeface="Times New Roman" pitchFamily="18" charset="0"/>
              </a:rPr>
              <a:t> </a:t>
            </a:r>
          </a:p>
          <a:p>
            <a:r>
              <a:rPr lang="uk-UA" sz="2500" i="1" dirty="0">
                <a:latin typeface="Times New Roman" pitchFamily="18" charset="0"/>
                <a:ea typeface="Calibri" pitchFamily="34" charset="0"/>
                <a:cs typeface="Times New Roman" pitchFamily="18" charset="0"/>
              </a:rPr>
              <a:t>Панельні опитування</a:t>
            </a:r>
            <a:endParaRPr lang="ru-RU" sz="2500" dirty="0"/>
          </a:p>
        </p:txBody>
      </p:sp>
    </p:spTree>
    <p:extLst>
      <p:ext uri="{BB962C8B-B14F-4D97-AF65-F5344CB8AC3E}">
        <p14:creationId xmlns:p14="http://schemas.microsoft.com/office/powerpoint/2010/main" val="28716862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a:extLst>
              <a:ext uri="{FF2B5EF4-FFF2-40B4-BE49-F238E27FC236}">
                <a16:creationId xmlns:a16="http://schemas.microsoft.com/office/drawing/2014/main" id="{08D15583-8E6B-4C7C-86E2-E7402B7943E1}"/>
              </a:ext>
            </a:extLst>
          </p:cNvPr>
          <p:cNvSpPr>
            <a:spLocks noGrp="1" noChangeArrowheads="1"/>
          </p:cNvSpPr>
          <p:nvPr>
            <p:ph idx="1"/>
          </p:nvPr>
        </p:nvSpPr>
        <p:spPr>
          <a:xfrm>
            <a:off x="576044" y="381000"/>
            <a:ext cx="11039912" cy="6096000"/>
          </a:xfrm>
        </p:spPr>
        <p:txBody>
          <a:bodyPr>
            <a:noAutofit/>
          </a:bodyPr>
          <a:lstStyle/>
          <a:p>
            <a:pPr algn="ctr" eaLnBrk="1" hangingPunct="1">
              <a:lnSpc>
                <a:spcPct val="80000"/>
              </a:lnSpc>
              <a:buFont typeface="Wingdings" panose="05000000000000000000" pitchFamily="2" charset="2"/>
              <a:buNone/>
            </a:pPr>
            <a:r>
              <a:rPr lang="uk-UA" altLang="ru-RU" sz="2000" b="1" i="1" dirty="0">
                <a:solidFill>
                  <a:srgbClr val="DD3048"/>
                </a:solidFill>
                <a:latin typeface="Times New Roman" panose="02020603050405020304" pitchFamily="18" charset="0"/>
                <a:cs typeface="Times New Roman" panose="02020603050405020304" pitchFamily="18" charset="0"/>
              </a:rPr>
              <a:t>Виходячи із функцій, сформовано основні завдання маркетингу (інтернет-маркетингу)</a:t>
            </a:r>
          </a:p>
          <a:p>
            <a:pPr algn="ctr" eaLnBrk="1" hangingPunct="1">
              <a:lnSpc>
                <a:spcPct val="80000"/>
              </a:lnSpc>
              <a:buFont typeface="Wingdings" panose="05000000000000000000" pitchFamily="2" charset="2"/>
              <a:buNone/>
            </a:pPr>
            <a:endParaRPr lang="uk-UA" altLang="ru-RU" sz="2000" b="1" i="1" dirty="0">
              <a:solidFill>
                <a:srgbClr val="DD3048"/>
              </a:solidFill>
              <a:latin typeface="Times New Roman" panose="02020603050405020304" pitchFamily="18" charset="0"/>
              <a:cs typeface="Times New Roman" panose="02020603050405020304" pitchFamily="18" charset="0"/>
            </a:endParaRPr>
          </a:p>
          <a:p>
            <a:pPr algn="ctr" eaLnBrk="1" hangingPunct="1">
              <a:lnSpc>
                <a:spcPct val="80000"/>
              </a:lnSpc>
              <a:buFont typeface="Wingdings" panose="05000000000000000000" pitchFamily="2" charset="2"/>
              <a:buNone/>
            </a:pPr>
            <a:r>
              <a:rPr lang="uk-UA" altLang="ru-RU" sz="2000" b="1" i="1" dirty="0">
                <a:latin typeface="Times New Roman" panose="02020603050405020304" pitchFamily="18" charset="0"/>
                <a:cs typeface="Times New Roman" panose="02020603050405020304" pitchFamily="18" charset="0"/>
              </a:rPr>
              <a:t>Стратегічні завдання маркетингу:</a:t>
            </a:r>
          </a:p>
          <a:p>
            <a:pPr algn="just" eaLnBrk="1" hangingPunct="1">
              <a:lnSpc>
                <a:spcPct val="80000"/>
              </a:lnSpc>
            </a:pPr>
            <a:r>
              <a:rPr lang="uk-UA" altLang="ru-RU" sz="2000" dirty="0">
                <a:latin typeface="Times New Roman" panose="02020603050405020304" pitchFamily="18" charset="0"/>
                <a:cs typeface="Times New Roman" panose="02020603050405020304" pitchFamily="18" charset="0"/>
              </a:rPr>
              <a:t> формування стратегічних цілей та місії підприємства (організації) на ринку;</a:t>
            </a:r>
          </a:p>
          <a:p>
            <a:pPr algn="just" eaLnBrk="1" hangingPunct="1">
              <a:lnSpc>
                <a:spcPct val="80000"/>
              </a:lnSpc>
            </a:pPr>
            <a:r>
              <a:rPr lang="uk-UA" altLang="ru-RU" sz="2000" dirty="0">
                <a:latin typeface="Times New Roman" panose="02020603050405020304" pitchFamily="18" charset="0"/>
                <a:cs typeface="Times New Roman" panose="02020603050405020304" pitchFamily="18" charset="0"/>
              </a:rPr>
              <a:t>визначення стратегії поведінки на цільових ринках;</a:t>
            </a:r>
          </a:p>
          <a:p>
            <a:pPr algn="just" eaLnBrk="1" hangingPunct="1">
              <a:lnSpc>
                <a:spcPct val="80000"/>
              </a:lnSpc>
            </a:pPr>
            <a:r>
              <a:rPr lang="uk-UA" altLang="ru-RU" sz="2000" dirty="0">
                <a:latin typeface="Times New Roman" panose="02020603050405020304" pitchFamily="18" charset="0"/>
                <a:cs typeface="Times New Roman" panose="02020603050405020304" pitchFamily="18" charset="0"/>
              </a:rPr>
              <a:t>створення власних товарів, перепродаж товарів (послуг) та системи його просування та збуту.</a:t>
            </a:r>
          </a:p>
          <a:p>
            <a:pPr eaLnBrk="1" hangingPunct="1">
              <a:lnSpc>
                <a:spcPct val="80000"/>
              </a:lnSpc>
              <a:buFont typeface="Wingdings" panose="05000000000000000000" pitchFamily="2" charset="2"/>
              <a:buNone/>
            </a:pPr>
            <a:endParaRPr lang="uk-UA" altLang="ru-RU" sz="2000" i="1" dirty="0">
              <a:latin typeface="Times New Roman" panose="02020603050405020304" pitchFamily="18" charset="0"/>
              <a:cs typeface="Times New Roman" panose="02020603050405020304" pitchFamily="18" charset="0"/>
            </a:endParaRPr>
          </a:p>
          <a:p>
            <a:pPr algn="ctr" eaLnBrk="1" hangingPunct="1">
              <a:lnSpc>
                <a:spcPct val="80000"/>
              </a:lnSpc>
              <a:buFont typeface="Wingdings" panose="05000000000000000000" pitchFamily="2" charset="2"/>
              <a:buNone/>
            </a:pPr>
            <a:r>
              <a:rPr lang="uk-UA" altLang="ru-RU" sz="2000" b="1" i="1" dirty="0">
                <a:latin typeface="Times New Roman" panose="02020603050405020304" pitchFamily="18" charset="0"/>
                <a:cs typeface="Times New Roman" panose="02020603050405020304" pitchFamily="18" charset="0"/>
              </a:rPr>
              <a:t>Тактичні завдання маркетингу:</a:t>
            </a:r>
          </a:p>
          <a:p>
            <a:pPr algn="just" eaLnBrk="1" hangingPunct="1">
              <a:lnSpc>
                <a:spcPct val="80000"/>
              </a:lnSpc>
              <a:buClr>
                <a:schemeClr val="tx1"/>
              </a:buClr>
            </a:pPr>
            <a:r>
              <a:rPr lang="uk-UA" altLang="ru-RU" sz="2000" dirty="0">
                <a:latin typeface="Times New Roman" panose="02020603050405020304" pitchFamily="18" charset="0"/>
                <a:cs typeface="Times New Roman" panose="02020603050405020304" pitchFamily="18" charset="0"/>
              </a:rPr>
              <a:t>пошук потенційних та існуючих нестатків і потреб споживачів; </a:t>
            </a:r>
          </a:p>
          <a:p>
            <a:pPr algn="just">
              <a:lnSpc>
                <a:spcPct val="80000"/>
              </a:lnSpc>
              <a:buClr>
                <a:schemeClr val="tx1"/>
              </a:buClr>
            </a:pPr>
            <a:r>
              <a:rPr lang="uk-UA" altLang="ru-RU" sz="2000" dirty="0">
                <a:latin typeface="Times New Roman" panose="02020603050405020304" pitchFamily="18" charset="0"/>
                <a:cs typeface="Times New Roman" panose="02020603050405020304" pitchFamily="18" charset="0"/>
              </a:rPr>
              <a:t>визначення цільової аудиторії та орієнтація на неї; </a:t>
            </a:r>
          </a:p>
          <a:p>
            <a:pPr algn="just">
              <a:lnSpc>
                <a:spcPct val="80000"/>
              </a:lnSpc>
              <a:buClr>
                <a:schemeClr val="tx1"/>
              </a:buClr>
            </a:pPr>
            <a:r>
              <a:rPr lang="uk-UA" altLang="ru-RU" sz="2000" dirty="0">
                <a:latin typeface="Times New Roman" panose="02020603050405020304" pitchFamily="18" charset="0"/>
                <a:cs typeface="Times New Roman" panose="02020603050405020304" pitchFamily="18" charset="0"/>
              </a:rPr>
              <a:t>діджиталізація: розкрутка сайтів та торгових сторінок для </a:t>
            </a:r>
          </a:p>
          <a:p>
            <a:pPr marL="0" indent="0" algn="just">
              <a:lnSpc>
                <a:spcPct val="80000"/>
              </a:lnSpc>
              <a:buClr>
                <a:schemeClr val="tx1"/>
              </a:buClr>
              <a:buNone/>
            </a:pPr>
            <a:r>
              <a:rPr lang="uk-UA" altLang="ru-RU" sz="2000" dirty="0">
                <a:latin typeface="Times New Roman" panose="02020603050405020304" pitchFamily="18" charset="0"/>
                <a:cs typeface="Times New Roman" panose="02020603050405020304" pitchFamily="18" charset="0"/>
              </a:rPr>
              <a:t>просування товарів і послуг;</a:t>
            </a:r>
          </a:p>
          <a:p>
            <a:pPr algn="just" eaLnBrk="1" hangingPunct="1">
              <a:lnSpc>
                <a:spcPct val="80000"/>
              </a:lnSpc>
              <a:buClr>
                <a:schemeClr val="tx1"/>
              </a:buClr>
            </a:pPr>
            <a:r>
              <a:rPr lang="uk-UA" altLang="ru-RU" sz="2000" dirty="0">
                <a:latin typeface="Times New Roman" panose="02020603050405020304" pitchFamily="18" charset="0"/>
                <a:cs typeface="Times New Roman" panose="02020603050405020304" pitchFamily="18" charset="0"/>
              </a:rPr>
              <a:t>аналіз і планування маркетингової, виробничої, фінансової </a:t>
            </a:r>
          </a:p>
          <a:p>
            <a:pPr marL="0" indent="0" algn="just" eaLnBrk="1" hangingPunct="1">
              <a:lnSpc>
                <a:spcPct val="80000"/>
              </a:lnSpc>
              <a:buClr>
                <a:schemeClr val="tx1"/>
              </a:buClr>
              <a:buNone/>
            </a:pPr>
            <a:r>
              <a:rPr lang="uk-UA" altLang="ru-RU" sz="2000" dirty="0">
                <a:latin typeface="Times New Roman" panose="02020603050405020304" pitchFamily="18" charset="0"/>
                <a:cs typeface="Times New Roman" panose="02020603050405020304" pitchFamily="18" charset="0"/>
              </a:rPr>
              <a:t>та збутової діяльності підприємства; </a:t>
            </a:r>
          </a:p>
          <a:p>
            <a:pPr algn="just" eaLnBrk="1" hangingPunct="1">
              <a:lnSpc>
                <a:spcPct val="80000"/>
              </a:lnSpc>
              <a:buClr>
                <a:schemeClr val="tx1"/>
              </a:buClr>
            </a:pPr>
            <a:r>
              <a:rPr lang="uk-UA" altLang="ru-RU" sz="2000" dirty="0">
                <a:latin typeface="Times New Roman" panose="02020603050405020304" pitchFamily="18" charset="0"/>
                <a:cs typeface="Times New Roman" panose="02020603050405020304" pitchFamily="18" charset="0"/>
              </a:rPr>
              <a:t>розробка та впровадження маркетингової цінової політики; </a:t>
            </a:r>
          </a:p>
          <a:p>
            <a:pPr algn="just" eaLnBrk="1" hangingPunct="1">
              <a:lnSpc>
                <a:spcPct val="80000"/>
              </a:lnSpc>
              <a:buClr>
                <a:schemeClr val="tx1"/>
              </a:buClr>
            </a:pPr>
            <a:r>
              <a:rPr lang="uk-UA" altLang="ru-RU" sz="2000" dirty="0">
                <a:latin typeface="Times New Roman" panose="02020603050405020304" pitchFamily="18" charset="0"/>
                <a:cs typeface="Times New Roman" panose="02020603050405020304" pitchFamily="18" charset="0"/>
              </a:rPr>
              <a:t>налагодження ефективної роботи збутової та комунікаційної системи; </a:t>
            </a:r>
          </a:p>
          <a:p>
            <a:pPr algn="just" eaLnBrk="1" hangingPunct="1">
              <a:lnSpc>
                <a:spcPct val="80000"/>
              </a:lnSpc>
              <a:buClr>
                <a:schemeClr val="tx1"/>
              </a:buClr>
            </a:pPr>
            <a:r>
              <a:rPr lang="uk-UA" altLang="ru-RU" sz="2000" dirty="0">
                <a:latin typeface="Times New Roman" panose="02020603050405020304" pitchFamily="18" charset="0"/>
                <a:cs typeface="Times New Roman" panose="02020603050405020304" pitchFamily="18" charset="0"/>
              </a:rPr>
              <a:t>аналіз та контроль маркетингової діяльності підприємства.</a:t>
            </a:r>
            <a:endParaRPr lang="ru-RU" altLang="ru-RU" sz="2000" dirty="0">
              <a:latin typeface="Times New Roman" panose="02020603050405020304" pitchFamily="18" charset="0"/>
              <a:cs typeface="Times New Roman" panose="02020603050405020304" pitchFamily="18" charset="0"/>
            </a:endParaRPr>
          </a:p>
        </p:txBody>
      </p:sp>
      <p:pic>
        <p:nvPicPr>
          <p:cNvPr id="3" name="Рисунок 2">
            <a:extLst>
              <a:ext uri="{FF2B5EF4-FFF2-40B4-BE49-F238E27FC236}">
                <a16:creationId xmlns:a16="http://schemas.microsoft.com/office/drawing/2014/main" id="{66B27900-0816-E3FF-8165-CBED7ABD76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8302" y="2660780"/>
            <a:ext cx="4197220" cy="4197220"/>
          </a:xfrm>
          <a:prstGeom prst="rect">
            <a:avLst/>
          </a:prstGeom>
        </p:spPr>
      </p:pic>
    </p:spTree>
    <p:extLst>
      <p:ext uri="{BB962C8B-B14F-4D97-AF65-F5344CB8AC3E}">
        <p14:creationId xmlns:p14="http://schemas.microsoft.com/office/powerpoint/2010/main" val="33786540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AE1C3A6-DF0C-CBA5-339D-B786593918B3}"/>
              </a:ext>
            </a:extLst>
          </p:cNvPr>
          <p:cNvSpPr>
            <a:spLocks noGrp="1"/>
          </p:cNvSpPr>
          <p:nvPr>
            <p:ph type="title"/>
          </p:nvPr>
        </p:nvSpPr>
        <p:spPr>
          <a:xfrm>
            <a:off x="396240" y="347345"/>
            <a:ext cx="4958079" cy="1004570"/>
          </a:xfrm>
        </p:spPr>
        <p:txBody>
          <a:bodyPr/>
          <a:lstStyle/>
          <a:p>
            <a:pPr algn="ctr"/>
            <a:r>
              <a:rPr lang="uk-UA" b="1" dirty="0">
                <a:solidFill>
                  <a:schemeClr val="accent2">
                    <a:lumMod val="75000"/>
                  </a:schemeClr>
                </a:solidFill>
                <a:latin typeface="Times New Roman" panose="02020603050405020304" pitchFamily="18" charset="0"/>
                <a:cs typeface="Times New Roman" panose="02020603050405020304" pitchFamily="18" charset="0"/>
              </a:rPr>
              <a:t>Що змінилося у контенті в минулому році</a:t>
            </a:r>
            <a:endParaRPr lang="ru-RU" b="1" dirty="0">
              <a:solidFill>
                <a:schemeClr val="accent2">
                  <a:lumMod val="75000"/>
                </a:schemeClr>
              </a:solidFill>
              <a:latin typeface="Times New Roman" panose="02020603050405020304" pitchFamily="18" charset="0"/>
              <a:cs typeface="Times New Roman" panose="02020603050405020304" pitchFamily="18" charset="0"/>
            </a:endParaRPr>
          </a:p>
        </p:txBody>
      </p:sp>
      <p:graphicFrame>
        <p:nvGraphicFramePr>
          <p:cNvPr id="7" name="Объект 6">
            <a:extLst>
              <a:ext uri="{FF2B5EF4-FFF2-40B4-BE49-F238E27FC236}">
                <a16:creationId xmlns:a16="http://schemas.microsoft.com/office/drawing/2014/main" id="{FBAD4AD1-95A2-AC37-F7A3-2D8242354BB7}"/>
              </a:ext>
            </a:extLst>
          </p:cNvPr>
          <p:cNvGraphicFramePr>
            <a:graphicFrameLocks noGrp="1"/>
          </p:cNvGraphicFramePr>
          <p:nvPr>
            <p:ph idx="1"/>
            <p:extLst>
              <p:ext uri="{D42A27DB-BD31-4B8C-83A1-F6EECF244321}">
                <p14:modId xmlns:p14="http://schemas.microsoft.com/office/powerpoint/2010/main" val="614298264"/>
              </p:ext>
            </p:extLst>
          </p:nvPr>
        </p:nvGraphicFramePr>
        <p:xfrm>
          <a:off x="5486400" y="347345"/>
          <a:ext cx="6309360" cy="2883535"/>
        </p:xfrm>
        <a:graphic>
          <a:graphicData uri="http://schemas.openxmlformats.org/drawingml/2006/chart">
            <c:chart xmlns:c="http://schemas.openxmlformats.org/drawingml/2006/chart" xmlns:r="http://schemas.openxmlformats.org/officeDocument/2006/relationships" r:id="rId2"/>
          </a:graphicData>
        </a:graphic>
      </p:graphicFrame>
      <p:sp>
        <p:nvSpPr>
          <p:cNvPr id="4" name="Текст 3">
            <a:extLst>
              <a:ext uri="{FF2B5EF4-FFF2-40B4-BE49-F238E27FC236}">
                <a16:creationId xmlns:a16="http://schemas.microsoft.com/office/drawing/2014/main" id="{E570406D-BABE-48B0-D7A8-1D372BA0822F}"/>
              </a:ext>
            </a:extLst>
          </p:cNvPr>
          <p:cNvSpPr>
            <a:spLocks noGrp="1"/>
          </p:cNvSpPr>
          <p:nvPr>
            <p:ph type="body" sz="half" idx="2"/>
          </p:nvPr>
        </p:nvSpPr>
        <p:spPr>
          <a:xfrm>
            <a:off x="280988" y="1600199"/>
            <a:ext cx="4958079" cy="4712335"/>
          </a:xfrm>
          <a:ln>
            <a:solidFill>
              <a:schemeClr val="accent2">
                <a:lumMod val="60000"/>
                <a:lumOff val="40000"/>
              </a:schemeClr>
            </a:solidFill>
          </a:ln>
        </p:spPr>
        <p:txBody>
          <a:bodyPr>
            <a:normAutofit lnSpcReduction="10000"/>
          </a:bodyPr>
          <a:lstStyle/>
          <a:p>
            <a:pPr marL="342900" indent="-342900" algn="just">
              <a:buAutoNum type="arabicPeriod"/>
            </a:pPr>
            <a:r>
              <a:rPr lang="uk-UA" dirty="0">
                <a:latin typeface="Times New Roman" panose="02020603050405020304" pitchFamily="18" charset="0"/>
                <a:cs typeface="Times New Roman" panose="02020603050405020304" pitchFamily="18" charset="0"/>
              </a:rPr>
              <a:t>Українізація контенту (україномовні сторінки) – закріплення своєї патріотичної позиції через мову позитивно відобразилося у </a:t>
            </a:r>
            <a:r>
              <a:rPr lang="en-US" dirty="0">
                <a:latin typeface="Times New Roman" panose="02020603050405020304" pitchFamily="18" charset="0"/>
                <a:cs typeface="Times New Roman" panose="02020603050405020304" pitchFamily="18" charset="0"/>
              </a:rPr>
              <a:t>S</a:t>
            </a:r>
            <a:r>
              <a:rPr lang="uk-UA" dirty="0">
                <a:latin typeface="Times New Roman" panose="02020603050405020304" pitchFamily="18" charset="0"/>
                <a:cs typeface="Times New Roman" panose="02020603050405020304" pitchFamily="18" charset="0"/>
              </a:rPr>
              <a:t>ММ багатьох власників </a:t>
            </a:r>
            <a:r>
              <a:rPr lang="uk-UA" dirty="0" err="1">
                <a:latin typeface="Times New Roman" panose="02020603050405020304" pitchFamily="18" charset="0"/>
                <a:cs typeface="Times New Roman" panose="02020603050405020304" pitchFamily="18" charset="0"/>
              </a:rPr>
              <a:t>інстаграм</a:t>
            </a:r>
            <a:r>
              <a:rPr lang="uk-UA" dirty="0">
                <a:latin typeface="Times New Roman" panose="02020603050405020304" pitchFamily="18" charset="0"/>
                <a:cs typeface="Times New Roman" panose="02020603050405020304" pitchFamily="18" charset="0"/>
              </a:rPr>
              <a:t>-сторінок.</a:t>
            </a:r>
          </a:p>
          <a:p>
            <a:pPr marL="342900" indent="-342900" algn="just">
              <a:buAutoNum type="arabicPeriod"/>
            </a:pPr>
            <a:r>
              <a:rPr lang="uk-UA" dirty="0">
                <a:latin typeface="Times New Roman" panose="02020603050405020304" pitchFamily="18" charset="0"/>
                <a:cs typeface="Times New Roman" panose="02020603050405020304" pitchFamily="18" charset="0"/>
              </a:rPr>
              <a:t>Перехід </a:t>
            </a:r>
            <a:r>
              <a:rPr lang="uk-UA" dirty="0" err="1">
                <a:latin typeface="Times New Roman" panose="02020603050405020304" pitchFamily="18" charset="0"/>
                <a:cs typeface="Times New Roman" panose="02020603050405020304" pitchFamily="18" charset="0"/>
              </a:rPr>
              <a:t>інфлюенсерів</a:t>
            </a:r>
            <a:r>
              <a:rPr lang="uk-UA" dirty="0">
                <a:latin typeface="Times New Roman" panose="02020603050405020304" pitchFamily="18" charset="0"/>
                <a:cs typeface="Times New Roman" panose="02020603050405020304" pitchFamily="18" charset="0"/>
              </a:rPr>
              <a:t> (блогерів, лідерів думок) на українську мову, що довело їх соціальну відповідальність і привернуло увагу та дало змогу розширити сегмент глядачів.</a:t>
            </a:r>
          </a:p>
          <a:p>
            <a:pPr marL="342900" indent="-342900" algn="just">
              <a:buAutoNum type="arabicPeriod"/>
            </a:pPr>
            <a:r>
              <a:rPr lang="uk-UA" dirty="0">
                <a:latin typeface="Times New Roman" panose="02020603050405020304" pitchFamily="18" charset="0"/>
                <a:cs typeface="Times New Roman" panose="02020603050405020304" pitchFamily="18" charset="0"/>
              </a:rPr>
              <a:t>Актуалізація контенту, якщо раніше можна було сформувати контент-план на місяць (квартал), то останній рік контент формувався щодня в залежності від подій що відбуваються, заповнення </a:t>
            </a:r>
            <a:r>
              <a:rPr lang="uk-UA" dirty="0" err="1">
                <a:latin typeface="Times New Roman" panose="02020603050405020304" pitchFamily="18" charset="0"/>
                <a:cs typeface="Times New Roman" panose="02020603050405020304" pitchFamily="18" charset="0"/>
              </a:rPr>
              <a:t>інформпростору</a:t>
            </a:r>
            <a:r>
              <a:rPr lang="uk-UA" dirty="0">
                <a:latin typeface="Times New Roman" panose="02020603050405020304" pitchFamily="18" charset="0"/>
                <a:cs typeface="Times New Roman" panose="02020603050405020304" pitchFamily="18" charset="0"/>
              </a:rPr>
              <a:t> та надання підписникам оперативної актуальної інформації –швидка адаптація також вплинула на </a:t>
            </a:r>
            <a:r>
              <a:rPr lang="en-US" dirty="0">
                <a:latin typeface="Times New Roman" panose="02020603050405020304" pitchFamily="18" charset="0"/>
                <a:cs typeface="Times New Roman" panose="02020603050405020304" pitchFamily="18" charset="0"/>
              </a:rPr>
              <a:t>S</a:t>
            </a:r>
            <a:r>
              <a:rPr lang="uk-UA" dirty="0">
                <a:latin typeface="Times New Roman" panose="02020603050405020304" pitchFamily="18" charset="0"/>
                <a:cs typeface="Times New Roman" panose="02020603050405020304" pitchFamily="18" charset="0"/>
              </a:rPr>
              <a:t>ММ позитивно та підвищила активність значній кількості сторінок що просуваються у </a:t>
            </a:r>
            <a:r>
              <a:rPr lang="uk-UA" dirty="0" err="1">
                <a:latin typeface="Times New Roman" panose="02020603050405020304" pitchFamily="18" charset="0"/>
                <a:cs typeface="Times New Roman" panose="02020603050405020304" pitchFamily="18" charset="0"/>
              </a:rPr>
              <a:t>інстаграмі</a:t>
            </a:r>
            <a:r>
              <a:rPr lang="uk-UA" dirty="0">
                <a:latin typeface="Times New Roman" panose="02020603050405020304" pitchFamily="18" charset="0"/>
                <a:cs typeface="Times New Roman" panose="02020603050405020304" pitchFamily="18" charset="0"/>
              </a:rPr>
              <a:t>. </a:t>
            </a:r>
          </a:p>
          <a:p>
            <a:pPr marL="342900" indent="-342900" algn="just">
              <a:buAutoNum type="arabicPeriod"/>
            </a:pPr>
            <a:r>
              <a:rPr lang="uk-UA" dirty="0">
                <a:latin typeface="Times New Roman" panose="02020603050405020304" pitchFamily="18" charset="0"/>
                <a:cs typeface="Times New Roman" panose="02020603050405020304" pitchFamily="18" charset="0"/>
              </a:rPr>
              <a:t>Можливість додавати музику на відео/фото, що дає можливість активності на сторінці, більше реакцій/збережень.</a:t>
            </a:r>
            <a:endParaRPr lang="ru-RU" dirty="0">
              <a:latin typeface="Times New Roman" panose="02020603050405020304" pitchFamily="18" charset="0"/>
              <a:cs typeface="Times New Roman" panose="02020603050405020304" pitchFamily="18" charset="0"/>
            </a:endParaRPr>
          </a:p>
        </p:txBody>
      </p:sp>
      <p:graphicFrame>
        <p:nvGraphicFramePr>
          <p:cNvPr id="8" name="Объект 6">
            <a:extLst>
              <a:ext uri="{FF2B5EF4-FFF2-40B4-BE49-F238E27FC236}">
                <a16:creationId xmlns:a16="http://schemas.microsoft.com/office/drawing/2014/main" id="{DA7CDA1B-59B9-2130-5415-63CC38D06CBD}"/>
              </a:ext>
            </a:extLst>
          </p:cNvPr>
          <p:cNvGraphicFramePr>
            <a:graphicFrameLocks/>
          </p:cNvGraphicFramePr>
          <p:nvPr>
            <p:extLst>
              <p:ext uri="{D42A27DB-BD31-4B8C-83A1-F6EECF244321}">
                <p14:modId xmlns:p14="http://schemas.microsoft.com/office/powerpoint/2010/main" val="601219645"/>
              </p:ext>
            </p:extLst>
          </p:nvPr>
        </p:nvGraphicFramePr>
        <p:xfrm>
          <a:off x="5435600" y="3429000"/>
          <a:ext cx="6360160" cy="28835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90329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a:extLst>
              <a:ext uri="{FF2B5EF4-FFF2-40B4-BE49-F238E27FC236}">
                <a16:creationId xmlns:a16="http://schemas.microsoft.com/office/drawing/2014/main" id="{43C24CC6-BC8E-4603-B321-6A2F746BA6FC}"/>
              </a:ext>
            </a:extLst>
          </p:cNvPr>
          <p:cNvSpPr>
            <a:spLocks noGrp="1" noChangeArrowheads="1"/>
          </p:cNvSpPr>
          <p:nvPr>
            <p:ph idx="1"/>
          </p:nvPr>
        </p:nvSpPr>
        <p:spPr>
          <a:xfrm>
            <a:off x="906011" y="304800"/>
            <a:ext cx="10293292" cy="6330892"/>
          </a:xfrm>
        </p:spPr>
        <p:txBody>
          <a:bodyPr rtlCol="0">
            <a:normAutofit/>
          </a:bodyPr>
          <a:lstStyle/>
          <a:p>
            <a:pPr marL="0" indent="0" algn="ctr">
              <a:lnSpc>
                <a:spcPct val="150000"/>
              </a:lnSpc>
              <a:spcBef>
                <a:spcPts val="0"/>
              </a:spcBef>
              <a:buNone/>
              <a:defRPr/>
            </a:pPr>
            <a:r>
              <a:rPr lang="uk-UA" altLang="ru-RU" sz="1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uk-UA" altLang="ru-RU" sz="5400" b="1" u="sng" dirty="0">
                <a:solidFill>
                  <a:srgbClr val="ED7D31"/>
                </a:solidFill>
                <a:latin typeface="Times New Roman" panose="02020603050405020304" pitchFamily="18" charset="0"/>
                <a:cs typeface="Times New Roman" panose="02020603050405020304" pitchFamily="18" charset="0"/>
              </a:rPr>
              <a:t>Д</a:t>
            </a:r>
            <a:r>
              <a:rPr lang="uk-UA" altLang="ru-RU" sz="2000" b="1" u="sng" dirty="0">
                <a:solidFill>
                  <a:srgbClr val="ED7D31"/>
                </a:solidFill>
                <a:latin typeface="Times New Roman" panose="02020603050405020304" pitchFamily="18" charset="0"/>
                <a:cs typeface="Times New Roman" panose="02020603050405020304" pitchFamily="18" charset="0"/>
              </a:rPr>
              <a:t>ля розкриття суті маркетингу звернемось до найбільш розповсюджених його визначень. </a:t>
            </a:r>
          </a:p>
          <a:p>
            <a:pPr algn="just">
              <a:lnSpc>
                <a:spcPct val="150000"/>
              </a:lnSpc>
              <a:spcBef>
                <a:spcPts val="0"/>
              </a:spcBef>
              <a:buNone/>
              <a:defRPr/>
            </a:pPr>
            <a:endParaRPr lang="uk-UA" altLang="ru-RU" sz="2000" dirty="0">
              <a:solidFill>
                <a:srgbClr val="ED7D31"/>
              </a:solidFill>
              <a:latin typeface="Times New Roman" panose="02020603050405020304" pitchFamily="18" charset="0"/>
              <a:cs typeface="Times New Roman" panose="02020603050405020304" pitchFamily="18" charset="0"/>
            </a:endParaRPr>
          </a:p>
          <a:p>
            <a:pPr algn="just">
              <a:lnSpc>
                <a:spcPct val="150000"/>
              </a:lnSpc>
              <a:spcBef>
                <a:spcPts val="0"/>
              </a:spcBef>
              <a:buNone/>
              <a:defRPr/>
            </a:pPr>
            <a:r>
              <a:rPr lang="uk-UA" altLang="ru-RU" sz="20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uk-UA" altLang="ru-RU" sz="2000" b="1" dirty="0">
                <a:solidFill>
                  <a:schemeClr val="tx1">
                    <a:lumMod val="75000"/>
                    <a:lumOff val="25000"/>
                  </a:schemeClr>
                </a:solidFill>
                <a:latin typeface="Times New Roman" panose="02020603050405020304" pitchFamily="18" charset="0"/>
                <a:cs typeface="Times New Roman" panose="02020603050405020304" pitchFamily="18" charset="0"/>
              </a:rPr>
              <a:t>	</a:t>
            </a:r>
            <a:endParaRPr lang="ru-RU" altLang="ru-RU" sz="20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aphicFrame>
        <p:nvGraphicFramePr>
          <p:cNvPr id="2" name="Таблица 2">
            <a:extLst>
              <a:ext uri="{FF2B5EF4-FFF2-40B4-BE49-F238E27FC236}">
                <a16:creationId xmlns:a16="http://schemas.microsoft.com/office/drawing/2014/main" id="{FE612C2C-37AA-6059-548A-38B2CDA6626C}"/>
              </a:ext>
            </a:extLst>
          </p:cNvPr>
          <p:cNvGraphicFramePr>
            <a:graphicFrameLocks noGrp="1"/>
          </p:cNvGraphicFramePr>
          <p:nvPr/>
        </p:nvGraphicFramePr>
        <p:xfrm>
          <a:off x="1770743" y="2333862"/>
          <a:ext cx="9743233" cy="3754120"/>
        </p:xfrm>
        <a:graphic>
          <a:graphicData uri="http://schemas.openxmlformats.org/drawingml/2006/table">
            <a:tbl>
              <a:tblPr firstRow="1" bandRow="1">
                <a:tableStyleId>{72833802-FEF1-4C79-8D5D-14CF1EAF98D9}</a:tableStyleId>
              </a:tblPr>
              <a:tblGrid>
                <a:gridCol w="3622351">
                  <a:extLst>
                    <a:ext uri="{9D8B030D-6E8A-4147-A177-3AD203B41FA5}">
                      <a16:colId xmlns:a16="http://schemas.microsoft.com/office/drawing/2014/main" val="1961234349"/>
                    </a:ext>
                  </a:extLst>
                </a:gridCol>
                <a:gridCol w="6120882">
                  <a:extLst>
                    <a:ext uri="{9D8B030D-6E8A-4147-A177-3AD203B41FA5}">
                      <a16:colId xmlns:a16="http://schemas.microsoft.com/office/drawing/2014/main" val="1648735955"/>
                    </a:ext>
                  </a:extLst>
                </a:gridCol>
              </a:tblGrid>
              <a:tr h="370840">
                <a:tc>
                  <a:txBody>
                    <a:bodyPr/>
                    <a:lstStyle/>
                    <a:p>
                      <a:pPr algn="ctr"/>
                      <a:r>
                        <a:rPr lang="uk-UA" dirty="0"/>
                        <a:t>Автор</a:t>
                      </a:r>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uk-UA" dirty="0"/>
                        <a:t>Визначення</a:t>
                      </a:r>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2273636"/>
                  </a:ext>
                </a:extLst>
              </a:tr>
              <a:tr h="370840">
                <a:tc>
                  <a:txBody>
                    <a:bodyPr/>
                    <a:lstStyle/>
                    <a:p>
                      <a:r>
                        <a:rPr lang="uk-UA" altLang="ru-RU" sz="1800" b="1" dirty="0">
                          <a:solidFill>
                            <a:schemeClr val="tx1">
                              <a:lumMod val="75000"/>
                              <a:lumOff val="25000"/>
                            </a:schemeClr>
                          </a:solidFill>
                          <a:latin typeface="Times New Roman" panose="02020603050405020304" pitchFamily="18" charset="0"/>
                          <a:cs typeface="Times New Roman" panose="02020603050405020304" pitchFamily="18" charset="0"/>
                        </a:rPr>
                        <a:t>Ф. </a:t>
                      </a:r>
                      <a:r>
                        <a:rPr lang="uk-UA" altLang="ru-RU" sz="1800" b="1" dirty="0" err="1">
                          <a:solidFill>
                            <a:schemeClr val="tx1">
                              <a:lumMod val="75000"/>
                              <a:lumOff val="25000"/>
                            </a:schemeClr>
                          </a:solidFill>
                          <a:latin typeface="Times New Roman" panose="02020603050405020304" pitchFamily="18" charset="0"/>
                          <a:cs typeface="Times New Roman" panose="02020603050405020304" pitchFamily="18" charset="0"/>
                        </a:rPr>
                        <a:t>Котлер</a:t>
                      </a:r>
                      <a:r>
                        <a:rPr lang="uk-UA" altLang="ru-RU" sz="1800" b="1" dirty="0">
                          <a:solidFill>
                            <a:schemeClr val="tx1">
                              <a:lumMod val="75000"/>
                              <a:lumOff val="25000"/>
                            </a:schemeClr>
                          </a:solidFill>
                          <a:latin typeface="Times New Roman" panose="02020603050405020304" pitchFamily="18" charset="0"/>
                          <a:cs typeface="Times New Roman" panose="02020603050405020304" pitchFamily="18" charset="0"/>
                        </a:rPr>
                        <a:t> </a:t>
                      </a:r>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uk-UA" altLang="ru-RU" sz="1800" dirty="0">
                          <a:solidFill>
                            <a:schemeClr val="tx1">
                              <a:lumMod val="75000"/>
                              <a:lumOff val="25000"/>
                            </a:schemeClr>
                          </a:solidFill>
                          <a:latin typeface="Times New Roman" panose="02020603050405020304" pitchFamily="18" charset="0"/>
                          <a:cs typeface="Times New Roman" panose="02020603050405020304" pitchFamily="18" charset="0"/>
                        </a:rPr>
                        <a:t>трактує маркетинг, як вид людської діяльності, спрямований на задоволення нестатків та потреб шляхом обміну. </a:t>
                      </a:r>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3029352"/>
                  </a:ext>
                </a:extLst>
              </a:tr>
              <a:tr h="370840">
                <a:tc>
                  <a:txBody>
                    <a:bodyPr/>
                    <a:lstStyle/>
                    <a:p>
                      <a:r>
                        <a:rPr lang="uk-UA" altLang="ru-RU" sz="1800" b="1" dirty="0">
                          <a:solidFill>
                            <a:schemeClr val="tx1">
                              <a:lumMod val="75000"/>
                              <a:lumOff val="25000"/>
                            </a:schemeClr>
                          </a:solidFill>
                          <a:latin typeface="Times New Roman" panose="02020603050405020304" pitchFamily="18" charset="0"/>
                          <a:cs typeface="Times New Roman" panose="02020603050405020304" pitchFamily="18" charset="0"/>
                        </a:rPr>
                        <a:t>Д.Р. Аванс </a:t>
                      </a:r>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altLang="ru-RU" sz="1800" kern="1200" dirty="0">
                          <a:solidFill>
                            <a:schemeClr val="tx1">
                              <a:lumMod val="75000"/>
                              <a:lumOff val="25000"/>
                            </a:schemeClr>
                          </a:solidFill>
                          <a:latin typeface="Times New Roman" panose="02020603050405020304" pitchFamily="18" charset="0"/>
                          <a:ea typeface="+mn-ea"/>
                          <a:cs typeface="Times New Roman" panose="02020603050405020304" pitchFamily="18" charset="0"/>
                        </a:rPr>
                        <a:t>представляє маркетинг, як передбачення, управління і задоволення попиту на товари, послуги, організації, людей, території та ідеї шляхом обміну(уточнити думку).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4295825"/>
                  </a:ext>
                </a:extLst>
              </a:tr>
              <a:tr h="370840">
                <a:tc>
                  <a:txBody>
                    <a:bodyPr/>
                    <a:lstStyle/>
                    <a:p>
                      <a:r>
                        <a:rPr lang="uk-UA" altLang="ru-RU" sz="1800" b="1" kern="1200" dirty="0">
                          <a:solidFill>
                            <a:schemeClr val="tx1">
                              <a:lumMod val="75000"/>
                              <a:lumOff val="25000"/>
                            </a:schemeClr>
                          </a:solidFill>
                          <a:latin typeface="Times New Roman" panose="02020603050405020304" pitchFamily="18" charset="0"/>
                          <a:ea typeface="+mn-ea"/>
                          <a:cs typeface="Times New Roman" panose="02020603050405020304" pitchFamily="18" charset="0"/>
                        </a:rPr>
                        <a:t>Жан Жак </a:t>
                      </a:r>
                      <a:r>
                        <a:rPr lang="uk-UA" altLang="ru-RU" sz="1800" b="1" kern="1200" dirty="0" err="1">
                          <a:solidFill>
                            <a:schemeClr val="tx1">
                              <a:lumMod val="75000"/>
                              <a:lumOff val="25000"/>
                            </a:schemeClr>
                          </a:solidFill>
                          <a:latin typeface="Times New Roman" panose="02020603050405020304" pitchFamily="18" charset="0"/>
                          <a:ea typeface="+mn-ea"/>
                          <a:cs typeface="Times New Roman" panose="02020603050405020304" pitchFamily="18" charset="0"/>
                        </a:rPr>
                        <a:t>Ламбен</a:t>
                      </a:r>
                      <a:endParaRPr lang="ru-RU" sz="1800" b="1" kern="1200" dirty="0">
                        <a:solidFill>
                          <a:schemeClr val="tx1">
                            <a:lumMod val="75000"/>
                            <a:lumOff val="25000"/>
                          </a:schemeClr>
                        </a:solidFill>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uk-UA" altLang="ru-RU" sz="1800" kern="1200" dirty="0">
                          <a:solidFill>
                            <a:schemeClr val="tx1">
                              <a:lumMod val="75000"/>
                              <a:lumOff val="25000"/>
                            </a:schemeClr>
                          </a:solidFill>
                          <a:latin typeface="Times New Roman" panose="02020603050405020304" pitchFamily="18" charset="0"/>
                          <a:ea typeface="+mn-ea"/>
                          <a:cs typeface="Times New Roman" panose="02020603050405020304" pitchFamily="18" charset="0"/>
                        </a:rPr>
                        <a:t>маркетинг – це одночасно філософія бізнесу і активний соціальний процес. </a:t>
                      </a:r>
                      <a:endParaRPr lang="ru-RU" sz="1800" kern="1200" dirty="0">
                        <a:solidFill>
                          <a:schemeClr val="tx1">
                            <a:lumMod val="75000"/>
                            <a:lumOff val="25000"/>
                          </a:schemeClr>
                        </a:solidFill>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08442689"/>
                  </a:ext>
                </a:extLst>
              </a:tr>
              <a:tr h="370840">
                <a:tc>
                  <a:txBody>
                    <a:bodyPr/>
                    <a:lstStyle/>
                    <a:p>
                      <a:r>
                        <a:rPr lang="uk-UA" sz="1800" b="1" kern="1200" dirty="0" err="1">
                          <a:solidFill>
                            <a:schemeClr val="tx1">
                              <a:lumMod val="75000"/>
                              <a:lumOff val="25000"/>
                            </a:schemeClr>
                          </a:solidFill>
                          <a:latin typeface="Times New Roman" panose="02020603050405020304" pitchFamily="18" charset="0"/>
                          <a:ea typeface="+mn-ea"/>
                          <a:cs typeface="Times New Roman" panose="02020603050405020304" pitchFamily="18" charset="0"/>
                        </a:rPr>
                        <a:t>Л.Рональд</a:t>
                      </a:r>
                      <a:r>
                        <a:rPr lang="uk-UA" sz="1800" b="1" kern="1200" dirty="0">
                          <a:solidFill>
                            <a:schemeClr val="tx1">
                              <a:lumMod val="75000"/>
                              <a:lumOff val="25000"/>
                            </a:schemeClr>
                          </a:solidFill>
                          <a:latin typeface="Times New Roman" panose="02020603050405020304" pitchFamily="18" charset="0"/>
                          <a:ea typeface="+mn-ea"/>
                          <a:cs typeface="Times New Roman" panose="02020603050405020304" pitchFamily="18" charset="0"/>
                        </a:rPr>
                        <a:t> </a:t>
                      </a:r>
                      <a:r>
                        <a:rPr lang="uk-UA" sz="1800" b="1" kern="1200" dirty="0" err="1">
                          <a:solidFill>
                            <a:schemeClr val="tx1">
                              <a:lumMod val="75000"/>
                              <a:lumOff val="25000"/>
                            </a:schemeClr>
                          </a:solidFill>
                          <a:latin typeface="Times New Roman" panose="02020603050405020304" pitchFamily="18" charset="0"/>
                          <a:ea typeface="+mn-ea"/>
                          <a:cs typeface="Times New Roman" panose="02020603050405020304" pitchFamily="18" charset="0"/>
                        </a:rPr>
                        <a:t>Хаббард</a:t>
                      </a:r>
                      <a:endParaRPr lang="ru-RU" sz="1800" b="1" kern="1200" dirty="0">
                        <a:solidFill>
                          <a:schemeClr val="tx1">
                            <a:lumMod val="75000"/>
                            <a:lumOff val="25000"/>
                          </a:schemeClr>
                        </a:solidFill>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ru-RU" sz="1800" kern="1200" dirty="0" err="1">
                          <a:solidFill>
                            <a:schemeClr val="tx1">
                              <a:lumMod val="75000"/>
                              <a:lumOff val="25000"/>
                            </a:schemeClr>
                          </a:solidFill>
                          <a:latin typeface="Times New Roman" panose="02020603050405020304" pitchFamily="18" charset="0"/>
                          <a:ea typeface="+mn-ea"/>
                          <a:cs typeface="Times New Roman" panose="02020603050405020304" pitchFamily="18" charset="0"/>
                        </a:rPr>
                        <a:t>Процес</a:t>
                      </a:r>
                      <a:r>
                        <a:rPr lang="ru-RU" sz="1800" kern="1200" dirty="0">
                          <a:solidFill>
                            <a:schemeClr val="tx1">
                              <a:lumMod val="75000"/>
                              <a:lumOff val="25000"/>
                            </a:schemeClr>
                          </a:solidFill>
                          <a:latin typeface="Times New Roman" panose="02020603050405020304" pitchFamily="18" charset="0"/>
                          <a:ea typeface="+mn-ea"/>
                          <a:cs typeface="Times New Roman" panose="02020603050405020304" pitchFamily="18" charset="0"/>
                        </a:rPr>
                        <a:t> </a:t>
                      </a:r>
                      <a:r>
                        <a:rPr lang="ru-RU" sz="1800" kern="1200" dirty="0" err="1">
                          <a:solidFill>
                            <a:schemeClr val="tx1">
                              <a:lumMod val="75000"/>
                              <a:lumOff val="25000"/>
                            </a:schemeClr>
                          </a:solidFill>
                          <a:latin typeface="Times New Roman" panose="02020603050405020304" pitchFamily="18" charset="0"/>
                          <a:ea typeface="+mn-ea"/>
                          <a:cs typeface="Times New Roman" panose="02020603050405020304" pitchFamily="18" charset="0"/>
                        </a:rPr>
                        <a:t>підготовки</a:t>
                      </a:r>
                      <a:r>
                        <a:rPr lang="ru-RU" sz="1800" kern="1200" dirty="0">
                          <a:solidFill>
                            <a:schemeClr val="tx1">
                              <a:lumMod val="75000"/>
                              <a:lumOff val="25000"/>
                            </a:schemeClr>
                          </a:solidFill>
                          <a:latin typeface="Times New Roman" panose="02020603050405020304" pitchFamily="18" charset="0"/>
                          <a:ea typeface="+mn-ea"/>
                          <a:cs typeface="Times New Roman" panose="02020603050405020304" pitchFamily="18" charset="0"/>
                        </a:rPr>
                        <a:t> продукту, доставки </a:t>
                      </a:r>
                      <a:r>
                        <a:rPr lang="ru-RU" sz="1800" kern="1200" dirty="0" err="1">
                          <a:solidFill>
                            <a:schemeClr val="tx1">
                              <a:lumMod val="75000"/>
                              <a:lumOff val="25000"/>
                            </a:schemeClr>
                          </a:solidFill>
                          <a:latin typeface="Times New Roman" panose="02020603050405020304" pitchFamily="18" charset="0"/>
                          <a:ea typeface="+mn-ea"/>
                          <a:cs typeface="Times New Roman" panose="02020603050405020304" pitchFamily="18" charset="0"/>
                        </a:rPr>
                        <a:t>його</a:t>
                      </a:r>
                      <a:r>
                        <a:rPr lang="ru-RU" sz="1800" kern="1200" dirty="0">
                          <a:solidFill>
                            <a:schemeClr val="tx1">
                              <a:lumMod val="75000"/>
                              <a:lumOff val="25000"/>
                            </a:schemeClr>
                          </a:solidFill>
                          <a:latin typeface="Times New Roman" panose="02020603050405020304" pitchFamily="18" charset="0"/>
                          <a:ea typeface="+mn-ea"/>
                          <a:cs typeface="Times New Roman" panose="02020603050405020304" pitchFamily="18" charset="0"/>
                        </a:rPr>
                        <a:t> на </a:t>
                      </a:r>
                      <a:r>
                        <a:rPr lang="ru-RU" sz="1800" kern="1200" dirty="0" err="1">
                          <a:solidFill>
                            <a:schemeClr val="tx1">
                              <a:lumMod val="75000"/>
                              <a:lumOff val="25000"/>
                            </a:schemeClr>
                          </a:solidFill>
                          <a:latin typeface="Times New Roman" panose="02020603050405020304" pitchFamily="18" charset="0"/>
                          <a:ea typeface="+mn-ea"/>
                          <a:cs typeface="Times New Roman" panose="02020603050405020304" pitchFamily="18" charset="0"/>
                        </a:rPr>
                        <a:t>ринок</a:t>
                      </a:r>
                      <a:r>
                        <a:rPr lang="ru-RU" sz="1800" kern="1200" dirty="0">
                          <a:solidFill>
                            <a:schemeClr val="tx1">
                              <a:lumMod val="75000"/>
                              <a:lumOff val="25000"/>
                            </a:schemeClr>
                          </a:solidFill>
                          <a:latin typeface="Times New Roman" panose="02020603050405020304" pitchFamily="18" charset="0"/>
                          <a:ea typeface="+mn-ea"/>
                          <a:cs typeface="Times New Roman" panose="02020603050405020304" pitchFamily="18" charset="0"/>
                        </a:rPr>
                        <a:t>, і </a:t>
                      </a:r>
                      <a:r>
                        <a:rPr lang="ru-RU" sz="1800" kern="1200" dirty="0" err="1">
                          <a:solidFill>
                            <a:schemeClr val="tx1">
                              <a:lumMod val="75000"/>
                              <a:lumOff val="25000"/>
                            </a:schemeClr>
                          </a:solidFill>
                          <a:latin typeface="Times New Roman" panose="02020603050405020304" pitchFamily="18" charset="0"/>
                          <a:ea typeface="+mn-ea"/>
                          <a:cs typeface="Times New Roman" panose="02020603050405020304" pitchFamily="18" charset="0"/>
                        </a:rPr>
                        <a:t>розміщеня</a:t>
                      </a:r>
                      <a:r>
                        <a:rPr lang="ru-RU" sz="1800" kern="1200" dirty="0">
                          <a:solidFill>
                            <a:schemeClr val="tx1">
                              <a:lumMod val="75000"/>
                              <a:lumOff val="25000"/>
                            </a:schemeClr>
                          </a:solidFill>
                          <a:latin typeface="Times New Roman" panose="02020603050405020304" pitchFamily="18" charset="0"/>
                          <a:ea typeface="+mn-ea"/>
                          <a:cs typeface="Times New Roman" panose="02020603050405020304" pitchFamily="18" charset="0"/>
                        </a:rPr>
                        <a:t> </a:t>
                      </a:r>
                      <a:r>
                        <a:rPr lang="ru-RU" sz="1800" kern="1200" dirty="0" err="1">
                          <a:solidFill>
                            <a:schemeClr val="tx1">
                              <a:lumMod val="75000"/>
                              <a:lumOff val="25000"/>
                            </a:schemeClr>
                          </a:solidFill>
                          <a:latin typeface="Times New Roman" panose="02020603050405020304" pitchFamily="18" charset="0"/>
                          <a:ea typeface="+mn-ea"/>
                          <a:cs typeface="Times New Roman" panose="02020603050405020304" pitchFamily="18" charset="0"/>
                        </a:rPr>
                        <a:t>його</a:t>
                      </a:r>
                      <a:r>
                        <a:rPr lang="ru-RU" sz="1800" kern="1200" dirty="0">
                          <a:solidFill>
                            <a:schemeClr val="tx1">
                              <a:lumMod val="75000"/>
                              <a:lumOff val="25000"/>
                            </a:schemeClr>
                          </a:solidFill>
                          <a:latin typeface="Times New Roman" panose="02020603050405020304" pitchFamily="18" charset="0"/>
                          <a:ea typeface="+mn-ea"/>
                          <a:cs typeface="Times New Roman" panose="02020603050405020304" pitchFamily="18" charset="0"/>
                        </a:rPr>
                        <a:t> там таким чином, </a:t>
                      </a:r>
                      <a:r>
                        <a:rPr lang="ru-RU" sz="1800" kern="1200" dirty="0" err="1">
                          <a:solidFill>
                            <a:schemeClr val="tx1">
                              <a:lumMod val="75000"/>
                              <a:lumOff val="25000"/>
                            </a:schemeClr>
                          </a:solidFill>
                          <a:latin typeface="Times New Roman" panose="02020603050405020304" pitchFamily="18" charset="0"/>
                          <a:ea typeface="+mn-ea"/>
                          <a:cs typeface="Times New Roman" panose="02020603050405020304" pitchFamily="18" charset="0"/>
                        </a:rPr>
                        <a:t>щоб</a:t>
                      </a:r>
                      <a:r>
                        <a:rPr lang="ru-RU" sz="1800" kern="1200" dirty="0">
                          <a:solidFill>
                            <a:schemeClr val="tx1">
                              <a:lumMod val="75000"/>
                              <a:lumOff val="25000"/>
                            </a:schemeClr>
                          </a:solidFill>
                          <a:latin typeface="Times New Roman" panose="02020603050405020304" pitchFamily="18" charset="0"/>
                          <a:ea typeface="+mn-ea"/>
                          <a:cs typeface="Times New Roman" panose="02020603050405020304" pitchFamily="18" charset="0"/>
                        </a:rPr>
                        <a:t> </a:t>
                      </a:r>
                      <a:r>
                        <a:rPr lang="ru-RU" sz="1800" kern="1200" dirty="0" err="1">
                          <a:solidFill>
                            <a:schemeClr val="tx1">
                              <a:lumMod val="75000"/>
                              <a:lumOff val="25000"/>
                            </a:schemeClr>
                          </a:solidFill>
                          <a:latin typeface="Times New Roman" panose="02020603050405020304" pitchFamily="18" charset="0"/>
                          <a:ea typeface="+mn-ea"/>
                          <a:cs typeface="Times New Roman" panose="02020603050405020304" pitchFamily="18" charset="0"/>
                        </a:rPr>
                        <a:t>домогтися</a:t>
                      </a:r>
                      <a:r>
                        <a:rPr lang="ru-RU" sz="1800" kern="1200" dirty="0">
                          <a:solidFill>
                            <a:schemeClr val="tx1">
                              <a:lumMod val="75000"/>
                              <a:lumOff val="25000"/>
                            </a:schemeClr>
                          </a:solidFill>
                          <a:latin typeface="Times New Roman" panose="02020603050405020304" pitchFamily="18" charset="0"/>
                          <a:ea typeface="+mn-ea"/>
                          <a:cs typeface="Times New Roman" panose="02020603050405020304" pitchFamily="18" charset="0"/>
                        </a:rPr>
                        <a:t> максимально </a:t>
                      </a:r>
                      <a:r>
                        <a:rPr lang="ru-RU" sz="1800" kern="1200" dirty="0" err="1">
                          <a:solidFill>
                            <a:schemeClr val="tx1">
                              <a:lumMod val="75000"/>
                              <a:lumOff val="25000"/>
                            </a:schemeClr>
                          </a:solidFill>
                          <a:latin typeface="Times New Roman" panose="02020603050405020304" pitchFamily="18" charset="0"/>
                          <a:ea typeface="+mn-ea"/>
                          <a:cs typeface="Times New Roman" panose="02020603050405020304" pitchFamily="18" charset="0"/>
                        </a:rPr>
                        <a:t>можливого</a:t>
                      </a:r>
                      <a:r>
                        <a:rPr lang="ru-RU" sz="1800" kern="1200" dirty="0">
                          <a:solidFill>
                            <a:schemeClr val="tx1">
                              <a:lumMod val="75000"/>
                              <a:lumOff val="25000"/>
                            </a:schemeClr>
                          </a:solidFill>
                          <a:latin typeface="Times New Roman" panose="02020603050405020304" pitchFamily="18" charset="0"/>
                          <a:ea typeface="+mn-ea"/>
                          <a:cs typeface="Times New Roman" panose="02020603050405020304" pitchFamily="18" charset="0"/>
                        </a:rPr>
                        <a:t> </a:t>
                      </a:r>
                      <a:r>
                        <a:rPr lang="ru-RU" sz="1800" kern="1200" dirty="0" err="1">
                          <a:solidFill>
                            <a:schemeClr val="tx1">
                              <a:lumMod val="75000"/>
                              <a:lumOff val="25000"/>
                            </a:schemeClr>
                          </a:solidFill>
                          <a:latin typeface="Times New Roman" panose="02020603050405020304" pitchFamily="18" charset="0"/>
                          <a:ea typeface="+mn-ea"/>
                          <a:cs typeface="Times New Roman" panose="02020603050405020304" pitchFamily="18" charset="0"/>
                        </a:rPr>
                        <a:t>збуту</a:t>
                      </a:r>
                      <a:r>
                        <a:rPr lang="ru-RU" sz="1800" kern="1200" dirty="0">
                          <a:solidFill>
                            <a:schemeClr val="tx1">
                              <a:lumMod val="75000"/>
                              <a:lumOff val="25000"/>
                            </a:schemeClr>
                          </a:solidFill>
                          <a:latin typeface="Times New Roman" panose="02020603050405020304" pitchFamily="18" charset="0"/>
                          <a:ea typeface="+mn-ea"/>
                          <a:cs typeface="Times New Roman" panose="02020603050405020304" pitchFamily="18" charset="0"/>
                        </a:rPr>
                        <a:t> і максимально </a:t>
                      </a:r>
                      <a:r>
                        <a:rPr lang="ru-RU" sz="1800" kern="1200" dirty="0" err="1">
                          <a:solidFill>
                            <a:schemeClr val="tx1">
                              <a:lumMod val="75000"/>
                              <a:lumOff val="25000"/>
                            </a:schemeClr>
                          </a:solidFill>
                          <a:latin typeface="Times New Roman" panose="02020603050405020304" pitchFamily="18" charset="0"/>
                          <a:ea typeface="+mn-ea"/>
                          <a:cs typeface="Times New Roman" panose="02020603050405020304" pitchFamily="18" charset="0"/>
                        </a:rPr>
                        <a:t>можливого</a:t>
                      </a:r>
                      <a:r>
                        <a:rPr lang="ru-RU" sz="1800" kern="1200" dirty="0">
                          <a:solidFill>
                            <a:schemeClr val="tx1">
                              <a:lumMod val="75000"/>
                              <a:lumOff val="25000"/>
                            </a:schemeClr>
                          </a:solidFill>
                          <a:latin typeface="Times New Roman" panose="02020603050405020304" pitchFamily="18" charset="0"/>
                          <a:ea typeface="+mn-ea"/>
                          <a:cs typeface="Times New Roman" panose="02020603050405020304" pitchFamily="18" charset="0"/>
                        </a:rPr>
                        <a:t> </a:t>
                      </a:r>
                      <a:r>
                        <a:rPr lang="ru-RU" sz="1800" kern="1200" dirty="0" err="1">
                          <a:solidFill>
                            <a:schemeClr val="tx1">
                              <a:lumMod val="75000"/>
                              <a:lumOff val="25000"/>
                            </a:schemeClr>
                          </a:solidFill>
                          <a:latin typeface="Times New Roman" panose="02020603050405020304" pitchFamily="18" charset="0"/>
                          <a:ea typeface="+mn-ea"/>
                          <a:cs typeface="Times New Roman" panose="02020603050405020304" pitchFamily="18" charset="0"/>
                        </a:rPr>
                        <a:t>відгуку</a:t>
                      </a:r>
                      <a:r>
                        <a:rPr lang="ru-RU" sz="1800" kern="1200" dirty="0">
                          <a:solidFill>
                            <a:schemeClr val="tx1">
                              <a:lumMod val="75000"/>
                              <a:lumOff val="25000"/>
                            </a:schemeClr>
                          </a:solidFill>
                          <a:latin typeface="Times New Roman" panose="02020603050405020304" pitchFamily="18" charset="0"/>
                          <a:ea typeface="+mn-ea"/>
                          <a:cs typeface="Times New Roman" panose="020206030504050203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73771522"/>
                  </a:ext>
                </a:extLst>
              </a:tr>
            </a:tbl>
          </a:graphicData>
        </a:graphic>
      </p:graphicFrame>
      <p:pic>
        <p:nvPicPr>
          <p:cNvPr id="10" name="Рисунок 9">
            <a:extLst>
              <a:ext uri="{FF2B5EF4-FFF2-40B4-BE49-F238E27FC236}">
                <a16:creationId xmlns:a16="http://schemas.microsoft.com/office/drawing/2014/main" id="{D0A75E70-18C8-5728-040A-0AFD513ADE80}"/>
              </a:ext>
            </a:extLst>
          </p:cNvPr>
          <p:cNvPicPr>
            <a:picLocks noChangeAspect="1"/>
          </p:cNvPicPr>
          <p:nvPr/>
        </p:nvPicPr>
        <p:blipFill>
          <a:blip r:embed="rId2">
            <a:alphaModFix amt="20000"/>
            <a:extLst>
              <a:ext uri="{BEBA8EAE-BF5A-486C-A8C5-ECC9F3942E4B}">
                <a14:imgProps xmlns:a14="http://schemas.microsoft.com/office/drawing/2010/main">
                  <a14:imgLayer r:embed="rId3">
                    <a14:imgEffect>
                      <a14:artisticFilmGrain/>
                    </a14:imgEffect>
                  </a14:imgLayer>
                </a14:imgProps>
              </a:ext>
              <a:ext uri="{28A0092B-C50C-407E-A947-70E740481C1C}">
                <a14:useLocalDpi xmlns:a14="http://schemas.microsoft.com/office/drawing/2010/main" val="0"/>
              </a:ext>
            </a:extLst>
          </a:blip>
          <a:stretch>
            <a:fillRect/>
          </a:stretch>
        </p:blipFill>
        <p:spPr>
          <a:xfrm rot="16200000">
            <a:off x="-1338294" y="1338295"/>
            <a:ext cx="6866034" cy="4189445"/>
          </a:xfrm>
          <a:prstGeom prst="rect">
            <a:avLst/>
          </a:prstGeom>
        </p:spPr>
      </p:pic>
    </p:spTree>
    <p:extLst>
      <p:ext uri="{BB962C8B-B14F-4D97-AF65-F5344CB8AC3E}">
        <p14:creationId xmlns:p14="http://schemas.microsoft.com/office/powerpoint/2010/main" val="2527554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69D9B2F3-CF53-4EE5-8EAD-4D64022CCA39}"/>
              </a:ext>
            </a:extLst>
          </p:cNvPr>
          <p:cNvSpPr>
            <a:spLocks noGrp="1"/>
          </p:cNvSpPr>
          <p:nvPr>
            <p:ph idx="1"/>
          </p:nvPr>
        </p:nvSpPr>
        <p:spPr>
          <a:xfrm>
            <a:off x="1005980" y="609221"/>
            <a:ext cx="10515600" cy="5363740"/>
          </a:xfrm>
          <a:ln>
            <a:solidFill>
              <a:schemeClr val="accent1"/>
            </a:solidFill>
          </a:ln>
        </p:spPr>
        <p:txBody>
          <a:bodyPr>
            <a:normAutofit fontScale="70000" lnSpcReduction="20000"/>
          </a:bodyPr>
          <a:lstStyle/>
          <a:p>
            <a:pPr>
              <a:lnSpc>
                <a:spcPct val="160000"/>
              </a:lnSpc>
            </a:pPr>
            <a:r>
              <a:rPr lang="uk-UA" sz="5100" dirty="0">
                <a:solidFill>
                  <a:schemeClr val="accent1">
                    <a:lumMod val="75000"/>
                  </a:schemeClr>
                </a:solidFill>
                <a:latin typeface="Times New Roman" panose="02020603050405020304" pitchFamily="18" charset="0"/>
                <a:cs typeface="Times New Roman" panose="02020603050405020304" pitchFamily="18" charset="0"/>
              </a:rPr>
              <a:t>У сучасному розумінні :</a:t>
            </a:r>
          </a:p>
          <a:p>
            <a:pPr>
              <a:lnSpc>
                <a:spcPct val="160000"/>
              </a:lnSpc>
            </a:pPr>
            <a:endParaRPr lang="uk-UA" dirty="0">
              <a:latin typeface="Times New Roman" panose="02020603050405020304" pitchFamily="18" charset="0"/>
              <a:cs typeface="Times New Roman" panose="02020603050405020304" pitchFamily="18" charset="0"/>
            </a:endParaRPr>
          </a:p>
          <a:p>
            <a:pPr marL="0" indent="0">
              <a:lnSpc>
                <a:spcPct val="160000"/>
              </a:lnSpc>
              <a:buNone/>
            </a:pPr>
            <a:r>
              <a:rPr lang="uk-UA" b="1" dirty="0">
                <a:latin typeface="Times New Roman" panose="02020603050405020304" pitchFamily="18" charset="0"/>
                <a:cs typeface="Times New Roman" panose="02020603050405020304" pitchFamily="18" charset="0"/>
              </a:rPr>
              <a:t>Маркетинг </a:t>
            </a:r>
            <a:r>
              <a:rPr lang="uk-UA" dirty="0">
                <a:latin typeface="Times New Roman" panose="02020603050405020304" pitchFamily="18" charset="0"/>
                <a:cs typeface="Times New Roman" panose="02020603050405020304" pitchFamily="18" charset="0"/>
              </a:rPr>
              <a:t>– це просування товару від виробника до споживача</a:t>
            </a:r>
          </a:p>
          <a:p>
            <a:pPr marL="0" indent="0">
              <a:lnSpc>
                <a:spcPct val="160000"/>
              </a:lnSpc>
              <a:buNone/>
            </a:pPr>
            <a:r>
              <a:rPr lang="uk-UA" dirty="0">
                <a:latin typeface="Times New Roman" panose="02020603050405020304" pitchFamily="18" charset="0"/>
                <a:cs typeface="Times New Roman" panose="02020603050405020304" pitchFamily="18" charset="0"/>
              </a:rPr>
              <a:t>	</a:t>
            </a:r>
          </a:p>
          <a:p>
            <a:pPr marL="0" indent="0">
              <a:lnSpc>
                <a:spcPct val="160000"/>
              </a:lnSpc>
              <a:buNone/>
            </a:pPr>
            <a:r>
              <a:rPr lang="uk-UA" b="1" dirty="0">
                <a:latin typeface="Times New Roman" panose="02020603050405020304" pitchFamily="18" charset="0"/>
                <a:cs typeface="Times New Roman" panose="02020603050405020304" pitchFamily="18" charset="0"/>
              </a:rPr>
              <a:t>Маркетинг</a:t>
            </a:r>
            <a:r>
              <a:rPr lang="uk-UA"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це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діяльність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спрямована</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досягнення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цілей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підприємств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установ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організацій</a:t>
            </a:r>
            <a:r>
              <a:rPr lang="ru-RU" dirty="0">
                <a:latin typeface="Times New Roman" panose="02020603050405020304" pitchFamily="18" charset="0"/>
                <a:cs typeface="Times New Roman" panose="02020603050405020304" pitchFamily="18" charset="0"/>
              </a:rPr>
              <a:t> шляхом </a:t>
            </a:r>
            <a:r>
              <a:rPr lang="ru-RU" dirty="0" err="1">
                <a:latin typeface="Times New Roman" panose="02020603050405020304" pitchFamily="18" charset="0"/>
                <a:cs typeface="Times New Roman" panose="02020603050405020304" pitchFamily="18" charset="0"/>
              </a:rPr>
              <a:t>формування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попиту</a:t>
            </a:r>
            <a:r>
              <a:rPr lang="ru-RU" dirty="0">
                <a:latin typeface="Times New Roman" panose="02020603050405020304" pitchFamily="18" charset="0"/>
                <a:cs typeface="Times New Roman" panose="02020603050405020304" pitchFamily="18" charset="0"/>
              </a:rPr>
              <a:t> та максимального </a:t>
            </a:r>
            <a:r>
              <a:rPr lang="ru-RU" dirty="0" err="1">
                <a:latin typeface="Times New Roman" panose="02020603050405020304" pitchFamily="18" charset="0"/>
                <a:cs typeface="Times New Roman" panose="02020603050405020304" pitchFamily="18" charset="0"/>
              </a:rPr>
              <a:t>задоволення</a:t>
            </a:r>
            <a:r>
              <a:rPr lang="ru-RU" dirty="0">
                <a:latin typeface="Times New Roman" panose="02020603050405020304" pitchFamily="18" charset="0"/>
                <a:cs typeface="Times New Roman" panose="02020603050405020304" pitchFamily="18" charset="0"/>
              </a:rPr>
              <a:t> потреб </a:t>
            </a:r>
            <a:r>
              <a:rPr lang="ru-RU" dirty="0" err="1">
                <a:latin typeface="Times New Roman" panose="02020603050405020304" pitchFamily="18" charset="0"/>
                <a:cs typeface="Times New Roman" panose="02020603050405020304" pitchFamily="18" charset="0"/>
              </a:rPr>
              <a:t>споживачів</a:t>
            </a:r>
            <a:r>
              <a:rPr lang="ru-RU" dirty="0">
                <a:latin typeface="Times New Roman" panose="02020603050405020304" pitchFamily="18" charset="0"/>
                <a:cs typeface="Times New Roman" panose="02020603050405020304" pitchFamily="18" charset="0"/>
              </a:rPr>
              <a:t>.</a:t>
            </a:r>
          </a:p>
          <a:p>
            <a:pPr marL="0" indent="0" algn="just">
              <a:lnSpc>
                <a:spcPct val="160000"/>
              </a:lnSpc>
              <a:buNone/>
            </a:pPr>
            <a:r>
              <a:rPr lang="uk-UA" b="1" dirty="0">
                <a:latin typeface="Times New Roman" panose="02020603050405020304" pitchFamily="18" charset="0"/>
                <a:cs typeface="Times New Roman" panose="02020603050405020304" pitchFamily="18" charset="0"/>
              </a:rPr>
              <a:t>	</a:t>
            </a:r>
          </a:p>
          <a:p>
            <a:pPr marL="0" indent="0" algn="just">
              <a:lnSpc>
                <a:spcPct val="160000"/>
              </a:lnSpc>
              <a:buNone/>
            </a:pPr>
            <a:r>
              <a:rPr lang="uk-UA" b="1" dirty="0">
                <a:latin typeface="Times New Roman" panose="02020603050405020304" pitchFamily="18" charset="0"/>
                <a:cs typeface="Times New Roman" panose="02020603050405020304" pitchFamily="18" charset="0"/>
              </a:rPr>
              <a:t>Маркетинг</a:t>
            </a:r>
            <a:r>
              <a:rPr lang="uk-UA"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це</a:t>
            </a:r>
            <a:r>
              <a:rPr lang="ru-RU" dirty="0">
                <a:latin typeface="Times New Roman" panose="02020603050405020304" pitchFamily="18" charset="0"/>
                <a:cs typeface="Times New Roman" panose="02020603050405020304" pitchFamily="18" charset="0"/>
              </a:rPr>
              <a:t> комплекс </a:t>
            </a:r>
            <a:r>
              <a:rPr lang="ru-RU" dirty="0" err="1">
                <a:latin typeface="Times New Roman" panose="02020603050405020304" pitchFamily="18" charset="0"/>
                <a:cs typeface="Times New Roman" panose="02020603050405020304" pitchFamily="18" charset="0"/>
              </a:rPr>
              <a:t>заходів</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вигляді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презентації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реклами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акції</a:t>
            </a:r>
            <a:r>
              <a:rPr lang="ru-RU" dirty="0">
                <a:latin typeface="Times New Roman" panose="02020603050405020304" pitchFamily="18" charset="0"/>
                <a:cs typeface="Times New Roman" panose="02020603050405020304" pitchFamily="18" charset="0"/>
              </a:rPr>
              <a:t> направлений на </a:t>
            </a:r>
            <a:r>
              <a:rPr lang="ru-RU" dirty="0" err="1">
                <a:latin typeface="Times New Roman" panose="02020603050405020304" pitchFamily="18" charset="0"/>
                <a:cs typeface="Times New Roman" panose="02020603050405020304" pitchFamily="18" charset="0"/>
              </a:rPr>
              <a:t>збільшення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попиту</a:t>
            </a:r>
            <a:r>
              <a:rPr lang="ru-RU" dirty="0">
                <a:latin typeface="Times New Roman" panose="02020603050405020304" pitchFamily="18" charset="0"/>
                <a:cs typeface="Times New Roman" panose="02020603050405020304" pitchFamily="18" charset="0"/>
              </a:rPr>
              <a:t> та продажу </a:t>
            </a:r>
            <a:r>
              <a:rPr lang="ru-RU" dirty="0" err="1">
                <a:latin typeface="Times New Roman" panose="02020603050405020304" pitchFamily="18" charset="0"/>
                <a:cs typeface="Times New Roman" panose="02020603050405020304" pitchFamily="18" charset="0"/>
              </a:rPr>
              <a:t>певного</a:t>
            </a:r>
            <a:r>
              <a:rPr lang="ru-RU" dirty="0">
                <a:latin typeface="Times New Roman" panose="02020603050405020304" pitchFamily="18" charset="0"/>
                <a:cs typeface="Times New Roman" panose="02020603050405020304" pitchFamily="18" charset="0"/>
              </a:rPr>
              <a:t> товару (</a:t>
            </a:r>
            <a:r>
              <a:rPr lang="ru-RU" dirty="0" err="1">
                <a:latin typeface="Times New Roman" panose="02020603050405020304" pitchFamily="18" charset="0"/>
                <a:cs typeface="Times New Roman" panose="02020603050405020304" pitchFamily="18" charset="0"/>
              </a:rPr>
              <a:t>послуги</a:t>
            </a:r>
            <a:r>
              <a:rPr lang="ru-RU" dirty="0">
                <a:latin typeface="Times New Roman" panose="02020603050405020304" pitchFamily="18" charset="0"/>
                <a:cs typeface="Times New Roman" panose="02020603050405020304" pitchFamily="18" charset="0"/>
              </a:rPr>
              <a:t>).</a:t>
            </a:r>
          </a:p>
        </p:txBody>
      </p:sp>
      <p:pic>
        <p:nvPicPr>
          <p:cNvPr id="4" name="Рисунок 3">
            <a:extLst>
              <a:ext uri="{FF2B5EF4-FFF2-40B4-BE49-F238E27FC236}">
                <a16:creationId xmlns:a16="http://schemas.microsoft.com/office/drawing/2014/main" id="{6E642D34-D92C-7FE7-4872-D48970D29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5665" y="232788"/>
            <a:ext cx="3515915" cy="4095600"/>
          </a:xfrm>
          <a:prstGeom prst="rect">
            <a:avLst/>
          </a:prstGeom>
        </p:spPr>
      </p:pic>
    </p:spTree>
    <p:extLst>
      <p:ext uri="{BB962C8B-B14F-4D97-AF65-F5344CB8AC3E}">
        <p14:creationId xmlns:p14="http://schemas.microsoft.com/office/powerpoint/2010/main" val="3009342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FB532B33-B3C8-45E9-88D2-0CC1AC6E82EF}"/>
              </a:ext>
            </a:extLst>
          </p:cNvPr>
          <p:cNvSpPr>
            <a:spLocks noGrp="1"/>
          </p:cNvSpPr>
          <p:nvPr>
            <p:ph idx="1"/>
          </p:nvPr>
        </p:nvSpPr>
        <p:spPr>
          <a:xfrm>
            <a:off x="737532" y="575665"/>
            <a:ext cx="10515600" cy="4351338"/>
          </a:xfrm>
        </p:spPr>
        <p:txBody>
          <a:bodyPr/>
          <a:lstStyle/>
          <a:p>
            <a:pPr>
              <a:lnSpc>
                <a:spcPct val="150000"/>
              </a:lnSpc>
            </a:pPr>
            <a:r>
              <a:rPr lang="ru-RU" b="1" dirty="0" err="1">
                <a:solidFill>
                  <a:srgbClr val="FF0000"/>
                </a:solidFill>
              </a:rPr>
              <a:t>Інтернет</a:t>
            </a:r>
            <a:r>
              <a:rPr lang="ru-RU" b="1" dirty="0">
                <a:solidFill>
                  <a:srgbClr val="FF0000"/>
                </a:solidFill>
              </a:rPr>
              <a:t> маркетинг </a:t>
            </a:r>
            <a:r>
              <a:rPr lang="ru-RU" dirty="0"/>
              <a:t>- </a:t>
            </a:r>
            <a:r>
              <a:rPr lang="ru-RU" dirty="0" err="1"/>
              <a:t>це</a:t>
            </a:r>
            <a:r>
              <a:rPr lang="ru-RU" dirty="0"/>
              <a:t> </a:t>
            </a:r>
            <a:r>
              <a:rPr lang="ru-RU" dirty="0" err="1"/>
              <a:t>комплексне</a:t>
            </a:r>
            <a:r>
              <a:rPr lang="ru-RU" dirty="0"/>
              <a:t> </a:t>
            </a:r>
            <a:r>
              <a:rPr lang="ru-RU" dirty="0" err="1"/>
              <a:t>застосування</a:t>
            </a:r>
            <a:r>
              <a:rPr lang="ru-RU" dirty="0"/>
              <a:t> </a:t>
            </a:r>
            <a:r>
              <a:rPr lang="ru-RU" dirty="0" err="1"/>
              <a:t>інструментів</a:t>
            </a:r>
            <a:r>
              <a:rPr lang="ru-RU" dirty="0"/>
              <a:t>, </a:t>
            </a:r>
            <a:r>
              <a:rPr lang="ru-RU" dirty="0" err="1"/>
              <a:t>методів</a:t>
            </a:r>
            <a:r>
              <a:rPr lang="ru-RU" dirty="0"/>
              <a:t> і </a:t>
            </a:r>
            <a:r>
              <a:rPr lang="ru-RU" dirty="0" err="1"/>
              <a:t>принципів</a:t>
            </a:r>
            <a:r>
              <a:rPr lang="ru-RU" dirty="0"/>
              <a:t> </a:t>
            </a:r>
            <a:r>
              <a:rPr lang="ru-RU" dirty="0" err="1"/>
              <a:t>класичного</a:t>
            </a:r>
            <a:r>
              <a:rPr lang="ru-RU" dirty="0"/>
              <a:t> маркетингу з метою </a:t>
            </a:r>
            <a:r>
              <a:rPr lang="ru-RU" dirty="0" err="1"/>
              <a:t>реклами</a:t>
            </a:r>
            <a:r>
              <a:rPr lang="ru-RU" dirty="0"/>
              <a:t> і </a:t>
            </a:r>
            <a:r>
              <a:rPr lang="ru-RU" dirty="0" err="1"/>
              <a:t>просування</a:t>
            </a:r>
            <a:r>
              <a:rPr lang="ru-RU" dirty="0"/>
              <a:t> в </a:t>
            </a:r>
            <a:r>
              <a:rPr lang="ru-RU" dirty="0" err="1"/>
              <a:t>мережі</a:t>
            </a:r>
            <a:r>
              <a:rPr lang="ru-RU" dirty="0"/>
              <a:t> </a:t>
            </a:r>
            <a:r>
              <a:rPr lang="ru-RU" dirty="0" err="1"/>
              <a:t>інтернет</a:t>
            </a:r>
            <a:r>
              <a:rPr lang="ru-RU" dirty="0"/>
              <a:t>.</a:t>
            </a:r>
            <a:br>
              <a:rPr lang="ru-RU" dirty="0"/>
            </a:br>
            <a:r>
              <a:rPr lang="ru-RU" b="1" dirty="0">
                <a:solidFill>
                  <a:srgbClr val="FF0000"/>
                </a:solidFill>
                <a:latin typeface="Bahnschrift Condensed" panose="020B0502040204020203" pitchFamily="34" charset="0"/>
              </a:rPr>
              <a:t>Мета</a:t>
            </a:r>
            <a:r>
              <a:rPr lang="ru-RU" b="1" dirty="0">
                <a:solidFill>
                  <a:srgbClr val="FF0000"/>
                </a:solidFill>
              </a:rPr>
              <a:t> </a:t>
            </a:r>
            <a:r>
              <a:rPr lang="ru-RU" b="1" dirty="0" err="1">
                <a:solidFill>
                  <a:srgbClr val="FF0000"/>
                </a:solidFill>
              </a:rPr>
              <a:t>інтернет</a:t>
            </a:r>
            <a:r>
              <a:rPr lang="ru-RU" b="1" dirty="0">
                <a:solidFill>
                  <a:srgbClr val="FF0000"/>
                </a:solidFill>
              </a:rPr>
              <a:t>-маркетингу</a:t>
            </a:r>
            <a:r>
              <a:rPr lang="ru-RU" dirty="0"/>
              <a:t> – </a:t>
            </a:r>
            <a:r>
              <a:rPr lang="ru-RU" dirty="0" err="1"/>
              <a:t>це</a:t>
            </a:r>
            <a:r>
              <a:rPr lang="ru-RU" dirty="0"/>
              <a:t> </a:t>
            </a:r>
            <a:r>
              <a:rPr lang="ru-RU" dirty="0" err="1"/>
              <a:t>отримання</a:t>
            </a:r>
            <a:r>
              <a:rPr lang="ru-RU" dirty="0"/>
              <a:t> максимального </a:t>
            </a:r>
            <a:r>
              <a:rPr lang="ru-RU" dirty="0" err="1"/>
              <a:t>ефекту</a:t>
            </a:r>
            <a:r>
              <a:rPr lang="ru-RU" dirty="0"/>
              <a:t> </a:t>
            </a:r>
            <a:r>
              <a:rPr lang="ru-RU" dirty="0" err="1"/>
              <a:t>від</a:t>
            </a:r>
            <a:r>
              <a:rPr lang="ru-RU" dirty="0"/>
              <a:t> </a:t>
            </a:r>
            <a:r>
              <a:rPr lang="ru-RU" dirty="0" err="1"/>
              <a:t>потенційної</a:t>
            </a:r>
            <a:r>
              <a:rPr lang="ru-RU" dirty="0"/>
              <a:t> </a:t>
            </a:r>
            <a:r>
              <a:rPr lang="ru-RU" dirty="0" err="1"/>
              <a:t>аудиторії</a:t>
            </a:r>
            <a:r>
              <a:rPr lang="ru-RU" dirty="0"/>
              <a:t> </a:t>
            </a:r>
            <a:r>
              <a:rPr lang="ru-RU" dirty="0" err="1"/>
              <a:t>інтернет</a:t>
            </a:r>
            <a:r>
              <a:rPr lang="ru-RU" dirty="0"/>
              <a:t>-ресурсу.</a:t>
            </a:r>
          </a:p>
        </p:txBody>
      </p:sp>
      <p:pic>
        <p:nvPicPr>
          <p:cNvPr id="4" name="Рисунок 3">
            <a:extLst>
              <a:ext uri="{FF2B5EF4-FFF2-40B4-BE49-F238E27FC236}">
                <a16:creationId xmlns:a16="http://schemas.microsoft.com/office/drawing/2014/main" id="{BC92907C-A735-4A27-A4A7-071D4573BE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5101" y="3927956"/>
            <a:ext cx="3558637" cy="2705702"/>
          </a:xfrm>
          <a:prstGeom prst="rect">
            <a:avLst/>
          </a:prstGeom>
        </p:spPr>
      </p:pic>
      <p:sp>
        <p:nvSpPr>
          <p:cNvPr id="5" name="Прямоугольник 4">
            <a:extLst>
              <a:ext uri="{FF2B5EF4-FFF2-40B4-BE49-F238E27FC236}">
                <a16:creationId xmlns:a16="http://schemas.microsoft.com/office/drawing/2014/main" id="{7F3B202C-BA2C-43FD-9949-F966A58937FC}"/>
              </a:ext>
            </a:extLst>
          </p:cNvPr>
          <p:cNvSpPr/>
          <p:nvPr/>
        </p:nvSpPr>
        <p:spPr>
          <a:xfrm>
            <a:off x="938867" y="3927956"/>
            <a:ext cx="6518945" cy="1186863"/>
          </a:xfrm>
          <a:prstGeom prst="rect">
            <a:avLst/>
          </a:prstGeom>
        </p:spPr>
        <p:txBody>
          <a:bodyPr wrap="square">
            <a:spAutoFit/>
          </a:bodyPr>
          <a:lstStyle/>
          <a:p>
            <a:pPr>
              <a:lnSpc>
                <a:spcPct val="150000"/>
              </a:lnSpc>
            </a:pPr>
            <a:r>
              <a:rPr lang="ru-RU" sz="2500" dirty="0"/>
              <a:t>Та </a:t>
            </a:r>
            <a:r>
              <a:rPr lang="ru-RU" sz="2500" dirty="0" err="1"/>
              <a:t>надання</a:t>
            </a:r>
            <a:r>
              <a:rPr lang="ru-RU" sz="2500" dirty="0"/>
              <a:t> максимально </a:t>
            </a:r>
            <a:r>
              <a:rPr lang="ru-RU" sz="2500" dirty="0" err="1"/>
              <a:t>швидко</a:t>
            </a:r>
            <a:r>
              <a:rPr lang="ru-RU" sz="2500" dirty="0"/>
              <a:t> </a:t>
            </a:r>
            <a:r>
              <a:rPr lang="ru-RU" sz="2500" dirty="0" err="1"/>
              <a:t>інформації</a:t>
            </a:r>
            <a:r>
              <a:rPr lang="ru-RU" sz="2500" dirty="0"/>
              <a:t> </a:t>
            </a:r>
            <a:r>
              <a:rPr lang="ru-RU" sz="2500" dirty="0" err="1"/>
              <a:t>цільовій</a:t>
            </a:r>
            <a:r>
              <a:rPr lang="ru-RU" sz="2500" dirty="0"/>
              <a:t> </a:t>
            </a:r>
            <a:r>
              <a:rPr lang="ru-RU" sz="2500" dirty="0" err="1"/>
              <a:t>аудиторії</a:t>
            </a:r>
            <a:r>
              <a:rPr lang="ru-RU" sz="2500" dirty="0"/>
              <a:t>.</a:t>
            </a:r>
          </a:p>
        </p:txBody>
      </p:sp>
    </p:spTree>
    <p:extLst>
      <p:ext uri="{BB962C8B-B14F-4D97-AF65-F5344CB8AC3E}">
        <p14:creationId xmlns:p14="http://schemas.microsoft.com/office/powerpoint/2010/main" val="3210922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04FF1A96-7141-4438-9963-F255E7CBCD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055" y="0"/>
            <a:ext cx="11337890" cy="6858000"/>
          </a:xfrm>
          <a:prstGeom prst="rect">
            <a:avLst/>
          </a:prstGeom>
        </p:spPr>
      </p:pic>
    </p:spTree>
    <p:extLst>
      <p:ext uri="{BB962C8B-B14F-4D97-AF65-F5344CB8AC3E}">
        <p14:creationId xmlns:p14="http://schemas.microsoft.com/office/powerpoint/2010/main" val="2204164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46B1E7B8-5F7D-434C-8F73-61ECA38051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478" y="253642"/>
            <a:ext cx="4940124" cy="3357306"/>
          </a:xfrm>
          <a:prstGeom prst="rect">
            <a:avLst/>
          </a:prstGeom>
        </p:spPr>
      </p:pic>
      <p:pic>
        <p:nvPicPr>
          <p:cNvPr id="3" name="Объект 4">
            <a:extLst>
              <a:ext uri="{FF2B5EF4-FFF2-40B4-BE49-F238E27FC236}">
                <a16:creationId xmlns:a16="http://schemas.microsoft.com/office/drawing/2014/main" id="{2D5BFED1-FBA3-0EDD-C7AB-4B1C8C6ECB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951" y="4005898"/>
            <a:ext cx="6752705" cy="2058277"/>
          </a:xfrm>
          <a:prstGeom prst="rect">
            <a:avLst/>
          </a:prstGeom>
          <a:ln>
            <a:solidFill>
              <a:schemeClr val="accent2">
                <a:lumMod val="60000"/>
                <a:lumOff val="40000"/>
              </a:schemeClr>
            </a:solidFill>
          </a:ln>
        </p:spPr>
      </p:pic>
      <p:pic>
        <p:nvPicPr>
          <p:cNvPr id="4" name="Объект 4">
            <a:extLst>
              <a:ext uri="{FF2B5EF4-FFF2-40B4-BE49-F238E27FC236}">
                <a16:creationId xmlns:a16="http://schemas.microsoft.com/office/drawing/2014/main" id="{1EB31EF1-71DA-0A14-54AD-23183E0B05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1633" y="253642"/>
            <a:ext cx="5271796" cy="3473596"/>
          </a:xfrm>
          <a:prstGeom prst="rect">
            <a:avLst/>
          </a:prstGeom>
        </p:spPr>
      </p:pic>
    </p:spTree>
    <p:extLst>
      <p:ext uri="{BB962C8B-B14F-4D97-AF65-F5344CB8AC3E}">
        <p14:creationId xmlns:p14="http://schemas.microsoft.com/office/powerpoint/2010/main" val="1256429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50EA04BC-8AF1-4878-91F9-E797EF8C89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520" y="1941257"/>
            <a:ext cx="6916115" cy="4582164"/>
          </a:xfrm>
          <a:prstGeom prst="rect">
            <a:avLst/>
          </a:prstGeom>
        </p:spPr>
      </p:pic>
      <p:pic>
        <p:nvPicPr>
          <p:cNvPr id="4" name="Рисунок 3">
            <a:extLst>
              <a:ext uri="{FF2B5EF4-FFF2-40B4-BE49-F238E27FC236}">
                <a16:creationId xmlns:a16="http://schemas.microsoft.com/office/drawing/2014/main" id="{22746CCA-5EA0-4827-AAC2-17960DFE6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7931" y="1036255"/>
            <a:ext cx="4163006" cy="5487166"/>
          </a:xfrm>
          <a:prstGeom prst="rect">
            <a:avLst/>
          </a:prstGeom>
        </p:spPr>
      </p:pic>
    </p:spTree>
    <p:extLst>
      <p:ext uri="{BB962C8B-B14F-4D97-AF65-F5344CB8AC3E}">
        <p14:creationId xmlns:p14="http://schemas.microsoft.com/office/powerpoint/2010/main" val="345697518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31515</TotalTime>
  <Words>2212</Words>
  <Application>Microsoft Office PowerPoint</Application>
  <PresentationFormat>Широкоэкранный</PresentationFormat>
  <Paragraphs>264</Paragraphs>
  <Slides>38</Slides>
  <Notes>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38</vt:i4>
      </vt:variant>
    </vt:vector>
  </HeadingPairs>
  <TitlesOfParts>
    <vt:vector size="47" baseType="lpstr">
      <vt:lpstr>Arial</vt:lpstr>
      <vt:lpstr>Arial Black</vt:lpstr>
      <vt:lpstr>Bahnschrift Condensed</vt:lpstr>
      <vt:lpstr>Bahnschrift SemiLight</vt:lpstr>
      <vt:lpstr>Calibri</vt:lpstr>
      <vt:lpstr>Calibri Light</vt:lpstr>
      <vt:lpstr>Times New Roman</vt:lpstr>
      <vt:lpstr>Wingdings</vt:lpstr>
      <vt:lpstr>Тема Office</vt:lpstr>
      <vt:lpstr>Дисципліна «Маркетинг комунікацій та соціальних мереж»          доцент   Малтиз Вікторія Віталіївна  Економічний факультет, кафедра Управління персоналом і маркетингу  5-й корпус, каб. 218-А </vt:lpstr>
      <vt:lpstr>Мета дисципліни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Матеріальні (сенсорні) інструменти маркетингу:</vt:lpstr>
      <vt:lpstr>Оф-лайн і Он-лайн магазин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Що змінилося у контенті в минулому році</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Тема 2:  рОсновні види маркетингу</dc:title>
  <dc:creator>Komp</dc:creator>
  <cp:lastModifiedBy>Victoria</cp:lastModifiedBy>
  <cp:revision>144</cp:revision>
  <dcterms:created xsi:type="dcterms:W3CDTF">2019-02-05T16:23:16Z</dcterms:created>
  <dcterms:modified xsi:type="dcterms:W3CDTF">2023-03-10T18:09:53Z</dcterms:modified>
</cp:coreProperties>
</file>