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81" r:id="rId5"/>
    <p:sldId id="283" r:id="rId6"/>
    <p:sldId id="282" r:id="rId7"/>
    <p:sldId id="274" r:id="rId8"/>
    <p:sldId id="285" r:id="rId9"/>
    <p:sldId id="277" r:id="rId10"/>
    <p:sldId id="284" r:id="rId11"/>
    <p:sldId id="286" r:id="rId12"/>
    <p:sldId id="276" r:id="rId13"/>
    <p:sldId id="275" r:id="rId14"/>
    <p:sldId id="278" r:id="rId15"/>
    <p:sldId id="287" r:id="rId16"/>
    <p:sldId id="269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5E3D31-8D21-4640-B92D-3F34776C72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A07D8BC-3FF9-4A22-A6EE-96145E8FF2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1F205BB-2DF1-4F95-BDE2-60AA39872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0DFA-496F-4092-8446-9270C9B933CB}" type="datetimeFigureOut">
              <a:rPr lang="uk-UA" smtClean="0"/>
              <a:t>21.05.2025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1DA4065-8340-4936-87DB-D4710620C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F8BC32-FDEE-4F01-AC0B-127123A3A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5694-82BE-4B07-9A04-FB0ABD1B3E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6412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DFA959-5572-4824-BBF3-222CB0A1C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0526E27-76EF-452C-9A8D-AA4F47FA78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2E19EB6-1C11-4A4F-AF91-C6F1CCE17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0DFA-496F-4092-8446-9270C9B933CB}" type="datetimeFigureOut">
              <a:rPr lang="uk-UA" smtClean="0"/>
              <a:t>21.05.2025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6DB995-B155-4467-9961-FFF76974B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43C1D66-27F1-429A-99AC-8BC53DB1C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5694-82BE-4B07-9A04-FB0ABD1B3E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8995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71DBAF7-D7BF-4544-B33A-CDC58ADFB1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223C62F-A46C-4971-B811-3462B50A6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DA7F99-E29A-474D-8927-2035488B3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0DFA-496F-4092-8446-9270C9B933CB}" type="datetimeFigureOut">
              <a:rPr lang="uk-UA" smtClean="0"/>
              <a:t>21.05.2025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9CBDAE-9BFE-4119-AA42-A6053F4C9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F824DBE-BB27-4751-BDCA-BFBDA840A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5694-82BE-4B07-9A04-FB0ABD1B3E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910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90449-3EAB-4F99-B4A9-303A45E42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23A5CBE-0EEB-49A9-9100-2EA75F073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E48D9F3-E785-4B0C-8F92-14980E53D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0DFA-496F-4092-8446-9270C9B933CB}" type="datetimeFigureOut">
              <a:rPr lang="uk-UA" smtClean="0"/>
              <a:t>21.05.2025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3DF2F3F-2596-4326-8814-63ED3D132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43CB91-DDE5-4932-A994-A56909C5F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5694-82BE-4B07-9A04-FB0ABD1B3E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1269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D55BE-4E20-4797-8BE9-121A0902D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BE39BBD-A45D-4A9C-91FC-F02835BC7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E93C42A-1142-462D-8F76-55B6EED3E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0DFA-496F-4092-8446-9270C9B933CB}" type="datetimeFigureOut">
              <a:rPr lang="uk-UA" smtClean="0"/>
              <a:t>21.05.2025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6F1671A-1086-49D2-ADD2-1643B6638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5AD2C0B-0D81-456F-95F5-4338862E5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5694-82BE-4B07-9A04-FB0ABD1B3E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5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EB4946-7CE4-4E16-8F27-B23D38467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29D03E-CDE9-4771-8C86-2F0B1A651C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5346890-D3B9-48AD-A086-4E3FC362A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47C7FD6-997D-45D4-9FFF-8B9FF77AF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0DFA-496F-4092-8446-9270C9B933CB}" type="datetimeFigureOut">
              <a:rPr lang="uk-UA" smtClean="0"/>
              <a:t>21.05.2025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CB728BE-162B-4178-874A-71526BC59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86837F1-EFE0-49BA-B39F-45DC77077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5694-82BE-4B07-9A04-FB0ABD1B3E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5731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94FCE-7B2F-46FF-93D9-8A8A0BD08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CF8608A-FEAC-4829-8C8C-3827C52B9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65B1FB3-DD60-4ABA-9EB3-D03E2583E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448EFE7-F982-425B-BA0F-B7C108639B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4C07996-56DD-426D-A897-D2EDD4BBB1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5D33BFC-6B31-4D3A-A92E-1F824ACB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0DFA-496F-4092-8446-9270C9B933CB}" type="datetimeFigureOut">
              <a:rPr lang="uk-UA" smtClean="0"/>
              <a:t>21.05.2025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83D3908-5FDA-4D3B-8207-8D7F55B17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CA8E4A4-5F36-4BAC-9E08-48CF89AE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5694-82BE-4B07-9A04-FB0ABD1B3E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904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ABBFD-CB89-4598-A524-BED0304F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52FDDB4-9135-498E-977C-5FFF5E38C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0DFA-496F-4092-8446-9270C9B933CB}" type="datetimeFigureOut">
              <a:rPr lang="uk-UA" smtClean="0"/>
              <a:t>21.05.2025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A40A7A4-A3E3-4E3D-AE3D-90F79D643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86439C4-74E8-4940-A7EC-8669A80D0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5694-82BE-4B07-9A04-FB0ABD1B3E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7477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3D51AAF-5D56-4596-BFB0-670F8DE21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0DFA-496F-4092-8446-9270C9B933CB}" type="datetimeFigureOut">
              <a:rPr lang="uk-UA" smtClean="0"/>
              <a:t>21.05.2025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5B08F4A-9E34-45BE-A975-F26F04084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4C7E4F1-CA0C-400C-B4F8-76FAE65EB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5694-82BE-4B07-9A04-FB0ABD1B3E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1422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E68FA9-2083-4BCD-A955-6BCA93D5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84A0805-9F1A-4FAC-934C-3532EFD3C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7311A50-18B3-49FF-8F17-F1F48CE72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E76BC9A-64EE-4AFF-AEFD-C26CA32E9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0DFA-496F-4092-8446-9270C9B933CB}" type="datetimeFigureOut">
              <a:rPr lang="uk-UA" smtClean="0"/>
              <a:t>21.05.2025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EE053C9-D59F-4963-9B1F-36A8B9BC6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DAF134A-D835-48FA-B813-2FC8F0B80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5694-82BE-4B07-9A04-FB0ABD1B3E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4355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4A687-AE4C-433D-95B1-119556AF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4F29838-C0B4-4B54-94CA-0B5A14D6FF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9CC13A9-456C-4189-9B1E-D26BB8392D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77F345D-AE90-4FE3-BDF7-9C0633C54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0DFA-496F-4092-8446-9270C9B933CB}" type="datetimeFigureOut">
              <a:rPr lang="uk-UA" smtClean="0"/>
              <a:t>21.05.2025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EDFE77F-2009-4D89-B742-3FC36804C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070FA1-D376-4EB3-8A9B-D6621AD71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5694-82BE-4B07-9A04-FB0ABD1B3E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395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65AF074-C733-4A25-A2C1-CE4B610A0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7B8DEC0-772B-4D70-B1CC-003C1B136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355D2D3-1FAE-4050-89D3-5F7F9ECAA0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30DFA-496F-4092-8446-9270C9B933CB}" type="datetimeFigureOut">
              <a:rPr lang="uk-UA" smtClean="0"/>
              <a:t>21.05.2025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BF4027D-B859-4413-963A-F1ECC3FF4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0064C-20CD-467A-8CB0-721D3535B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95694-82BE-4B07-9A04-FB0ABD1B3E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670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40A4B-9968-4F06-9B55-18DB4EB93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4295" y="336885"/>
            <a:ext cx="6982326" cy="1371599"/>
          </a:xfrm>
        </p:spPr>
        <p:txBody>
          <a:bodyPr>
            <a:norm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№ 7</a:t>
            </a:r>
            <a:b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Літературна франкофонія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122154F-05DD-4862-ABE8-31803FAC7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4295" y="2646948"/>
            <a:ext cx="6982326" cy="2502568"/>
          </a:xfrm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про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франкофонну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літературу. Напрямки франкофонії.</a:t>
            </a:r>
          </a:p>
          <a:p>
            <a:pPr marL="457200" indent="-457200" algn="l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Постколоніальні студії як складова франкофонії</a:t>
            </a:r>
          </a:p>
          <a:p>
            <a:pPr marL="457200" indent="-457200" algn="l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Алжирська літературна франкофонія</a:t>
            </a:r>
          </a:p>
          <a:p>
            <a:pPr marL="457200" indent="-457200" algn="l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Франкомовна література Антильських островів</a:t>
            </a:r>
          </a:p>
          <a:p>
            <a:pPr marL="457200" indent="-457200" algn="l">
              <a:buFont typeface="+mj-lt"/>
              <a:buAutoNum type="arabicPeriod"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+mj-lt"/>
              <a:buAutoNum type="arabicPeriod"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2A2618-253D-4234-83A7-9BA47DC0A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822" y="336885"/>
            <a:ext cx="3625413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1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6898A-9988-46A5-A2FC-DD052C78D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3071"/>
            <a:ext cx="3932237" cy="147917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EAD3122D-219F-45FC-B184-DDA0DAD738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024" y="793378"/>
            <a:ext cx="2926976" cy="4424082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E6F2F18-F4EB-481B-9098-914AAE190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5835" y="618565"/>
            <a:ext cx="8969189" cy="623943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письмо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хотілося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банальності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щоденність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банальності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знаходжу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чудесному.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 в силах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дрібку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чарівного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здавалося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занадто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банальним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боялася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 пишу просто.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подобається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книжку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людям вона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по-своєму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вимоглива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над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уявляла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бути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прозорою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втративши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вимогливості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зрілістю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бачу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інакше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Коли я починала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моїми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моделями письма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Пруст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Джеймс, 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молода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незріла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відірватися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них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голос.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мене —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чарівна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палочка-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виручалочка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звертаюся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справжньої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і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мене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нерозривні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письма-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брутго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спиратися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глибоких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фраз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попередників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писали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фрази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Перед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 читаю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-другу тих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жевріння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вводять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виганяють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зосередженість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вводять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мене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письма.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341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786D8-9456-49B7-AD6C-7F8A02017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212" y="140260"/>
            <a:ext cx="7026741" cy="653116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Алжирська літературна франкофонія</a:t>
            </a:r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EF852652-3CEB-428D-BEE9-8455F072BB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4" r="6147"/>
          <a:stretch/>
        </p:blipFill>
        <p:spPr>
          <a:xfrm>
            <a:off x="8337434" y="475540"/>
            <a:ext cx="3657342" cy="5906920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4C87E55-637F-4F6B-9351-2935AE529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987425"/>
            <a:ext cx="7812741" cy="619330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довгого процесу колонізації країни. Створена кочівниками, християнами і мусульмани, євреями, французами, арабами.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першій половині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французька література була взірцем для художньої письменності Алжиру. Алжирська літературна франкофонія 20-х років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опанування мови і культури колонізатора як принципово іншого світу. Автохтони намагаються на мові завойовника донести розуміння своєї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інакшості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Поступово французька мова стає предметом дискусій, вона конкурує на алжирській землі з арабською - мовою Корану. На початку 50-х рр.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посилюється етнографічно-фольклорна складова в літературі.  Відбувається її переростання в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тему усвідомлення своєї національної ідентичності і болючого пошуку власного місця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соціальних процесах. Криза ідентичності, соціальна рефлексія підживлюють тексти  письменників (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Мулуд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Фераун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(1913-1962),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Мулуд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Маммері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(1917-1989),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Малек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Хаддад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(1927-1978),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Катеб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Ясін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(1929-1989)).</a:t>
            </a:r>
          </a:p>
        </p:txBody>
      </p:sp>
    </p:spTree>
    <p:extLst>
      <p:ext uri="{BB962C8B-B14F-4D97-AF65-F5344CB8AC3E}">
        <p14:creationId xmlns:p14="http://schemas.microsoft.com/office/powerpoint/2010/main" val="1573115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24546-EC60-418F-9565-17BB13D17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853" y="171450"/>
            <a:ext cx="7916779" cy="594360"/>
          </a:xfrm>
        </p:spPr>
        <p:txBody>
          <a:bodyPr>
            <a:normAutofit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Алжирська літературна франкофонія</a:t>
            </a:r>
            <a:endParaRPr lang="ru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14DBB31-7367-42A2-AFBE-C7EA9D50D8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52" y="1334947"/>
            <a:ext cx="2448452" cy="4188106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F3C167B7-292D-4614-8534-017444B729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3207" y="927847"/>
            <a:ext cx="6529426" cy="593015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Асія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Джебар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00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Фатіма</a:t>
            </a:r>
            <a:r>
              <a:rPr lang="uk-UA" sz="20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Зохра</a:t>
            </a:r>
            <a:r>
              <a:rPr lang="uk-UA" sz="20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Імалаен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1936 – 2015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найвизначніша авторка  ХХ ст., яка походить із арабського світу.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«Алжирські жінки в своєму домі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– програмне есе  і магістральна тема творів. Досвід арабських жінок часів здобуття незалежності й семирічної війни з Францією, часів, які настали по тому.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часто кажу – а дехто може це розрізнити як провокацію, - що ми повинні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арабізувати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французьку за однієї умови: ми повинні зробити це бездоганно або, іншими словами, поетично».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дивлюсь на дзеркальний образ іноземної мови, відображений арабськими літерами, написаними справа наліво у дзеркалі страждань». Якою ціною вчорашній ворог усвідомлюється як вічна частина тебе самої.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Білий колір Алжиру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– документальна книга про громадянську війну 1990-х – Чорне десятиліття Алжиру.</a:t>
            </a:r>
            <a:endParaRPr lang="ru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3FBA5C-4BD8-44AB-A1CF-E5857FEE5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40" y="2931459"/>
            <a:ext cx="2711659" cy="384571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5849FC9-4423-4F60-A757-070769B9C0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923" y="0"/>
            <a:ext cx="2760077" cy="269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0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DE7379-B4BE-40EB-B343-2DD672707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80109"/>
            <a:ext cx="6918757" cy="798714"/>
          </a:xfrm>
        </p:spPr>
        <p:txBody>
          <a:bodyPr>
            <a:norm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Тіло жінки як тло письма, тіло-тло нації – місце, де нашаровуються мови</a:t>
            </a:r>
            <a:endParaRPr lang="ru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116BF3-9547-4B2F-86A3-6E9CD2D82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5750" y="1163782"/>
            <a:ext cx="7266518" cy="569421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романі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Любов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фантазія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(включений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списку 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африканських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поєднує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паралельних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часових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плани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історичну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хроніку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завоювання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французами Алжиру в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другій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чверті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особисту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біографію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героїні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живе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Алжирської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1950-х.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Поряд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голосом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головної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героїні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роману,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сумнівається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ідентичності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відчуває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відчудженість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одноплемінник</a:t>
            </a:r>
            <a:r>
              <a:rPr lang="uk-UA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ів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книзі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звучать голоси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алжирських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22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хор </a:t>
            </a:r>
            <a:r>
              <a:rPr lang="ru-RU" sz="22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безсловесних</a:t>
            </a:r>
            <a:r>
              <a:rPr lang="ru-RU" sz="22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рабинь</a:t>
            </a:r>
            <a:r>
              <a:rPr lang="ru-RU" sz="22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прорвав </a:t>
            </a:r>
            <a:r>
              <a:rPr lang="ru-RU" sz="22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щільний</a:t>
            </a:r>
            <a:r>
              <a:rPr lang="ru-RU" sz="22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морок </a:t>
            </a:r>
            <a:r>
              <a:rPr lang="ru-RU" sz="22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мовчання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Джебар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приходить до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висновку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Алжир заплатив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страшну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ціну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настання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часу,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супроводжувався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новим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розумінням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пробудженням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самосвідомості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нації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покінчити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будь-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рабством.</a:t>
            </a:r>
            <a:endParaRPr lang="ru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2C0968D-678C-4D5C-A1CE-A606F0184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727" y="2105892"/>
            <a:ext cx="3136753" cy="4693023"/>
          </a:xfrm>
          <a:prstGeom prst="rect">
            <a:avLst/>
          </a:prstGeom>
        </p:spPr>
      </p:pic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6ECD15A3-716B-43E8-875D-C6E4DF1DD1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939" y="59085"/>
            <a:ext cx="1624721" cy="2092444"/>
          </a:xfrm>
        </p:spPr>
      </p:pic>
    </p:spTree>
    <p:extLst>
      <p:ext uri="{BB962C8B-B14F-4D97-AF65-F5344CB8AC3E}">
        <p14:creationId xmlns:p14="http://schemas.microsoft.com/office/powerpoint/2010/main" val="2152112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8480C-5036-425C-AF7E-57E2FCC30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48355"/>
            <a:ext cx="6252210" cy="951795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Франкомовна література Антильських островів</a:t>
            </a:r>
            <a:endParaRPr lang="ru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C648C31-756D-4A71-B5D4-66F1FECC79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396" y="114653"/>
            <a:ext cx="2720327" cy="2999316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F0BEF01C-6999-472D-BCFE-0A5E83D195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0647" y="1614311"/>
            <a:ext cx="6798734" cy="48768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Патрік </a:t>
            </a:r>
            <a:r>
              <a:rPr lang="uk-U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Шамуазо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нар. 1953 р.)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есеїст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сценарист,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уродженець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Мартиніки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Існує в умовах двомовності – домінування французької мови і місцевої креольської.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Занепокоєний прихованим впливом домінуючої мови на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антильську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літературу, прагне передати нею креольські концепти, ментальні моделі і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мовні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риси.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Креолізація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являє собою набір стратегій і прийомів, які дозволяють висвітлити різницю між культурами, надати домінуючій французькій мові креольських смислів.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C21D1F-8512-4FE5-8679-7D63966178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r="17433"/>
          <a:stretch/>
        </p:blipFill>
        <p:spPr>
          <a:xfrm>
            <a:off x="7490838" y="114653"/>
            <a:ext cx="1936558" cy="299931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454F096-BC44-4497-A239-317A2BCFFC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82" y="3247671"/>
            <a:ext cx="2306919" cy="3361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A1EA43C-4BA4-46BF-AF21-DB13217306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8" r="19752"/>
          <a:stretch/>
        </p:blipFill>
        <p:spPr>
          <a:xfrm>
            <a:off x="7490838" y="3247671"/>
            <a:ext cx="1969587" cy="336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01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DE454-6C35-49B6-8CEC-0DE4DF627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968036" cy="363071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6DCC4CF5-C244-41FD-96A3-A78D1DE70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658" y="820271"/>
            <a:ext cx="2646271" cy="4359589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DEDD3C4-B3D9-4FA5-B557-437234368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9071" y="987425"/>
            <a:ext cx="8603223" cy="577644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1992 р. -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Гонкурівська премія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роман “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Тексако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(“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Texaco”).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тексті повернення до коріння не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міфологізується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не стає схожим на популярну в Західній Європі утопію.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креольськість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негритянськість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реалізується у формі усного креольського мовлення: мова рабів була усною, діти, які відвідують школу, вивчають там офіційну французьку мову, яка дає іншу лінгвістичну модель мислення і закріплюється в усному звучанні на радіо і по телебаченню.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Шамуазо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історії, переказані неграмотним чоботарем, що поступово спивається. Креольська мова сприймає світ не упорядкованим, а в хаотичному невпорядкованому русі, чого адекватно не виразиш у синтаксисі французького речення.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народу вибудовується на основі усних оповідей, які поєднують справжні події з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фікціональною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обробкою. Фігура оповідача дуже важлива - він шукає власне і колективне джерело моральної і духовної сили. У мові багато гумору, легкої іронії, що наближає текст до магічного реалізму. Серед персонажів тут знайдемо і зомбі, і шаманів, а з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т.з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структури - проникнення надприродного світу в історію, воскресіння із мертвих, ритуали, сновидіння, візії.</a:t>
            </a:r>
          </a:p>
        </p:txBody>
      </p:sp>
    </p:spTree>
    <p:extLst>
      <p:ext uri="{BB962C8B-B14F-4D97-AF65-F5344CB8AC3E}">
        <p14:creationId xmlns:p14="http://schemas.microsoft.com/office/powerpoint/2010/main" val="2681523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2F1D3-9240-406F-BAE9-DDFBAC384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26609"/>
            <a:ext cx="7556067" cy="1743755"/>
          </a:xfrm>
        </p:spPr>
        <p:txBody>
          <a:bodyPr>
            <a:normAutofit/>
          </a:bodyPr>
          <a:lstStyle/>
          <a:p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A1E6DD-51D8-403C-ABEF-A112F7CB05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3569" y="126608"/>
            <a:ext cx="7556067" cy="6731391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Інше оновлення жанру роману відбувається з тематичного боку - популярна тематика подорожі і відкриття для себе іншого світу.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Ніколя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Був’є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60-х років розповідає про поїздки і відкриття для себе Цейлону, Китаю, Кореї, Японії.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Анрі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Мішо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цікавить  щоденний побут людей.  важливим є розрив із базовою західноєвропейською культурою і відкриття іншого світу, кардинально іншого. Світ має перехідний і болісний характер. Навколо Н.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Бувьє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об'єдналися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Олівьє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Ролен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Даніель Рондо.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оздоровлення особистісного духу сприймається подорож письменниками.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Мішель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Бріс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“Людина на підборах, підбитих вітром” - автобіографія, в якій  визнання приходить через випробування себе іншим.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Жан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Ролен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відвідує Югославію і Африку, пише тексти в дусі М.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Пруста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Поступово формується новий тип письменника, що подорожує насамперед по своїй країні.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Жак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Реда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(“Піти за чорницею” (1991)) поєднує форму автобіографічного роману з описом глибокої французької провінції. Подорож письма домінує у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Ж.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Перека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романі «Просто простори»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27A6F610-18B7-467E-8883-B6464913F8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894" y="174601"/>
            <a:ext cx="3081939" cy="5076989"/>
          </a:xfrm>
        </p:spPr>
      </p:pic>
    </p:spTree>
    <p:extLst>
      <p:ext uri="{BB962C8B-B14F-4D97-AF65-F5344CB8AC3E}">
        <p14:creationId xmlns:p14="http://schemas.microsoft.com/office/powerpoint/2010/main" val="774640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9C564-0618-4D00-B837-1C885DB72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0"/>
            <a:ext cx="7233401" cy="1383632"/>
          </a:xfrm>
        </p:spPr>
        <p:txBody>
          <a:bodyPr>
            <a:normAutofit fontScale="90000"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Франкофонія –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 французькою мовою, створена письменниками не французького походження, які живуть поза межами території Франції</a:t>
            </a:r>
            <a:endParaRPr lang="uk-UA" sz="2400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192A45C-F76E-4BD3-80A2-0DE8E7E4B2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3973" y="1485900"/>
            <a:ext cx="8541417" cy="54864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Колоніальна політика Франції к. ХІХ – ХХ ст., існування великих географічних регіонів, де французька мова є другою після рідної.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Західна Африка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Сенегал, Кот-д’Івуар, Малі, Буркіна-Фасо, Бенін,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Нігер, Гвінея, Мавританія.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Центральна Африка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Чад, Центральноафриканська Республіка, Габон, Республіка Конго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Північна Африка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Алжир, Туніс, Марокко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Карибський регіон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Гаїті (офіційна мова поряд із креольською), Французькі заморські території: Гваделупа, Мартиніка.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Південно-Східна Азія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В’єтнам, Лаос, Камбоджа — колишній Французький Індокитай.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Океанія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Французька Полінезія, Нова Каледонія.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Канада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провінція Квебек, частково Нью-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Брансвік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Онтаріо — французька мова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збереглася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колоніальну присутність Франції у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XVII–XVIII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Місце для вмісту 9">
            <a:extLst>
              <a:ext uri="{FF2B5EF4-FFF2-40B4-BE49-F238E27FC236}">
                <a16:creationId xmlns:a16="http://schemas.microsoft.com/office/drawing/2014/main" id="{4229C86E-45B5-47AD-9EF4-17F212465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9" r="22124"/>
          <a:stretch/>
        </p:blipFill>
        <p:spPr>
          <a:xfrm>
            <a:off x="8298180" y="-80296"/>
            <a:ext cx="3893820" cy="3132391"/>
          </a:xfrm>
        </p:spPr>
      </p:pic>
    </p:spTree>
    <p:extLst>
      <p:ext uri="{BB962C8B-B14F-4D97-AF65-F5344CB8AC3E}">
        <p14:creationId xmlns:p14="http://schemas.microsoft.com/office/powerpoint/2010/main" val="2460467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2995F4-260E-43FF-B5C0-E0C5BCC8D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041" y="204538"/>
            <a:ext cx="6439317" cy="1070810"/>
          </a:xfrm>
        </p:spPr>
        <p:txBody>
          <a:bodyPr/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 формування </a:t>
            </a:r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франкофонної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літератури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6D81A784-474D-4DFD-A8A0-B32CB4B8E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648" y="413709"/>
            <a:ext cx="3829944" cy="5252496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F5B0D2E-2C66-4FF5-A0AF-122473FA6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5816" y="1748269"/>
            <a:ext cx="6886232" cy="476450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глобалізації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Культурна політика французької держави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міжнародної організації франкофонії (політична організація, що має культурні цілі розповсюдження мови у світі, налічує 200 млн. осіб, що розмовляють французькою).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 не-французи, які пишуть французькою – найчисленніша  когорта письменників у світі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їхніх текстів спирається на геополітику, міжкультурну взаємодію, історію культури, історію літературних жанрів у регіоні.</a:t>
            </a: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958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8D0CD4-C748-49D5-B41A-3D33F1F5A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182804" cy="871728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Напрямки літературної франкофонії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4C62FF1-1AA3-48AE-B561-7D19553C3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4256" y="1633728"/>
            <a:ext cx="7613904" cy="476707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Європейський екзотизм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(художні фігури, форми, образи, вигадані в Європі для позначення інших цивілізацій).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 подорожі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фіксує відмінності між національними варіантами франкофонії (франкомовна Швейцарія і країни Магрибського басейну, Єгипту і країн Середнього сходу, Гваделупи,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Карибів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Антильських островів).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Постколоніальні студії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підтримують прагнення франкомовних письменників розповісти «забуту» історію колонізованих народів — очима самих тубільців, а не колонізаторів,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вписують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франкофонії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ширший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контекст: як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глобального руху за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деколонізацію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Місце для вмісту 9">
            <a:extLst>
              <a:ext uri="{FF2B5EF4-FFF2-40B4-BE49-F238E27FC236}">
                <a16:creationId xmlns:a16="http://schemas.microsoft.com/office/drawing/2014/main" id="{026ED92B-92FC-4C3C-9AA0-D0A9F8968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856" y="609473"/>
            <a:ext cx="3047073" cy="5096383"/>
          </a:xfrm>
        </p:spPr>
      </p:pic>
    </p:spTree>
    <p:extLst>
      <p:ext uri="{BB962C8B-B14F-4D97-AF65-F5344CB8AC3E}">
        <p14:creationId xmlns:p14="http://schemas.microsoft.com/office/powerpoint/2010/main" val="514210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DE772-58B8-41D8-A9FB-25132D40C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6744353" cy="860612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Європейський екзотизм як відкриття </a:t>
            </a:r>
            <a:r>
              <a:rPr lang="uk-UA" b="1" i="1" dirty="0" err="1"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інакшості</a:t>
            </a:r>
            <a:r>
              <a:rPr lang="uk-UA" b="1" i="1" dirty="0"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 світу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5F2F252-B990-465C-A0AD-7D18F0316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282" y="1707776"/>
            <a:ext cx="7274859" cy="458544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З’являється покоління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подорожуючих письменників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Ніколя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Був’є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(1929-1998),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Блез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Сандрар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(1887-1961),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Катеб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Ясін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(1929-1989). Оповідь будується у вигляді хроніки, споглядання нових горизонтів передає фотографія.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Однією з констант літератури подорожі є зовнішній / внутрішній простори: все, що спостерігає око, нагадує про вразливість і смертність людини.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Екзотика має власну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естетику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оспівування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відмінного. Подорож в інший культурний простір повертає персонажа до самотності, невміння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комунікувати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зі світом. Письмо відбиває стан сумнівів.</a:t>
            </a:r>
          </a:p>
        </p:txBody>
      </p:sp>
      <p:pic>
        <p:nvPicPr>
          <p:cNvPr id="10" name="Місце для вмісту 9">
            <a:extLst>
              <a:ext uri="{FF2B5EF4-FFF2-40B4-BE49-F238E27FC236}">
                <a16:creationId xmlns:a16="http://schemas.microsoft.com/office/drawing/2014/main" id="{81ED5FE2-865F-48D6-9C2B-F5421D2E3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1" t="3468" r="6869" b="1617"/>
          <a:stretch/>
        </p:blipFill>
        <p:spPr>
          <a:xfrm>
            <a:off x="8224206" y="954742"/>
            <a:ext cx="3407500" cy="5096434"/>
          </a:xfrm>
        </p:spPr>
      </p:pic>
    </p:spTree>
    <p:extLst>
      <p:ext uri="{BB962C8B-B14F-4D97-AF65-F5344CB8AC3E}">
        <p14:creationId xmlns:p14="http://schemas.microsoft.com/office/powerpoint/2010/main" val="4294190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6C3AF-CDD4-453C-9D1A-FCBF2259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0"/>
            <a:ext cx="7092632" cy="829056"/>
          </a:xfrm>
        </p:spPr>
        <p:txBody>
          <a:bodyPr>
            <a:norm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постколоніальних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франкофонії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5F02FA2F-B76E-4E45-869C-E00C19F6C1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471" y="965440"/>
            <a:ext cx="3184937" cy="4697780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BAE109D-4E2E-4D8F-9921-D7B679F1C8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2940" y="829056"/>
            <a:ext cx="7863840" cy="5320284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Критика колоніального дискурсу.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Постколоніальні студії аналізують, як у франкомовній літературі репрезентуються колоніальні стосунки: підкорення, асиміляція, расизм, пригнічення. Через цю оптику переглядаються образи «Іншого» та механізми влади, які нав'язувалися метрополією.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постколоніальної ідентичності.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 франкофонії часто ставить у центр питання подвійної або гібридної ідентичності: між африканським, азійським чи карибським корінням і впливом французької культури.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Постколоніальні студії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допомагають проаналізувати цю багатошарову ідентичність, зокрема конфлікти між традицією і модерністю, між рідною мовою і французькою</a:t>
            </a:r>
            <a:r>
              <a:rPr lang="uk-UA" sz="2400" dirty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Мова як інструмент і спротив.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Французька мова була знаряддям колоніальної політики, але в постколоніальній літературі вона часто використовується і як засіб опору. Багато франкомовних авторів свідомо деформують мову, вводять локальні слова, щоб показати свою автономію.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uk-U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060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4DD48B-EFCC-42FA-AAC4-64A7598C4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01600"/>
            <a:ext cx="6174891" cy="101600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Постколоніальні студії як складова франкофонії</a:t>
            </a:r>
            <a:endParaRPr lang="ru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B0B1A0D-3200-40BC-8767-6F2BE9244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797" y="28039"/>
            <a:ext cx="4735513" cy="3159263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F9723191-A2C8-4D3D-A9E5-8A83D7FDE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2047" y="1343378"/>
            <a:ext cx="6772632" cy="551462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Марі </a:t>
            </a:r>
            <a:r>
              <a:rPr lang="uk-U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Ндіай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р.н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1967) – франко-сенегальська письменниця. Перша темношкіра авторка, удостоєна Гонкурівської премії за роман «Могутні жінки».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«Найбільш перекладений у світі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франкофонний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автор. В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оманливо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прозорих текстах легко поєднується дивне, фантастичне, містичне. Впевнене письмо приховує глухе насильство і біль, які ранять читача».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«Авторка створює роман ламаний, загнаний в глухий кут, як і його персонажі, що пізнали жорстокість життя, зазнали ударів, від яких важко піднятися, і так і існують з гангреною в душі, що їх роз’їдає, робить чужими самим собі. Мовчання і табу в змішаних сім’ях, коли зіштовхуються дві далекі країни, які розділяють і розривають людських істот зсередини з бездушною силою».</a:t>
            </a:r>
            <a:endParaRPr lang="ru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88E01D-CCA1-4016-B5EE-2A7B447475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66"/>
          <a:stretch/>
        </p:blipFill>
        <p:spPr>
          <a:xfrm>
            <a:off x="7174865" y="3299922"/>
            <a:ext cx="2345653" cy="353004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88A2182-18E3-4C5D-A7C1-598FF9E157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736" y="3327960"/>
            <a:ext cx="2503574" cy="353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19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E19C1-BAF6-4161-A41D-A1426F526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493777" cy="1035424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«Могутні жінки» </a:t>
            </a:r>
            <a:r>
              <a:rPr lang="uk-UA" dirty="0"/>
              <a:t>(2009) – Гонкурівська премія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F5EB176-0DCB-44CE-91E8-3670F655D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8798" y="1707776"/>
            <a:ext cx="7336025" cy="469302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Дія роману “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могутні жінки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розгортається в Африці, три жінки розповідають про свою боротьбу за людську гідність. Авторка заявляла, що вона будувала цю книгу як музичне ціле, в якому три частини поєднані спільною темою-контрапунктом. Це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внутрішньої сили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яку демонструють головні героїні.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Нора, Фанта і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Кадді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чинять спротив світові, вони хочуть жити своїм життям. Внутрішній надрив, криза ідентичності, сумнів щодо походження і питання долі людської - ці проблеми викладаються потужною, вишуканою мовою, в якій бринить міць авторського таланту і плаче людська душа”</a:t>
            </a:r>
          </a:p>
        </p:txBody>
      </p:sp>
      <p:pic>
        <p:nvPicPr>
          <p:cNvPr id="14" name="Місце для вмісту 13">
            <a:extLst>
              <a:ext uri="{FF2B5EF4-FFF2-40B4-BE49-F238E27FC236}">
                <a16:creationId xmlns:a16="http://schemas.microsoft.com/office/drawing/2014/main" id="{AE818AC7-8718-42CE-B38F-3E8EE68CFE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28" b="6584"/>
          <a:stretch/>
        </p:blipFill>
        <p:spPr>
          <a:xfrm>
            <a:off x="8348102" y="457200"/>
            <a:ext cx="3648980" cy="5795047"/>
          </a:xfrm>
        </p:spPr>
      </p:pic>
    </p:spTree>
    <p:extLst>
      <p:ext uri="{BB962C8B-B14F-4D97-AF65-F5344CB8AC3E}">
        <p14:creationId xmlns:p14="http://schemas.microsoft.com/office/powerpoint/2010/main" val="3983043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ECF3C6-2867-4CE4-AB16-F895FE83E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80416"/>
            <a:ext cx="5798079" cy="853441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постколоніального дискурсу творів М. </a:t>
            </a:r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НДіай</a:t>
            </a:r>
            <a:endParaRPr lang="ru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0BDF962-C84D-43A0-9D5C-65A68C811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368" y="0"/>
            <a:ext cx="2533512" cy="371412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D454F55E-BF61-44DE-AFCB-A288CCE22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5010" y="1377696"/>
            <a:ext cx="6948749" cy="51998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Показує постійний рух персонажів від однієї до іншої культури, від Франції до Африки і навпаки. Її цікавить 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 людяності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родинному просторі, принципове нерозуміння Іншого.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«Заслуга Марі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НДіай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у введенні у французьку літературу образів вразливих людей, переміщених і недоречних, безглуздих і декласованих, ослаблених етнічним змішуванням, міграцією, еміграцією, класовими стосунками і, головне, монструозністю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 як </a:t>
            </a:r>
            <a:r>
              <a:rPr lang="uk-U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мікролабораторій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колективного варварства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Творчість на перетині двох літератур: французької з її інтересом до глибоко приватного простору, психіки і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сенсорики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заглибленням через мовлення в потаємні жахливі глибини людського, і англо-саксонської – з проблематикою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мультиетнічного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5E8E07-CB02-477F-947C-01B96E820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880" y="2685575"/>
            <a:ext cx="2281070" cy="364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833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1530</TotalTime>
  <Words>2032</Words>
  <Application>Microsoft Office PowerPoint</Application>
  <PresentationFormat>Широкий екран</PresentationFormat>
  <Paragraphs>75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Лекція № 7 Літературна франкофонія</vt:lpstr>
      <vt:lpstr>Франкофонія – література французькою мовою, створена письменниками не французького походження, які живуть поза межами території Франції</vt:lpstr>
      <vt:lpstr>Фактори формування франкофонної літератури</vt:lpstr>
      <vt:lpstr>Напрямки літературної франкофонії</vt:lpstr>
      <vt:lpstr>Європейський екзотизм як відкриття інакшості світу</vt:lpstr>
      <vt:lpstr>Значення постколоніальних студій  для літератури франкофонії</vt:lpstr>
      <vt:lpstr>Постколоніальні студії як складова франкофонії</vt:lpstr>
      <vt:lpstr>«Могутні жінки» (2009) – Гонкурівська премія</vt:lpstr>
      <vt:lpstr>Значення постколоніального дискурсу творів М. НДіай</vt:lpstr>
      <vt:lpstr>Презентація PowerPoint</vt:lpstr>
      <vt:lpstr>Алжирська літературна франкофонія</vt:lpstr>
      <vt:lpstr>Алжирська літературна франкофонія</vt:lpstr>
      <vt:lpstr>Тіло жінки як тло письма, тіло-тло нації – місце, де нашаровуються мови</vt:lpstr>
      <vt:lpstr>Франкомовна література Антильських островів</vt:lpstr>
      <vt:lpstr>Презентація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№ 7</dc:title>
  <dc:creator>Яна Кравченко</dc:creator>
  <cp:lastModifiedBy>Яна Кравченко</cp:lastModifiedBy>
  <cp:revision>44</cp:revision>
  <dcterms:created xsi:type="dcterms:W3CDTF">2025-05-19T19:01:17Z</dcterms:created>
  <dcterms:modified xsi:type="dcterms:W3CDTF">2025-05-21T19:29:36Z</dcterms:modified>
</cp:coreProperties>
</file>