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5" r:id="rId2"/>
  </p:sldMasterIdLst>
  <p:notesMasterIdLst>
    <p:notesMasterId r:id="rId34"/>
  </p:notesMasterIdLst>
  <p:handoutMasterIdLst>
    <p:handoutMasterId r:id="rId35"/>
  </p:handoutMasterIdLst>
  <p:sldIdLst>
    <p:sldId id="28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7104063" cy="1023461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ерина Шишка" initials="КШ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09090"/>
    <a:srgbClr val="AD9F99"/>
    <a:srgbClr val="FFFFFF"/>
    <a:srgbClr val="D2DA7A"/>
    <a:srgbClr val="ECF1F5"/>
    <a:srgbClr val="FCEDEA"/>
    <a:srgbClr val="F8D5CC"/>
    <a:srgbClr val="E5DED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9600" autoAdjust="0"/>
  </p:normalViewPr>
  <p:slideViewPr>
    <p:cSldViewPr>
      <p:cViewPr varScale="1">
        <p:scale>
          <a:sx n="100" d="100"/>
          <a:sy n="100" d="100"/>
        </p:scale>
        <p:origin x="-7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930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4874402665224"/>
          <c:y val="4.3435345074176866E-2"/>
          <c:w val="0.75078304056750911"/>
          <c:h val="0.799185209579888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35°C</c:v>
                </c:pt>
              </c:strCache>
            </c:strRef>
          </c:tx>
          <c:spPr>
            <a:ln w="57150">
              <a:solidFill>
                <a:srgbClr val="336699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</c:numCache>
            </c:numRef>
          </c:xVal>
          <c:yVal>
            <c:numRef>
              <c:f>Sheet1!$B$2:$B$22</c:f>
              <c:numCache>
                <c:formatCode>0.0</c:formatCode>
                <c:ptCount val="21"/>
                <c:pt idx="0">
                  <c:v>4.7</c:v>
                </c:pt>
                <c:pt idx="1">
                  <c:v>4.8249999997980151</c:v>
                </c:pt>
                <c:pt idx="2">
                  <c:v>4.9499999996059314</c:v>
                </c:pt>
                <c:pt idx="3">
                  <c:v>5.0749999994281794</c:v>
                </c:pt>
                <c:pt idx="4">
                  <c:v>5.1999999992687744</c:v>
                </c:pt>
                <c:pt idx="5">
                  <c:v>5.3249999991311654</c:v>
                </c:pt>
                <c:pt idx="6">
                  <c:v>5.4499999990181909</c:v>
                </c:pt>
                <c:pt idx="7">
                  <c:v>5.5749999989319949</c:v>
                </c:pt>
                <c:pt idx="8">
                  <c:v>5.6999999988740511</c:v>
                </c:pt>
                <c:pt idx="9">
                  <c:v>5.8249999988450734</c:v>
                </c:pt>
                <c:pt idx="10">
                  <c:v>5.9499999988450814</c:v>
                </c:pt>
                <c:pt idx="11">
                  <c:v>6.0749999988733423</c:v>
                </c:pt>
                <c:pt idx="12">
                  <c:v>6.1999999989284849</c:v>
                </c:pt>
                <c:pt idx="13">
                  <c:v>6.3249999990084902</c:v>
                </c:pt>
                <c:pt idx="14">
                  <c:v>6.4499999991108323</c:v>
                </c:pt>
                <c:pt idx="15">
                  <c:v>6.5749999992323973</c:v>
                </c:pt>
                <c:pt idx="16">
                  <c:v>6.6999999993697825</c:v>
                </c:pt>
                <c:pt idx="17">
                  <c:v>6.8249999995192265</c:v>
                </c:pt>
                <c:pt idx="18">
                  <c:v>6.9499999996767894</c:v>
                </c:pt>
                <c:pt idx="19">
                  <c:v>7.0749999998383917</c:v>
                </c:pt>
                <c:pt idx="20">
                  <c:v>7.2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E89-4066-A382-AC2C722EF5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45°C</c:v>
                </c:pt>
              </c:strCache>
            </c:strRef>
          </c:tx>
          <c:spPr>
            <a:ln w="762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</c:numCache>
            </c:numRef>
          </c:xVal>
          <c:yVal>
            <c:numRef>
              <c:f>Sheet1!$C$2:$C$22</c:f>
              <c:numCache>
                <c:formatCode>0.0</c:formatCode>
                <c:ptCount val="21"/>
                <c:pt idx="0">
                  <c:v>2.8</c:v>
                </c:pt>
                <c:pt idx="1">
                  <c:v>2.92472249339338</c:v>
                </c:pt>
                <c:pt idx="2">
                  <c:v>3.0494585689360276</c:v>
                </c:pt>
                <c:pt idx="3">
                  <c:v>3.1742143529431086</c:v>
                </c:pt>
                <c:pt idx="4">
                  <c:v>3.2989953395063272</c:v>
                </c:pt>
                <c:pt idx="5">
                  <c:v>3.4238062715155202</c:v>
                </c:pt>
                <c:pt idx="6">
                  <c:v>3.5486510429752482</c:v>
                </c:pt>
                <c:pt idx="7">
                  <c:v>3.6735326244856532</c:v>
                </c:pt>
                <c:pt idx="8">
                  <c:v>3.7984530131443477</c:v>
                </c:pt>
                <c:pt idx="9">
                  <c:v>3.92341320749762</c:v>
                </c:pt>
                <c:pt idx="10">
                  <c:v>4.048413207540885</c:v>
                </c:pt>
                <c:pt idx="11">
                  <c:v>4.1734520391554479</c:v>
                </c:pt>
                <c:pt idx="12">
                  <c:v>4.2985278017853972</c:v>
                </c:pt>
                <c:pt idx="13">
                  <c:v>4.4236377376192175</c:v>
                </c:pt>
                <c:pt idx="14">
                  <c:v>4.5487783200568694</c:v>
                </c:pt>
                <c:pt idx="15">
                  <c:v>4.6739453588254447</c:v>
                </c:pt>
                <c:pt idx="16">
                  <c:v>4.7991341187636314</c:v>
                </c:pt>
                <c:pt idx="17">
                  <c:v>4.9243394490334556</c:v>
                </c:pt>
                <c:pt idx="18">
                  <c:v>5.0495559193425485</c:v>
                </c:pt>
                <c:pt idx="19">
                  <c:v>5.1747779596712755</c:v>
                </c:pt>
                <c:pt idx="20">
                  <c:v>5.3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E89-4066-A382-AC2C722EF5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55°C</c:v>
                </c:pt>
              </c:strCache>
            </c:strRef>
          </c:tx>
          <c:spPr>
            <a:ln w="76200">
              <a:solidFill>
                <a:schemeClr val="accent6"/>
              </a:solidFill>
              <a:prstDash val="sysDot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</c:numCache>
            </c:numRef>
          </c:xVal>
          <c:yVal>
            <c:numRef>
              <c:f>Sheet1!$D$2:$D$22</c:f>
              <c:numCache>
                <c:formatCode>0.0</c:formatCode>
                <c:ptCount val="21"/>
                <c:pt idx="0">
                  <c:v>2</c:v>
                </c:pt>
                <c:pt idx="1">
                  <c:v>2.0799999999999987</c:v>
                </c:pt>
                <c:pt idx="2">
                  <c:v>2.1599999999999993</c:v>
                </c:pt>
                <c:pt idx="3">
                  <c:v>2.2399999999999993</c:v>
                </c:pt>
                <c:pt idx="4">
                  <c:v>2.3199999999999967</c:v>
                </c:pt>
                <c:pt idx="5">
                  <c:v>2.4</c:v>
                </c:pt>
                <c:pt idx="6">
                  <c:v>2.4999999999999343</c:v>
                </c:pt>
                <c:pt idx="7">
                  <c:v>2.5999999999998709</c:v>
                </c:pt>
                <c:pt idx="8">
                  <c:v>2.6999999999998181</c:v>
                </c:pt>
                <c:pt idx="9">
                  <c:v>2.7999999999997787</c:v>
                </c:pt>
                <c:pt idx="10">
                  <c:v>2.8999999999997432</c:v>
                </c:pt>
                <c:pt idx="11">
                  <c:v>2.9999999999997264</c:v>
                </c:pt>
                <c:pt idx="12">
                  <c:v>3.0999999999997208</c:v>
                </c:pt>
                <c:pt idx="13">
                  <c:v>3.1999999999997271</c:v>
                </c:pt>
                <c:pt idx="14">
                  <c:v>3.2999999999997467</c:v>
                </c:pt>
                <c:pt idx="15">
                  <c:v>3.3999999999997716</c:v>
                </c:pt>
                <c:pt idx="16">
                  <c:v>3.4999999999998073</c:v>
                </c:pt>
                <c:pt idx="17">
                  <c:v>3.5999999999998527</c:v>
                </c:pt>
                <c:pt idx="18">
                  <c:v>3.6999999999999007</c:v>
                </c:pt>
                <c:pt idx="19">
                  <c:v>3.799999999999951</c:v>
                </c:pt>
                <c:pt idx="20">
                  <c:v>3.9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E89-4066-A382-AC2C722EF5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60°C</c:v>
                </c:pt>
              </c:strCache>
            </c:strRef>
          </c:tx>
          <c:spPr>
            <a:ln w="5715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</c:numCache>
            </c:numRef>
          </c:xVal>
          <c:yVal>
            <c:numRef>
              <c:f>Sheet1!$E$2:$E$22</c:f>
              <c:numCache>
                <c:formatCode>0.0</c:formatCode>
                <c:ptCount val="21"/>
                <c:pt idx="0">
                  <c:v>1.6</c:v>
                </c:pt>
                <c:pt idx="1">
                  <c:v>1.6800000000038677</c:v>
                </c:pt>
                <c:pt idx="2">
                  <c:v>1.7600000000050617</c:v>
                </c:pt>
                <c:pt idx="3">
                  <c:v>1.8400000000040944</c:v>
                </c:pt>
                <c:pt idx="4">
                  <c:v>1.9200000000020478</c:v>
                </c:pt>
                <c:pt idx="5">
                  <c:v>2</c:v>
                </c:pt>
                <c:pt idx="6">
                  <c:v>2.0933333333320876</c:v>
                </c:pt>
                <c:pt idx="7">
                  <c:v>2.1866666666642827</c:v>
                </c:pt>
                <c:pt idx="8">
                  <c:v>2.2799999999966301</c:v>
                </c:pt>
                <c:pt idx="9">
                  <c:v>2.3733333333291626</c:v>
                </c:pt>
                <c:pt idx="10">
                  <c:v>2.4666666666619159</c:v>
                </c:pt>
                <c:pt idx="11">
                  <c:v>2.5599999999948935</c:v>
                </c:pt>
                <c:pt idx="12">
                  <c:v>2.6533333333281135</c:v>
                </c:pt>
                <c:pt idx="13">
                  <c:v>2.7466666666615609</c:v>
                </c:pt>
                <c:pt idx="14">
                  <c:v>2.8399999999952183</c:v>
                </c:pt>
                <c:pt idx="15">
                  <c:v>2.9333333333290788</c:v>
                </c:pt>
                <c:pt idx="16">
                  <c:v>3.0266666666630937</c:v>
                </c:pt>
                <c:pt idx="17">
                  <c:v>3.1199999999972374</c:v>
                </c:pt>
                <c:pt idx="18">
                  <c:v>3.2133333333314642</c:v>
                </c:pt>
                <c:pt idx="19">
                  <c:v>3.3066666666657278</c:v>
                </c:pt>
                <c:pt idx="20">
                  <c:v>3.4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E89-4066-A382-AC2C722EF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521664"/>
        <c:axId val="296518784"/>
      </c:scatterChart>
      <c:valAx>
        <c:axId val="296521664"/>
        <c:scaling>
          <c:orientation val="minMax"/>
          <c:max val="15"/>
          <c:min val="-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uk-UA" sz="2000" b="1" i="0" u="none" strike="noStrike" baseline="0" dirty="0"/>
                  <a:t>Вхідна температура у випарнику</a:t>
                </a:r>
                <a:r>
                  <a:rPr lang="en-US" sz="2000" b="1" i="0" u="none" strike="noStrike" baseline="0" dirty="0"/>
                  <a:t> 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27544342215678674"/>
              <c:y val="0.89948676337549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296518784"/>
        <c:crossesAt val="0"/>
        <c:crossBetween val="midCat"/>
        <c:majorUnit val="2.5"/>
      </c:valAx>
      <c:valAx>
        <c:axId val="2965187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uk-UA" sz="2400" dirty="0"/>
                  <a:t>ККД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2.5526483726866626E-3"/>
              <c:y val="9.2797228879330645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296521664"/>
        <c:crossesAt val="-5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3890236119974448"/>
          <c:y val="4.506663195431921E-2"/>
          <c:w val="0.15216336949585194"/>
          <c:h val="0.272815008336767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9465417470379"/>
          <c:y val="4.0169454465517486E-2"/>
          <c:w val="0.57559621567006525"/>
          <c:h val="0.773023249628309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Навантаження будівлі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-25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-5</c:v>
                </c:pt>
                <c:pt idx="5">
                  <c:v>0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86</c:v>
                </c:pt>
                <c:pt idx="2">
                  <c:v>72</c:v>
                </c:pt>
                <c:pt idx="3">
                  <c:v>58</c:v>
                </c:pt>
                <c:pt idx="4">
                  <c:v>44</c:v>
                </c:pt>
                <c:pt idx="5">
                  <c:v>29.999999999999989</c:v>
                </c:pt>
                <c:pt idx="6">
                  <c:v>16</c:v>
                </c:pt>
                <c:pt idx="7">
                  <c:v>15</c:v>
                </c:pt>
                <c:pt idx="8">
                  <c:v>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78-44DA-A473-E8DFCEE4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Тепловий насос</c:v>
                </c:pt>
              </c:strCache>
            </c:strRef>
          </c:tx>
          <c:spPr>
            <a:ln w="762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-25</c:v>
                </c:pt>
                <c:pt idx="1">
                  <c:v>-20</c:v>
                </c:pt>
                <c:pt idx="2">
                  <c:v>-15</c:v>
                </c:pt>
                <c:pt idx="3">
                  <c:v>-10</c:v>
                </c:pt>
                <c:pt idx="4">
                  <c:v>-5</c:v>
                </c:pt>
                <c:pt idx="5">
                  <c:v>0</c:v>
                </c:pt>
                <c:pt idx="6">
                  <c:v>5</c:v>
                </c:pt>
                <c:pt idx="7">
                  <c:v>10</c:v>
                </c:pt>
                <c:pt idx="8">
                  <c:v>15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30</c:v>
                </c:pt>
                <c:pt idx="1">
                  <c:v>44.000003199333129</c:v>
                </c:pt>
                <c:pt idx="2">
                  <c:v>58.000004187981475</c:v>
                </c:pt>
                <c:pt idx="3">
                  <c:v>72.000003388148301</c:v>
                </c:pt>
                <c:pt idx="4">
                  <c:v>86.000001694074101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78-44DA-A473-E8DFCEE4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522816"/>
        <c:axId val="296495936"/>
      </c:scatterChart>
      <c:valAx>
        <c:axId val="296522816"/>
        <c:scaling>
          <c:orientation val="minMax"/>
          <c:max val="15"/>
          <c:min val="-2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uk-UA" sz="2200" dirty="0"/>
                  <a:t>Температура</a:t>
                </a:r>
                <a:r>
                  <a:rPr lang="uk-UA" sz="2200" baseline="0" dirty="0"/>
                  <a:t> навколишнього середовища</a:t>
                </a:r>
                <a:r>
                  <a:rPr lang="en-US" sz="2200" dirty="0"/>
                  <a:t>, </a:t>
                </a:r>
                <a:r>
                  <a:rPr lang="en-US" sz="2200" dirty="0">
                    <a:latin typeface="Arial"/>
                    <a:cs typeface="Arial"/>
                  </a:rPr>
                  <a:t>°C</a:t>
                </a:r>
                <a:endParaRPr lang="en-US" sz="2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296495936"/>
        <c:crossesAt val="-25"/>
        <c:crossBetween val="midCat"/>
        <c:majorUnit val="5"/>
      </c:valAx>
      <c:valAx>
        <c:axId val="2964959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200"/>
                </a:pPr>
                <a:r>
                  <a:rPr lang="uk-UA" sz="2200" dirty="0"/>
                  <a:t>Завантаження</a:t>
                </a:r>
                <a:r>
                  <a:rPr lang="en-US" sz="2200" baseline="0" dirty="0"/>
                  <a:t> %</a:t>
                </a:r>
                <a:endParaRPr lang="en-US" sz="2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296522816"/>
        <c:crossesAt val="-25"/>
        <c:crossBetween val="midCat"/>
        <c:majorUnit val="20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overlay val="0"/>
      <c:txPr>
        <a:bodyPr/>
        <a:lstStyle/>
        <a:p>
          <a:pPr>
            <a:defRPr sz="22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686F4-46F4-4EE7-B017-8C3D72F6F8BF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94E22CA4-4659-41F5-A256-5BA01171AD17}">
      <dgm:prSet phldrT="[Text]" custT="1"/>
      <dgm:spPr/>
      <dgm:t>
        <a:bodyPr/>
        <a:lstStyle/>
        <a:p>
          <a:r>
            <a:rPr lang="uk-UA" sz="1400" b="1" dirty="0"/>
            <a:t>Потреби гарячої води</a:t>
          </a:r>
          <a:endParaRPr lang="en-GB" sz="1200" b="1" dirty="0">
            <a:latin typeface="+mj-lt"/>
          </a:endParaRPr>
        </a:p>
      </dgm:t>
    </dgm:pt>
    <dgm:pt modelId="{FE8FCB89-5D7E-4CA8-BB15-ED800C18BB25}" type="parTrans" cxnId="{2B1161B8-EA5E-4A73-96AD-A39EC0CF10AD}">
      <dgm:prSet/>
      <dgm:spPr/>
      <dgm:t>
        <a:bodyPr/>
        <a:lstStyle/>
        <a:p>
          <a:endParaRPr lang="en-GB"/>
        </a:p>
      </dgm:t>
    </dgm:pt>
    <dgm:pt modelId="{64B44B99-C023-4918-9261-372496597F85}" type="sibTrans" cxnId="{2B1161B8-EA5E-4A73-96AD-A39EC0CF10AD}">
      <dgm:prSet/>
      <dgm:spPr/>
      <dgm:t>
        <a:bodyPr/>
        <a:lstStyle/>
        <a:p>
          <a:endParaRPr lang="en-GB"/>
        </a:p>
      </dgm:t>
    </dgm:pt>
    <dgm:pt modelId="{78AD8482-36DC-40E2-BC0E-86D4F8BBB130}">
      <dgm:prSet phldrT="[Text]" custT="1"/>
      <dgm:spPr/>
      <dgm:t>
        <a:bodyPr/>
        <a:lstStyle/>
        <a:p>
          <a:r>
            <a:rPr lang="ru-RU" sz="1400" b="1" dirty="0" err="1"/>
            <a:t>Площа</a:t>
          </a:r>
          <a:r>
            <a:rPr lang="ru-RU" sz="1400" b="1" dirty="0"/>
            <a:t> </a:t>
          </a:r>
          <a:r>
            <a:rPr lang="ru-RU" sz="1400" b="1" dirty="0" err="1"/>
            <a:t>сонячного</a:t>
          </a:r>
          <a:r>
            <a:rPr lang="ru-RU" sz="1400" b="1" dirty="0"/>
            <a:t> </a:t>
          </a:r>
          <a:r>
            <a:rPr lang="ru-RU" sz="1400" b="1" dirty="0" err="1"/>
            <a:t>колектора</a:t>
          </a:r>
          <a:endParaRPr lang="en-GB" sz="1200" b="1" dirty="0">
            <a:latin typeface="+mj-lt"/>
          </a:endParaRPr>
        </a:p>
      </dgm:t>
    </dgm:pt>
    <dgm:pt modelId="{8E8CBE10-5EAA-4B19-A6EF-DDA7C076F5C0}" type="parTrans" cxnId="{73CA5279-6165-43E3-AC3B-72B79A09EAA3}">
      <dgm:prSet/>
      <dgm:spPr/>
      <dgm:t>
        <a:bodyPr/>
        <a:lstStyle/>
        <a:p>
          <a:endParaRPr lang="en-GB"/>
        </a:p>
      </dgm:t>
    </dgm:pt>
    <dgm:pt modelId="{A223FD9F-764B-44E2-8978-EBB014406FBD}" type="sibTrans" cxnId="{73CA5279-6165-43E3-AC3B-72B79A09EAA3}">
      <dgm:prSet/>
      <dgm:spPr/>
      <dgm:t>
        <a:bodyPr/>
        <a:lstStyle/>
        <a:p>
          <a:endParaRPr lang="en-GB"/>
        </a:p>
      </dgm:t>
    </dgm:pt>
    <dgm:pt modelId="{319FC8EE-BB18-42F2-AC78-BC9D4178857B}">
      <dgm:prSet phldrT="[Text]" custT="1"/>
      <dgm:spPr/>
      <dgm:t>
        <a:bodyPr/>
        <a:lstStyle/>
        <a:p>
          <a:r>
            <a:rPr lang="uk-UA" sz="1200" b="1" dirty="0">
              <a:latin typeface="+mj-lt"/>
            </a:rPr>
            <a:t>Об</a:t>
          </a:r>
          <a:r>
            <a:rPr lang="uk-UA" sz="1200" b="1" dirty="0">
              <a:latin typeface="Calibri" panose="020F0502020204030204" pitchFamily="34" charset="0"/>
              <a:cs typeface="Calibri" panose="020F0502020204030204" pitchFamily="34" charset="0"/>
            </a:rPr>
            <a:t>‘єм сховища</a:t>
          </a:r>
          <a:endParaRPr lang="lv-LV" sz="1200" b="1" dirty="0">
            <a:latin typeface="+mj-lt"/>
          </a:endParaRPr>
        </a:p>
      </dgm:t>
    </dgm:pt>
    <dgm:pt modelId="{D6E143A7-7FB5-4BB8-9DB0-4E58C196A814}" type="sibTrans" cxnId="{5B185933-F678-491E-AE03-79ACDAD0CD0F}">
      <dgm:prSet/>
      <dgm:spPr/>
      <dgm:t>
        <a:bodyPr/>
        <a:lstStyle/>
        <a:p>
          <a:endParaRPr lang="en-GB"/>
        </a:p>
      </dgm:t>
    </dgm:pt>
    <dgm:pt modelId="{338964AA-5951-4425-A838-0EDE7CF75CE5}" type="parTrans" cxnId="{5B185933-F678-491E-AE03-79ACDAD0CD0F}">
      <dgm:prSet/>
      <dgm:spPr/>
      <dgm:t>
        <a:bodyPr/>
        <a:lstStyle/>
        <a:p>
          <a:endParaRPr lang="en-GB"/>
        </a:p>
      </dgm:t>
    </dgm:pt>
    <dgm:pt modelId="{41E03374-B82E-42C6-9266-E951B267F7E4}" type="pres">
      <dgm:prSet presAssocID="{87C686F4-46F4-4EE7-B017-8C3D72F6F8B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93DBCF3-8C70-4FC8-A64E-B2453DDDFBBB}" type="pres">
      <dgm:prSet presAssocID="{94E22CA4-4659-41F5-A256-5BA01171AD17}" presName="composite" presStyleCnt="0"/>
      <dgm:spPr/>
    </dgm:pt>
    <dgm:pt modelId="{736BD4B7-3DB1-44F2-9215-3F863E3EE008}" type="pres">
      <dgm:prSet presAssocID="{94E22CA4-4659-41F5-A256-5BA01171AD17}" presName="LShape" presStyleLbl="alignNode1" presStyleIdx="0" presStyleCnt="5" custScaleY="72239" custLinFactNeighborX="-68" custLinFactNeighborY="38392"/>
      <dgm:spPr/>
    </dgm:pt>
    <dgm:pt modelId="{0F9A2AAC-B010-4242-893A-A5531911CEAE}" type="pres">
      <dgm:prSet presAssocID="{94E22CA4-4659-41F5-A256-5BA01171AD17}" presName="ParentText" presStyleLbl="revTx" presStyleIdx="0" presStyleCnt="3" custScaleY="24543" custLinFactNeighborX="-3266" custLinFactNeighborY="-1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BB6778-D7DE-4C82-8C57-EA71333528F2}" type="pres">
      <dgm:prSet presAssocID="{94E22CA4-4659-41F5-A256-5BA01171AD17}" presName="Triangle" presStyleLbl="alignNode1" presStyleIdx="1" presStyleCnt="5" custLinFactY="100000" custLinFactNeighborX="-4673" custLinFactNeighborY="116713"/>
      <dgm:spPr/>
    </dgm:pt>
    <dgm:pt modelId="{17AE823C-D88C-4465-948D-6429728775AB}" type="pres">
      <dgm:prSet presAssocID="{64B44B99-C023-4918-9261-372496597F85}" presName="sibTrans" presStyleCnt="0"/>
      <dgm:spPr/>
    </dgm:pt>
    <dgm:pt modelId="{78F48832-AA3D-4DC9-A778-D73283C1FFA8}" type="pres">
      <dgm:prSet presAssocID="{64B44B99-C023-4918-9261-372496597F85}" presName="space" presStyleCnt="0"/>
      <dgm:spPr/>
    </dgm:pt>
    <dgm:pt modelId="{56DCF6CF-8C4B-4752-B437-EFAE5AADC500}" type="pres">
      <dgm:prSet presAssocID="{319FC8EE-BB18-42F2-AC78-BC9D4178857B}" presName="composite" presStyleCnt="0"/>
      <dgm:spPr/>
    </dgm:pt>
    <dgm:pt modelId="{5AB0B1DD-BC1C-40B1-B8DB-0622E963C3FB}" type="pres">
      <dgm:prSet presAssocID="{319FC8EE-BB18-42F2-AC78-BC9D4178857B}" presName="LShape" presStyleLbl="alignNode1" presStyleIdx="2" presStyleCnt="5" custScaleX="100000" custScaleY="61313"/>
      <dgm:spPr/>
    </dgm:pt>
    <dgm:pt modelId="{954A7FF0-A63C-4FB3-A1AF-F96128B55BFD}" type="pres">
      <dgm:prSet presAssocID="{319FC8EE-BB18-42F2-AC78-BC9D4178857B}" presName="ParentText" presStyleLbl="revTx" presStyleIdx="1" presStyleCnt="3" custScaleY="52849" custLinFactNeighborX="-3221" custLinFactNeighborY="-12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322E65-79A9-4494-85E2-A1B14235751A}" type="pres">
      <dgm:prSet presAssocID="{319FC8EE-BB18-42F2-AC78-BC9D4178857B}" presName="Triangle" presStyleLbl="alignNode1" presStyleIdx="3" presStyleCnt="5" custLinFactNeighborX="-1379" custLinFactNeighborY="97265"/>
      <dgm:spPr/>
    </dgm:pt>
    <dgm:pt modelId="{4D3BD5C6-871A-4560-81B8-ACBC89C61C76}" type="pres">
      <dgm:prSet presAssocID="{D6E143A7-7FB5-4BB8-9DB0-4E58C196A814}" presName="sibTrans" presStyleCnt="0"/>
      <dgm:spPr/>
    </dgm:pt>
    <dgm:pt modelId="{4C9C85B9-C14B-4AA0-9A94-CED187AF8F9B}" type="pres">
      <dgm:prSet presAssocID="{D6E143A7-7FB5-4BB8-9DB0-4E58C196A814}" presName="space" presStyleCnt="0"/>
      <dgm:spPr/>
    </dgm:pt>
    <dgm:pt modelId="{3A6F2EE4-3716-4753-9E67-F588CEF6B3F8}" type="pres">
      <dgm:prSet presAssocID="{78AD8482-36DC-40E2-BC0E-86D4F8BBB130}" presName="composite" presStyleCnt="0"/>
      <dgm:spPr/>
    </dgm:pt>
    <dgm:pt modelId="{4BDF555A-D2DD-4F99-BF3F-AF8792F61EA2}" type="pres">
      <dgm:prSet presAssocID="{78AD8482-36DC-40E2-BC0E-86D4F8BBB130}" presName="LShape" presStyleLbl="alignNode1" presStyleIdx="4" presStyleCnt="5" custScaleX="105705" custScaleY="71933"/>
      <dgm:spPr/>
    </dgm:pt>
    <dgm:pt modelId="{186ACD58-FA52-490A-8446-ABD4014130BA}" type="pres">
      <dgm:prSet presAssocID="{78AD8482-36DC-40E2-BC0E-86D4F8BBB130}" presName="ParentText" presStyleLbl="revTx" presStyleIdx="2" presStyleCnt="3" custScaleY="74219" custLinFactNeighborX="-4843" custLinFactNeighborY="-3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79EB807-38C6-4478-B638-C68D064FA470}" type="presOf" srcId="{319FC8EE-BB18-42F2-AC78-BC9D4178857B}" destId="{954A7FF0-A63C-4FB3-A1AF-F96128B55BFD}" srcOrd="0" destOrd="0" presId="urn:microsoft.com/office/officeart/2009/3/layout/StepUpProcess"/>
    <dgm:cxn modelId="{5B185933-F678-491E-AE03-79ACDAD0CD0F}" srcId="{87C686F4-46F4-4EE7-B017-8C3D72F6F8BF}" destId="{319FC8EE-BB18-42F2-AC78-BC9D4178857B}" srcOrd="1" destOrd="0" parTransId="{338964AA-5951-4425-A838-0EDE7CF75CE5}" sibTransId="{D6E143A7-7FB5-4BB8-9DB0-4E58C196A814}"/>
    <dgm:cxn modelId="{2B1161B8-EA5E-4A73-96AD-A39EC0CF10AD}" srcId="{87C686F4-46F4-4EE7-B017-8C3D72F6F8BF}" destId="{94E22CA4-4659-41F5-A256-5BA01171AD17}" srcOrd="0" destOrd="0" parTransId="{FE8FCB89-5D7E-4CA8-BB15-ED800C18BB25}" sibTransId="{64B44B99-C023-4918-9261-372496597F85}"/>
    <dgm:cxn modelId="{141F5431-CD01-4B33-998C-1EA9E4E0AB31}" type="presOf" srcId="{87C686F4-46F4-4EE7-B017-8C3D72F6F8BF}" destId="{41E03374-B82E-42C6-9266-E951B267F7E4}" srcOrd="0" destOrd="0" presId="urn:microsoft.com/office/officeart/2009/3/layout/StepUpProcess"/>
    <dgm:cxn modelId="{73CA5279-6165-43E3-AC3B-72B79A09EAA3}" srcId="{87C686F4-46F4-4EE7-B017-8C3D72F6F8BF}" destId="{78AD8482-36DC-40E2-BC0E-86D4F8BBB130}" srcOrd="2" destOrd="0" parTransId="{8E8CBE10-5EAA-4B19-A6EF-DDA7C076F5C0}" sibTransId="{A223FD9F-764B-44E2-8978-EBB014406FBD}"/>
    <dgm:cxn modelId="{8828BAA5-930A-408F-8E6A-174E4AB5FC1C}" type="presOf" srcId="{78AD8482-36DC-40E2-BC0E-86D4F8BBB130}" destId="{186ACD58-FA52-490A-8446-ABD4014130BA}" srcOrd="0" destOrd="0" presId="urn:microsoft.com/office/officeart/2009/3/layout/StepUpProcess"/>
    <dgm:cxn modelId="{D02F364C-3FE5-4D10-8964-A0B790D1B725}" type="presOf" srcId="{94E22CA4-4659-41F5-A256-5BA01171AD17}" destId="{0F9A2AAC-B010-4242-893A-A5531911CEAE}" srcOrd="0" destOrd="0" presId="urn:microsoft.com/office/officeart/2009/3/layout/StepUpProcess"/>
    <dgm:cxn modelId="{DBFC328F-1D2D-4AF7-87AD-88104EA71F3D}" type="presParOf" srcId="{41E03374-B82E-42C6-9266-E951B267F7E4}" destId="{593DBCF3-8C70-4FC8-A64E-B2453DDDFBBB}" srcOrd="0" destOrd="0" presId="urn:microsoft.com/office/officeart/2009/3/layout/StepUpProcess"/>
    <dgm:cxn modelId="{C4826493-9450-489F-ADC0-E068474A350B}" type="presParOf" srcId="{593DBCF3-8C70-4FC8-A64E-B2453DDDFBBB}" destId="{736BD4B7-3DB1-44F2-9215-3F863E3EE008}" srcOrd="0" destOrd="0" presId="urn:microsoft.com/office/officeart/2009/3/layout/StepUpProcess"/>
    <dgm:cxn modelId="{567B1E06-5763-4992-883D-0721E3429292}" type="presParOf" srcId="{593DBCF3-8C70-4FC8-A64E-B2453DDDFBBB}" destId="{0F9A2AAC-B010-4242-893A-A5531911CEAE}" srcOrd="1" destOrd="0" presId="urn:microsoft.com/office/officeart/2009/3/layout/StepUpProcess"/>
    <dgm:cxn modelId="{71348D3A-4F0E-4455-8DB3-753CCE6E196B}" type="presParOf" srcId="{593DBCF3-8C70-4FC8-A64E-B2453DDDFBBB}" destId="{C2BB6778-D7DE-4C82-8C57-EA71333528F2}" srcOrd="2" destOrd="0" presId="urn:microsoft.com/office/officeart/2009/3/layout/StepUpProcess"/>
    <dgm:cxn modelId="{BC376D4E-896E-4497-BFC8-722028A67CA7}" type="presParOf" srcId="{41E03374-B82E-42C6-9266-E951B267F7E4}" destId="{17AE823C-D88C-4465-948D-6429728775AB}" srcOrd="1" destOrd="0" presId="urn:microsoft.com/office/officeart/2009/3/layout/StepUpProcess"/>
    <dgm:cxn modelId="{C8170B64-E348-4BD1-ADCB-995F03C578D2}" type="presParOf" srcId="{17AE823C-D88C-4465-948D-6429728775AB}" destId="{78F48832-AA3D-4DC9-A778-D73283C1FFA8}" srcOrd="0" destOrd="0" presId="urn:microsoft.com/office/officeart/2009/3/layout/StepUpProcess"/>
    <dgm:cxn modelId="{EEDCDF7C-2F98-4422-813D-0D0FF9BAE9F6}" type="presParOf" srcId="{41E03374-B82E-42C6-9266-E951B267F7E4}" destId="{56DCF6CF-8C4B-4752-B437-EFAE5AADC500}" srcOrd="2" destOrd="0" presId="urn:microsoft.com/office/officeart/2009/3/layout/StepUpProcess"/>
    <dgm:cxn modelId="{1CDDEC8A-6A1B-4B40-8B8A-915E00E1BC3C}" type="presParOf" srcId="{56DCF6CF-8C4B-4752-B437-EFAE5AADC500}" destId="{5AB0B1DD-BC1C-40B1-B8DB-0622E963C3FB}" srcOrd="0" destOrd="0" presId="urn:microsoft.com/office/officeart/2009/3/layout/StepUpProcess"/>
    <dgm:cxn modelId="{10FDE348-B0EC-4C0F-B03C-23B85FA39B7C}" type="presParOf" srcId="{56DCF6CF-8C4B-4752-B437-EFAE5AADC500}" destId="{954A7FF0-A63C-4FB3-A1AF-F96128B55BFD}" srcOrd="1" destOrd="0" presId="urn:microsoft.com/office/officeart/2009/3/layout/StepUpProcess"/>
    <dgm:cxn modelId="{56A0409F-2AEC-42E9-9CE0-87B208DF6E37}" type="presParOf" srcId="{56DCF6CF-8C4B-4752-B437-EFAE5AADC500}" destId="{F5322E65-79A9-4494-85E2-A1B14235751A}" srcOrd="2" destOrd="0" presId="urn:microsoft.com/office/officeart/2009/3/layout/StepUpProcess"/>
    <dgm:cxn modelId="{68B14197-6B84-4DA2-9F56-4796FB6E3399}" type="presParOf" srcId="{41E03374-B82E-42C6-9266-E951B267F7E4}" destId="{4D3BD5C6-871A-4560-81B8-ACBC89C61C76}" srcOrd="3" destOrd="0" presId="urn:microsoft.com/office/officeart/2009/3/layout/StepUpProcess"/>
    <dgm:cxn modelId="{773B9509-13DE-4647-B200-9CEC6C79A68A}" type="presParOf" srcId="{4D3BD5C6-871A-4560-81B8-ACBC89C61C76}" destId="{4C9C85B9-C14B-4AA0-9A94-CED187AF8F9B}" srcOrd="0" destOrd="0" presId="urn:microsoft.com/office/officeart/2009/3/layout/StepUpProcess"/>
    <dgm:cxn modelId="{E361351C-6066-4988-9CB5-A9E554F7C023}" type="presParOf" srcId="{41E03374-B82E-42C6-9266-E951B267F7E4}" destId="{3A6F2EE4-3716-4753-9E67-F588CEF6B3F8}" srcOrd="4" destOrd="0" presId="urn:microsoft.com/office/officeart/2009/3/layout/StepUpProcess"/>
    <dgm:cxn modelId="{DDBD4493-C20F-405A-871D-F1FDB8CDDC39}" type="presParOf" srcId="{3A6F2EE4-3716-4753-9E67-F588CEF6B3F8}" destId="{4BDF555A-D2DD-4F99-BF3F-AF8792F61EA2}" srcOrd="0" destOrd="0" presId="urn:microsoft.com/office/officeart/2009/3/layout/StepUpProcess"/>
    <dgm:cxn modelId="{ADC4D774-C27D-4682-9D23-BF439E9204ED}" type="presParOf" srcId="{3A6F2EE4-3716-4753-9E67-F588CEF6B3F8}" destId="{186ACD58-FA52-490A-8446-ABD4014130B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BD4B7-3DB1-44F2-9215-3F863E3EE008}">
      <dsp:nvSpPr>
        <dsp:cNvPr id="0" name=""/>
        <dsp:cNvSpPr/>
      </dsp:nvSpPr>
      <dsp:spPr>
        <a:xfrm rot="5400000">
          <a:off x="958351" y="1898980"/>
          <a:ext cx="1465575" cy="33758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A2AAC-B010-4242-893A-A5531911CEAE}">
      <dsp:nvSpPr>
        <dsp:cNvPr id="0" name=""/>
        <dsp:cNvSpPr/>
      </dsp:nvSpPr>
      <dsp:spPr>
        <a:xfrm>
          <a:off x="240846" y="3109071"/>
          <a:ext cx="3047742" cy="655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Потреби гарячої води</a:t>
          </a:r>
          <a:endParaRPr lang="en-GB" sz="1200" b="1" kern="1200" dirty="0">
            <a:latin typeface="+mj-lt"/>
          </a:endParaRPr>
        </a:p>
      </dsp:txBody>
      <dsp:txXfrm>
        <a:off x="240846" y="3109071"/>
        <a:ext cx="3047742" cy="655672"/>
      </dsp:txXfrm>
    </dsp:sp>
    <dsp:sp modelId="{C2BB6778-D7DE-4C82-8C57-EA71333528F2}">
      <dsp:nvSpPr>
        <dsp:cNvPr id="0" name=""/>
        <dsp:cNvSpPr/>
      </dsp:nvSpPr>
      <dsp:spPr>
        <a:xfrm>
          <a:off x="2786210" y="2117753"/>
          <a:ext cx="575045" cy="575045"/>
        </a:xfrm>
        <a:prstGeom prst="triangle">
          <a:avLst>
            <a:gd name="adj" fmla="val 100000"/>
          </a:avLst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0B1DD-BC1C-40B1-B8DB-0622E963C3FB}">
      <dsp:nvSpPr>
        <dsp:cNvPr id="0" name=""/>
        <dsp:cNvSpPr/>
      </dsp:nvSpPr>
      <dsp:spPr>
        <a:xfrm rot="5400000">
          <a:off x="4802511" y="826666"/>
          <a:ext cx="1243910" cy="33758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A7FF0-A63C-4FB3-A1AF-F96128B55BFD}">
      <dsp:nvSpPr>
        <dsp:cNvPr id="0" name=""/>
        <dsp:cNvSpPr/>
      </dsp:nvSpPr>
      <dsp:spPr>
        <a:xfrm>
          <a:off x="3973250" y="2123484"/>
          <a:ext cx="3047742" cy="14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latin typeface="+mj-lt"/>
            </a:rPr>
            <a:t>Об</a:t>
          </a:r>
          <a:r>
            <a:rPr lang="uk-UA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‘єм сховища</a:t>
          </a:r>
          <a:endParaRPr lang="lv-LV" sz="1200" b="1" kern="1200" dirty="0">
            <a:latin typeface="+mj-lt"/>
          </a:endParaRPr>
        </a:p>
      </dsp:txBody>
      <dsp:txXfrm>
        <a:off x="3973250" y="2123484"/>
        <a:ext cx="3047742" cy="1411874"/>
      </dsp:txXfrm>
    </dsp:sp>
    <dsp:sp modelId="{F5322E65-79A9-4494-85E2-A1B14235751A}">
      <dsp:nvSpPr>
        <dsp:cNvPr id="0" name=""/>
        <dsp:cNvSpPr/>
      </dsp:nvSpPr>
      <dsp:spPr>
        <a:xfrm>
          <a:off x="6536184" y="1137450"/>
          <a:ext cx="575045" cy="575045"/>
        </a:xfrm>
        <a:prstGeom prst="triangle">
          <a:avLst>
            <a:gd name="adj" fmla="val 100000"/>
          </a:avLst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F555A-D2DD-4F99-BF3F-AF8792F61EA2}">
      <dsp:nvSpPr>
        <dsp:cNvPr id="0" name=""/>
        <dsp:cNvSpPr/>
      </dsp:nvSpPr>
      <dsp:spPr>
        <a:xfrm rot="5400000">
          <a:off x="8522111" y="151495"/>
          <a:ext cx="1459367" cy="356844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ACD58-FA52-490A-8446-ABD4014130BA}">
      <dsp:nvSpPr>
        <dsp:cNvPr id="0" name=""/>
        <dsp:cNvSpPr/>
      </dsp:nvSpPr>
      <dsp:spPr>
        <a:xfrm>
          <a:off x="7751144" y="1499514"/>
          <a:ext cx="3047742" cy="1982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/>
            <a:t>Площа</a:t>
          </a:r>
          <a:r>
            <a:rPr lang="ru-RU" sz="1400" b="1" kern="1200" dirty="0"/>
            <a:t> </a:t>
          </a:r>
          <a:r>
            <a:rPr lang="ru-RU" sz="1400" b="1" kern="1200" dirty="0" err="1"/>
            <a:t>сонячного</a:t>
          </a:r>
          <a:r>
            <a:rPr lang="ru-RU" sz="1400" b="1" kern="1200" dirty="0"/>
            <a:t> </a:t>
          </a:r>
          <a:r>
            <a:rPr lang="ru-RU" sz="1400" b="1" kern="1200" dirty="0" err="1"/>
            <a:t>колектора</a:t>
          </a:r>
          <a:endParaRPr lang="en-GB" sz="1200" b="1" kern="1200" dirty="0">
            <a:latin typeface="+mj-lt"/>
          </a:endParaRPr>
        </a:p>
      </dsp:txBody>
      <dsp:txXfrm>
        <a:off x="7751144" y="1499514"/>
        <a:ext cx="3047742" cy="198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7104060" cy="513508"/>
          </a:xfrm>
          <a:prstGeom prst="rect">
            <a:avLst/>
          </a:prstGeom>
        </p:spPr>
        <p:txBody>
          <a:bodyPr vert="horz" lIns="98498" tIns="49250" rIns="98498" bIns="49250" rtlCol="0"/>
          <a:lstStyle>
            <a:lvl1pPr algn="l">
              <a:defRPr sz="1300"/>
            </a:lvl1pPr>
          </a:lstStyle>
          <a:p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3507"/>
          </a:xfrm>
          <a:prstGeom prst="rect">
            <a:avLst/>
          </a:prstGeom>
        </p:spPr>
        <p:txBody>
          <a:bodyPr vert="horz" lIns="98498" tIns="49250" rIns="98498" bIns="49250" rtlCol="0" anchor="b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3507"/>
          </a:xfrm>
          <a:prstGeom prst="rect">
            <a:avLst/>
          </a:prstGeom>
        </p:spPr>
        <p:txBody>
          <a:bodyPr vert="horz" lIns="98498" tIns="49250" rIns="98498" bIns="49250" rtlCol="0" anchor="b"/>
          <a:lstStyle>
            <a:lvl1pPr algn="r">
              <a:defRPr sz="1300"/>
            </a:lvl1pPr>
          </a:lstStyle>
          <a:p>
            <a:fld id="{C8FB0C7C-2395-475B-83A6-90349B78B24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48213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6964360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8" tIns="49250" rIns="98498" bIns="49250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4663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4"/>
            <a:ext cx="5683250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8" tIns="49250" rIns="98498" bIns="49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/>
              <a:t>Click to edit Master text styles</a:t>
            </a:r>
          </a:p>
          <a:p>
            <a:pPr lvl="1"/>
            <a:r>
              <a:rPr lang="lv-LV" noProof="0"/>
              <a:t>Second level</a:t>
            </a:r>
          </a:p>
          <a:p>
            <a:pPr lvl="2"/>
            <a:r>
              <a:rPr lang="lv-LV" noProof="0"/>
              <a:t>Third level</a:t>
            </a:r>
          </a:p>
          <a:p>
            <a:pPr lvl="3"/>
            <a:r>
              <a:rPr lang="lv-LV" noProof="0"/>
              <a:t>Fourth level</a:t>
            </a:r>
          </a:p>
          <a:p>
            <a:pPr lvl="4"/>
            <a:r>
              <a:rPr lang="lv-LV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09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8" tIns="49250" rIns="98498" bIns="49250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5" y="9721109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8" tIns="49250" rIns="98498" bIns="49250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D2B85848-249A-4A1F-BD97-096076EA879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38453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4861444"/>
            <a:ext cx="5683250" cy="4605575"/>
          </a:xfrm>
        </p:spPr>
        <p:txBody>
          <a:bodyPr/>
          <a:lstStyle/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Теплова стратифікація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сховищах теплової енергії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умовлена ​​тим, що щільність води пропорційно обернена до її температури (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зменшується, якщо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холодн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збільшується, якщо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Теплова стратифікація є засобом підвищення ефективності сонячних теплових систем, оскільки холодн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іш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 вода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дні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сховища сонячного теплового колектора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дає змогу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отримати ви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щу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ефективність колектора.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цьому прикладі ефективність колектора розрахову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 для двох випадків: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Коли температура повернення до колектора становить 15°C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Коли температура повернення до колектора становить 35°С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Розрахунок провод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 за умови, що температура навколишнього середовища становить 15°С, а сонячне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промін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ння - 400 Вт/м²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Отримана температура подачі від сонячного колектора до сховища становить 35°C і 55°C відповідно.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першому випадку підсистема колектора має набагато більшу ефективність.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підставі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цього прикладу система резервуара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швидкість потоків у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системі повинні бути спроектовані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оптимізовані для підвищення термічної стратифікації.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541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289" y="4627863"/>
            <a:ext cx="6964360" cy="5457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Такий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спрощений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метод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розрахунку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допомагає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аудиторам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визначити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основні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параметри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які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потім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можуть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бути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використані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економічного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фінансового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аналізу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(МОДУЛ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Ь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3.1) попереднього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техніко-економічного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обґрунтування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сонячної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гарячого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водопостачання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uk-UA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Отже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енергоаудитор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власникам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будинків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індикативну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ідею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проекту.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Цей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метод особливо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придатний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багатоквартирних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житлових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будинків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Для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визначення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розміру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гарячого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водопостачання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відправною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точкою є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розуміння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потреб у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воді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мешканців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житлового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будинку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річне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споживання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 (МВт-год/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 м³/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добове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споживання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 (м³/день);</a:t>
            </a:r>
          </a:p>
          <a:p>
            <a:pPr>
              <a:spcBef>
                <a:spcPts val="0"/>
              </a:spcBef>
            </a:pP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необхідна частка сонячної енергії.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Споживання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 є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дуже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важливою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змінною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планування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Наскільки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це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можливо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кількість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повинна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ґрунтуватися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попередніх показниках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вимірювання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наведеному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прикладі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потрібно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близько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6500 м³/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води, а за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чинної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споживають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близько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300 МВт-год/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(6500 м³/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1,16 кВт-год/м³К (55°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</a:t>
            </a:r>
            <a:r>
              <a:rPr lang="uk-UA" sz="1100" noProof="0" dirty="0"/>
              <a:t>–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10°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)/1000).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система,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охоплює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25%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цієї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потреби,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постачає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близько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1625 м³/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(6500 м³/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∙ 25%)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води.</a:t>
            </a:r>
          </a:p>
          <a:p>
            <a:pPr>
              <a:spcBef>
                <a:spcPts val="0"/>
              </a:spcBef>
            </a:pP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Якщо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60°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а температура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холодної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 15°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це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дорівнює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приблизно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83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МВт-год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рік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Об'єм зберігання може бути попередньо визначений на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підставі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щоденного споживання води. Наприклад, від 1,0 до 1,5 раз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ів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добово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</a:t>
            </a:r>
            <a:r>
              <a:rPr lang="uk-UA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споживання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гаряч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ої</a:t>
            </a:r>
            <a:r>
              <a:rPr lang="uk-UA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південних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гіонах</a:t>
            </a:r>
            <a:r>
              <a:rPr lang="uk-UA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України та 1,5 і 2 рази добової потреби гарячої води в регіонах Північної України. Розмір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сховища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повинен відповідати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максимальному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попиту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компенсувати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споживання в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похмурі дні.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наведеному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прикладі розмір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сховища</a:t>
            </a:r>
            <a:r>
              <a:rPr lang="uk-UA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розрахову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 на рівні 31 м³ (22 м³/день ∙ 1,4).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Оскільки на ринку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представлено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всі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типи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резервуарів для зберігання, вибір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слід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зроб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ити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серед тих, які загалом доступні на ринку; а також для великих систем, які об'єднують більше сховищ.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Bef>
                <a:spcPts val="0"/>
              </a:spcBef>
            </a:pP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Загалом добре розроблена сонячна теплова система для гарячого водопостачання забезпечує від 380 до 500 кВт-год/м²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рік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корисної теплової енергії.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Водночас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передбач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ена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південно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орієнтована установка сонячного колектора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кут нахилу 45-50°.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цьому прикладі з використан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им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еталон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ом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400 кВт/м² можна оцінити необхідну площу сонячних колекторів: 83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МВт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-год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= 83000 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кМВт-год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/400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кВт-год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/м² = 208 м²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Якщо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розташування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будівлі не дозволяє цю оптимальну установку, то цей еталон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слід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виправ</a:t>
            </a:r>
            <a:r>
              <a:rPr lang="uk-UA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ити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відповідн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 до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коефіцієнта</a:t>
            </a:r>
            <a:r>
              <a:rPr lang="uk-UA" sz="11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залежно</a:t>
            </a:r>
            <a:r>
              <a:rPr lang="ru-RU" sz="11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1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від</a:t>
            </a:r>
            <a:r>
              <a:rPr lang="ru-RU" sz="11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1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широти</a:t>
            </a:r>
            <a:r>
              <a:rPr lang="ru-RU" sz="11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1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місцевості</a:t>
            </a:r>
            <a:r>
              <a:rPr lang="ru-RU" sz="11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uk-UA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Пам'ятайте, що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відповідно до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загальн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ого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правил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 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великого пальця, хороший кут нахилу дорівнює ступеню широти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місцевості</a:t>
            </a:r>
            <a:r>
              <a:rPr lang="lv-LV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час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розрахунку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аудитор повинен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ураховувати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Доступний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простір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установки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сонячного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площа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даху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поле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навколо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Доступ до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даху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або кран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риштування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Можлива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орієнтація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масиву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сонячних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колекторів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зокрема азимута й кута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нахилу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Наявний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простір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встановлення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також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можливість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вносити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будівлю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резервуари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Проблеми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затінення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будь-яку пору року (дерева,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інші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інфраструктури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тощо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6.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Централізована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гарячого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водопостачання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будинку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7.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Інтеграція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чинної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допоміжної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опалення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підставі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цих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даних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енергоаудитор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зробити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приблизну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оцінку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вартості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запропонованої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беручи до уваги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онячний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враховуючи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монтажні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рами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сховище;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необхідні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трубопроводи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підключення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до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гарячого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водопостачання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алежно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пропонованого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складу та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розміру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теплообмінник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необхідні гідравлічні групи (насоси, змішувальні клапани, розширювальні ємності тощо);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онтролер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й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електричні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з'єднання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монтажні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комплекти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клапани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труби,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технічна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ізоляція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гліколь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тощо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итрати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встановлення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д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етальних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досліджень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ринку 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збуту є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чимало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програмного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забезпечення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</a:t>
            </a:r>
            <a:r>
              <a:rPr lang="uk-UA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дає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змогу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моделювати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точну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систему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визначення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розмірів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8853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9663" y="4861444"/>
            <a:ext cx="6724700" cy="5008390"/>
          </a:xfrm>
        </p:spPr>
        <p:txBody>
          <a:bodyPr/>
          <a:lstStyle/>
          <a:p>
            <a:r>
              <a:rPr lang="uk-UA" dirty="0"/>
              <a:t>Фотоелектрична енергія</a:t>
            </a:r>
            <a:r>
              <a:rPr lang="uk-UA" baseline="0" dirty="0"/>
              <a:t> </a:t>
            </a:r>
            <a:r>
              <a:rPr lang="uk-UA" noProof="0" dirty="0"/>
              <a:t>–</a:t>
            </a:r>
            <a:r>
              <a:rPr lang="uk-UA" baseline="0" dirty="0"/>
              <a:t> </a:t>
            </a:r>
            <a:r>
              <a:rPr lang="uk-UA" dirty="0"/>
              <a:t>пряме перетворення світла в електричну (фото = світло й електрична = генерація напруги). Цього досягають за допомогою особливих напівпровідникових матеріалів, наприклад, кремній, галій, кадмій тощо</a:t>
            </a:r>
            <a:r>
              <a:rPr lang="uk-UA" baseline="0" dirty="0"/>
              <a:t>.</a:t>
            </a:r>
            <a:endParaRPr lang="uk-UA" dirty="0"/>
          </a:p>
          <a:p>
            <a:r>
              <a:rPr lang="uk-UA" dirty="0"/>
              <a:t>Отже, фотоелектричну технологію використовують для перетворення світлової енергії в електричну. Цю технологію було розроблено на підставі того, що деякі напівпровідникові матеріали, наприклад, кремній, створюють напругу й струм під впливом світла, беручи за приклад кристалічну панель.</a:t>
            </a:r>
            <a:endParaRPr lang="en-US" dirty="0"/>
          </a:p>
          <a:p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Пояснення принципу роботи фотоелектричної панелі проілюстровано на прикладі кремнієвих елементів. У кремнієвому матеріалі «домішки», що називають домінантними атомами, вводять у кристалічну решітку. Ці атоми мають або на один електрон більше, або на один електрон менше порівняно з кристалом кремнію. Кремній, легуючий додатковим атомом електрону, належить до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n-</a:t>
            </a:r>
            <a:r>
              <a:rPr lang="uk-UA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 кремній, легуючий відсутнім атомом електрону, належить до </a:t>
            </a:r>
            <a:r>
              <a:rPr lang="uk-UA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р-типу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 матеріалі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n-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 електрон може вільно рухатися в кристалі й так переносити електричний заряд. У матеріалі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p-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 утворюється «отвір» для кожного домінантного атома, доданого в матеріал. Цей отвір може бути заповнений іншим електроном, але потім може створити інший отвір в іншому місці.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 фотоелектричних елементах напівпровідники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і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разом утворюють з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’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єднання. Під час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’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єднання відбувається дифузія електрона з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n-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 в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p-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тип, створюючи заряджену область. Якщо панель піддається впливу світла, фотони абсорбують електрони, які порушують електронні зв'язки. Ці вільні електрони належать до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n-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типу , а сформований отвір мігрує в </a:t>
            </a:r>
            <a:r>
              <a:rPr lang="lv-LV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p-</a:t>
            </a:r>
            <a: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типі. Цей ефект створює напругу в сонячному елементі. Якщо ланцюг замкнутий, то утворюється струм.</a:t>
            </a:r>
            <a:br>
              <a:rPr lang="uk-UA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0306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Сонячна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панель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є основним будівельним блоком сонячного модуля. Об'єднані сонячні панелі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творюють сонячний модуль.  До типового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житлового сонячного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модуля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буде входити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близько 60 сонячних панелей. Під час збільшення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кількості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панелей у модулі, напруга й потужність також зростатиме.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Сонячні модулі потім об'єднують у сонячні масиви. Під час послідовного підключення напруга збільшується завдяки підключенню позитивного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заряду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одного сонячного модуля до негативного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заряду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іншого сонячного модуля. Під час паралельного з'єднання вихідний струм (ампер) збільшується, а напруга зберігається. Під час паралельного підключення всі позитивні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заряди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сонячних модулів з'єднані разом і всі негативні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заряди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тих самих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модулів  також з'єднані разом.</a:t>
            </a:r>
          </a:p>
          <a:p>
            <a:r>
              <a:rPr lang="uk-UA" dirty="0"/>
              <a:t>_________________________________________________________________</a:t>
            </a:r>
          </a:p>
          <a:p>
            <a:r>
              <a:rPr lang="uk-UA" dirty="0"/>
              <a:t>_________________________________________________________________</a:t>
            </a:r>
          </a:p>
          <a:p>
            <a:r>
              <a:rPr lang="uk-UA" dirty="0"/>
              <a:t>_________________________________________________________________</a:t>
            </a:r>
          </a:p>
          <a:p>
            <a:r>
              <a:rPr lang="uk-UA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7346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ринку є кілька типів сонячних панелей, від кристалічних кремнієвих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панелей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(монокристалічних, полікристалічних) до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тонкоплівкових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панелей. Вони доступні в різних розмірах,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зовнішньому вигляді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кольорі й ефективності.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загальному вигляді кристалічна кремнієва</a:t>
            </a: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панель порівняно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тонкоплівковими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ФЕ-модулями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це:</a:t>
            </a:r>
            <a:br>
              <a:rPr lang="uk-U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Кристалічний кремній,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що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є найбільш зрілою </a:t>
            </a:r>
            <a:r>
              <a:rPr lang="uk-UA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ФЕ-технологією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що забезпечує високу ефективність і тому, здебільшого не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потребує високих вимог для розміщення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Це рішення є кращим для високих потреб у потужності, з обмеженим простором для інсталяції (встановлення). </a:t>
            </a:r>
            <a:b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uk-UA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Тонкоплівкові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панелі мають чудові температурні коефіцієнти, але дещо менш ефективні. Однак вони мають більш високі показники продуктивності за низької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освітленості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Загалом, вони потребують більшого простору. Таке рішення є кращим, якщо не має особливих вимог до місця встановлення, тому розташування установки має низькі або дифузні умови освітлення та/або високі температури навколишнього середовища</a:t>
            </a:r>
            <a:r>
              <a:rPr lang="en-GB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uk-UA" sz="120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>
              <a:defRPr/>
            </a:pPr>
            <a:r>
              <a:rPr lang="lv-LV" dirty="0"/>
              <a:t>_________________________________________________________________</a:t>
            </a:r>
          </a:p>
          <a:p>
            <a:pPr lvl="0">
              <a:defRPr/>
            </a:pPr>
            <a:r>
              <a:rPr lang="lv-LV" dirty="0"/>
              <a:t>_________________________________________________________________</a:t>
            </a:r>
          </a:p>
          <a:p>
            <a:pPr lvl="0">
              <a:defRPr/>
            </a:pPr>
            <a:r>
              <a:rPr lang="lv-LV" dirty="0"/>
              <a:t>_________________________________________________________________</a:t>
            </a:r>
          </a:p>
          <a:p>
            <a:pPr lvl="0">
              <a:defRPr/>
            </a:pPr>
            <a:r>
              <a:rPr lang="lv-LV" dirty="0"/>
              <a:t>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1200" b="0" i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0404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87" y="4861444"/>
            <a:ext cx="6408712" cy="4605575"/>
          </a:xfrm>
        </p:spPr>
        <p:txBody>
          <a:bodyPr/>
          <a:lstStyle/>
          <a:p>
            <a:r>
              <a:rPr lang="ru-RU" dirty="0" err="1"/>
              <a:t>Фотоелектричні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uk-UA" noProof="0" dirty="0"/>
              <a:t>–</a:t>
            </a:r>
            <a:r>
              <a:rPr lang="ru-RU" dirty="0"/>
              <a:t> СУВ. Так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порівнювати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. Число на </a:t>
            </a:r>
            <a:r>
              <a:rPr lang="ru-RU" dirty="0" err="1"/>
              <a:t>платівці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реальному режиму роботи модуля,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залежатиме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фактичного </a:t>
            </a:r>
            <a:r>
              <a:rPr lang="ru-RU" dirty="0" err="1"/>
              <a:t>опромінення</a:t>
            </a:r>
            <a:r>
              <a:rPr lang="ru-RU" dirty="0"/>
              <a:t>, </a:t>
            </a:r>
            <a:r>
              <a:rPr lang="ru-RU" dirty="0" err="1"/>
              <a:t>температури</a:t>
            </a:r>
            <a:r>
              <a:rPr lang="ru-RU" dirty="0"/>
              <a:t> й умов монтажу.</a:t>
            </a:r>
          </a:p>
          <a:p>
            <a:endParaRPr lang="lv-LV" baseline="0" dirty="0"/>
          </a:p>
          <a:p>
            <a:r>
              <a:rPr lang="ru-RU" baseline="0" dirty="0" err="1"/>
              <a:t>Символи</a:t>
            </a:r>
            <a:r>
              <a:rPr lang="ru-RU" baseline="0" dirty="0"/>
              <a:t> в </a:t>
            </a:r>
            <a:r>
              <a:rPr lang="ru-RU" baseline="0" dirty="0" err="1"/>
              <a:t>пластині</a:t>
            </a:r>
            <a:r>
              <a:rPr lang="ru-RU" baseline="0" dirty="0"/>
              <a:t> мають </a:t>
            </a:r>
            <a:r>
              <a:rPr lang="ru-RU" baseline="0" dirty="0" err="1"/>
              <a:t>таке</a:t>
            </a:r>
            <a:r>
              <a:rPr lang="ru-RU" baseline="0" dirty="0"/>
              <a:t> </a:t>
            </a:r>
            <a:r>
              <a:rPr lang="ru-RU" baseline="0" dirty="0" err="1"/>
              <a:t>значення</a:t>
            </a:r>
            <a:r>
              <a:rPr lang="lv-LV" baseline="0" dirty="0"/>
              <a:t>:</a:t>
            </a:r>
          </a:p>
          <a:p>
            <a:r>
              <a:rPr lang="lv-LV" b="1" dirty="0"/>
              <a:t>Pmax </a:t>
            </a:r>
            <a:r>
              <a:rPr lang="lv-LV" b="0" dirty="0"/>
              <a:t>– </a:t>
            </a:r>
            <a:r>
              <a:rPr lang="uk-UA" b="0" dirty="0"/>
              <a:t>максимальна потужність, що означає, що цей модуль </a:t>
            </a:r>
            <a:r>
              <a:rPr lang="ru-RU" b="0" dirty="0"/>
              <a:t>ФЕ</a:t>
            </a:r>
            <a:r>
              <a:rPr lang="en-US" b="0" dirty="0"/>
              <a:t> </a:t>
            </a:r>
            <a:r>
              <a:rPr lang="uk-UA" b="0" dirty="0"/>
              <a:t>може забезпечувати максимальну потужність 100 Вт електроенергії. Це досягають у точці максимальної потужності </a:t>
            </a:r>
            <a:r>
              <a:rPr lang="en-US" b="0" dirty="0"/>
              <a:t>I-V-</a:t>
            </a:r>
            <a:r>
              <a:rPr lang="uk-UA" b="0" dirty="0"/>
              <a:t>кривої модуля.</a:t>
            </a:r>
            <a:endParaRPr lang="lv-LV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b="1" dirty="0"/>
              <a:t>Vpmax </a:t>
            </a:r>
            <a:r>
              <a:rPr lang="lv-LV" dirty="0"/>
              <a:t>–</a:t>
            </a:r>
            <a:r>
              <a:rPr lang="lv-LV" baseline="0" dirty="0"/>
              <a:t> </a:t>
            </a:r>
            <a:r>
              <a:rPr lang="ru-RU" b="0" dirty="0"/>
              <a:t>максимальна </a:t>
            </a:r>
            <a:r>
              <a:rPr lang="ru-RU" b="0" dirty="0" err="1"/>
              <a:t>напруга</a:t>
            </a:r>
            <a:r>
              <a:rPr lang="ru-RU" b="0" dirty="0"/>
              <a:t> - </a:t>
            </a:r>
            <a:r>
              <a:rPr lang="ru-RU" b="0" dirty="0" err="1"/>
              <a:t>напруга</a:t>
            </a:r>
            <a:r>
              <a:rPr lang="ru-RU" b="0" dirty="0"/>
              <a:t> в </a:t>
            </a:r>
            <a:r>
              <a:rPr lang="ru-RU" b="0" dirty="0" err="1"/>
              <a:t>точці</a:t>
            </a:r>
            <a:r>
              <a:rPr lang="ru-RU" b="0" dirty="0"/>
              <a:t> </a:t>
            </a:r>
            <a:r>
              <a:rPr lang="ru-RU" b="0" dirty="0" err="1"/>
              <a:t>максимальної</a:t>
            </a:r>
            <a:r>
              <a:rPr lang="ru-RU" b="0" dirty="0"/>
              <a:t> </a:t>
            </a:r>
            <a:r>
              <a:rPr lang="ru-RU" b="0" dirty="0" err="1"/>
              <a:t>потужності</a:t>
            </a:r>
            <a:r>
              <a:rPr lang="ru-RU" b="0" dirty="0"/>
              <a:t> I-V-</a:t>
            </a:r>
            <a:r>
              <a:rPr lang="ru-RU" b="0" dirty="0" err="1"/>
              <a:t>кривої</a:t>
            </a:r>
            <a:r>
              <a:rPr lang="ru-RU" b="0" dirty="0"/>
              <a:t> модуля. Для</a:t>
            </a:r>
            <a:r>
              <a:rPr lang="ru-RU" b="0" baseline="0" dirty="0"/>
              <a:t> </a:t>
            </a:r>
            <a:r>
              <a:rPr lang="ru-RU" b="0" baseline="0" dirty="0" err="1"/>
              <a:t>цього</a:t>
            </a:r>
            <a:r>
              <a:rPr lang="ru-RU" b="0" baseline="0" dirty="0"/>
              <a:t> модуля </a:t>
            </a:r>
            <a:r>
              <a:rPr lang="ru-RU" b="0" baseline="0" dirty="0" err="1"/>
              <a:t>необхідно</a:t>
            </a:r>
            <a:r>
              <a:rPr lang="ru-RU" b="0" baseline="0" dirty="0"/>
              <a:t> </a:t>
            </a:r>
            <a:r>
              <a:rPr lang="ru-RU" b="0" dirty="0"/>
              <a:t>18 В.</a:t>
            </a:r>
            <a:endParaRPr lang="en-US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b="1" dirty="0"/>
              <a:t>Ipmax</a:t>
            </a:r>
            <a:r>
              <a:rPr lang="lv-LV" b="1" baseline="0" dirty="0"/>
              <a:t> </a:t>
            </a:r>
            <a:r>
              <a:rPr lang="lv-LV" b="0" baseline="0" dirty="0"/>
              <a:t>– </a:t>
            </a:r>
            <a:r>
              <a:rPr lang="ru-RU" b="0" dirty="0" err="1"/>
              <a:t>максимальний</a:t>
            </a:r>
            <a:r>
              <a:rPr lang="ru-RU" b="0" dirty="0"/>
              <a:t> струм – </a:t>
            </a:r>
            <a:r>
              <a:rPr lang="ru-RU" b="0" dirty="0" err="1"/>
              <a:t>вихідний</a:t>
            </a:r>
            <a:r>
              <a:rPr lang="ru-RU" b="0" baseline="0" dirty="0"/>
              <a:t> струм </a:t>
            </a:r>
            <a:r>
              <a:rPr lang="ru-RU" b="0" dirty="0"/>
              <a:t>у </a:t>
            </a:r>
            <a:r>
              <a:rPr lang="ru-RU" b="0" dirty="0" err="1"/>
              <a:t>точці</a:t>
            </a:r>
            <a:r>
              <a:rPr lang="ru-RU" b="0" dirty="0"/>
              <a:t> </a:t>
            </a:r>
            <a:r>
              <a:rPr lang="ru-RU" b="0" dirty="0" err="1"/>
              <a:t>максимальної</a:t>
            </a:r>
            <a:r>
              <a:rPr lang="ru-RU" b="0" dirty="0"/>
              <a:t> </a:t>
            </a:r>
            <a:r>
              <a:rPr lang="ru-RU" b="0" dirty="0" err="1"/>
              <a:t>потужності</a:t>
            </a:r>
            <a:r>
              <a:rPr lang="ru-RU" b="0" dirty="0"/>
              <a:t> </a:t>
            </a:r>
            <a:r>
              <a:rPr lang="ru-RU" b="0" dirty="0" err="1"/>
              <a:t>кривої</a:t>
            </a:r>
            <a:r>
              <a:rPr lang="ru-RU" b="0" dirty="0"/>
              <a:t> I-V модуля/для </a:t>
            </a:r>
            <a:r>
              <a:rPr lang="ru-RU" b="0" dirty="0" err="1"/>
              <a:t>цього</a:t>
            </a:r>
            <a:r>
              <a:rPr lang="ru-RU" b="0" dirty="0"/>
              <a:t> модуля </a:t>
            </a:r>
            <a:r>
              <a:rPr lang="ru-RU" b="0" dirty="0" err="1"/>
              <a:t>необхідно</a:t>
            </a:r>
            <a:r>
              <a:rPr lang="ru-RU" b="0" dirty="0"/>
              <a:t>  5.56 A</a:t>
            </a:r>
            <a:r>
              <a:rPr lang="en-US" dirty="0"/>
              <a:t>.</a:t>
            </a:r>
          </a:p>
          <a:p>
            <a:r>
              <a:rPr lang="en-US" b="1" dirty="0" err="1"/>
              <a:t>Voc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u-RU" dirty="0" err="1"/>
              <a:t>напруга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контуру, </a:t>
            </a:r>
            <a:r>
              <a:rPr lang="ru-RU" dirty="0" err="1"/>
              <a:t>напруга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на </a:t>
            </a:r>
            <a:r>
              <a:rPr lang="ru-RU" dirty="0" err="1"/>
              <a:t>виході</a:t>
            </a:r>
            <a:r>
              <a:rPr lang="ru-RU" dirty="0"/>
              <a:t> модуля з </a:t>
            </a:r>
            <a:r>
              <a:rPr lang="ru-RU" dirty="0" err="1"/>
              <a:t>відкритим</a:t>
            </a:r>
            <a:r>
              <a:rPr lang="ru-RU" dirty="0"/>
              <a:t> контуром (без </a:t>
            </a:r>
            <a:r>
              <a:rPr lang="ru-RU" dirty="0" err="1"/>
              <a:t>електричного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).</a:t>
            </a:r>
          </a:p>
          <a:p>
            <a:r>
              <a:rPr lang="en-US" b="1" dirty="0" err="1"/>
              <a:t>Isc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ru-RU" dirty="0"/>
              <a:t>струм короткого </a:t>
            </a:r>
            <a:r>
              <a:rPr lang="ru-RU" dirty="0" err="1"/>
              <a:t>замикання</a:t>
            </a:r>
            <a:r>
              <a:rPr lang="ru-RU" dirty="0"/>
              <a:t>, </a:t>
            </a:r>
            <a:r>
              <a:rPr lang="ru-RU" dirty="0" err="1"/>
              <a:t>виміряний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короткого </a:t>
            </a:r>
            <a:r>
              <a:rPr lang="ru-RU" dirty="0" err="1"/>
              <a:t>замикання</a:t>
            </a:r>
            <a:r>
              <a:rPr lang="ru-RU" dirty="0"/>
              <a:t> </a:t>
            </a:r>
            <a:r>
              <a:rPr lang="ru-RU" dirty="0" err="1"/>
              <a:t>терміналу</a:t>
            </a:r>
            <a:r>
              <a:rPr lang="ru-RU" dirty="0"/>
              <a:t> модуля через амперметр (</a:t>
            </a:r>
            <a:r>
              <a:rPr lang="ru-RU" dirty="0" err="1"/>
              <a:t>прилад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струму в </a:t>
            </a:r>
            <a:r>
              <a:rPr lang="ru-RU" dirty="0" err="1"/>
              <a:t>ланцюзі</a:t>
            </a:r>
            <a:r>
              <a:rPr lang="ru-RU" dirty="0"/>
              <a:t>).</a:t>
            </a:r>
          </a:p>
          <a:p>
            <a:endParaRPr lang="en-GB" dirty="0"/>
          </a:p>
          <a:p>
            <a:r>
              <a:rPr lang="ru-RU" dirty="0" err="1"/>
              <a:t>Тоді</a:t>
            </a:r>
            <a:r>
              <a:rPr lang="ru-RU" dirty="0"/>
              <a:t> максимальна </a:t>
            </a:r>
            <a:r>
              <a:rPr lang="ru-RU" dirty="0" err="1"/>
              <a:t>напруга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максимальною </a:t>
            </a:r>
            <a:r>
              <a:rPr lang="ru-RU" dirty="0" err="1"/>
              <a:t>межею</a:t>
            </a:r>
            <a:r>
              <a:rPr lang="ru-RU" dirty="0"/>
              <a:t> (1000 В для </a:t>
            </a:r>
            <a:r>
              <a:rPr lang="ru-RU" dirty="0" err="1"/>
              <a:t>цього</a:t>
            </a:r>
            <a:r>
              <a:rPr lang="ru-RU" dirty="0"/>
              <a:t> модуля),</a:t>
            </a:r>
            <a:r>
              <a:rPr lang="ru-RU" baseline="0" dirty="0"/>
              <a:t> коли</a:t>
            </a:r>
            <a:r>
              <a:rPr lang="ru-RU" dirty="0"/>
              <a:t> </a:t>
            </a:r>
            <a:r>
              <a:rPr lang="ru-RU" dirty="0" err="1"/>
              <a:t>посл</a:t>
            </a:r>
            <a:r>
              <a:rPr lang="uk-UA" dirty="0"/>
              <a:t>і</a:t>
            </a:r>
            <a:r>
              <a:rPr lang="ru-RU" dirty="0" err="1"/>
              <a:t>довне</a:t>
            </a:r>
            <a:r>
              <a:rPr lang="ru-RU" baseline="0" dirty="0"/>
              <a:t> </a:t>
            </a:r>
            <a:r>
              <a:rPr lang="ru-RU" dirty="0" err="1"/>
              <a:t>підключення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baseline="0" dirty="0"/>
              <a:t> </a:t>
            </a:r>
            <a:r>
              <a:rPr lang="ru-RU" dirty="0"/>
              <a:t>і ваги, це вага модуля (8 кг).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9887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27284">
              <a:defRPr/>
            </a:pP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Фотоелектричні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(ФЕ)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можна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згрупувати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автономні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мережеві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lv-LV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just" defTabSz="827284">
              <a:defRPr/>
            </a:pP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застосування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варіюється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невеликих систем,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використовують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електрифікації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сільських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районів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кілька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кВт) до великих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масштабів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algn="just" defTabSz="827284"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just" defTabSz="827284">
              <a:defRPr/>
            </a:pP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модуль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зосереджений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мережевих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системах,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 часом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можуть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бути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інтегровані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багатоквартирні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житлові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будинки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  </a:t>
            </a:r>
            <a:endParaRPr lang="en-GB" dirty="0"/>
          </a:p>
          <a:p>
            <a:pPr algn="just" defTabSz="984991">
              <a:defRPr/>
            </a:pPr>
            <a:endParaRPr lang="en-GB" baseline="0" noProof="0" dirty="0"/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r>
              <a:rPr lang="en-GB" dirty="0"/>
              <a:t>_________________________________________________________________</a:t>
            </a:r>
          </a:p>
          <a:p>
            <a:pPr algn="just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76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27284"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Система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мережевого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підключення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містить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такі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компоненти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 algn="just" defTabSz="827284">
              <a:buAutoNum type="arabicPeriod"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ФЕ-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модулі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масиви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кілька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фотоелектричних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модулів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з'єднаних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послідовно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та/або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паралельно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pPr marL="228600" indent="-228600" algn="just" defTabSz="827284">
              <a:buAutoNum type="arabicPeriod"/>
              <a:defRPr/>
            </a:pP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Кабелі постійного струму (ПС).</a:t>
            </a:r>
          </a:p>
          <a:p>
            <a:pPr marL="228600" indent="-228600" algn="just" defTabSz="827284">
              <a:buAutoNum type="arabicPeriod"/>
              <a:defRPr/>
            </a:pP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Головний вимикач ЗС/ПС.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 algn="just" defTabSz="827284">
              <a:buAutoNum type="arabicPeriod"/>
              <a:defRPr/>
            </a:pP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Інвертор.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228600" indent="-228600" algn="just" defTabSz="827284">
              <a:buAutoNum type="arabicPeriod"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Кабель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змінного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струму (ЗС) та плата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обслуговування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228600" indent="-228600" algn="just" defTabSz="827284">
              <a:buAutoNum type="arabicPeriod"/>
              <a:defRPr/>
            </a:pP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Облік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(тип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лічильників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залежно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вимог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оператора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розподілу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pPr marL="228600" indent="-228600" algn="just" defTabSz="827284">
              <a:buAutoNum type="arabicPeriod"/>
              <a:defRPr/>
            </a:pPr>
            <a:r>
              <a:rPr lang="uk-UA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Підключення до мережі.</a:t>
            </a:r>
          </a:p>
          <a:p>
            <a:endParaRPr lang="uk-UA" dirty="0"/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6839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змінні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en-GB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Розташування</a:t>
            </a:r>
          </a:p>
          <a:p>
            <a:pPr marL="171450" indent="-171450">
              <a:buFontTx/>
              <a:buChar char="-"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Нахил, азимут</a:t>
            </a:r>
          </a:p>
          <a:p>
            <a:pPr marL="171450" indent="-171450">
              <a:buFontTx/>
              <a:buChar char="-"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Чинники втрат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Метеорологічна база даних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Згідно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 п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ершим підходом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ля проведення </a:t>
            </a:r>
            <a:r>
              <a:rPr lang="uk-UA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енергоаудиту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можна використовувати </a:t>
            </a:r>
            <a:r>
              <a:rPr lang="uk-UA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онлайн-інструменти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наприклад, ФЕ ГІС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(http://re.jrc.ec.europa.eu/pvgis.html,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доступний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французькою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італійською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 іспанською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мовами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Цей інструмент містить</a:t>
            </a:r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Загальні властивості компонента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Узагальнені коефіцієнти втрат</a:t>
            </a:r>
          </a:p>
          <a:p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І надає перші індикатори енергетичного виходу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сонячної фотоелектричної системи. Цю інформацію може бути використана </a:t>
            </a:r>
            <a:r>
              <a:rPr lang="uk-UA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енергоаудитором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і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забезпечує вхідні дані сканування можливості реалізації проекту сонячної фотоелектричної енергії, який буде запропоновано власникам будинку.</a:t>
            </a:r>
            <a:endParaRPr lang="en-GB" sz="120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dirty="0"/>
              <a:t>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9345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284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827284">
              <a:defRPr/>
            </a:pPr>
            <a:r>
              <a:rPr lang="ru-RU" dirty="0" err="1"/>
              <a:t>Згідно</a:t>
            </a:r>
            <a:r>
              <a:rPr lang="ru-RU" baseline="0" dirty="0"/>
              <a:t> </a:t>
            </a:r>
            <a:r>
              <a:rPr lang="ru-RU" dirty="0"/>
              <a:t>з другим принципом </a:t>
            </a:r>
            <a:r>
              <a:rPr lang="ru-RU" dirty="0" err="1"/>
              <a:t>термодинаміки</a:t>
            </a:r>
            <a:r>
              <a:rPr lang="ru-RU" dirty="0"/>
              <a:t>,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теплообмін</a:t>
            </a:r>
            <a:r>
              <a:rPr lang="en-US" dirty="0"/>
              <a:t>:</a:t>
            </a:r>
          </a:p>
          <a:p>
            <a:pPr algn="just" defTabSz="827284">
              <a:defRPr/>
            </a:pPr>
            <a:r>
              <a:rPr lang="en-US" dirty="0"/>
              <a:t>1. 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 передається від</a:t>
            </a:r>
            <a:r>
              <a:rPr lang="uk-UA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теплішого тіла до</a:t>
            </a:r>
            <a:r>
              <a:rPr lang="uk-UA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холоднішого, у такий спосіб збільшуючи ентропію системи. Тому енергія не протікатиме спонтанно від об'єкта з низькою температурою до об'єкта з вищою температурою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algn="just" defTabSz="827284"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Неможливо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щоб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надходило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від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холоднішого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тіла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до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теплішого</a:t>
            </a:r>
            <a:r>
              <a:rPr lang="ru-RU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без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застосування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впливу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для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досягнення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цього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потоку.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Отже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необхідна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робота для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передачі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холоднішого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об'єкта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тепліший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об'єкт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algn="just" defTabSz="827284">
              <a:defRPr/>
            </a:pPr>
            <a:endParaRPr lang="en-US" sz="1200" b="0" i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just" defTabSz="827284">
              <a:defRPr/>
            </a:pP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Теплові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насоси </a:t>
            </a:r>
            <a:r>
              <a:rPr lang="en-GB" dirty="0"/>
              <a:t>–</a:t>
            </a:r>
            <a:r>
              <a:rPr lang="ru-RU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система, в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якій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застосовують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роботу для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передачі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тепла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від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холоднішого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об'єкта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до </a:t>
            </a:r>
            <a:r>
              <a:rPr lang="ru-RU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теплішого</a:t>
            </a:r>
            <a:r>
              <a:rPr lang="ru-RU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uk-UA" sz="1200" b="0" i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596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4861444"/>
            <a:ext cx="5683250" cy="4859665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Теплові насоси передають тепло через циркуляцію охолоджувальної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речовини (холодоагенту) в процесі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циклу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випаровування та конденсації.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Термодинамічний цикл теплового насоса охоплює:</a:t>
            </a:r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1-2 </a:t>
            </a:r>
            <a:r>
              <a:rPr lang="uk-UA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Компресор</a:t>
            </a:r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допомогою компресора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підвищується 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тиск газоподібного </a:t>
            </a:r>
            <a:r>
              <a:rPr lang="uk-UA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холодоагента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2-3 </a:t>
            </a:r>
            <a:r>
              <a:rPr lang="uk-UA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Конденсатор</a:t>
            </a:r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онденсатор подає корисну енергію. Стиснений газ охолоджується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конденсаторі. </a:t>
            </a:r>
            <a:endParaRPr lang="en-US" sz="1200" b="0" i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3-4 </a:t>
            </a:r>
            <a:r>
              <a:rPr lang="uk-UA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Розширення</a:t>
            </a:r>
            <a:r>
              <a:rPr lang="uk-UA" sz="1200" b="1" i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uk-UA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дросель</a:t>
            </a:r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</a:t>
            </a:r>
            <a:r>
              <a:rPr lang="uk-UA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детандер</a:t>
            </a:r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: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иск знижується всередині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регулюючого клапана (дроселі)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а газ розширюється. Унаслідок розширення утворюється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газоподібна й рідка суміш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Ця суміш надходить у сепаратор рідини.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4-1 </a:t>
            </a:r>
            <a:r>
              <a:rPr lang="uk-UA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Випарник</a:t>
            </a:r>
            <a:r>
              <a:rPr lang="en-US" sz="1200" b="1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uk-UA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ідину перекачують до випарника. Енергія, необхідна для випаровування, подається джерелом тепла.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i="0" dirty="0"/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1799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Коефіцієнт</a:t>
            </a:r>
            <a:r>
              <a:rPr lang="ru-RU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корисної</a:t>
            </a:r>
            <a:r>
              <a:rPr lang="ru-RU" sz="12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1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дії</a:t>
            </a:r>
            <a:r>
              <a:rPr lang="ru-RU" sz="1200" b="1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(ККД) </a:t>
            </a:r>
            <a:r>
              <a:rPr lang="en-GB" dirty="0"/>
              <a:t>–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показник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ефективності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теплового насоса. Для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визначення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ККД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необхідно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вихідну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енергію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поділити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вхідну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електроенергію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потрібну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для роботи теплового насоса за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визначеної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вище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показник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ККД, то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ефективніше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працює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тепловий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насос.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ru-RU" sz="1200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Сезонний</a:t>
            </a:r>
            <a:r>
              <a:rPr lang="ru-RU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коефіцієнт</a:t>
            </a:r>
            <a:r>
              <a:rPr lang="ru-RU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продуктивності</a:t>
            </a:r>
            <a:r>
              <a:rPr lang="ru-RU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uk-UA" b="1" dirty="0"/>
              <a:t>СКП)</a:t>
            </a:r>
            <a:r>
              <a:rPr lang="en-US" b="1" dirty="0"/>
              <a:t> </a:t>
            </a:r>
            <a:r>
              <a:rPr lang="en-GB" dirty="0"/>
              <a:t>–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це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показник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сумарної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теплової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потужності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теплового насоса в кВт протягом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усього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опалювального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сезону,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ділиться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сумарну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кількість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 кВт-год, яку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він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використовує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впродовж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цього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часу.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537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82728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 простий приклад обчислення ККД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теплового насоса. Наприклад, ураховуючи температуру джерела тепла 12,5 °C і температуру в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трубопроводі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45 °C, тепловий насос поглинає 2 кВт електроенергії і генерує 10 кВт теплової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енергії, забираючи 8 кВт теплової енергії від холодного джерела.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uk-UA" dirty="0"/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130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ККД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теплового насоса особливо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залежить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від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різниці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температур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між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джерелом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тепла й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користувачем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Різниця температур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між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температурами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конденсації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і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випаровування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впливає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ефективність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менше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різниця, то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вище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показник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ККД.</a:t>
            </a:r>
          </a:p>
          <a:p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Графік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слайді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є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прикладом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впливу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цієї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різниці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температур на ККД.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Наприклад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якщо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врахувати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температуру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джерела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тепла 5°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із системою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опалення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працює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45°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то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показник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ККД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дорівнює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4. Однак,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якщо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опалювальна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система могла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б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працювати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35°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то ККД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дорівнював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би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6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є 100%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поліпшенням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!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підставі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цих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міркувань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можна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зробити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висновок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насоси є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чудовим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рішенням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для систем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опалення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які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можуть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працювати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низьких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температур.</a:t>
            </a:r>
            <a:endParaRPr lang="en-US" sz="1200" b="0" i="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8440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82728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приклад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розрахунку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ККД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теплового насоса.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Протягом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повного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теплового сезону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тепловий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насос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постачав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100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МВт-г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теплової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</a:t>
            </a:r>
            <a:r>
              <a:rPr lang="ru-RU" sz="120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одночас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сумарне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споживання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електроенергії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для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роботи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теплового насоса (як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компресора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так і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всіх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насосів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циклу) становило 28,5 МВт-г.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становить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3.5 СКП. Це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найважливіше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число,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потрібно знати для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техніко-економічного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обґрунтування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оцінки)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indent="0" algn="just" defTabSz="82728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9433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Теплові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насоси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можуть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працювати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декількома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джерелами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</a:t>
            </a:r>
            <a:r>
              <a:rPr lang="uk-UA" baseline="0" dirty="0"/>
              <a:t>Повітря</a:t>
            </a: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</a:t>
            </a:r>
            <a:r>
              <a:rPr lang="uk-UA" baseline="0" dirty="0"/>
              <a:t>Вода</a:t>
            </a: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</a:t>
            </a:r>
            <a:r>
              <a:rPr lang="uk-UA" baseline="0" dirty="0"/>
              <a:t>Земля</a:t>
            </a: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Загалом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вища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температура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джерела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тепла, то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нижча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буде робота,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необхідна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компресорі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а тому й </a:t>
            </a:r>
            <a:r>
              <a:rPr lang="ru-RU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вищий</a:t>
            </a:r>
            <a:r>
              <a:rPr lang="ru-RU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ККД.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r>
              <a:rPr lang="en-US" dirty="0"/>
              <a:t>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_________________________________________________________________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en-US" dirty="0"/>
              <a:t>_________________________________________________________________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7678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8688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Обираючи</a:t>
            </a:r>
            <a:r>
              <a:rPr lang="ru-RU" baseline="0" dirty="0"/>
              <a:t> </a:t>
            </a:r>
            <a:r>
              <a:rPr lang="ru-RU" dirty="0" err="1"/>
              <a:t>тепловий</a:t>
            </a:r>
            <a:r>
              <a:rPr lang="ru-RU" dirty="0"/>
              <a:t> насос,</a:t>
            </a:r>
            <a:r>
              <a:rPr lang="ru-RU" baseline="0" dirty="0"/>
              <a:t> </a:t>
            </a:r>
            <a:r>
              <a:rPr lang="ru-RU" baseline="0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яке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покрити</a:t>
            </a:r>
            <a:r>
              <a:rPr lang="ru-RU" dirty="0"/>
              <a:t>. </a:t>
            </a: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теплового насоса </a:t>
            </a:r>
            <a:r>
              <a:rPr lang="ru-RU" baseline="0" dirty="0"/>
              <a:t> передбачає </a:t>
            </a:r>
            <a:r>
              <a:rPr lang="ru-RU" baseline="0" dirty="0" err="1"/>
              <a:t>багато</a:t>
            </a:r>
            <a:r>
              <a:rPr lang="ru-RU" baseline="0" dirty="0"/>
              <a:t> </a:t>
            </a:r>
            <a:r>
              <a:rPr lang="ru-RU" baseline="0" dirty="0" err="1"/>
              <a:t>витрат</a:t>
            </a:r>
            <a:r>
              <a:rPr lang="ru-RU" baseline="0" dirty="0"/>
              <a:t> і є дорогим </a:t>
            </a:r>
            <a:r>
              <a:rPr lang="ru-RU" dirty="0" err="1"/>
              <a:t>варіантом</a:t>
            </a:r>
            <a:r>
              <a:rPr lang="ru-RU" dirty="0"/>
              <a:t>, зокрема </a:t>
            </a:r>
            <a:r>
              <a:rPr lang="ru-RU" dirty="0" err="1"/>
              <a:t>під</a:t>
            </a:r>
            <a:r>
              <a:rPr lang="ru-RU" dirty="0"/>
              <a:t> час використання </a:t>
            </a:r>
            <a:r>
              <a:rPr lang="ru-RU" dirty="0" err="1"/>
              <a:t>геотермальних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точці</a:t>
            </a:r>
            <a:r>
              <a:rPr lang="ru-RU" dirty="0"/>
              <a:t> теплового балансу </a:t>
            </a:r>
            <a:r>
              <a:rPr lang="ru-RU" dirty="0" err="1"/>
              <a:t>тепловий</a:t>
            </a:r>
            <a:r>
              <a:rPr lang="ru-RU" dirty="0"/>
              <a:t> насос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покрити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на </a:t>
            </a:r>
            <a:r>
              <a:rPr lang="ru-RU" dirty="0" err="1"/>
              <a:t>повний</a:t>
            </a:r>
            <a:r>
              <a:rPr lang="ru-RU" dirty="0"/>
              <a:t> сезон </a:t>
            </a:r>
            <a:r>
              <a:rPr lang="ru-RU" dirty="0" err="1"/>
              <a:t>опалення</a:t>
            </a:r>
            <a:r>
              <a:rPr lang="ru-RU" dirty="0"/>
              <a:t>. Над </a:t>
            </a:r>
            <a:r>
              <a:rPr lang="ru-RU" dirty="0" err="1"/>
              <a:t>цією</a:t>
            </a:r>
            <a:r>
              <a:rPr lang="ru-RU" dirty="0"/>
              <a:t> точкою система </a:t>
            </a:r>
            <a:r>
              <a:rPr lang="ru-RU" dirty="0" err="1"/>
              <a:t>має</a:t>
            </a:r>
            <a:r>
              <a:rPr lang="ru-RU" dirty="0"/>
              <a:t> великий </a:t>
            </a:r>
            <a:r>
              <a:rPr lang="ru-RU" dirty="0" err="1"/>
              <a:t>розмір</a:t>
            </a:r>
            <a:r>
              <a:rPr lang="ru-RU" dirty="0"/>
              <a:t>.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 потреби </a:t>
            </a:r>
            <a:r>
              <a:rPr lang="ru-RU" dirty="0" err="1"/>
              <a:t>будівлі</a:t>
            </a:r>
            <a:r>
              <a:rPr lang="ru-RU" dirty="0"/>
              <a:t> та </a:t>
            </a:r>
            <a:r>
              <a:rPr lang="ru-RU" dirty="0" err="1"/>
              <a:t>допоміжне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тепла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газовий</a:t>
            </a:r>
            <a:r>
              <a:rPr lang="ru-RU" dirty="0"/>
              <a:t> котел або в </a:t>
            </a:r>
            <a:r>
              <a:rPr lang="ru-RU" dirty="0" err="1"/>
              <a:t>гіршому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нагрів</a:t>
            </a:r>
            <a:r>
              <a:rPr lang="ru-RU" dirty="0"/>
              <a:t>).</a:t>
            </a:r>
          </a:p>
          <a:p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насос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працювати</a:t>
            </a:r>
            <a:r>
              <a:rPr lang="ru-RU" baseline="0" dirty="0"/>
              <a:t> на </a:t>
            </a:r>
            <a:r>
              <a:rPr lang="ru-RU" dirty="0"/>
              <a:t>30</a:t>
            </a:r>
            <a:r>
              <a:rPr lang="en-GB" dirty="0"/>
              <a:t>–</a:t>
            </a:r>
            <a:r>
              <a:rPr lang="ru-RU" dirty="0"/>
              <a:t>40%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покриває</a:t>
            </a:r>
            <a:r>
              <a:rPr lang="ru-RU" baseline="0" dirty="0"/>
              <a:t> </a:t>
            </a:r>
            <a:r>
              <a:rPr lang="ru-RU" baseline="0" dirty="0" err="1"/>
              <a:t>б</a:t>
            </a:r>
            <a:r>
              <a:rPr lang="ru-RU" dirty="0" err="1"/>
              <a:t>лизько</a:t>
            </a:r>
            <a:r>
              <a:rPr lang="ru-RU" dirty="0"/>
              <a:t> 80</a:t>
            </a:r>
            <a:r>
              <a:rPr lang="en-GB" dirty="0"/>
              <a:t>–</a:t>
            </a:r>
            <a:r>
              <a:rPr lang="ru-RU" dirty="0"/>
              <a:t>85% потреб</a:t>
            </a:r>
            <a:r>
              <a:rPr lang="ru-RU" baseline="0" dirty="0"/>
              <a:t> в</a:t>
            </a:r>
            <a:r>
              <a:rPr lang="ru-RU" dirty="0"/>
              <a:t> </a:t>
            </a:r>
            <a:r>
              <a:rPr lang="ru-RU" dirty="0" err="1"/>
              <a:t>енергоспоживанн</a:t>
            </a:r>
            <a:r>
              <a:rPr lang="uk-UA" dirty="0"/>
              <a:t>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.</a:t>
            </a:r>
          </a:p>
          <a:p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  <a:endParaRPr lang="en-GB" baseline="0" noProof="0" dirty="0"/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6509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827284">
              <a:defRPr/>
            </a:pPr>
            <a:r>
              <a:rPr lang="ru-RU" dirty="0" err="1"/>
              <a:t>Каскадний</a:t>
            </a:r>
            <a:r>
              <a:rPr lang="ru-RU" dirty="0"/>
              <a:t> монтаж теплового насоса є</a:t>
            </a:r>
            <a:r>
              <a:rPr lang="ru-RU" baseline="0" dirty="0"/>
              <a:t> </a:t>
            </a:r>
            <a:r>
              <a:rPr lang="ru-RU" dirty="0" err="1"/>
              <a:t>рішенням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часто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житловому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покрити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для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Вони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насос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, </a:t>
            </a:r>
            <a:r>
              <a:rPr lang="ru-RU" dirty="0" err="1"/>
              <a:t>додаючи</a:t>
            </a:r>
            <a:r>
              <a:rPr lang="ru-RU" dirty="0"/>
              <a:t> </a:t>
            </a:r>
            <a:r>
              <a:rPr lang="ru-RU" dirty="0" err="1"/>
              <a:t>теплову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коли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  <a:endParaRPr lang="en-GB" baseline="0" noProof="0" dirty="0"/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726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модуль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забезпечує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загальн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технічн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 середовище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й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базові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методи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розрахунку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виробництва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таких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технологій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відновлюваної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теплопостачання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фотоелектричними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панелями.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Теплові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насоси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just" defTabSz="9849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lv-LV" sz="1200" dirty="0"/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Зазвичай ц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 технології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презентують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звертаючи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особливу увагу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</a:t>
            </a:r>
            <a:r>
              <a:rPr lang="uk-UA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ї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застосуванн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житлових будинках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 враховуючи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приклади метод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їх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розрахунку.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рисунку зображено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відремонтовані житлові будівлі (Сігулд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Латвія) з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встановлен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ими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сонячн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ими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ам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теплопостачання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just" defTabSz="827284">
              <a:defRPr/>
            </a:pPr>
            <a:r>
              <a:rPr lang="lv-LV" sz="1200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sz="1200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sz="1200" dirty="0"/>
              <a:t>_________________________________________________________________</a:t>
            </a:r>
            <a:endParaRPr lang="en-GB" sz="1200" dirty="0"/>
          </a:p>
          <a:p>
            <a:pPr algn="just" defTabSz="827284">
              <a:defRPr/>
            </a:pPr>
            <a:r>
              <a:rPr lang="lv-LV" sz="1200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sz="1200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sz="1200" dirty="0"/>
              <a:t>_________________________________________________________________</a:t>
            </a:r>
          </a:p>
          <a:p>
            <a:pPr algn="just" defTabSz="827284">
              <a:defRPr/>
            </a:pPr>
            <a:endParaRPr lang="lv-LV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8807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200" dirty="0">
                <a:solidFill>
                  <a:schemeClr val="tx1"/>
                </a:solidFill>
              </a:rPr>
              <a:t>ККД теплового насоса </a:t>
            </a:r>
            <a:r>
              <a:rPr lang="ru-RU" sz="1200" dirty="0" err="1">
                <a:solidFill>
                  <a:schemeClr val="tx1"/>
                </a:solidFill>
              </a:rPr>
              <a:t>залежить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також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необхідної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температури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передачі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Що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нижче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необхідна</a:t>
            </a:r>
            <a:r>
              <a:rPr lang="ru-RU" sz="1200" dirty="0">
                <a:solidFill>
                  <a:schemeClr val="tx1"/>
                </a:solidFill>
              </a:rPr>
              <a:t> температура, то </a:t>
            </a:r>
            <a:r>
              <a:rPr lang="ru-RU" sz="1200" dirty="0" err="1">
                <a:solidFill>
                  <a:schemeClr val="tx1"/>
                </a:solidFill>
              </a:rPr>
              <a:t>вищий</a:t>
            </a:r>
            <a:r>
              <a:rPr lang="ru-RU" sz="1200" baseline="0" dirty="0">
                <a:solidFill>
                  <a:schemeClr val="tx1"/>
                </a:solidFill>
              </a:rPr>
              <a:t> ККД</a:t>
            </a:r>
            <a:r>
              <a:rPr lang="ru-RU" sz="1200" dirty="0">
                <a:solidFill>
                  <a:schemeClr val="tx1"/>
                </a:solidFill>
              </a:rPr>
              <a:t> і СКП </a:t>
            </a:r>
            <a:r>
              <a:rPr lang="ru-RU" sz="1200" dirty="0" err="1">
                <a:solidFill>
                  <a:schemeClr val="tx1"/>
                </a:solidFill>
              </a:rPr>
              <a:t>системи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None/>
            </a:pPr>
            <a:r>
              <a:rPr lang="ru-RU" sz="1200" dirty="0">
                <a:solidFill>
                  <a:schemeClr val="tx1"/>
                </a:solidFill>
              </a:rPr>
              <a:t>Так система теплового насоса </a:t>
            </a:r>
            <a:r>
              <a:rPr lang="ru-RU" sz="1200" dirty="0" err="1">
                <a:solidFill>
                  <a:schemeClr val="tx1"/>
                </a:solidFill>
              </a:rPr>
              <a:t>краще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працює</a:t>
            </a:r>
            <a:r>
              <a:rPr lang="ru-RU" sz="1200" dirty="0">
                <a:solidFill>
                  <a:schemeClr val="tx1"/>
                </a:solidFill>
              </a:rPr>
              <a:t> з </a:t>
            </a:r>
            <a:r>
              <a:rPr lang="ru-RU" sz="1200" dirty="0" err="1">
                <a:solidFill>
                  <a:schemeClr val="tx1"/>
                </a:solidFill>
              </a:rPr>
              <a:t>низькотемпературними</a:t>
            </a:r>
            <a:r>
              <a:rPr lang="ru-RU" sz="1200" baseline="0" dirty="0">
                <a:solidFill>
                  <a:schemeClr val="tx1"/>
                </a:solidFill>
              </a:rPr>
              <a:t> системами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наприклад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підігрів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підлоги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buNone/>
            </a:pPr>
            <a:r>
              <a:rPr lang="ru-RU" sz="1200" dirty="0" err="1">
                <a:solidFill>
                  <a:schemeClr val="tx1"/>
                </a:solidFill>
              </a:rPr>
              <a:t>Під</a:t>
            </a:r>
            <a:r>
              <a:rPr lang="ru-RU" sz="1200" dirty="0">
                <a:solidFill>
                  <a:schemeClr val="tx1"/>
                </a:solidFill>
              </a:rPr>
              <a:t> час </a:t>
            </a:r>
            <a:r>
              <a:rPr lang="ru-RU" sz="1200" dirty="0" err="1">
                <a:solidFill>
                  <a:schemeClr val="tx1"/>
                </a:solidFill>
              </a:rPr>
              <a:t>планування</a:t>
            </a:r>
            <a:r>
              <a:rPr lang="ru-RU" sz="1200" dirty="0">
                <a:solidFill>
                  <a:schemeClr val="tx1"/>
                </a:solidFill>
              </a:rPr>
              <a:t> проекту </a:t>
            </a:r>
            <a:r>
              <a:rPr lang="ru-RU" sz="1200" dirty="0" err="1">
                <a:solidFill>
                  <a:schemeClr val="tx1"/>
                </a:solidFill>
              </a:rPr>
              <a:t>реконструкції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ці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аспекти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слід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враховувати</a:t>
            </a:r>
            <a:r>
              <a:rPr lang="ru-RU" sz="1200" dirty="0">
                <a:solidFill>
                  <a:schemeClr val="tx1"/>
                </a:solidFill>
              </a:rPr>
              <a:t>. Не </a:t>
            </a:r>
            <a:r>
              <a:rPr lang="ru-RU" sz="1200" dirty="0" err="1">
                <a:solidFill>
                  <a:schemeClr val="tx1"/>
                </a:solidFill>
              </a:rPr>
              <a:t>рекомендують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встановлювати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тепловий</a:t>
            </a:r>
            <a:r>
              <a:rPr lang="ru-RU" sz="1200" dirty="0">
                <a:solidFill>
                  <a:schemeClr val="tx1"/>
                </a:solidFill>
              </a:rPr>
              <a:t> насос у </a:t>
            </a:r>
            <a:r>
              <a:rPr lang="ru-RU" sz="1200" dirty="0" err="1">
                <a:solidFill>
                  <a:schemeClr val="tx1"/>
                </a:solidFill>
              </a:rPr>
              <a:t>високотемпературній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системі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  <a:endParaRPr lang="en-GB" baseline="0" noProof="0" dirty="0"/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pPr algn="just" defTabSz="827284">
              <a:defRPr/>
            </a:pPr>
            <a:r>
              <a:rPr lang="lv-LV" dirty="0"/>
              <a:t>_________________________________________________________________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2193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/>
              <a:t>_________________________________________________________________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31</a:t>
            </a:fld>
            <a:endParaRPr lang="lv-LV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013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9700" y="4760925"/>
            <a:ext cx="6824663" cy="4859624"/>
          </a:xfrm>
        </p:spPr>
        <p:txBody>
          <a:bodyPr/>
          <a:lstStyle/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 карта сонячного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промін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юва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ння України. Наприклад, кількість 1000 кВт-год/м² має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таке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значення: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Вт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Ват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uk-UA" noProof="0" dirty="0"/>
              <a:t>–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це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одиниця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вимірювання потужності. Якщо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ця одиницю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пода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одиницю площі,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 це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назива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 «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промін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юва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нням»,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яке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вимір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юють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у Вт/м². Сонячн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випромінювання </a:t>
            </a:r>
            <a:r>
              <a:rPr lang="uk-UA" noProof="0" dirty="0"/>
              <a:t>–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потужність сонячного випромін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юва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ння на одиницю площі поверхні.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Коли сонце світить потужністю 1000 Вт (1кВт) протягом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однієї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години,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воно викон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ує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 кВт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год роботи. Інсоляція є показником енергії сонячного випромінювання, отриманої на даній площі поверхні в заданий час (кВт-год/м² день, кВт-год/м² тиждень, кВт-год/м² місяць і кВт-год/м² рік)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Отже,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1000 кВт</a:t>
            </a:r>
            <a:r>
              <a:rPr lang="uk-UA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 потужність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з якою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світить сонц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1 м² за один рік (випромін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юва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ння)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Термін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глобальне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позначає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сум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прямого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дифузного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Пряме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noProof="0" dirty="0"/>
              <a:t>–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це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сонячне світло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яке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безпосередньо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досягає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поверхні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землі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Дифузн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надходить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землю 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інших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напрям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завдяки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розсіюванню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прямого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молекулами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повітря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пилу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частинок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технологіях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геліоенергетики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зазвичай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використовують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кут, описаний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малюнку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онячний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азимут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αs 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висота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сонця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γs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зимут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α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нахилу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β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Оскільки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кут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падіння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сонця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змінюється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протягом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року,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максимальне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поле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отримати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лише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тому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разі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-приймач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нахилений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кутом до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горизонталі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Оптимальний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кут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нахилу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узимку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місяці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низьким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через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низьку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висоту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сонця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19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Наприклад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пасивна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конструкція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використовує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елементи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наприклад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вікна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лоджії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жалюзі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зменшення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енергетичного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профілю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будівлі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нагрівання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та/або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охолодження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Чимало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принцип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пасив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них систем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є найбільш ефективними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 час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інтеграції в новий проект будівництва, хоча деякі з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них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можуть бути застосовані також у проектах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із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реконструкції будівель.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Однак у центрі уваги цього модуля активні системи. Сонячні системи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теплопостачання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складаються з трьох основних елементів: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Енергозабезпечення </a:t>
            </a:r>
            <a:r>
              <a:rPr lang="uk-UA" noProof="0" dirty="0"/>
              <a:t>–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сонячний тепловий колектор і до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даткове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джерело тепл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Система зберігання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Навантаження (гаряч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 водопостачання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 для великих систем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опалення приміщення)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algn="just" defTabSz="984991">
              <a:defRPr/>
            </a:pPr>
            <a:r>
              <a:rPr lang="en-GB" dirty="0"/>
              <a:t>_________________________________________________________________</a:t>
            </a:r>
          </a:p>
          <a:p>
            <a:pPr algn="just" defTabSz="984991">
              <a:defRPr/>
            </a:pPr>
            <a:r>
              <a:rPr lang="en-GB" dirty="0"/>
              <a:t>_________________________________________________________________</a:t>
            </a:r>
          </a:p>
          <a:p>
            <a:pPr algn="just" defTabSz="984991">
              <a:defRPr/>
            </a:pPr>
            <a:r>
              <a:rPr lang="en-GB" dirty="0"/>
              <a:t>_________________________________________________________________</a:t>
            </a:r>
          </a:p>
          <a:p>
            <a:pPr algn="just" defTabSz="984991">
              <a:defRPr/>
            </a:pPr>
            <a:r>
              <a:rPr lang="en-GB" dirty="0"/>
              <a:t>_________________________________________________________________</a:t>
            </a:r>
          </a:p>
          <a:p>
            <a:pPr algn="just" defTabSz="984991">
              <a:defRPr/>
            </a:pPr>
            <a:endParaRPr lang="en-GB" baseline="0" noProof="0" dirty="0"/>
          </a:p>
          <a:p>
            <a:pPr algn="just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989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3679" y="4757266"/>
            <a:ext cx="6264696" cy="5184576"/>
          </a:xfrm>
        </p:spPr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тепловими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називають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пристрої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відбувається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перетворення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світла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тепло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допомогою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спеціальних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елементів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поглиначів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Залежно від вартості та основних характеристик є декілька видів сонячних колекторів.  Зазвичай це два</a:t>
            </a:r>
            <a:r>
              <a:rPr lang="uk-UA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основні види: 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пласкі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вакуумні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трубчасті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переваги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плоских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менша вартість;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наявність декількох варіантів монтажу, тобто вони можуть бути інтегровані в дах і фасади;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загальні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характеристики.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Однак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плаский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підходить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високих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наприклад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подача тепла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абсорбційні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агрегати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переваги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вакуумних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висок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навіть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великих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перепадів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між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абсорбером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і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навколишнім середовищем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вищий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ККД із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низьким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рівнем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порівняно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пласкими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кращ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застосування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високих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ніж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пласки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вони мають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вартість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порівняно 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пласки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і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зазвичай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їх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 монтують на  похилих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дахах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941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4861444"/>
            <a:ext cx="5683250" cy="4504333"/>
          </a:xfrm>
        </p:spPr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Найважливіші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характеристики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демонструють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криві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зокрема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вони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показують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залежить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різниці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середньої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і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навколишнього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середовища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залежить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різниці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(Вт/м2),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саме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меншого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рівня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випромінювання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сильнішим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вплив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різниці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endParaRPr lang="uk-U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Отже, розглянувши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крив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сонячного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можна зробити висновок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теплову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слід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розробити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так,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температура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повернення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найменша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змогу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працювати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колектор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ефективності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ліва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сторона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діаграми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означає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вищу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оємність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endParaRPr lang="ru-RU" dirty="0"/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r>
              <a:rPr lang="ru-RU" dirty="0"/>
              <a:t>_________________________________________________________________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125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87" y="4861444"/>
            <a:ext cx="6264696" cy="4859665"/>
          </a:xfrm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сонця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неможливо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вплинути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більшості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випадків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вона не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збігається з періодами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коли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потрібне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тепло.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система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опалення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приміщень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та/або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нагріву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гарячої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води 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типовим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застосуванням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виникнення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попиту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енергопостачання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завжди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збігаються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цьому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разі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тепла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стає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суттєвим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елементом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Ідеальним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варіантом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було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б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тепло,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отримане влітку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яке б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використовували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взимку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сезонн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 зберігання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опалення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Це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стосується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декількох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проектів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Європі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але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більшість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теплових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систем мають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короткочасне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нічний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період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 період погодних змін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тепла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повинне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такі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основні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характеристики: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изькі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втрати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тепла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З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датність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хорош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стратифікаці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ї.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ринку є декілька типів сховища, які залежать від: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Розмір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noProof="0" dirty="0"/>
              <a:t>–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100 л до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більш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ніж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1000 л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Особливост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зокрема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теплообмін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прямі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з'єднання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щілинний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датчик.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Матеріал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noProof="0" dirty="0"/>
              <a:t>–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нержавіюча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сталь, сталь із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покриттям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 пластику, сталь із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емалі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порцеляни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мідь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вуглецева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сталь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тощо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Вибір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залежить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загального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дизайну 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розмірів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попиту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потрібної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частки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сонячної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рисунку показано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ескізи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різних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рішень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доступних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ринку.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029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Енергозапас резервуара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розрахову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ю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урахуванням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внутрішньої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енергії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системи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lv-LV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 = m∙c</a:t>
            </a:r>
            <a:r>
              <a:rPr lang="lv-LV" sz="1200" b="1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∙ 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T.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Приклад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враховує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зберігання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600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кг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час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експлуатації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якого відбувається стратифікація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нижнього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шару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200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кг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15°С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холодної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Верхній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шар 200 кг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завантажу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є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60°С, 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середн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ій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шар 200 кг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змішу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є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ть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30°С.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запас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цього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становить 13920 Вт.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Якщо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той же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самий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енергозапас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повинен бути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сховищі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 він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стратифікується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рівномірний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змішаний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температурний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режим буде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35°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можна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розрахувати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використовуючи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те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саме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рівняння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lv-LV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 = m∙c</a:t>
            </a:r>
            <a:r>
              <a:rPr lang="lv-LV" sz="1200" b="1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∙ 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яке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тепер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розв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’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язано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функції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Під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час використання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цього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рівняння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варто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зверн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ути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увагу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когерентні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із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одиницею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що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використовують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для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вимірювання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температури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Кельвіна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або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Цельсія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r>
              <a:rPr lang="en-GB" dirty="0"/>
              <a:t>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2.1.2.Module - Renewable Energy Buildings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B85848-249A-4A1F-BD97-096076EA879A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12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7797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62402" y="4581528"/>
            <a:ext cx="7702551" cy="16557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50236D9-109E-4C82-A40A-BD74E331FB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870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527381" y="1124744"/>
            <a:ext cx="10657184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507744" y="260648"/>
            <a:ext cx="7296811" cy="576064"/>
          </a:xfrm>
          <a:prstGeom prst="rect">
            <a:avLst/>
          </a:prstGeom>
        </p:spPr>
        <p:txBody>
          <a:bodyPr anchor="ctr"/>
          <a:lstStyle>
            <a:lvl1pPr algn="l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/>
              <a:t>Virsraksts...</a:t>
            </a:r>
          </a:p>
        </p:txBody>
      </p:sp>
    </p:spTree>
    <p:extLst>
      <p:ext uri="{BB962C8B-B14F-4D97-AF65-F5344CB8AC3E}">
        <p14:creationId xmlns:p14="http://schemas.microsoft.com/office/powerpoint/2010/main" val="23157595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381" y="249083"/>
            <a:ext cx="10033115" cy="737494"/>
          </a:xfrm>
        </p:spPr>
        <p:txBody>
          <a:bodyPr/>
          <a:lstStyle>
            <a:lvl1pPr algn="l">
              <a:defRPr lang="lv-LV" sz="2800" b="1" dirty="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9950896" cy="4825085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99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527381" y="1124744"/>
            <a:ext cx="10657184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507744" y="260648"/>
            <a:ext cx="7296811" cy="576064"/>
          </a:xfrm>
          <a:prstGeom prst="rect">
            <a:avLst/>
          </a:prstGeom>
        </p:spPr>
        <p:txBody>
          <a:bodyPr anchor="ctr"/>
          <a:lstStyle>
            <a:lvl1pPr algn="l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/>
              <a:t>Virsraksts...</a:t>
            </a:r>
          </a:p>
        </p:txBody>
      </p:sp>
    </p:spTree>
    <p:extLst>
      <p:ext uri="{BB962C8B-B14F-4D97-AF65-F5344CB8AC3E}">
        <p14:creationId xmlns:p14="http://schemas.microsoft.com/office/powerpoint/2010/main" val="23157595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2377"/>
            <a:ext cx="9950897" cy="56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/>
              <a:t>Click to edit Master title style</a:t>
            </a:r>
            <a:endParaRPr lang="lv-LV" altLang="lv-LV" dirty="0"/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0768"/>
            <a:ext cx="9950896" cy="48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/>
              <a:t>Click to edit Master text styles</a:t>
            </a:r>
          </a:p>
          <a:p>
            <a:pPr lvl="1"/>
            <a:r>
              <a:rPr lang="en-US" altLang="lv-LV" dirty="0"/>
              <a:t>Second level</a:t>
            </a:r>
          </a:p>
          <a:p>
            <a:pPr lvl="2"/>
            <a:r>
              <a:rPr lang="en-US" altLang="lv-LV" dirty="0"/>
              <a:t>Third level</a:t>
            </a:r>
          </a:p>
          <a:p>
            <a:pPr lvl="3"/>
            <a:r>
              <a:rPr lang="en-US" altLang="lv-LV" dirty="0"/>
              <a:t>Fourth level</a:t>
            </a:r>
          </a:p>
          <a:p>
            <a:pPr lvl="4"/>
            <a:r>
              <a:rPr lang="en-US" altLang="lv-LV" dirty="0"/>
              <a:t>Fifth level</a:t>
            </a:r>
            <a:endParaRPr lang="lv-LV" altLang="lv-LV" dirty="0"/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4352" y="193673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4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lv-LV" altLang="lv-LV" sz="2400" b="0" dirty="0" smtClean="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panose="020B0604020202020204" pitchFamily="34" charset="0"/>
        <a:buChar char="•"/>
        <a:defRPr lang="en-US" altLang="lv-LV" sz="1800" dirty="0" smtClean="0">
          <a:solidFill>
            <a:srgbClr val="6E64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90000"/>
        <a:buFont typeface="Arial" panose="020B0604020202020204" pitchFamily="34" charset="0"/>
        <a:buChar char="•"/>
        <a:defRPr lang="en-US" altLang="lv-LV" sz="1800" dirty="0" smtClean="0">
          <a:solidFill>
            <a:srgbClr val="6E645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90000"/>
        <a:buFont typeface="Arial" panose="020B0604020202020204" pitchFamily="34" charset="0"/>
        <a:buChar char="•"/>
        <a:defRPr lang="en-US" altLang="lv-LV" sz="1800" dirty="0" smtClean="0">
          <a:solidFill>
            <a:srgbClr val="6E645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90000"/>
        <a:buFont typeface="Arial" panose="020B0604020202020204" pitchFamily="34" charset="0"/>
        <a:buChar char="•"/>
        <a:defRPr lang="en-US" altLang="lv-LV" sz="1800" dirty="0" smtClean="0">
          <a:solidFill>
            <a:srgbClr val="6E645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90000"/>
        <a:buFont typeface="Arial" panose="020B0604020202020204" pitchFamily="34" charset="0"/>
        <a:buChar char="•"/>
        <a:defRPr lang="lv-LV" altLang="lv-LV" sz="1800" baseline="0" dirty="0" smtClean="0">
          <a:solidFill>
            <a:srgbClr val="6E64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7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64352" y="193673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86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.jrc.ec.europa.eu/pvgi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" y="4005064"/>
            <a:ext cx="12191999" cy="864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r>
              <a:rPr lang="uk-UA" sz="1600" dirty="0" smtClean="0"/>
              <a:t>доктор технічних наук, доцент,академік Європейської науково-освітньої академії, завідувач кафедри теплоенергетики та гідроенергетики</a:t>
            </a:r>
          </a:p>
          <a:p>
            <a:r>
              <a:rPr lang="uk-UA" sz="1600" dirty="0" smtClean="0"/>
              <a:t>Чейлитко Андрій Олександрович</a:t>
            </a:r>
          </a:p>
          <a:p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23392" y="908720"/>
            <a:ext cx="10873208" cy="244827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" indent="0">
              <a:buNone/>
            </a:pP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Низькопотенційні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 та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альтернативні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джерела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Низькопотенційні та альтернативні джерела енергії "/>
              </a:rPr>
              <a:t>енергії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8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0"/>
            <a:ext cx="86833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Важливість стратифікації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628800"/>
            <a:ext cx="5641951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7456" y="5680298"/>
            <a:ext cx="1796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rgbClr val="0070C0"/>
                </a:solidFill>
              </a:rPr>
              <a:t>Холодна вода</a:t>
            </a:r>
            <a:r>
              <a:rPr lang="lv-LV" sz="1400" dirty="0">
                <a:solidFill>
                  <a:srgbClr val="0070C0"/>
                </a:solidFill>
              </a:rPr>
              <a:t> 15</a:t>
            </a:r>
            <a:r>
              <a:rPr lang="lv-LV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3959" y="2852936"/>
            <a:ext cx="1652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rgbClr val="C00000"/>
                </a:solidFill>
              </a:rPr>
              <a:t>Гаряча вода</a:t>
            </a:r>
            <a:r>
              <a:rPr lang="lv-LV" sz="1400" dirty="0">
                <a:solidFill>
                  <a:srgbClr val="C00000"/>
                </a:solidFill>
              </a:rPr>
              <a:t> 60</a:t>
            </a:r>
            <a:r>
              <a:rPr lang="lv-LV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4090" y="3814936"/>
            <a:ext cx="759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Бойлер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43472" y="5559623"/>
            <a:ext cx="170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Циркуляційний</a:t>
            </a:r>
            <a:r>
              <a:rPr lang="ru-RU" sz="1200" dirty="0"/>
              <a:t> насос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56671" y="3800073"/>
            <a:ext cx="941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Контролер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360" y="2092192"/>
            <a:ext cx="179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Сонячний колектор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4489" y="4288135"/>
            <a:ext cx="87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/>
              <a:t>Сховище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6805819" y="1183737"/>
              <a:ext cx="4968553" cy="2230755"/>
            </p:xfrm>
            <a:graphic>
              <a:graphicData uri="http://schemas.openxmlformats.org/drawingml/2006/table">
                <a:tbl>
                  <a:tblPr>
                    <a:tableStyleId>{08FB837D-C827-4EFA-A057-4D05807E0F7C}</a:tableStyleId>
                  </a:tblPr>
                  <a:tblGrid>
                    <a:gridCol w="127977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88857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80020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uk-UA" sz="1600" b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Параметри</a:t>
                          </a:r>
                          <a:endParaRPr lang="en-GB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uk-UA" sz="1600" b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Висока стратифікація</a:t>
                          </a:r>
                          <a:endParaRPr lang="en-GB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uk-UA" sz="1600" b="1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Низька</a:t>
                          </a:r>
                          <a:r>
                            <a:rPr lang="uk-UA" sz="1600" b="1" u="none" strike="noStrike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стратифікація</a:t>
                          </a:r>
                          <a:endParaRPr lang="en-GB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dirty="0" err="1">
                              <a:effectLst/>
                            </a:rPr>
                            <a:t>Ts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>
                              <a:effectLst/>
                            </a:rPr>
                            <a:t>45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>
                              <a:effectLst/>
                            </a:rPr>
                            <a:t>55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>
                              <a:effectLst/>
                            </a:rPr>
                            <a:t>Tr</a:t>
                          </a:r>
                          <a:endParaRPr lang="en-GB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r>
                            <a:rPr lang="lv-LV" sz="1800" b="1" u="none" strike="noStrike" kern="1200" dirty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°C</a:t>
                          </a:r>
                          <a:endParaRPr lang="en-GB" sz="1800" b="1" u="none" strike="noStrike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35</a:t>
                          </a:r>
                          <a:r>
                            <a:rPr lang="lv-LV" sz="1800" b="1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°C</a:t>
                          </a:r>
                          <a:endParaRPr lang="en-GB" sz="1800" b="1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dirty="0">
                              <a:effectLst/>
                            </a:rPr>
                            <a:t>Tc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lv-LV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°C</a:t>
                          </a:r>
                          <a:endParaRPr lang="en-GB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>
                              <a:effectLst/>
                            </a:rPr>
                            <a:t>45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dirty="0">
                              <a:effectLst/>
                            </a:rPr>
                            <a:t>Ta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15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15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b="1" u="none" strike="noStrike" dirty="0">
                              <a:effectLst/>
                            </a:rPr>
                            <a:t>(Tc-Ta)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15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>
                              <a:effectLst/>
                            </a:rPr>
                            <a:t>30</a:t>
                          </a:r>
                          <a:r>
                            <a:rPr lang="lv-LV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1" i="1">
                                        <a:latin typeface="Cambria Math" panose="02040503050406030204" pitchFamily="18" charset="0"/>
                                      </a:rPr>
                                      <m:t>𝛈</m:t>
                                    </m:r>
                                  </m:e>
                                  <m:sub>
                                    <m:r>
                                      <a:rPr lang="lv-LV" sz="2000" b="1" i="1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66%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5</a:t>
                          </a:r>
                          <a:r>
                            <a:rPr lang="lv-LV" sz="1800" u="none" strike="noStrike" dirty="0">
                              <a:effectLst/>
                            </a:rPr>
                            <a:t>0</a:t>
                          </a:r>
                          <a:r>
                            <a:rPr lang="en-GB" sz="1800" u="none" strike="noStrike" dirty="0">
                              <a:effectLst/>
                            </a:rPr>
                            <a:t>%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6972739"/>
                  </p:ext>
                </p:extLst>
              </p:nvPr>
            </p:nvGraphicFramePr>
            <p:xfrm>
              <a:off x="6805819" y="1183737"/>
              <a:ext cx="4968553" cy="2230755"/>
            </p:xfrm>
            <a:graphic>
              <a:graphicData uri="http://schemas.openxmlformats.org/drawingml/2006/table">
                <a:tbl>
                  <a:tblPr>
                    <a:tableStyleId>{08FB837D-C827-4EFA-A057-4D05807E0F7C}</a:tableStyleId>
                  </a:tblPr>
                  <a:tblGrid>
                    <a:gridCol w="1279779"/>
                    <a:gridCol w="1888573"/>
                    <a:gridCol w="1800201"/>
                  </a:tblGrid>
                  <a:tr h="49720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uk-UA" sz="1600" b="1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Параметри</a:t>
                          </a:r>
                          <a:endParaRPr lang="en-GB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uk-UA" sz="1600" b="1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Висока стратифікація</a:t>
                          </a:r>
                          <a:endParaRPr lang="en-GB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uk-UA" sz="1600" b="1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Низька</a:t>
                          </a:r>
                          <a:r>
                            <a:rPr lang="uk-UA" sz="1600" b="1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стратифікація</a:t>
                          </a:r>
                          <a:endParaRPr lang="en-GB" sz="1600" b="1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dirty="0" err="1">
                              <a:effectLst/>
                            </a:rPr>
                            <a:t>Ts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 smtClean="0">
                              <a:effectLst/>
                            </a:rPr>
                            <a:t>45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 smtClean="0">
                              <a:effectLst/>
                            </a:rPr>
                            <a:t>55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>
                              <a:effectLst/>
                            </a:rPr>
                            <a:t>Tr</a:t>
                          </a:r>
                          <a:endParaRPr lang="en-GB" sz="18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kern="1200" dirty="0" smtClean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r>
                            <a:rPr lang="lv-LV" sz="1800" b="1" u="none" strike="noStrike" kern="1200" dirty="0" smtClean="0">
                              <a:solidFill>
                                <a:schemeClr val="accen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°C</a:t>
                          </a:r>
                          <a:endParaRPr lang="en-GB" sz="1800" b="1" u="none" strike="noStrike" kern="1200" dirty="0">
                            <a:solidFill>
                              <a:schemeClr val="accen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35</a:t>
                          </a:r>
                          <a:r>
                            <a:rPr lang="lv-LV" sz="1800" b="1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°C</a:t>
                          </a:r>
                          <a:endParaRPr lang="en-GB" sz="1800" b="1" u="none" strike="noStrike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dirty="0">
                              <a:effectLst/>
                            </a:rPr>
                            <a:t>Tc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lv-LV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°C</a:t>
                          </a:r>
                          <a:endParaRPr lang="en-GB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 smtClean="0">
                              <a:effectLst/>
                            </a:rPr>
                            <a:t>45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b="1" u="none" strike="noStrike" dirty="0">
                              <a:effectLst/>
                            </a:rPr>
                            <a:t>Ta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 smtClean="0">
                              <a:effectLst/>
                            </a:rPr>
                            <a:t>15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 smtClean="0">
                              <a:effectLst/>
                            </a:rPr>
                            <a:t>15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b="1" u="none" strike="noStrike" dirty="0" smtClean="0">
                              <a:effectLst/>
                            </a:rPr>
                            <a:t>(Tc-Ta)</a:t>
                          </a:r>
                          <a:endParaRPr lang="en-GB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 smtClean="0">
                              <a:effectLst/>
                            </a:rPr>
                            <a:t>15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lv-LV" sz="1800" u="none" strike="noStrike" dirty="0" smtClean="0">
                              <a:effectLst/>
                            </a:rPr>
                            <a:t>30</a:t>
                          </a:r>
                          <a:r>
                            <a:rPr lang="lv-LV" sz="1800" u="none" strike="noStrike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°C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3143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0" anchor="b">
                        <a:blipFill rotWithShape="0">
                          <a:blip r:embed="rId4"/>
                          <a:stretch>
                            <a:fillRect l="-3333" t="-623077" r="-292381" b="-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 smtClean="0">
                              <a:effectLst/>
                            </a:rPr>
                            <a:t>66%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 smtClean="0">
                              <a:effectLst/>
                            </a:rPr>
                            <a:t>5</a:t>
                          </a:r>
                          <a:r>
                            <a:rPr lang="lv-LV" sz="1800" u="none" strike="noStrike" dirty="0" smtClean="0">
                              <a:effectLst/>
                            </a:rPr>
                            <a:t>0</a:t>
                          </a:r>
                          <a:r>
                            <a:rPr lang="en-GB" sz="1800" u="none" strike="noStrike" dirty="0" smtClean="0">
                              <a:effectLst/>
                            </a:rPr>
                            <a:t>%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2709483" y="2172871"/>
            <a:ext cx="37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/>
              <a:t>Ts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60496" y="5413968"/>
            <a:ext cx="354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b="1" dirty="0"/>
              <a:t>Tr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360" y="1073918"/>
            <a:ext cx="4815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Tc – </a:t>
            </a:r>
            <a:r>
              <a:rPr lang="ru-RU" sz="1400" b="1" dirty="0" err="1"/>
              <a:t>середня</a:t>
            </a:r>
            <a:r>
              <a:rPr lang="ru-RU" sz="1400" b="1" dirty="0"/>
              <a:t> температура </a:t>
            </a:r>
            <a:r>
              <a:rPr lang="ru-RU" sz="1400" b="1" dirty="0" err="1"/>
              <a:t>колектора</a:t>
            </a:r>
            <a:endParaRPr lang="ru-RU" sz="1400" b="1" dirty="0"/>
          </a:p>
          <a:p>
            <a:r>
              <a:rPr lang="lv-LV" sz="1400" b="1" dirty="0"/>
              <a:t>Ta</a:t>
            </a:r>
            <a:r>
              <a:rPr lang="uk-UA" sz="1400" b="1" dirty="0"/>
              <a:t> </a:t>
            </a:r>
            <a:r>
              <a:rPr lang="lv-LV" sz="1400" b="1" dirty="0"/>
              <a:t>=</a:t>
            </a:r>
            <a:r>
              <a:rPr lang="uk-UA" sz="1400" b="1" dirty="0"/>
              <a:t> </a:t>
            </a:r>
            <a:r>
              <a:rPr lang="lv-LV" sz="1400" b="1" dirty="0"/>
              <a:t>15</a:t>
            </a:r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навколишнього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ru-RU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Вт/м²</a:t>
            </a:r>
            <a:endParaRPr lang="en-GB" sz="1400" b="1" dirty="0">
              <a:solidFill>
                <a:srgbClr val="92D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5819" y="3398657"/>
            <a:ext cx="4968553" cy="281310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8256240" y="4725288"/>
            <a:ext cx="0" cy="12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72946" y="4717942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680176" y="4326437"/>
            <a:ext cx="0" cy="1656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6674" y="4326437"/>
            <a:ext cx="504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27884" y="4698197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</a:t>
            </a:r>
            <a:r>
              <a:rPr lang="lv-LV" sz="1400" dirty="0">
                <a:solidFill>
                  <a:schemeClr val="accent1"/>
                </a:solidFill>
              </a:rPr>
              <a:t>5</a:t>
            </a:r>
            <a:r>
              <a:rPr lang="lv-LV" sz="1400" dirty="0"/>
              <a:t>-</a:t>
            </a:r>
            <a:r>
              <a:rPr lang="lv-LV" sz="1400" dirty="0">
                <a:solidFill>
                  <a:srgbClr val="FF0000"/>
                </a:solidFill>
              </a:rPr>
              <a:t>35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10961970" y="5880860"/>
            <a:ext cx="812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lv-LV" sz="1600" dirty="0"/>
              <a:t>(Tc-Ta)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49082"/>
            <a:ext cx="10033115" cy="87724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Спрощений метод розрахунку гарячого водопостачання</a:t>
            </a: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27381" y="1844824"/>
          <a:ext cx="11041526" cy="445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42863"/>
              </p:ext>
            </p:extLst>
          </p:nvPr>
        </p:nvGraphicFramePr>
        <p:xfrm>
          <a:off x="407368" y="1340768"/>
          <a:ext cx="3686256" cy="20898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40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9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7963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100" b="1" u="none" strike="noStrike" dirty="0">
                          <a:effectLst/>
                        </a:rPr>
                        <a:t>Річне споживання гарячої води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6500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м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GB" sz="1100" u="none" strike="noStrike" dirty="0">
                          <a:effectLst/>
                        </a:rPr>
                        <a:t>/</a:t>
                      </a:r>
                      <a:r>
                        <a:rPr lang="uk-UA" sz="1100" u="none" strike="noStrike" dirty="0">
                          <a:effectLst/>
                        </a:rPr>
                        <a:t>рік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u="none" strike="noStrike" baseline="0" dirty="0">
                          <a:effectLst/>
                        </a:rPr>
                        <a:t>Добове споживання гарячої води </a:t>
                      </a:r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u="none" strike="noStrike" dirty="0">
                          <a:effectLst/>
                          <a:latin typeface="+mn-lt"/>
                          <a:cs typeface="+mn-cs"/>
                        </a:rPr>
                        <a:t>м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GB" sz="1100" u="none" strike="noStrike" dirty="0">
                          <a:effectLst/>
                        </a:rPr>
                        <a:t>/</a:t>
                      </a:r>
                      <a:r>
                        <a:rPr lang="uk-UA" sz="1100" u="none" strike="noStrike" dirty="0">
                          <a:effectLst/>
                        </a:rPr>
                        <a:t>день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Температура</a:t>
                      </a:r>
                      <a:r>
                        <a:rPr lang="uk-UA" sz="11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зберігання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°C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100" b="1" u="none" strike="noStrike" dirty="0">
                          <a:effectLst/>
                        </a:rPr>
                        <a:t>Річне споживання гарячої води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МВт-год</a:t>
                      </a:r>
                      <a:r>
                        <a:rPr lang="lv-LV" sz="1100" u="none" strike="noStrike" dirty="0">
                          <a:effectLst/>
                        </a:rPr>
                        <a:t>/</a:t>
                      </a:r>
                      <a:r>
                        <a:rPr lang="uk-UA" sz="1100" u="none" strike="noStrike" dirty="0">
                          <a:effectLst/>
                        </a:rPr>
                        <a:t>рік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u="none" strike="noStrike" dirty="0" err="1">
                          <a:effectLst/>
                        </a:rPr>
                        <a:t>Відсоток</a:t>
                      </a:r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r>
                        <a:rPr lang="ru-RU" sz="1100" b="1" u="none" strike="noStrike" dirty="0" err="1">
                          <a:effectLst/>
                        </a:rPr>
                        <a:t>виробництва</a:t>
                      </a:r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r>
                        <a:rPr lang="ru-RU" sz="1100" b="1" u="none" strike="noStrike" dirty="0" err="1">
                          <a:effectLst/>
                        </a:rPr>
                        <a:t>сонячною</a:t>
                      </a:r>
                      <a:r>
                        <a:rPr lang="ru-RU" sz="1100" b="1" u="none" strike="noStrike" dirty="0">
                          <a:effectLst/>
                        </a:rPr>
                        <a:t> системою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47528" y="3841567"/>
            <a:ext cx="147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/>
              <a:t>1625</a:t>
            </a:r>
            <a:r>
              <a:rPr lang="uk-UA" sz="1200" b="1" dirty="0"/>
              <a:t> м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r>
              <a:rPr lang="en-GB" sz="1200" b="1" dirty="0"/>
              <a:t>/</a:t>
            </a:r>
            <a:r>
              <a:rPr lang="uk-UA" sz="1200" b="1" dirty="0"/>
              <a:t>рік</a:t>
            </a:r>
            <a:endParaRPr lang="lv-LV" sz="1200" b="1" dirty="0"/>
          </a:p>
          <a:p>
            <a:r>
              <a:rPr lang="lv-LV" sz="1200" b="1" dirty="0"/>
              <a:t>83</a:t>
            </a:r>
            <a:r>
              <a:rPr lang="uk-UA" sz="1200" b="1" dirty="0"/>
              <a:t> </a:t>
            </a:r>
            <a:r>
              <a:rPr lang="uk-UA" sz="1200" b="1" dirty="0" err="1"/>
              <a:t>МВт</a:t>
            </a:r>
            <a:r>
              <a:rPr lang="lv-LV" sz="1200" b="1" dirty="0"/>
              <a:t>/</a:t>
            </a:r>
            <a:r>
              <a:rPr lang="uk-UA" sz="1200" b="1" dirty="0"/>
              <a:t>рік</a:t>
            </a:r>
            <a:r>
              <a:rPr lang="lv-LV" sz="1200" b="1" dirty="0"/>
              <a:t> </a:t>
            </a:r>
            <a:endParaRPr lang="en-GB" sz="1200" b="1" dirty="0"/>
          </a:p>
        </p:txBody>
      </p:sp>
      <p:sp>
        <p:nvSpPr>
          <p:cNvPr id="9" name="Bent-Up Arrow 8"/>
          <p:cNvSpPr/>
          <p:nvPr/>
        </p:nvSpPr>
        <p:spPr>
          <a:xfrm rot="5400000">
            <a:off x="722939" y="3545478"/>
            <a:ext cx="809017" cy="1008112"/>
          </a:xfrm>
          <a:prstGeom prst="bentUpArrow">
            <a:avLst>
              <a:gd name="adj1" fmla="val 44113"/>
              <a:gd name="adj2" fmla="val 44240"/>
              <a:gd name="adj3" fmla="val 344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91544" y="5517232"/>
            <a:ext cx="657143" cy="6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7848" y="4610557"/>
            <a:ext cx="1102971" cy="145205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23534" y="1340769"/>
          <a:ext cx="3552801" cy="8010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98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5313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u="none" strike="noStrike" baseline="0" dirty="0">
                          <a:effectLst/>
                        </a:rPr>
                        <a:t>Добове споживання гарячої води </a:t>
                      </a:r>
                      <a:r>
                        <a:rPr lang="en-GB" sz="1100" b="1" u="none" strike="noStrike" dirty="0">
                          <a:effectLst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u="none" strike="noStrike" dirty="0">
                          <a:effectLst/>
                          <a:latin typeface="+mn-lt"/>
                          <a:cs typeface="+mn-cs"/>
                        </a:rPr>
                        <a:t>м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³</a:t>
                      </a:r>
                      <a:r>
                        <a:rPr lang="en-GB" sz="1100" u="none" strike="noStrike" dirty="0">
                          <a:effectLst/>
                        </a:rPr>
                        <a:t>/</a:t>
                      </a:r>
                      <a:r>
                        <a:rPr lang="uk-UA" sz="1100" u="none" strike="noStrike" dirty="0">
                          <a:effectLst/>
                        </a:rPr>
                        <a:t>день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093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Розмір</a:t>
                      </a:r>
                      <a:r>
                        <a:rPr lang="uk-UA" sz="11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сховища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u="none" strike="noStrike" dirty="0">
                          <a:effectLst/>
                          <a:latin typeface="+mn-lt"/>
                          <a:cs typeface="+mn-cs"/>
                        </a:rPr>
                        <a:t>м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³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46726" y="2249338"/>
            <a:ext cx="2026180" cy="13226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40016" y="3323068"/>
            <a:ext cx="782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6266767" y="2223108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– 2 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5720" y="41736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0136" y="32036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48144" y="4640613"/>
            <a:ext cx="158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Коефіцієнт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щоденного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споживання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266767" y="2755445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Коефіцієнт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026003" y="1340768"/>
          <a:ext cx="3552801" cy="83592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98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7963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uk-UA" sz="1100" b="1" u="none" strike="noStrike" dirty="0">
                          <a:effectLst/>
                        </a:rPr>
                        <a:t>Частка сонячної енергії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dirty="0">
                          <a:effectLst/>
                        </a:rPr>
                        <a:t>400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кВт</a:t>
                      </a:r>
                      <a:r>
                        <a:rPr lang="lv-LV" sz="1100" u="none" strike="noStrike" dirty="0">
                          <a:effectLst/>
                        </a:rPr>
                        <a:t>/</a:t>
                      </a:r>
                      <a:r>
                        <a:rPr lang="uk-UA" sz="1100" u="none" strike="noStrike" dirty="0">
                          <a:effectLst/>
                        </a:rPr>
                        <a:t>м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963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u="none" strike="noStrike" dirty="0">
                          <a:effectLst/>
                        </a:rPr>
                        <a:t>Поверхня сонячного </a:t>
                      </a:r>
                      <a:r>
                        <a:rPr lang="uk-UA" sz="1100" b="1" u="none" strike="noStrike" dirty="0" err="1">
                          <a:effectLst/>
                        </a:rPr>
                        <a:t>колектора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  <a:endParaRPr lang="en-GB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u="none" strike="noStrike" dirty="0">
                          <a:effectLst/>
                          <a:latin typeface="+mn-lt"/>
                          <a:cs typeface="+mn-cs"/>
                        </a:rPr>
                        <a:t>м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Isosceles Triangle 25"/>
          <p:cNvSpPr/>
          <p:nvPr/>
        </p:nvSpPr>
        <p:spPr>
          <a:xfrm>
            <a:off x="10993862" y="2347875"/>
            <a:ext cx="575045" cy="575045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6">
              <a:alpha val="90000"/>
              <a:hueOff val="0"/>
              <a:satOff val="0"/>
              <a:lumOff val="0"/>
              <a:alphaOff val="-3000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1260950" y="25535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06359" y="2271621"/>
                <a:ext cx="3292034" cy="4895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dirty="0">
                    <a:latin typeface="+mj-lt"/>
                  </a:rPr>
                  <a:t>A</a:t>
                </a:r>
                <a14:m>
                  <m:oMath xmlns:m="http://schemas.openxmlformats.org/officeDocument/2006/math">
                    <m:r>
                      <a:rPr lang="en-GB" sz="20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b="0" i="0" smtClean="0">
                            <a:latin typeface="Cambria Math" panose="02040503050406030204" pitchFamily="18" charset="0"/>
                          </a:rPr>
                          <m:t>Сонячна енергія</m:t>
                        </m:r>
                      </m:num>
                      <m:den>
                        <m:r>
                          <a:rPr lang="uk-UA" sz="2000" b="0" i="0" smtClean="0">
                            <a:latin typeface="Cambria Math" panose="02040503050406030204" pitchFamily="18" charset="0"/>
                          </a:rPr>
                          <m:t>Частка сонячної енергії</m:t>
                        </m:r>
                      </m:den>
                    </m:f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КВт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2000" b="0" i="0" smtClean="0">
                                    <a:latin typeface="Cambria Math" panose="02040503050406030204" pitchFamily="18" charset="0"/>
                                  </a:rPr>
                                  <m:t>кВт</m:t>
                                </m:r>
                              </m:num>
                              <m:den>
                                <m:r>
                                  <a:rPr lang="uk-UA" sz="2000" b="0" i="1" smtClean="0"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GB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359" y="2271621"/>
                <a:ext cx="3292034" cy="489558"/>
              </a:xfrm>
              <a:prstGeom prst="rect">
                <a:avLst/>
              </a:prstGeom>
              <a:blipFill rotWithShape="0">
                <a:blip r:embed="rId11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98928" y="3649132"/>
            <a:ext cx="970701" cy="10027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409862" y="3741757"/>
            <a:ext cx="222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</a:t>
            </a:r>
            <a:r>
              <a:rPr lang="uk-UA" sz="1400" dirty="0"/>
              <a:t> </a:t>
            </a:r>
            <a:r>
              <a:rPr lang="en-GB" sz="1400" dirty="0"/>
              <a:t>= </a:t>
            </a:r>
            <a:r>
              <a:rPr lang="ru-RU" sz="1400" dirty="0" err="1"/>
              <a:t>Площа</a:t>
            </a:r>
            <a:r>
              <a:rPr lang="ru-RU" sz="1400" dirty="0"/>
              <a:t> </a:t>
            </a:r>
            <a:r>
              <a:rPr lang="ru-RU" sz="1400" dirty="0" err="1"/>
              <a:t>сонячного</a:t>
            </a:r>
            <a:r>
              <a:rPr lang="ru-RU" sz="1400" dirty="0"/>
              <a:t> </a:t>
            </a:r>
            <a:r>
              <a:rPr lang="ru-RU" sz="1400" dirty="0" err="1"/>
              <a:t>колектора</a:t>
            </a:r>
            <a:endParaRPr lang="en-GB" sz="14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60396"/>
              </p:ext>
            </p:extLst>
          </p:nvPr>
        </p:nvGraphicFramePr>
        <p:xfrm>
          <a:off x="8272713" y="4788740"/>
          <a:ext cx="1927743" cy="145698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04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b="1" u="none" strike="noStrike" kern="1200" dirty="0">
                          <a:effectLst/>
                        </a:rPr>
                        <a:t>Орієнтація</a:t>
                      </a:r>
                      <a:endParaRPr lang="en-GB" sz="10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Поправки</a:t>
                      </a:r>
                      <a:endParaRPr lang="en-GB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effectLst/>
                        </a:rPr>
                        <a:t>Зх</a:t>
                      </a:r>
                      <a:r>
                        <a:rPr lang="uk-UA" sz="1050" u="none" strike="noStrike" kern="1200" dirty="0">
                          <a:effectLst/>
                        </a:rPr>
                        <a:t>., </a:t>
                      </a:r>
                      <a:r>
                        <a:rPr lang="uk-UA" sz="1050" u="none" strike="noStrike" kern="1200" dirty="0" err="1">
                          <a:effectLst/>
                        </a:rPr>
                        <a:t>Пд</a:t>
                      </a:r>
                      <a:r>
                        <a:rPr lang="uk-UA" sz="1050" u="none" strike="noStrike" kern="1200" dirty="0">
                          <a:effectLst/>
                        </a:rPr>
                        <a:t>.-</a:t>
                      </a:r>
                      <a:r>
                        <a:rPr lang="uk-UA" sz="1050" u="none" strike="noStrike" kern="1200" dirty="0" err="1">
                          <a:effectLst/>
                        </a:rPr>
                        <a:t>Зх</a:t>
                      </a:r>
                      <a:r>
                        <a:rPr lang="uk-UA" sz="1050" u="none" strike="noStrike" kern="1200" dirty="0">
                          <a:effectLst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0.84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Пд</a:t>
                      </a:r>
                      <a:r>
                        <a:rPr lang="uk-UA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</a:t>
                      </a:r>
                      <a:r>
                        <a:rPr lang="uk-UA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Зх</a:t>
                      </a:r>
                      <a:r>
                        <a:rPr lang="uk-UA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0.92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effectLst/>
                        </a:rPr>
                        <a:t>Пд</a:t>
                      </a:r>
                      <a:r>
                        <a:rPr lang="uk-UA" sz="1050" u="none" strike="noStrike" kern="1200" dirty="0">
                          <a:effectLst/>
                        </a:rPr>
                        <a:t>.,</a:t>
                      </a:r>
                      <a:r>
                        <a:rPr lang="en-GB" sz="1050" u="none" strike="noStrike" kern="1200" dirty="0">
                          <a:effectLst/>
                        </a:rPr>
                        <a:t> </a:t>
                      </a:r>
                      <a:r>
                        <a:rPr lang="uk-UA" sz="1050" u="none" strike="noStrike" kern="1200" dirty="0" err="1">
                          <a:effectLst/>
                        </a:rPr>
                        <a:t>Пд</a:t>
                      </a:r>
                      <a:r>
                        <a:rPr lang="uk-UA" sz="1050" u="none" strike="noStrike" kern="1200" dirty="0">
                          <a:effectLst/>
                        </a:rPr>
                        <a:t>.-</a:t>
                      </a:r>
                      <a:r>
                        <a:rPr lang="uk-UA" sz="1050" u="none" strike="noStrike" kern="1200" dirty="0" err="1">
                          <a:effectLst/>
                        </a:rPr>
                        <a:t>Зх</a:t>
                      </a:r>
                      <a:r>
                        <a:rPr lang="uk-UA" sz="1050" u="none" strike="noStrike" kern="1200" dirty="0">
                          <a:effectLst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0.97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Пд</a:t>
                      </a:r>
                      <a:r>
                        <a:rPr lang="uk-UA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1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effectLst/>
                        </a:rPr>
                        <a:t>Пд</a:t>
                      </a:r>
                      <a:r>
                        <a:rPr lang="uk-UA" sz="1050" u="none" strike="noStrike" kern="1200" dirty="0">
                          <a:effectLst/>
                        </a:rPr>
                        <a:t>., </a:t>
                      </a:r>
                      <a:r>
                        <a:rPr lang="uk-UA" sz="1050" u="none" strike="noStrike" kern="1200" dirty="0" err="1">
                          <a:effectLst/>
                        </a:rPr>
                        <a:t>Пд</a:t>
                      </a:r>
                      <a:r>
                        <a:rPr lang="uk-UA" sz="1050" u="none" strike="noStrike" kern="1200" dirty="0">
                          <a:effectLst/>
                        </a:rPr>
                        <a:t>.-</a:t>
                      </a:r>
                      <a:r>
                        <a:rPr lang="uk-UA" sz="1050" u="none" strike="noStrike" kern="1200" dirty="0" err="1">
                          <a:effectLst/>
                        </a:rPr>
                        <a:t>Сх</a:t>
                      </a:r>
                      <a:r>
                        <a:rPr lang="uk-UA" sz="1050" u="none" strike="noStrike" kern="1200" dirty="0">
                          <a:effectLst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0.97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Пд.Сх</a:t>
                      </a:r>
                      <a:r>
                        <a:rPr lang="uk-UA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0.85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123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kern="1200" dirty="0" err="1">
                          <a:effectLst/>
                        </a:rPr>
                        <a:t>Сх</a:t>
                      </a:r>
                      <a:r>
                        <a:rPr lang="uk-UA" sz="1050" u="none" strike="noStrike" kern="1200" dirty="0">
                          <a:effectLst/>
                        </a:rPr>
                        <a:t>., </a:t>
                      </a:r>
                      <a:r>
                        <a:rPr lang="uk-UA" sz="1050" u="none" strike="noStrike" kern="1200" dirty="0" err="1">
                          <a:effectLst/>
                        </a:rPr>
                        <a:t>Пд</a:t>
                      </a:r>
                      <a:r>
                        <a:rPr lang="uk-UA" sz="1050" u="none" strike="noStrike" kern="1200" dirty="0">
                          <a:effectLst/>
                        </a:rPr>
                        <a:t>.-</a:t>
                      </a:r>
                      <a:r>
                        <a:rPr lang="uk-UA" sz="1050" u="none" strike="noStrike" kern="1200" dirty="0" err="1">
                          <a:effectLst/>
                        </a:rPr>
                        <a:t>Сх</a:t>
                      </a:r>
                      <a:r>
                        <a:rPr lang="uk-UA" sz="1050" u="none" strike="noStrike" kern="1200" dirty="0">
                          <a:effectLst/>
                        </a:rPr>
                        <a:t>.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kern="1200" dirty="0">
                          <a:effectLst/>
                        </a:rPr>
                        <a:t>0.73</a:t>
                      </a:r>
                      <a:endParaRPr lang="en-GB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17860"/>
              </p:ext>
            </p:extLst>
          </p:nvPr>
        </p:nvGraphicFramePr>
        <p:xfrm>
          <a:off x="10272464" y="4313891"/>
          <a:ext cx="1361494" cy="19202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50" b="1" u="none" strike="noStrike" dirty="0">
                          <a:effectLst/>
                        </a:rPr>
                        <a:t>Кут нахилу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Поправки</a:t>
                      </a:r>
                      <a:endParaRPr lang="en-GB" sz="105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0.85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>
                          <a:effectLst/>
                        </a:rPr>
                        <a:t>10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0.89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>
                          <a:effectLst/>
                        </a:rPr>
                        <a:t>20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0.92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>
                          <a:effectLst/>
                        </a:rPr>
                        <a:t>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0.975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45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50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55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0.96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65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 dirty="0">
                          <a:effectLst/>
                        </a:rPr>
                        <a:t>0.87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1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2639" y="1797678"/>
            <a:ext cx="4666667" cy="43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20" y="-6871"/>
            <a:ext cx="11309619" cy="11430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Базовий принцип фотоелектричних систем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6106"/>
            <a:ext cx="9950896" cy="5019748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</a:rPr>
              <a:t>Фотоелектричний ефект </a:t>
            </a:r>
            <a:r>
              <a:rPr lang="en-GB" sz="2000" dirty="0">
                <a:solidFill>
                  <a:schemeClr val="tx1"/>
                </a:solidFill>
              </a:rPr>
              <a:t>→ </a:t>
            </a:r>
            <a:r>
              <a:rPr lang="ru-RU" sz="2000" dirty="0" err="1">
                <a:solidFill>
                  <a:schemeClr val="tx1"/>
                </a:solidFill>
              </a:rPr>
              <a:t>пряме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перетворення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сонячного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світла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електричну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енергію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2287" y="2924944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струм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808391" y="47251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n-</a:t>
            </a:r>
            <a:r>
              <a:rPr lang="uk-UA" dirty="0"/>
              <a:t>тип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72287" y="581146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p-</a:t>
            </a:r>
            <a:r>
              <a:rPr lang="uk-UA" dirty="0"/>
              <a:t>тип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296106" y="528260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</a:t>
            </a:r>
            <a:r>
              <a:rPr lang="en-US" dirty="0"/>
              <a:t>’</a:t>
            </a:r>
            <a:r>
              <a:rPr lang="uk-UA" dirty="0"/>
              <a:t>єднання</a:t>
            </a:r>
            <a:endParaRPr lang="en-GB" dirty="0"/>
          </a:p>
        </p:txBody>
      </p:sp>
      <p:cxnSp>
        <p:nvCxnSpPr>
          <p:cNvPr id="13" name="Straight Connector 12"/>
          <p:cNvCxnSpPr>
            <a:endCxn id="8" idx="1"/>
          </p:cNvCxnSpPr>
          <p:nvPr/>
        </p:nvCxnSpPr>
        <p:spPr>
          <a:xfrm>
            <a:off x="9323692" y="4365104"/>
            <a:ext cx="484699" cy="5447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72287" y="4897829"/>
            <a:ext cx="484699" cy="5447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7588" y="5451424"/>
            <a:ext cx="484699" cy="5447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62555" y="4343332"/>
            <a:ext cx="1283479" cy="47026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103535" y="2807739"/>
            <a:ext cx="2959020" cy="30711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6000">
                <a:schemeClr val="accent1"/>
              </a:gs>
              <a:gs pos="100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84974" y="3861048"/>
            <a:ext cx="2376264" cy="4822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394913" y="4473960"/>
            <a:ext cx="2376264" cy="482284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63957" y="3353141"/>
            <a:ext cx="1058658" cy="985311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32350" y="4090303"/>
            <a:ext cx="252000" cy="25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108000" rtlCol="0" anchor="ctr"/>
          <a:lstStyle/>
          <a:p>
            <a:pPr algn="ctr"/>
            <a:r>
              <a:rPr lang="lv-LV" sz="3200" b="1" dirty="0">
                <a:solidFill>
                  <a:srgbClr val="0070C0"/>
                </a:solidFill>
              </a:rPr>
              <a:t>-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53635" y="3888965"/>
            <a:ext cx="252000" cy="252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108000" rtlCol="0" anchor="ctr"/>
          <a:lstStyle/>
          <a:p>
            <a:pPr algn="ctr"/>
            <a:r>
              <a:rPr lang="lv-LV" sz="3200" b="1" dirty="0">
                <a:solidFill>
                  <a:srgbClr val="0070C0"/>
                </a:solidFill>
              </a:rPr>
              <a:t>-</a:t>
            </a:r>
            <a:endParaRPr lang="en-GB" b="1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>
            <a:stCxn id="19" idx="2"/>
          </p:cNvCxnSpPr>
          <p:nvPr/>
        </p:nvCxnSpPr>
        <p:spPr>
          <a:xfrm flipV="1">
            <a:off x="3573106" y="3914238"/>
            <a:ext cx="494922" cy="4290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2"/>
          </p:cNvCxnSpPr>
          <p:nvPr/>
        </p:nvCxnSpPr>
        <p:spPr>
          <a:xfrm>
            <a:off x="3573106" y="4473960"/>
            <a:ext cx="494922" cy="43585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337337" y="4478588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lv-LV" sz="2000" b="1" dirty="0">
                <a:solidFill>
                  <a:srgbClr val="92D050"/>
                </a:solidFill>
              </a:rPr>
              <a:t>+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53221" y="4677514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lv-LV" sz="2000" b="1" dirty="0">
                <a:solidFill>
                  <a:srgbClr val="92D050"/>
                </a:solidFill>
              </a:rPr>
              <a:t>+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4974" y="4343332"/>
            <a:ext cx="2376264" cy="1306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1415480" y="291849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фотони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34625" y="3389160"/>
            <a:ext cx="134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Електронний</a:t>
            </a:r>
            <a:r>
              <a:rPr lang="ru-RU" sz="1400" b="1" dirty="0"/>
              <a:t> </a:t>
            </a:r>
            <a:r>
              <a:rPr lang="ru-RU" sz="1400" b="1" dirty="0" err="1"/>
              <a:t>потік</a:t>
            </a:r>
            <a:endParaRPr lang="en-GB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866577" y="4949437"/>
            <a:ext cx="102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Дірковий потік</a:t>
            </a:r>
            <a:endParaRPr lang="en-GB" sz="1400" b="1" dirty="0"/>
          </a:p>
        </p:txBody>
      </p:sp>
      <p:cxnSp>
        <p:nvCxnSpPr>
          <p:cNvPr id="43" name="Straight Connector 42"/>
          <p:cNvCxnSpPr>
            <a:stCxn id="19" idx="0"/>
          </p:cNvCxnSpPr>
          <p:nvPr/>
        </p:nvCxnSpPr>
        <p:spPr>
          <a:xfrm flipV="1">
            <a:off x="3573106" y="2492896"/>
            <a:ext cx="9939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563446" y="4956244"/>
            <a:ext cx="9939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Up Arrow 45"/>
          <p:cNvSpPr/>
          <p:nvPr/>
        </p:nvSpPr>
        <p:spPr>
          <a:xfrm>
            <a:off x="9434173" y="3413111"/>
            <a:ext cx="144016" cy="291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Up Arrow 46"/>
          <p:cNvSpPr/>
          <p:nvPr/>
        </p:nvSpPr>
        <p:spPr>
          <a:xfrm>
            <a:off x="3501633" y="3198693"/>
            <a:ext cx="144016" cy="291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Up Arrow 47"/>
          <p:cNvSpPr/>
          <p:nvPr/>
        </p:nvSpPr>
        <p:spPr>
          <a:xfrm rot="10800000">
            <a:off x="9926047" y="3861048"/>
            <a:ext cx="144016" cy="291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16396"/>
            <a:ext cx="9750103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Фотоелектрична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– </a:t>
            </a:r>
            <a:r>
              <a:rPr lang="uk-UA" dirty="0">
                <a:solidFill>
                  <a:schemeClr val="tx1"/>
                </a:solidFill>
              </a:rPr>
              <a:t>панель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модуль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uk-UA" dirty="0">
                <a:solidFill>
                  <a:schemeClr val="tx1"/>
                </a:solidFill>
              </a:rPr>
              <a:t>масив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856" y="2894707"/>
            <a:ext cx="936104" cy="1157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6576" y="1196752"/>
            <a:ext cx="2716381" cy="424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5537" y="898077"/>
            <a:ext cx="5438149" cy="518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579" y="3934607"/>
            <a:ext cx="19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Сонячна панель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22910" y="5375053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Сонячний модуль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46618" y="6079602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Сонячний масив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205341" y="1988840"/>
            <a:ext cx="684000" cy="684000"/>
          </a:xfrm>
          <a:prstGeom prst="ellipse">
            <a:avLst/>
          </a:prstGeom>
          <a:solidFill>
            <a:schemeClr val="tx2">
              <a:alpha val="57000"/>
            </a:schemeClr>
          </a:solidFill>
          <a:ln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H="1">
            <a:off x="2275584" y="2572671"/>
            <a:ext cx="1029926" cy="6984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04112" y="872936"/>
            <a:ext cx="1980000" cy="1980000"/>
          </a:xfrm>
          <a:prstGeom prst="ellipse">
            <a:avLst/>
          </a:prstGeom>
          <a:solidFill>
            <a:schemeClr val="tx2">
              <a:alpha val="57000"/>
            </a:schemeClr>
          </a:solidFill>
          <a:ln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522957" y="2462104"/>
            <a:ext cx="1767993" cy="14709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4367807" y="5931231"/>
            <a:ext cx="1004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67806" y="3973531"/>
            <a:ext cx="471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59694" y="4916475"/>
            <a:ext cx="176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64440" y="3941422"/>
            <a:ext cx="0" cy="201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67807" y="2775173"/>
            <a:ext cx="4644000" cy="0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67808" y="1754768"/>
            <a:ext cx="1004745" cy="0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-2704"/>
            <a:ext cx="86833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Основні технології </a:t>
            </a:r>
            <a:r>
              <a:rPr lang="uk-UA" dirty="0" err="1">
                <a:solidFill>
                  <a:schemeClr val="tx1"/>
                </a:solidFill>
              </a:rPr>
              <a:t>ФЕ-модулів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7763" y="4466915"/>
            <a:ext cx="2916000" cy="899120"/>
            <a:chOff x="0" y="1015907"/>
            <a:chExt cx="2877184" cy="899120"/>
          </a:xfrm>
          <a:solidFill>
            <a:schemeClr val="tx1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1015907"/>
              <a:ext cx="2877184" cy="89912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6334" y="1042241"/>
              <a:ext cx="2824516" cy="8464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dirty="0" err="1"/>
                <a:t>Тонкоплівкові</a:t>
              </a:r>
              <a:r>
                <a:rPr lang="uk-UA" sz="2400" dirty="0"/>
                <a:t> панелі</a:t>
              </a:r>
              <a:endParaRPr lang="en-GB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78355" y="3527422"/>
            <a:ext cx="2520000" cy="828000"/>
            <a:chOff x="3578931" y="1066044"/>
            <a:chExt cx="1233660" cy="616830"/>
          </a:xfrm>
          <a:solidFill>
            <a:schemeClr val="tx1"/>
          </a:solidFill>
        </p:grpSpPr>
        <p:sp>
          <p:nvSpPr>
            <p:cNvPr id="12" name="Rounded Rectangle 11"/>
            <p:cNvSpPr/>
            <p:nvPr/>
          </p:nvSpPr>
          <p:spPr>
            <a:xfrm>
              <a:off x="3578931" y="1066044"/>
              <a:ext cx="1233660" cy="6168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596997" y="1084110"/>
              <a:ext cx="1197528" cy="58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200" dirty="0" err="1"/>
                <a:t>Тонкоплівковий</a:t>
              </a:r>
              <a:r>
                <a:rPr lang="uk-UA" sz="2200" dirty="0"/>
                <a:t> кремній</a:t>
              </a:r>
              <a:endParaRPr lang="en-GB" sz="22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78356" y="4502475"/>
            <a:ext cx="2520000" cy="828000"/>
            <a:chOff x="4365919" y="826306"/>
            <a:chExt cx="3072763" cy="831379"/>
          </a:xfrm>
          <a:solidFill>
            <a:schemeClr val="tx1"/>
          </a:solidFill>
        </p:grpSpPr>
        <p:sp>
          <p:nvSpPr>
            <p:cNvPr id="15" name="Rounded Rectangle 14"/>
            <p:cNvSpPr/>
            <p:nvPr/>
          </p:nvSpPr>
          <p:spPr>
            <a:xfrm>
              <a:off x="4365919" y="826306"/>
              <a:ext cx="3072763" cy="8313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390269" y="850656"/>
              <a:ext cx="3024063" cy="782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200" dirty="0"/>
                <a:t>Телуриду-кадмію панелі</a:t>
              </a:r>
              <a:endParaRPr lang="en-GB" sz="22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78354" y="5517232"/>
            <a:ext cx="2520000" cy="828000"/>
            <a:chOff x="3699335" y="1471101"/>
            <a:chExt cx="4744028" cy="1277818"/>
          </a:xfrm>
          <a:solidFill>
            <a:schemeClr val="tx1"/>
          </a:solidFill>
        </p:grpSpPr>
        <p:sp>
          <p:nvSpPr>
            <p:cNvPr id="21" name="Rounded Rectangle 20"/>
            <p:cNvSpPr/>
            <p:nvPr/>
          </p:nvSpPr>
          <p:spPr>
            <a:xfrm>
              <a:off x="3699335" y="1471101"/>
              <a:ext cx="4744028" cy="12778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736761" y="1508527"/>
              <a:ext cx="4669176" cy="12029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200" dirty="0"/>
                <a:t>Мідно-індієві </a:t>
              </a:r>
              <a:r>
                <a:rPr lang="uk-UA" sz="2200" dirty="0" err="1"/>
                <a:t>діселенідні</a:t>
              </a:r>
              <a:r>
                <a:rPr lang="uk-UA" sz="2200" dirty="0"/>
                <a:t> панелі</a:t>
              </a:r>
              <a:endParaRPr lang="en-GB" sz="22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1431" y="1844824"/>
            <a:ext cx="2880000" cy="900000"/>
            <a:chOff x="0" y="515975"/>
            <a:chExt cx="3177045" cy="992830"/>
          </a:xfrm>
          <a:solidFill>
            <a:srgbClr val="336699"/>
          </a:solidFill>
        </p:grpSpPr>
        <p:sp>
          <p:nvSpPr>
            <p:cNvPr id="27" name="Rounded Rectangle 26"/>
            <p:cNvSpPr/>
            <p:nvPr/>
          </p:nvSpPr>
          <p:spPr>
            <a:xfrm>
              <a:off x="0" y="515975"/>
              <a:ext cx="3177045" cy="9928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9079" y="545054"/>
              <a:ext cx="3118887" cy="934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dirty="0"/>
                <a:t>Кристалічні кремнієві панелі</a:t>
              </a:r>
              <a:endParaRPr lang="en-GB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3872" y="2365936"/>
            <a:ext cx="2520000" cy="828000"/>
            <a:chOff x="3578931" y="1066044"/>
            <a:chExt cx="1233660" cy="616830"/>
          </a:xfrm>
          <a:solidFill>
            <a:srgbClr val="336699"/>
          </a:solidFill>
        </p:grpSpPr>
        <p:sp>
          <p:nvSpPr>
            <p:cNvPr id="30" name="Rounded Rectangle 29"/>
            <p:cNvSpPr/>
            <p:nvPr/>
          </p:nvSpPr>
          <p:spPr>
            <a:xfrm>
              <a:off x="3578931" y="1066044"/>
              <a:ext cx="1233660" cy="6168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596997" y="1084110"/>
              <a:ext cx="1197528" cy="58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/>
              <a:r>
                <a:rPr lang="uk-UA" sz="2200" dirty="0"/>
                <a:t>Монокристалічні</a:t>
              </a:r>
              <a:endParaRPr lang="en-GB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43872" y="1340768"/>
            <a:ext cx="2520000" cy="828000"/>
            <a:chOff x="3578931" y="1066044"/>
            <a:chExt cx="1233660" cy="616830"/>
          </a:xfrm>
          <a:solidFill>
            <a:srgbClr val="336699"/>
          </a:solidFill>
        </p:grpSpPr>
        <p:sp>
          <p:nvSpPr>
            <p:cNvPr id="33" name="Rounded Rectangle 32"/>
            <p:cNvSpPr/>
            <p:nvPr/>
          </p:nvSpPr>
          <p:spPr>
            <a:xfrm>
              <a:off x="3578931" y="1066044"/>
              <a:ext cx="1233660" cy="6168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596997" y="1084110"/>
              <a:ext cx="1197528" cy="58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/>
              <a:r>
                <a:rPr lang="uk-UA" sz="2200" dirty="0"/>
                <a:t>Полікристалічні</a:t>
              </a:r>
              <a:endParaRPr lang="en-GB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04592" y="2352087"/>
            <a:ext cx="2520000" cy="828000"/>
            <a:chOff x="3578930" y="1066044"/>
            <a:chExt cx="1233660" cy="616830"/>
          </a:xfrm>
          <a:gradFill>
            <a:gsLst>
              <a:gs pos="0">
                <a:schemeClr val="tx1"/>
              </a:gs>
              <a:gs pos="0">
                <a:schemeClr val="tx1"/>
              </a:gs>
              <a:gs pos="100000">
                <a:srgbClr val="336699"/>
              </a:gs>
            </a:gsLst>
            <a:lin ang="14400000" scaled="0"/>
          </a:gradFill>
        </p:grpSpPr>
        <p:sp>
          <p:nvSpPr>
            <p:cNvPr id="36" name="Rounded Rectangle 35"/>
            <p:cNvSpPr/>
            <p:nvPr/>
          </p:nvSpPr>
          <p:spPr>
            <a:xfrm>
              <a:off x="3578930" y="1066044"/>
              <a:ext cx="1233660" cy="6168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596997" y="1084110"/>
              <a:ext cx="1197528" cy="58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/>
              <a:r>
                <a:rPr lang="uk-UA" sz="2200" dirty="0"/>
                <a:t>Гібридні панелі</a:t>
              </a:r>
              <a:endParaRPr lang="en-GB" sz="24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359696" y="2276872"/>
            <a:ext cx="1004745" cy="0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67808" y="1724623"/>
            <a:ext cx="0" cy="1080000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470704" y="5157192"/>
            <a:ext cx="1004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6" idx="2"/>
            <a:endCxn id="25" idx="0"/>
          </p:cNvCxnSpPr>
          <p:nvPr/>
        </p:nvCxnSpPr>
        <p:spPr>
          <a:xfrm flipH="1">
            <a:off x="10153952" y="3180087"/>
            <a:ext cx="0" cy="372641"/>
          </a:xfrm>
          <a:prstGeom prst="line">
            <a:avLst/>
          </a:prstGeom>
          <a:ln w="5715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457012" y="3945965"/>
            <a:ext cx="0" cy="1224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897073" y="3527422"/>
            <a:ext cx="2513757" cy="864000"/>
            <a:chOff x="1624" y="210732"/>
            <a:chExt cx="4654909" cy="2327454"/>
          </a:xfrm>
          <a:solidFill>
            <a:schemeClr val="tx1"/>
          </a:solidFill>
        </p:grpSpPr>
        <p:sp>
          <p:nvSpPr>
            <p:cNvPr id="24" name="Rounded Rectangle 23"/>
            <p:cNvSpPr/>
            <p:nvPr/>
          </p:nvSpPr>
          <p:spPr>
            <a:xfrm>
              <a:off x="1624" y="210732"/>
              <a:ext cx="4654909" cy="23274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9793" y="278901"/>
              <a:ext cx="4518571" cy="2191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kern="1200" dirty="0"/>
                <a:t>Аморфні</a:t>
              </a:r>
              <a:endParaRPr lang="en-GB" sz="22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11931" y="4669721"/>
            <a:ext cx="2513757" cy="864000"/>
            <a:chOff x="1624" y="210732"/>
            <a:chExt cx="4654909" cy="2327454"/>
          </a:xfrm>
          <a:solidFill>
            <a:schemeClr val="tx1"/>
          </a:solidFill>
        </p:grpSpPr>
        <p:sp>
          <p:nvSpPr>
            <p:cNvPr id="39" name="Rounded Rectangle 38"/>
            <p:cNvSpPr/>
            <p:nvPr/>
          </p:nvSpPr>
          <p:spPr>
            <a:xfrm>
              <a:off x="1624" y="210732"/>
              <a:ext cx="4654909" cy="232745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69793" y="278901"/>
              <a:ext cx="4518571" cy="2191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200" dirty="0"/>
                <a:t>Мікрокристалічні</a:t>
              </a:r>
              <a:endParaRPr lang="en-GB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10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3904" t="10698" r="11593" b="6474"/>
          <a:stretch/>
        </p:blipFill>
        <p:spPr>
          <a:xfrm rot="2696085">
            <a:off x="315694" y="2679545"/>
            <a:ext cx="1937061" cy="193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321" y="-6871"/>
            <a:ext cx="86833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Рейтинг </a:t>
            </a:r>
            <a:r>
              <a:rPr lang="uk-UA" dirty="0" err="1">
                <a:solidFill>
                  <a:schemeClr val="tx1"/>
                </a:solidFill>
              </a:rPr>
              <a:t>ФЕ-модуля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7101527"/>
              </p:ext>
            </p:extLst>
          </p:nvPr>
        </p:nvGraphicFramePr>
        <p:xfrm>
          <a:off x="6355456" y="1717806"/>
          <a:ext cx="5717207" cy="4246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26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1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9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lv-LV" dirty="0"/>
                        <a:t>100 </a:t>
                      </a:r>
                      <a:r>
                        <a:rPr lang="uk-UA" dirty="0"/>
                        <a:t>Вт</a:t>
                      </a:r>
                      <a:r>
                        <a:rPr lang="lv-LV" dirty="0"/>
                        <a:t> </a:t>
                      </a:r>
                      <a:r>
                        <a:rPr lang="uk-UA" dirty="0"/>
                        <a:t>Фотоелектричний модуль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uk-UA" dirty="0"/>
                        <a:t>МОДЕЛЬ</a:t>
                      </a:r>
                      <a:r>
                        <a:rPr lang="lv-LV" dirty="0"/>
                        <a:t>       XXX-000-111-222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/>
                        <a:t>Опроміненість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1000</a:t>
                      </a:r>
                      <a:r>
                        <a:rPr lang="lv-LV" baseline="0" dirty="0"/>
                        <a:t> </a:t>
                      </a:r>
                      <a:r>
                        <a:rPr lang="uk-UA" baseline="0" dirty="0"/>
                        <a:t>Вт/м</a:t>
                      </a:r>
                      <a:r>
                        <a:rPr lang="lv-LV" baseline="30000" dirty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МАКС.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НАПРУГА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СИСТЕМИ</a:t>
                      </a:r>
                      <a:endParaRPr lang="lv-LV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/>
                        <a:t>1000</a:t>
                      </a:r>
                      <a:r>
                        <a:rPr lang="uk-UA" dirty="0"/>
                        <a:t>В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Температур</a:t>
                      </a:r>
                      <a:r>
                        <a:rPr lang="uk-UA" dirty="0"/>
                        <a:t>а</a:t>
                      </a:r>
                      <a:r>
                        <a:rPr lang="uk-UA" baseline="0" dirty="0"/>
                        <a:t> панелі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25°C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0" dirty="0"/>
                        <a:t>Pmax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100 </a:t>
                      </a:r>
                      <a:r>
                        <a:rPr lang="uk-UA" dirty="0"/>
                        <a:t>Вт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0" dirty="0"/>
                        <a:t>Vpmax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18.00 </a:t>
                      </a:r>
                      <a:r>
                        <a:rPr lang="uk-UA" dirty="0"/>
                        <a:t>В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0" dirty="0"/>
                        <a:t>Ipmax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5.56 </a:t>
                      </a:r>
                      <a:r>
                        <a:rPr lang="uk-UA" dirty="0"/>
                        <a:t>А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800" kern="1200" dirty="0"/>
                        <a:t>ВАГА</a:t>
                      </a:r>
                    </a:p>
                    <a:p>
                      <a:pPr algn="ctr"/>
                      <a:r>
                        <a:rPr lang="lv-LV" dirty="0"/>
                        <a:t>8</a:t>
                      </a:r>
                      <a:r>
                        <a:rPr lang="uk-UA" dirty="0"/>
                        <a:t>кг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/>
                        <a:t>Voc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22.10 </a:t>
                      </a:r>
                      <a:r>
                        <a:rPr lang="uk-UA" dirty="0"/>
                        <a:t>В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/>
                        <a:t>Isc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5.91 </a:t>
                      </a:r>
                      <a:r>
                        <a:rPr lang="uk-UA" dirty="0"/>
                        <a:t>А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СЕРІЙНИЙ номер</a:t>
                      </a:r>
                      <a:r>
                        <a:rPr lang="lv-LV" dirty="0"/>
                        <a:t> 00A11B2C333333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3101" y="1196752"/>
            <a:ext cx="5602899" cy="50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lang="en-US" altLang="lv-LV"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en-US" altLang="lv-LV" sz="1800" dirty="0" smtClean="0">
                <a:solidFill>
                  <a:srgbClr val="6E645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en-US" altLang="lv-LV" sz="1800" dirty="0" smtClean="0">
                <a:solidFill>
                  <a:srgbClr val="6E645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en-US" altLang="lv-LV" sz="1800" dirty="0" smtClean="0">
                <a:solidFill>
                  <a:srgbClr val="6E645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lv-LV" altLang="lv-LV" sz="1800" baseline="0" dirty="0" smtClean="0">
                <a:solidFill>
                  <a:srgbClr val="6E645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2000" kern="0" dirty="0">
                <a:solidFill>
                  <a:schemeClr val="tx1"/>
                </a:solidFill>
              </a:rPr>
              <a:t>Стандартні умови для тесту</a:t>
            </a:r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endParaRPr lang="lv-LV" sz="2000" kern="0" dirty="0">
              <a:solidFill>
                <a:schemeClr val="tx1"/>
              </a:solidFill>
            </a:endParaRPr>
          </a:p>
          <a:p>
            <a:r>
              <a:rPr lang="ru-RU" altLang="lv-LV" sz="2000" dirty="0" err="1">
                <a:solidFill>
                  <a:schemeClr val="tx1"/>
                </a:solidFill>
              </a:rPr>
              <a:t>Результати</a:t>
            </a:r>
            <a:r>
              <a:rPr lang="ru-RU" altLang="lv-LV" sz="2000" dirty="0">
                <a:solidFill>
                  <a:schemeClr val="tx1"/>
                </a:solidFill>
              </a:rPr>
              <a:t> тесту є </a:t>
            </a:r>
            <a:r>
              <a:rPr lang="ru-RU" altLang="lv-LV" sz="2000" dirty="0" err="1">
                <a:solidFill>
                  <a:schemeClr val="tx1"/>
                </a:solidFill>
              </a:rPr>
              <a:t>вх</a:t>
            </a:r>
            <a:r>
              <a:rPr lang="uk-UA" altLang="lv-LV" sz="2000" dirty="0">
                <a:solidFill>
                  <a:schemeClr val="tx1"/>
                </a:solidFill>
              </a:rPr>
              <a:t>і</a:t>
            </a:r>
            <a:r>
              <a:rPr lang="ru-RU" altLang="lv-LV" sz="2000" dirty="0" err="1">
                <a:solidFill>
                  <a:schemeClr val="tx1"/>
                </a:solidFill>
              </a:rPr>
              <a:t>дними</a:t>
            </a:r>
            <a:r>
              <a:rPr lang="ru-RU" altLang="lv-LV" sz="2000" dirty="0">
                <a:solidFill>
                  <a:schemeClr val="tx1"/>
                </a:solidFill>
              </a:rPr>
              <a:t> </a:t>
            </a:r>
            <a:r>
              <a:rPr lang="ru-RU" altLang="lv-LV" sz="2000" dirty="0" err="1">
                <a:solidFill>
                  <a:schemeClr val="tx1"/>
                </a:solidFill>
              </a:rPr>
              <a:t>даними</a:t>
            </a:r>
            <a:r>
              <a:rPr lang="ru-RU" altLang="lv-LV" sz="2000" dirty="0">
                <a:solidFill>
                  <a:schemeClr val="tx1"/>
                </a:solidFill>
              </a:rPr>
              <a:t> рейтингу для таблички </a:t>
            </a:r>
            <a:r>
              <a:rPr lang="ru-RU" altLang="lv-LV" sz="2000" dirty="0" err="1">
                <a:solidFill>
                  <a:schemeClr val="tx1"/>
                </a:solidFill>
              </a:rPr>
              <a:t>потужності</a:t>
            </a:r>
            <a:endParaRPr lang="ru-RU" altLang="lv-LV" sz="2000" dirty="0">
              <a:solidFill>
                <a:schemeClr val="tx1"/>
              </a:solidFill>
            </a:endParaRPr>
          </a:p>
          <a:p>
            <a:r>
              <a:rPr lang="uk-UA" altLang="lv-LV" sz="2000" dirty="0">
                <a:solidFill>
                  <a:schemeClr val="tx1"/>
                </a:solidFill>
              </a:rPr>
              <a:t>для порівняння продуктів</a:t>
            </a:r>
          </a:p>
          <a:p>
            <a:r>
              <a:rPr lang="ru-RU" altLang="lv-LV" sz="2000" dirty="0" err="1">
                <a:solidFill>
                  <a:schemeClr val="tx1"/>
                </a:solidFill>
              </a:rPr>
              <a:t>Результати</a:t>
            </a:r>
            <a:r>
              <a:rPr lang="ru-RU" altLang="lv-LV" sz="2000" dirty="0">
                <a:solidFill>
                  <a:schemeClr val="tx1"/>
                </a:solidFill>
              </a:rPr>
              <a:t> НЕ є </a:t>
            </a:r>
            <a:r>
              <a:rPr lang="ru-RU" altLang="lv-LV" sz="2000" dirty="0" err="1">
                <a:solidFill>
                  <a:schemeClr val="tx1"/>
                </a:solidFill>
              </a:rPr>
              <a:t>потужністю</a:t>
            </a:r>
            <a:r>
              <a:rPr lang="ru-RU" altLang="lv-LV" sz="2000" dirty="0">
                <a:solidFill>
                  <a:schemeClr val="tx1"/>
                </a:solidFill>
              </a:rPr>
              <a:t> для </a:t>
            </a:r>
            <a:r>
              <a:rPr lang="ru-RU" altLang="lv-LV" sz="2000" dirty="0" err="1">
                <a:solidFill>
                  <a:schemeClr val="tx1"/>
                </a:solidFill>
              </a:rPr>
              <a:t>роботи</a:t>
            </a:r>
            <a:r>
              <a:rPr lang="ru-RU" altLang="lv-LV" sz="2000" dirty="0">
                <a:solidFill>
                  <a:schemeClr val="tx1"/>
                </a:solidFill>
              </a:rPr>
              <a:t> в реальному </a:t>
            </a:r>
            <a:r>
              <a:rPr lang="ru-RU" altLang="lv-LV" sz="2000" dirty="0" err="1">
                <a:solidFill>
                  <a:schemeClr val="tx1"/>
                </a:solidFill>
              </a:rPr>
              <a:t>житті</a:t>
            </a:r>
            <a:r>
              <a:rPr lang="ru-RU" altLang="lv-LV" sz="2000" dirty="0">
                <a:solidFill>
                  <a:schemeClr val="tx1"/>
                </a:solidFill>
              </a:rPr>
              <a:t>, </a:t>
            </a:r>
            <a:r>
              <a:rPr lang="ru-RU" altLang="lv-LV" sz="2000" dirty="0" err="1">
                <a:solidFill>
                  <a:schemeClr val="tx1"/>
                </a:solidFill>
              </a:rPr>
              <a:t>або</a:t>
            </a:r>
            <a:r>
              <a:rPr lang="ru-RU" altLang="lv-LV" sz="2000" dirty="0">
                <a:solidFill>
                  <a:schemeClr val="tx1"/>
                </a:solidFill>
              </a:rPr>
              <a:t> системного </a:t>
            </a:r>
            <a:r>
              <a:rPr lang="ru-RU" altLang="lv-LV" sz="2000" dirty="0" err="1">
                <a:solidFill>
                  <a:schemeClr val="tx1"/>
                </a:solidFill>
              </a:rPr>
              <a:t>розміру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563" y="3827388"/>
            <a:ext cx="132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dirty="0"/>
              <a:t>1000 </a:t>
            </a:r>
            <a:r>
              <a:rPr lang="ru-RU" dirty="0"/>
              <a:t>Вт</a:t>
            </a:r>
            <a:r>
              <a:rPr lang="lv-LV" dirty="0"/>
              <a:t>/</a:t>
            </a:r>
            <a:r>
              <a:rPr lang="ru-RU" dirty="0"/>
              <a:t>м</a:t>
            </a:r>
            <a:r>
              <a:rPr lang="lv-LV" baseline="30000" dirty="0"/>
              <a:t>2</a:t>
            </a:r>
            <a:endParaRPr lang="en-GB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35360" y="206084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Опроміненість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48139" y="2548440"/>
            <a:ext cx="372744" cy="16482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676" y="3109841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600" dirty="0"/>
              <a:t>25°C      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±2</a:t>
            </a:r>
            <a:r>
              <a:rPr lang="lv-LV" sz="1600" dirty="0"/>
              <a:t>°C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2309432" y="2093057"/>
            <a:ext cx="164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Температура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747548" y="2092468"/>
            <a:ext cx="27369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/>
              <a:t> Довідкова спектральна</a:t>
            </a:r>
          </a:p>
          <a:p>
            <a:pPr algn="ctr"/>
            <a:r>
              <a:rPr lang="uk-UA" dirty="0"/>
              <a:t>  </a:t>
            </a:r>
            <a:r>
              <a:rPr lang="uk-UA" dirty="0" err="1"/>
              <a:t>опроміненість</a:t>
            </a:r>
            <a:endParaRPr lang="lv-LV" dirty="0"/>
          </a:p>
          <a:p>
            <a:pPr algn="ctr"/>
            <a:endParaRPr lang="lv-LV" dirty="0"/>
          </a:p>
          <a:p>
            <a:pPr algn="ctr"/>
            <a:r>
              <a:rPr lang="uk-UA" dirty="0"/>
              <a:t>Коефіцієнт </a:t>
            </a:r>
            <a:br>
              <a:rPr lang="uk-UA" dirty="0"/>
            </a:br>
            <a:r>
              <a:rPr lang="uk-UA" dirty="0"/>
              <a:t>повітряної маси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ПМ</a:t>
            </a:r>
            <a:r>
              <a:rPr lang="lv-LV" dirty="0"/>
              <a:t> 1.5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2848">
            <a:off x="2283946" y="2745334"/>
            <a:ext cx="1027924" cy="1300391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 rot="5400000">
            <a:off x="3711975" y="3249132"/>
            <a:ext cx="2438514" cy="4428491"/>
          </a:xfrm>
          <a:prstGeom prst="upArrow">
            <a:avLst>
              <a:gd name="adj1" fmla="val 75742"/>
              <a:gd name="adj2" fmla="val 49313"/>
            </a:avLst>
          </a:prstGeom>
          <a:solidFill>
            <a:srgbClr val="F2F2F2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145016" cy="89442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Загальні налаштування сонячної </a:t>
            </a:r>
            <a:r>
              <a:rPr lang="uk-UA" dirty="0" err="1">
                <a:solidFill>
                  <a:schemeClr val="tx1"/>
                </a:solidFill>
              </a:rPr>
              <a:t>ФЕ-системи</a:t>
            </a:r>
            <a:endParaRPr lang="en-US" altLang="lv-LV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4032" y="1418581"/>
            <a:ext cx="5040000" cy="468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000" b="1" dirty="0"/>
              <a:t>Мережеві системи</a:t>
            </a:r>
            <a:endParaRPr lang="lv-LV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5258" y="1415009"/>
            <a:ext cx="5040000" cy="468000"/>
          </a:xfrm>
          <a:prstGeom prst="rect">
            <a:avLst/>
          </a:prstGeom>
          <a:gradFill>
            <a:gsLst>
              <a:gs pos="0">
                <a:srgbClr val="F8D5CC"/>
              </a:gs>
              <a:gs pos="35000">
                <a:srgbClr val="FCEDEA"/>
              </a:gs>
              <a:gs pos="100000">
                <a:srgbClr val="FFFFFF"/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uk-UA" sz="2000" b="1" dirty="0"/>
              <a:t>Автономні системи</a:t>
            </a:r>
            <a:endParaRPr lang="lv-LV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4378" y="4542739"/>
            <a:ext cx="4648473" cy="184127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Сільська електрифікація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Міні-мережеві системи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Житлові будинки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Промислові/сільськогосподарські дахи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Комунальні електростанції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3973" y="1949379"/>
            <a:ext cx="1499515" cy="1484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579" y="3910499"/>
            <a:ext cx="614186" cy="504056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150829" y="3380480"/>
            <a:ext cx="130629" cy="555171"/>
          </a:xfrm>
          <a:custGeom>
            <a:avLst/>
            <a:gdLst>
              <a:gd name="connsiteX0" fmla="*/ 54429 w 130629"/>
              <a:gd name="connsiteY0" fmla="*/ 555171 h 555171"/>
              <a:gd name="connsiteX1" fmla="*/ 54429 w 130629"/>
              <a:gd name="connsiteY1" fmla="*/ 468085 h 555171"/>
              <a:gd name="connsiteX2" fmla="*/ 87086 w 130629"/>
              <a:gd name="connsiteY2" fmla="*/ 457200 h 555171"/>
              <a:gd name="connsiteX3" fmla="*/ 97972 w 130629"/>
              <a:gd name="connsiteY3" fmla="*/ 424542 h 555171"/>
              <a:gd name="connsiteX4" fmla="*/ 76200 w 130629"/>
              <a:gd name="connsiteY4" fmla="*/ 293914 h 555171"/>
              <a:gd name="connsiteX5" fmla="*/ 87086 w 130629"/>
              <a:gd name="connsiteY5" fmla="*/ 261257 h 555171"/>
              <a:gd name="connsiteX6" fmla="*/ 108857 w 130629"/>
              <a:gd name="connsiteY6" fmla="*/ 239485 h 555171"/>
              <a:gd name="connsiteX7" fmla="*/ 130629 w 130629"/>
              <a:gd name="connsiteY7" fmla="*/ 174171 h 555171"/>
              <a:gd name="connsiteX8" fmla="*/ 119743 w 130629"/>
              <a:gd name="connsiteY8" fmla="*/ 119742 h 555171"/>
              <a:gd name="connsiteX9" fmla="*/ 108857 w 130629"/>
              <a:gd name="connsiteY9" fmla="*/ 87085 h 555171"/>
              <a:gd name="connsiteX10" fmla="*/ 76200 w 130629"/>
              <a:gd name="connsiteY10" fmla="*/ 76200 h 555171"/>
              <a:gd name="connsiteX11" fmla="*/ 0 w 130629"/>
              <a:gd name="connsiteY11" fmla="*/ 0 h 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629" h="555171">
                <a:moveTo>
                  <a:pt x="54429" y="555171"/>
                </a:moveTo>
                <a:cubicBezTo>
                  <a:pt x="50288" y="534469"/>
                  <a:pt x="32113" y="490401"/>
                  <a:pt x="54429" y="468085"/>
                </a:cubicBezTo>
                <a:cubicBezTo>
                  <a:pt x="62543" y="459971"/>
                  <a:pt x="76200" y="460828"/>
                  <a:pt x="87086" y="457200"/>
                </a:cubicBezTo>
                <a:cubicBezTo>
                  <a:pt x="90715" y="446314"/>
                  <a:pt x="97972" y="436017"/>
                  <a:pt x="97972" y="424542"/>
                </a:cubicBezTo>
                <a:cubicBezTo>
                  <a:pt x="97972" y="351625"/>
                  <a:pt x="93233" y="345011"/>
                  <a:pt x="76200" y="293914"/>
                </a:cubicBezTo>
                <a:cubicBezTo>
                  <a:pt x="79829" y="283028"/>
                  <a:pt x="81182" y="271096"/>
                  <a:pt x="87086" y="261257"/>
                </a:cubicBezTo>
                <a:cubicBezTo>
                  <a:pt x="92366" y="252456"/>
                  <a:pt x="104267" y="248665"/>
                  <a:pt x="108857" y="239485"/>
                </a:cubicBezTo>
                <a:cubicBezTo>
                  <a:pt x="119120" y="218959"/>
                  <a:pt x="130629" y="174171"/>
                  <a:pt x="130629" y="174171"/>
                </a:cubicBezTo>
                <a:cubicBezTo>
                  <a:pt x="127000" y="156028"/>
                  <a:pt x="124231" y="137692"/>
                  <a:pt x="119743" y="119742"/>
                </a:cubicBezTo>
                <a:cubicBezTo>
                  <a:pt x="116960" y="108610"/>
                  <a:pt x="116971" y="95199"/>
                  <a:pt x="108857" y="87085"/>
                </a:cubicBezTo>
                <a:cubicBezTo>
                  <a:pt x="100743" y="78971"/>
                  <a:pt x="87086" y="79828"/>
                  <a:pt x="76200" y="7620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205258" y="3326051"/>
            <a:ext cx="371114" cy="620486"/>
          </a:xfrm>
          <a:custGeom>
            <a:avLst/>
            <a:gdLst>
              <a:gd name="connsiteX0" fmla="*/ 0 w 371114"/>
              <a:gd name="connsiteY0" fmla="*/ 0 h 620486"/>
              <a:gd name="connsiteX1" fmla="*/ 87086 w 371114"/>
              <a:gd name="connsiteY1" fmla="*/ 21771 h 620486"/>
              <a:gd name="connsiteX2" fmla="*/ 130628 w 371114"/>
              <a:gd name="connsiteY2" fmla="*/ 76200 h 620486"/>
              <a:gd name="connsiteX3" fmla="*/ 152400 w 371114"/>
              <a:gd name="connsiteY3" fmla="*/ 141514 h 620486"/>
              <a:gd name="connsiteX4" fmla="*/ 163286 w 371114"/>
              <a:gd name="connsiteY4" fmla="*/ 174171 h 620486"/>
              <a:gd name="connsiteX5" fmla="*/ 195943 w 371114"/>
              <a:gd name="connsiteY5" fmla="*/ 185057 h 620486"/>
              <a:gd name="connsiteX6" fmla="*/ 217714 w 371114"/>
              <a:gd name="connsiteY6" fmla="*/ 206829 h 620486"/>
              <a:gd name="connsiteX7" fmla="*/ 239486 w 371114"/>
              <a:gd name="connsiteY7" fmla="*/ 337457 h 620486"/>
              <a:gd name="connsiteX8" fmla="*/ 272143 w 371114"/>
              <a:gd name="connsiteY8" fmla="*/ 348343 h 620486"/>
              <a:gd name="connsiteX9" fmla="*/ 293914 w 371114"/>
              <a:gd name="connsiteY9" fmla="*/ 413657 h 620486"/>
              <a:gd name="connsiteX10" fmla="*/ 304800 w 371114"/>
              <a:gd name="connsiteY10" fmla="*/ 468086 h 620486"/>
              <a:gd name="connsiteX11" fmla="*/ 337457 w 371114"/>
              <a:gd name="connsiteY11" fmla="*/ 500743 h 620486"/>
              <a:gd name="connsiteX12" fmla="*/ 370114 w 371114"/>
              <a:gd name="connsiteY12" fmla="*/ 566057 h 620486"/>
              <a:gd name="connsiteX13" fmla="*/ 370114 w 371114"/>
              <a:gd name="connsiteY13" fmla="*/ 620486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114" h="620486">
                <a:moveTo>
                  <a:pt x="0" y="0"/>
                </a:moveTo>
                <a:cubicBezTo>
                  <a:pt x="11700" y="2340"/>
                  <a:pt x="70353" y="11731"/>
                  <a:pt x="87086" y="21771"/>
                </a:cubicBezTo>
                <a:cubicBezTo>
                  <a:pt x="100794" y="29996"/>
                  <a:pt x="125235" y="64066"/>
                  <a:pt x="130628" y="76200"/>
                </a:cubicBezTo>
                <a:cubicBezTo>
                  <a:pt x="139949" y="97171"/>
                  <a:pt x="145143" y="119743"/>
                  <a:pt x="152400" y="141514"/>
                </a:cubicBezTo>
                <a:cubicBezTo>
                  <a:pt x="156029" y="152400"/>
                  <a:pt x="152400" y="170542"/>
                  <a:pt x="163286" y="174171"/>
                </a:cubicBezTo>
                <a:lnTo>
                  <a:pt x="195943" y="185057"/>
                </a:lnTo>
                <a:cubicBezTo>
                  <a:pt x="203200" y="192314"/>
                  <a:pt x="214894" y="196961"/>
                  <a:pt x="217714" y="206829"/>
                </a:cubicBezTo>
                <a:cubicBezTo>
                  <a:pt x="229841" y="249274"/>
                  <a:pt x="197608" y="323497"/>
                  <a:pt x="239486" y="337457"/>
                </a:cubicBezTo>
                <a:lnTo>
                  <a:pt x="272143" y="348343"/>
                </a:lnTo>
                <a:cubicBezTo>
                  <a:pt x="279400" y="370114"/>
                  <a:pt x="289413" y="391154"/>
                  <a:pt x="293914" y="413657"/>
                </a:cubicBezTo>
                <a:cubicBezTo>
                  <a:pt x="297543" y="431800"/>
                  <a:pt x="296526" y="451537"/>
                  <a:pt x="304800" y="468086"/>
                </a:cubicBezTo>
                <a:cubicBezTo>
                  <a:pt x="311685" y="481855"/>
                  <a:pt x="327602" y="488916"/>
                  <a:pt x="337457" y="500743"/>
                </a:cubicBezTo>
                <a:cubicBezTo>
                  <a:pt x="351756" y="517902"/>
                  <a:pt x="367226" y="542955"/>
                  <a:pt x="370114" y="566057"/>
                </a:cubicBezTo>
                <a:cubicBezTo>
                  <a:pt x="372364" y="584060"/>
                  <a:pt x="370114" y="602343"/>
                  <a:pt x="370114" y="620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55748" y="5229200"/>
            <a:ext cx="217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ЗАСТОСУВАННЯ</a:t>
            </a:r>
            <a:r>
              <a:rPr lang="en-GB" b="1" dirty="0"/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4858" y="5278713"/>
            <a:ext cx="11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РОЗМІР</a:t>
            </a:r>
            <a:r>
              <a:rPr lang="en-GB" b="1" dirty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2223" y="4542739"/>
            <a:ext cx="3311809" cy="1841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0.01 – 5 </a:t>
            </a:r>
            <a:r>
              <a:rPr lang="uk-UA" dirty="0"/>
              <a:t>кВт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5–500 </a:t>
            </a:r>
            <a:r>
              <a:rPr lang="uk-UA" dirty="0"/>
              <a:t>кВт</a:t>
            </a:r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2–8 </a:t>
            </a:r>
            <a:r>
              <a:rPr lang="uk-UA" dirty="0"/>
              <a:t>кВт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200–5000 </a:t>
            </a:r>
            <a:r>
              <a:rPr lang="uk-UA" dirty="0"/>
              <a:t>кВт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10–1000 </a:t>
            </a:r>
            <a:r>
              <a:rPr lang="uk-UA" dirty="0" err="1"/>
              <a:t>МВт</a:t>
            </a:r>
            <a:r>
              <a:rPr lang="en-GB" dirty="0"/>
              <a:t> </a:t>
            </a:r>
            <a:r>
              <a:rPr lang="uk-UA" dirty="0"/>
              <a:t>і більше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6372" y="2210475"/>
            <a:ext cx="699821" cy="1096197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3209340" y="3065701"/>
            <a:ext cx="568469" cy="869950"/>
          </a:xfrm>
          <a:custGeom>
            <a:avLst/>
            <a:gdLst>
              <a:gd name="connsiteX0" fmla="*/ 0 w 568469"/>
              <a:gd name="connsiteY0" fmla="*/ 869950 h 869950"/>
              <a:gd name="connsiteX1" fmla="*/ 6350 w 568469"/>
              <a:gd name="connsiteY1" fmla="*/ 854075 h 869950"/>
              <a:gd name="connsiteX2" fmla="*/ 9525 w 568469"/>
              <a:gd name="connsiteY2" fmla="*/ 844550 h 869950"/>
              <a:gd name="connsiteX3" fmla="*/ 19050 w 568469"/>
              <a:gd name="connsiteY3" fmla="*/ 835025 h 869950"/>
              <a:gd name="connsiteX4" fmla="*/ 22225 w 568469"/>
              <a:gd name="connsiteY4" fmla="*/ 825500 h 869950"/>
              <a:gd name="connsiteX5" fmla="*/ 31750 w 568469"/>
              <a:gd name="connsiteY5" fmla="*/ 822325 h 869950"/>
              <a:gd name="connsiteX6" fmla="*/ 41275 w 568469"/>
              <a:gd name="connsiteY6" fmla="*/ 815975 h 869950"/>
              <a:gd name="connsiteX7" fmla="*/ 60325 w 568469"/>
              <a:gd name="connsiteY7" fmla="*/ 809625 h 869950"/>
              <a:gd name="connsiteX8" fmla="*/ 69850 w 568469"/>
              <a:gd name="connsiteY8" fmla="*/ 806450 h 869950"/>
              <a:gd name="connsiteX9" fmla="*/ 76200 w 568469"/>
              <a:gd name="connsiteY9" fmla="*/ 796925 h 869950"/>
              <a:gd name="connsiteX10" fmla="*/ 85725 w 568469"/>
              <a:gd name="connsiteY10" fmla="*/ 777875 h 869950"/>
              <a:gd name="connsiteX11" fmla="*/ 114300 w 568469"/>
              <a:gd name="connsiteY11" fmla="*/ 755650 h 869950"/>
              <a:gd name="connsiteX12" fmla="*/ 133350 w 568469"/>
              <a:gd name="connsiteY12" fmla="*/ 739775 h 869950"/>
              <a:gd name="connsiteX13" fmla="*/ 149225 w 568469"/>
              <a:gd name="connsiteY13" fmla="*/ 720725 h 869950"/>
              <a:gd name="connsiteX14" fmla="*/ 177800 w 568469"/>
              <a:gd name="connsiteY14" fmla="*/ 714375 h 869950"/>
              <a:gd name="connsiteX15" fmla="*/ 190500 w 568469"/>
              <a:gd name="connsiteY15" fmla="*/ 711200 h 869950"/>
              <a:gd name="connsiteX16" fmla="*/ 206375 w 568469"/>
              <a:gd name="connsiteY16" fmla="*/ 708025 h 869950"/>
              <a:gd name="connsiteX17" fmla="*/ 228600 w 568469"/>
              <a:gd name="connsiteY17" fmla="*/ 682625 h 869950"/>
              <a:gd name="connsiteX18" fmla="*/ 234950 w 568469"/>
              <a:gd name="connsiteY18" fmla="*/ 663575 h 869950"/>
              <a:gd name="connsiteX19" fmla="*/ 238125 w 568469"/>
              <a:gd name="connsiteY19" fmla="*/ 641350 h 869950"/>
              <a:gd name="connsiteX20" fmla="*/ 241300 w 568469"/>
              <a:gd name="connsiteY20" fmla="*/ 631825 h 869950"/>
              <a:gd name="connsiteX21" fmla="*/ 250825 w 568469"/>
              <a:gd name="connsiteY21" fmla="*/ 625475 h 869950"/>
              <a:gd name="connsiteX22" fmla="*/ 260350 w 568469"/>
              <a:gd name="connsiteY22" fmla="*/ 615950 h 869950"/>
              <a:gd name="connsiteX23" fmla="*/ 279400 w 568469"/>
              <a:gd name="connsiteY23" fmla="*/ 603250 h 869950"/>
              <a:gd name="connsiteX24" fmla="*/ 288925 w 568469"/>
              <a:gd name="connsiteY24" fmla="*/ 584200 h 869950"/>
              <a:gd name="connsiteX25" fmla="*/ 292100 w 568469"/>
              <a:gd name="connsiteY25" fmla="*/ 574675 h 869950"/>
              <a:gd name="connsiteX26" fmla="*/ 295275 w 568469"/>
              <a:gd name="connsiteY26" fmla="*/ 508000 h 869950"/>
              <a:gd name="connsiteX27" fmla="*/ 314325 w 568469"/>
              <a:gd name="connsiteY27" fmla="*/ 469900 h 869950"/>
              <a:gd name="connsiteX28" fmla="*/ 333375 w 568469"/>
              <a:gd name="connsiteY28" fmla="*/ 444500 h 869950"/>
              <a:gd name="connsiteX29" fmla="*/ 339725 w 568469"/>
              <a:gd name="connsiteY29" fmla="*/ 425450 h 869950"/>
              <a:gd name="connsiteX30" fmla="*/ 342900 w 568469"/>
              <a:gd name="connsiteY30" fmla="*/ 323850 h 869950"/>
              <a:gd name="connsiteX31" fmla="*/ 349250 w 568469"/>
              <a:gd name="connsiteY31" fmla="*/ 285750 h 869950"/>
              <a:gd name="connsiteX32" fmla="*/ 355600 w 568469"/>
              <a:gd name="connsiteY32" fmla="*/ 273050 h 869950"/>
              <a:gd name="connsiteX33" fmla="*/ 365125 w 568469"/>
              <a:gd name="connsiteY33" fmla="*/ 266700 h 869950"/>
              <a:gd name="connsiteX34" fmla="*/ 371475 w 568469"/>
              <a:gd name="connsiteY34" fmla="*/ 257175 h 869950"/>
              <a:gd name="connsiteX35" fmla="*/ 381000 w 568469"/>
              <a:gd name="connsiteY35" fmla="*/ 254000 h 869950"/>
              <a:gd name="connsiteX36" fmla="*/ 384175 w 568469"/>
              <a:gd name="connsiteY36" fmla="*/ 244475 h 869950"/>
              <a:gd name="connsiteX37" fmla="*/ 390525 w 568469"/>
              <a:gd name="connsiteY37" fmla="*/ 234950 h 869950"/>
              <a:gd name="connsiteX38" fmla="*/ 400050 w 568469"/>
              <a:gd name="connsiteY38" fmla="*/ 215900 h 869950"/>
              <a:gd name="connsiteX39" fmla="*/ 406400 w 568469"/>
              <a:gd name="connsiteY39" fmla="*/ 190500 h 869950"/>
              <a:gd name="connsiteX40" fmla="*/ 412750 w 568469"/>
              <a:gd name="connsiteY40" fmla="*/ 180975 h 869950"/>
              <a:gd name="connsiteX41" fmla="*/ 419100 w 568469"/>
              <a:gd name="connsiteY41" fmla="*/ 161925 h 869950"/>
              <a:gd name="connsiteX42" fmla="*/ 425450 w 568469"/>
              <a:gd name="connsiteY42" fmla="*/ 152400 h 869950"/>
              <a:gd name="connsiteX43" fmla="*/ 431800 w 568469"/>
              <a:gd name="connsiteY43" fmla="*/ 130175 h 869950"/>
              <a:gd name="connsiteX44" fmla="*/ 434975 w 568469"/>
              <a:gd name="connsiteY44" fmla="*/ 120650 h 869950"/>
              <a:gd name="connsiteX45" fmla="*/ 441325 w 568469"/>
              <a:gd name="connsiteY45" fmla="*/ 111125 h 869950"/>
              <a:gd name="connsiteX46" fmla="*/ 450850 w 568469"/>
              <a:gd name="connsiteY46" fmla="*/ 50800 h 869950"/>
              <a:gd name="connsiteX47" fmla="*/ 454025 w 568469"/>
              <a:gd name="connsiteY47" fmla="*/ 31750 h 869950"/>
              <a:gd name="connsiteX48" fmla="*/ 473075 w 568469"/>
              <a:gd name="connsiteY48" fmla="*/ 19050 h 869950"/>
              <a:gd name="connsiteX49" fmla="*/ 482600 w 568469"/>
              <a:gd name="connsiteY49" fmla="*/ 9525 h 869950"/>
              <a:gd name="connsiteX50" fmla="*/ 501650 w 568469"/>
              <a:gd name="connsiteY50" fmla="*/ 3175 h 869950"/>
              <a:gd name="connsiteX51" fmla="*/ 511175 w 568469"/>
              <a:gd name="connsiteY51" fmla="*/ 0 h 869950"/>
              <a:gd name="connsiteX52" fmla="*/ 527050 w 568469"/>
              <a:gd name="connsiteY52" fmla="*/ 3175 h 869950"/>
              <a:gd name="connsiteX53" fmla="*/ 552450 w 568469"/>
              <a:gd name="connsiteY53" fmla="*/ 9525 h 869950"/>
              <a:gd name="connsiteX54" fmla="*/ 561975 w 568469"/>
              <a:gd name="connsiteY54" fmla="*/ 15875 h 869950"/>
              <a:gd name="connsiteX55" fmla="*/ 568325 w 568469"/>
              <a:gd name="connsiteY55" fmla="*/ 5080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68469" h="869950">
                <a:moveTo>
                  <a:pt x="0" y="869950"/>
                </a:moveTo>
                <a:cubicBezTo>
                  <a:pt x="2117" y="864658"/>
                  <a:pt x="4349" y="859411"/>
                  <a:pt x="6350" y="854075"/>
                </a:cubicBezTo>
                <a:cubicBezTo>
                  <a:pt x="7525" y="850941"/>
                  <a:pt x="7669" y="847335"/>
                  <a:pt x="9525" y="844550"/>
                </a:cubicBezTo>
                <a:cubicBezTo>
                  <a:pt x="12016" y="840814"/>
                  <a:pt x="15875" y="838200"/>
                  <a:pt x="19050" y="835025"/>
                </a:cubicBezTo>
                <a:cubicBezTo>
                  <a:pt x="20108" y="831850"/>
                  <a:pt x="19858" y="827867"/>
                  <a:pt x="22225" y="825500"/>
                </a:cubicBezTo>
                <a:cubicBezTo>
                  <a:pt x="24592" y="823133"/>
                  <a:pt x="28757" y="823822"/>
                  <a:pt x="31750" y="822325"/>
                </a:cubicBezTo>
                <a:cubicBezTo>
                  <a:pt x="35163" y="820618"/>
                  <a:pt x="37788" y="817525"/>
                  <a:pt x="41275" y="815975"/>
                </a:cubicBezTo>
                <a:cubicBezTo>
                  <a:pt x="47392" y="813257"/>
                  <a:pt x="53975" y="811742"/>
                  <a:pt x="60325" y="809625"/>
                </a:cubicBezTo>
                <a:lnTo>
                  <a:pt x="69850" y="806450"/>
                </a:lnTo>
                <a:cubicBezTo>
                  <a:pt x="71967" y="803275"/>
                  <a:pt x="74493" y="800338"/>
                  <a:pt x="76200" y="796925"/>
                </a:cubicBezTo>
                <a:cubicBezTo>
                  <a:pt x="83360" y="782606"/>
                  <a:pt x="74351" y="791524"/>
                  <a:pt x="85725" y="777875"/>
                </a:cubicBezTo>
                <a:cubicBezTo>
                  <a:pt x="108069" y="751063"/>
                  <a:pt x="78899" y="791051"/>
                  <a:pt x="114300" y="755650"/>
                </a:cubicBezTo>
                <a:cubicBezTo>
                  <a:pt x="126523" y="743427"/>
                  <a:pt x="120089" y="748616"/>
                  <a:pt x="133350" y="739775"/>
                </a:cubicBezTo>
                <a:cubicBezTo>
                  <a:pt x="138036" y="732747"/>
                  <a:pt x="141891" y="725614"/>
                  <a:pt x="149225" y="720725"/>
                </a:cubicBezTo>
                <a:cubicBezTo>
                  <a:pt x="154521" y="717194"/>
                  <a:pt x="175330" y="714869"/>
                  <a:pt x="177800" y="714375"/>
                </a:cubicBezTo>
                <a:cubicBezTo>
                  <a:pt x="182079" y="713519"/>
                  <a:pt x="186240" y="712147"/>
                  <a:pt x="190500" y="711200"/>
                </a:cubicBezTo>
                <a:cubicBezTo>
                  <a:pt x="195768" y="710029"/>
                  <a:pt x="201083" y="709083"/>
                  <a:pt x="206375" y="708025"/>
                </a:cubicBezTo>
                <a:cubicBezTo>
                  <a:pt x="217487" y="700617"/>
                  <a:pt x="223308" y="698500"/>
                  <a:pt x="228600" y="682625"/>
                </a:cubicBezTo>
                <a:lnTo>
                  <a:pt x="234950" y="663575"/>
                </a:lnTo>
                <a:cubicBezTo>
                  <a:pt x="236008" y="656167"/>
                  <a:pt x="236657" y="648688"/>
                  <a:pt x="238125" y="641350"/>
                </a:cubicBezTo>
                <a:cubicBezTo>
                  <a:pt x="238781" y="638068"/>
                  <a:pt x="239209" y="634438"/>
                  <a:pt x="241300" y="631825"/>
                </a:cubicBezTo>
                <a:cubicBezTo>
                  <a:pt x="243684" y="628845"/>
                  <a:pt x="247894" y="627918"/>
                  <a:pt x="250825" y="625475"/>
                </a:cubicBezTo>
                <a:cubicBezTo>
                  <a:pt x="254274" y="622600"/>
                  <a:pt x="256806" y="618707"/>
                  <a:pt x="260350" y="615950"/>
                </a:cubicBezTo>
                <a:cubicBezTo>
                  <a:pt x="266374" y="611265"/>
                  <a:pt x="279400" y="603250"/>
                  <a:pt x="279400" y="603250"/>
                </a:cubicBezTo>
                <a:cubicBezTo>
                  <a:pt x="287380" y="579309"/>
                  <a:pt x="276615" y="608819"/>
                  <a:pt x="288925" y="584200"/>
                </a:cubicBezTo>
                <a:cubicBezTo>
                  <a:pt x="290422" y="581207"/>
                  <a:pt x="291042" y="577850"/>
                  <a:pt x="292100" y="574675"/>
                </a:cubicBezTo>
                <a:cubicBezTo>
                  <a:pt x="293158" y="552450"/>
                  <a:pt x="292818" y="530114"/>
                  <a:pt x="295275" y="508000"/>
                </a:cubicBezTo>
                <a:cubicBezTo>
                  <a:pt x="296566" y="496380"/>
                  <a:pt x="306432" y="477793"/>
                  <a:pt x="314325" y="469900"/>
                </a:cubicBezTo>
                <a:cubicBezTo>
                  <a:pt x="324386" y="459839"/>
                  <a:pt x="326800" y="458965"/>
                  <a:pt x="333375" y="444500"/>
                </a:cubicBezTo>
                <a:cubicBezTo>
                  <a:pt x="336145" y="438406"/>
                  <a:pt x="339725" y="425450"/>
                  <a:pt x="339725" y="425450"/>
                </a:cubicBezTo>
                <a:cubicBezTo>
                  <a:pt x="340783" y="391583"/>
                  <a:pt x="341249" y="357693"/>
                  <a:pt x="342900" y="323850"/>
                </a:cubicBezTo>
                <a:cubicBezTo>
                  <a:pt x="343549" y="310553"/>
                  <a:pt x="344056" y="297870"/>
                  <a:pt x="349250" y="285750"/>
                </a:cubicBezTo>
                <a:cubicBezTo>
                  <a:pt x="351114" y="281400"/>
                  <a:pt x="352570" y="276686"/>
                  <a:pt x="355600" y="273050"/>
                </a:cubicBezTo>
                <a:cubicBezTo>
                  <a:pt x="358043" y="270119"/>
                  <a:pt x="361950" y="268817"/>
                  <a:pt x="365125" y="266700"/>
                </a:cubicBezTo>
                <a:cubicBezTo>
                  <a:pt x="367242" y="263525"/>
                  <a:pt x="368495" y="259559"/>
                  <a:pt x="371475" y="257175"/>
                </a:cubicBezTo>
                <a:cubicBezTo>
                  <a:pt x="374088" y="255084"/>
                  <a:pt x="378633" y="256367"/>
                  <a:pt x="381000" y="254000"/>
                </a:cubicBezTo>
                <a:cubicBezTo>
                  <a:pt x="383367" y="251633"/>
                  <a:pt x="382678" y="247468"/>
                  <a:pt x="384175" y="244475"/>
                </a:cubicBezTo>
                <a:cubicBezTo>
                  <a:pt x="385882" y="241062"/>
                  <a:pt x="388818" y="238363"/>
                  <a:pt x="390525" y="234950"/>
                </a:cubicBezTo>
                <a:cubicBezTo>
                  <a:pt x="403670" y="208660"/>
                  <a:pt x="381852" y="243197"/>
                  <a:pt x="400050" y="215900"/>
                </a:cubicBezTo>
                <a:cubicBezTo>
                  <a:pt x="401258" y="209862"/>
                  <a:pt x="403146" y="197009"/>
                  <a:pt x="406400" y="190500"/>
                </a:cubicBezTo>
                <a:cubicBezTo>
                  <a:pt x="408107" y="187087"/>
                  <a:pt x="411200" y="184462"/>
                  <a:pt x="412750" y="180975"/>
                </a:cubicBezTo>
                <a:cubicBezTo>
                  <a:pt x="415468" y="174858"/>
                  <a:pt x="415387" y="167494"/>
                  <a:pt x="419100" y="161925"/>
                </a:cubicBezTo>
                <a:cubicBezTo>
                  <a:pt x="421217" y="158750"/>
                  <a:pt x="423743" y="155813"/>
                  <a:pt x="425450" y="152400"/>
                </a:cubicBezTo>
                <a:cubicBezTo>
                  <a:pt x="427988" y="147325"/>
                  <a:pt x="430444" y="134922"/>
                  <a:pt x="431800" y="130175"/>
                </a:cubicBezTo>
                <a:cubicBezTo>
                  <a:pt x="432719" y="126957"/>
                  <a:pt x="433478" y="123643"/>
                  <a:pt x="434975" y="120650"/>
                </a:cubicBezTo>
                <a:cubicBezTo>
                  <a:pt x="436682" y="117237"/>
                  <a:pt x="439208" y="114300"/>
                  <a:pt x="441325" y="111125"/>
                </a:cubicBezTo>
                <a:cubicBezTo>
                  <a:pt x="450000" y="67750"/>
                  <a:pt x="436624" y="136158"/>
                  <a:pt x="450850" y="50800"/>
                </a:cubicBezTo>
                <a:cubicBezTo>
                  <a:pt x="451908" y="44450"/>
                  <a:pt x="450333" y="37024"/>
                  <a:pt x="454025" y="31750"/>
                </a:cubicBezTo>
                <a:cubicBezTo>
                  <a:pt x="458402" y="25498"/>
                  <a:pt x="467679" y="24446"/>
                  <a:pt x="473075" y="19050"/>
                </a:cubicBezTo>
                <a:cubicBezTo>
                  <a:pt x="476250" y="15875"/>
                  <a:pt x="478675" y="11706"/>
                  <a:pt x="482600" y="9525"/>
                </a:cubicBezTo>
                <a:cubicBezTo>
                  <a:pt x="488451" y="6274"/>
                  <a:pt x="495300" y="5292"/>
                  <a:pt x="501650" y="3175"/>
                </a:cubicBezTo>
                <a:lnTo>
                  <a:pt x="511175" y="0"/>
                </a:lnTo>
                <a:cubicBezTo>
                  <a:pt x="516467" y="1058"/>
                  <a:pt x="521792" y="1962"/>
                  <a:pt x="527050" y="3175"/>
                </a:cubicBezTo>
                <a:cubicBezTo>
                  <a:pt x="535554" y="5137"/>
                  <a:pt x="552450" y="9525"/>
                  <a:pt x="552450" y="9525"/>
                </a:cubicBezTo>
                <a:cubicBezTo>
                  <a:pt x="555625" y="11642"/>
                  <a:pt x="559953" y="12639"/>
                  <a:pt x="561975" y="15875"/>
                </a:cubicBezTo>
                <a:cubicBezTo>
                  <a:pt x="569998" y="28712"/>
                  <a:pt x="568325" y="37112"/>
                  <a:pt x="568325" y="5080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3571290" y="3037126"/>
            <a:ext cx="676275" cy="908050"/>
          </a:xfrm>
          <a:custGeom>
            <a:avLst/>
            <a:gdLst>
              <a:gd name="connsiteX0" fmla="*/ 0 w 676275"/>
              <a:gd name="connsiteY0" fmla="*/ 908050 h 908050"/>
              <a:gd name="connsiteX1" fmla="*/ 3175 w 676275"/>
              <a:gd name="connsiteY1" fmla="*/ 885825 h 908050"/>
              <a:gd name="connsiteX2" fmla="*/ 6350 w 676275"/>
              <a:gd name="connsiteY2" fmla="*/ 793750 h 908050"/>
              <a:gd name="connsiteX3" fmla="*/ 9525 w 676275"/>
              <a:gd name="connsiteY3" fmla="*/ 784225 h 908050"/>
              <a:gd name="connsiteX4" fmla="*/ 25400 w 676275"/>
              <a:gd name="connsiteY4" fmla="*/ 765175 h 908050"/>
              <a:gd name="connsiteX5" fmla="*/ 34925 w 676275"/>
              <a:gd name="connsiteY5" fmla="*/ 762000 h 908050"/>
              <a:gd name="connsiteX6" fmla="*/ 44450 w 676275"/>
              <a:gd name="connsiteY6" fmla="*/ 755650 h 908050"/>
              <a:gd name="connsiteX7" fmla="*/ 60325 w 676275"/>
              <a:gd name="connsiteY7" fmla="*/ 752475 h 908050"/>
              <a:gd name="connsiteX8" fmla="*/ 69850 w 676275"/>
              <a:gd name="connsiteY8" fmla="*/ 749300 h 908050"/>
              <a:gd name="connsiteX9" fmla="*/ 76200 w 676275"/>
              <a:gd name="connsiteY9" fmla="*/ 739775 h 908050"/>
              <a:gd name="connsiteX10" fmla="*/ 85725 w 676275"/>
              <a:gd name="connsiteY10" fmla="*/ 727075 h 908050"/>
              <a:gd name="connsiteX11" fmla="*/ 95250 w 676275"/>
              <a:gd name="connsiteY11" fmla="*/ 704850 h 908050"/>
              <a:gd name="connsiteX12" fmla="*/ 98425 w 676275"/>
              <a:gd name="connsiteY12" fmla="*/ 688975 h 908050"/>
              <a:gd name="connsiteX13" fmla="*/ 101600 w 676275"/>
              <a:gd name="connsiteY13" fmla="*/ 676275 h 908050"/>
              <a:gd name="connsiteX14" fmla="*/ 104775 w 676275"/>
              <a:gd name="connsiteY14" fmla="*/ 654050 h 908050"/>
              <a:gd name="connsiteX15" fmla="*/ 114300 w 676275"/>
              <a:gd name="connsiteY15" fmla="*/ 647700 h 908050"/>
              <a:gd name="connsiteX16" fmla="*/ 146050 w 676275"/>
              <a:gd name="connsiteY16" fmla="*/ 638175 h 908050"/>
              <a:gd name="connsiteX17" fmla="*/ 168275 w 676275"/>
              <a:gd name="connsiteY17" fmla="*/ 631825 h 908050"/>
              <a:gd name="connsiteX18" fmla="*/ 187325 w 676275"/>
              <a:gd name="connsiteY18" fmla="*/ 625475 h 908050"/>
              <a:gd name="connsiteX19" fmla="*/ 219075 w 676275"/>
              <a:gd name="connsiteY19" fmla="*/ 622300 h 908050"/>
              <a:gd name="connsiteX20" fmla="*/ 228600 w 676275"/>
              <a:gd name="connsiteY20" fmla="*/ 615950 h 908050"/>
              <a:gd name="connsiteX21" fmla="*/ 241300 w 676275"/>
              <a:gd name="connsiteY21" fmla="*/ 596900 h 908050"/>
              <a:gd name="connsiteX22" fmla="*/ 247650 w 676275"/>
              <a:gd name="connsiteY22" fmla="*/ 587375 h 908050"/>
              <a:gd name="connsiteX23" fmla="*/ 250825 w 676275"/>
              <a:gd name="connsiteY23" fmla="*/ 577850 h 908050"/>
              <a:gd name="connsiteX24" fmla="*/ 260350 w 676275"/>
              <a:gd name="connsiteY24" fmla="*/ 565150 h 908050"/>
              <a:gd name="connsiteX25" fmla="*/ 263525 w 676275"/>
              <a:gd name="connsiteY25" fmla="*/ 555625 h 908050"/>
              <a:gd name="connsiteX26" fmla="*/ 282575 w 676275"/>
              <a:gd name="connsiteY26" fmla="*/ 546100 h 908050"/>
              <a:gd name="connsiteX27" fmla="*/ 311150 w 676275"/>
              <a:gd name="connsiteY27" fmla="*/ 536575 h 908050"/>
              <a:gd name="connsiteX28" fmla="*/ 323850 w 676275"/>
              <a:gd name="connsiteY28" fmla="*/ 527050 h 908050"/>
              <a:gd name="connsiteX29" fmla="*/ 355600 w 676275"/>
              <a:gd name="connsiteY29" fmla="*/ 520700 h 908050"/>
              <a:gd name="connsiteX30" fmla="*/ 381000 w 676275"/>
              <a:gd name="connsiteY30" fmla="*/ 517525 h 908050"/>
              <a:gd name="connsiteX31" fmla="*/ 390525 w 676275"/>
              <a:gd name="connsiteY31" fmla="*/ 514350 h 908050"/>
              <a:gd name="connsiteX32" fmla="*/ 422275 w 676275"/>
              <a:gd name="connsiteY32" fmla="*/ 508000 h 908050"/>
              <a:gd name="connsiteX33" fmla="*/ 431800 w 676275"/>
              <a:gd name="connsiteY33" fmla="*/ 504825 h 908050"/>
              <a:gd name="connsiteX34" fmla="*/ 454025 w 676275"/>
              <a:gd name="connsiteY34" fmla="*/ 488950 h 908050"/>
              <a:gd name="connsiteX35" fmla="*/ 469900 w 676275"/>
              <a:gd name="connsiteY35" fmla="*/ 482600 h 908050"/>
              <a:gd name="connsiteX36" fmla="*/ 485775 w 676275"/>
              <a:gd name="connsiteY36" fmla="*/ 457200 h 908050"/>
              <a:gd name="connsiteX37" fmla="*/ 492125 w 676275"/>
              <a:gd name="connsiteY37" fmla="*/ 447675 h 908050"/>
              <a:gd name="connsiteX38" fmla="*/ 514350 w 676275"/>
              <a:gd name="connsiteY38" fmla="*/ 434975 h 908050"/>
              <a:gd name="connsiteX39" fmla="*/ 523875 w 676275"/>
              <a:gd name="connsiteY39" fmla="*/ 428625 h 908050"/>
              <a:gd name="connsiteX40" fmla="*/ 530225 w 676275"/>
              <a:gd name="connsiteY40" fmla="*/ 419100 h 908050"/>
              <a:gd name="connsiteX41" fmla="*/ 539750 w 676275"/>
              <a:gd name="connsiteY41" fmla="*/ 415925 h 908050"/>
              <a:gd name="connsiteX42" fmla="*/ 552450 w 676275"/>
              <a:gd name="connsiteY42" fmla="*/ 406400 h 908050"/>
              <a:gd name="connsiteX43" fmla="*/ 558800 w 676275"/>
              <a:gd name="connsiteY43" fmla="*/ 396875 h 908050"/>
              <a:gd name="connsiteX44" fmla="*/ 568325 w 676275"/>
              <a:gd name="connsiteY44" fmla="*/ 387350 h 908050"/>
              <a:gd name="connsiteX45" fmla="*/ 574675 w 676275"/>
              <a:gd name="connsiteY45" fmla="*/ 377825 h 908050"/>
              <a:gd name="connsiteX46" fmla="*/ 584200 w 676275"/>
              <a:gd name="connsiteY46" fmla="*/ 368300 h 908050"/>
              <a:gd name="connsiteX47" fmla="*/ 590550 w 676275"/>
              <a:gd name="connsiteY47" fmla="*/ 358775 h 908050"/>
              <a:gd name="connsiteX48" fmla="*/ 600075 w 676275"/>
              <a:gd name="connsiteY48" fmla="*/ 352425 h 908050"/>
              <a:gd name="connsiteX49" fmla="*/ 603250 w 676275"/>
              <a:gd name="connsiteY49" fmla="*/ 339725 h 908050"/>
              <a:gd name="connsiteX50" fmla="*/ 619125 w 676275"/>
              <a:gd name="connsiteY50" fmla="*/ 320675 h 908050"/>
              <a:gd name="connsiteX51" fmla="*/ 625475 w 676275"/>
              <a:gd name="connsiteY51" fmla="*/ 295275 h 908050"/>
              <a:gd name="connsiteX52" fmla="*/ 635000 w 676275"/>
              <a:gd name="connsiteY52" fmla="*/ 282575 h 908050"/>
              <a:gd name="connsiteX53" fmla="*/ 641350 w 676275"/>
              <a:gd name="connsiteY53" fmla="*/ 263525 h 908050"/>
              <a:gd name="connsiteX54" fmla="*/ 644525 w 676275"/>
              <a:gd name="connsiteY54" fmla="*/ 250825 h 908050"/>
              <a:gd name="connsiteX55" fmla="*/ 650875 w 676275"/>
              <a:gd name="connsiteY55" fmla="*/ 241300 h 908050"/>
              <a:gd name="connsiteX56" fmla="*/ 654050 w 676275"/>
              <a:gd name="connsiteY56" fmla="*/ 228600 h 908050"/>
              <a:gd name="connsiteX57" fmla="*/ 663575 w 676275"/>
              <a:gd name="connsiteY57" fmla="*/ 200025 h 908050"/>
              <a:gd name="connsiteX58" fmla="*/ 666750 w 676275"/>
              <a:gd name="connsiteY58" fmla="*/ 190500 h 908050"/>
              <a:gd name="connsiteX59" fmla="*/ 669925 w 676275"/>
              <a:gd name="connsiteY59" fmla="*/ 180975 h 908050"/>
              <a:gd name="connsiteX60" fmla="*/ 676275 w 676275"/>
              <a:gd name="connsiteY60" fmla="*/ 155575 h 908050"/>
              <a:gd name="connsiteX61" fmla="*/ 669925 w 676275"/>
              <a:gd name="connsiteY61" fmla="*/ 57150 h 908050"/>
              <a:gd name="connsiteX62" fmla="*/ 666750 w 676275"/>
              <a:gd name="connsiteY62" fmla="*/ 47625 h 908050"/>
              <a:gd name="connsiteX63" fmla="*/ 654050 w 676275"/>
              <a:gd name="connsiteY63" fmla="*/ 28575 h 908050"/>
              <a:gd name="connsiteX64" fmla="*/ 635000 w 676275"/>
              <a:gd name="connsiteY64" fmla="*/ 15875 h 908050"/>
              <a:gd name="connsiteX65" fmla="*/ 625475 w 676275"/>
              <a:gd name="connsiteY65" fmla="*/ 9525 h 908050"/>
              <a:gd name="connsiteX66" fmla="*/ 606425 w 676275"/>
              <a:gd name="connsiteY66" fmla="*/ 3175 h 908050"/>
              <a:gd name="connsiteX67" fmla="*/ 596900 w 676275"/>
              <a:gd name="connsiteY67" fmla="*/ 0 h 908050"/>
              <a:gd name="connsiteX68" fmla="*/ 552450 w 676275"/>
              <a:gd name="connsiteY68" fmla="*/ 9525 h 908050"/>
              <a:gd name="connsiteX69" fmla="*/ 542925 w 676275"/>
              <a:gd name="connsiteY69" fmla="*/ 12700 h 908050"/>
              <a:gd name="connsiteX70" fmla="*/ 523875 w 676275"/>
              <a:gd name="connsiteY70" fmla="*/ 25400 h 908050"/>
              <a:gd name="connsiteX71" fmla="*/ 514350 w 676275"/>
              <a:gd name="connsiteY71" fmla="*/ 31750 h 908050"/>
              <a:gd name="connsiteX72" fmla="*/ 492125 w 676275"/>
              <a:gd name="connsiteY72" fmla="*/ 60325 h 908050"/>
              <a:gd name="connsiteX73" fmla="*/ 482600 w 676275"/>
              <a:gd name="connsiteY73" fmla="*/ 95250 h 908050"/>
              <a:gd name="connsiteX74" fmla="*/ 485775 w 676275"/>
              <a:gd name="connsiteY74" fmla="*/ 123825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76275" h="908050">
                <a:moveTo>
                  <a:pt x="0" y="908050"/>
                </a:moveTo>
                <a:cubicBezTo>
                  <a:pt x="1058" y="900642"/>
                  <a:pt x="2760" y="893297"/>
                  <a:pt x="3175" y="885825"/>
                </a:cubicBezTo>
                <a:cubicBezTo>
                  <a:pt x="4878" y="855162"/>
                  <a:pt x="4434" y="824400"/>
                  <a:pt x="6350" y="793750"/>
                </a:cubicBezTo>
                <a:cubicBezTo>
                  <a:pt x="6559" y="790410"/>
                  <a:pt x="8207" y="787301"/>
                  <a:pt x="9525" y="784225"/>
                </a:cubicBezTo>
                <a:cubicBezTo>
                  <a:pt x="14599" y="772387"/>
                  <a:pt x="14342" y="770704"/>
                  <a:pt x="25400" y="765175"/>
                </a:cubicBezTo>
                <a:cubicBezTo>
                  <a:pt x="28393" y="763678"/>
                  <a:pt x="31932" y="763497"/>
                  <a:pt x="34925" y="762000"/>
                </a:cubicBezTo>
                <a:cubicBezTo>
                  <a:pt x="38338" y="760293"/>
                  <a:pt x="40877" y="756990"/>
                  <a:pt x="44450" y="755650"/>
                </a:cubicBezTo>
                <a:cubicBezTo>
                  <a:pt x="49503" y="753755"/>
                  <a:pt x="55090" y="753784"/>
                  <a:pt x="60325" y="752475"/>
                </a:cubicBezTo>
                <a:cubicBezTo>
                  <a:pt x="63572" y="751663"/>
                  <a:pt x="66675" y="750358"/>
                  <a:pt x="69850" y="749300"/>
                </a:cubicBezTo>
                <a:cubicBezTo>
                  <a:pt x="71967" y="746125"/>
                  <a:pt x="73982" y="742880"/>
                  <a:pt x="76200" y="739775"/>
                </a:cubicBezTo>
                <a:cubicBezTo>
                  <a:pt x="79276" y="735469"/>
                  <a:pt x="83358" y="731808"/>
                  <a:pt x="85725" y="727075"/>
                </a:cubicBezTo>
                <a:cubicBezTo>
                  <a:pt x="106227" y="686070"/>
                  <a:pt x="72136" y="739520"/>
                  <a:pt x="95250" y="704850"/>
                </a:cubicBezTo>
                <a:cubicBezTo>
                  <a:pt x="96308" y="699558"/>
                  <a:pt x="97254" y="694243"/>
                  <a:pt x="98425" y="688975"/>
                </a:cubicBezTo>
                <a:cubicBezTo>
                  <a:pt x="99372" y="684715"/>
                  <a:pt x="100819" y="680568"/>
                  <a:pt x="101600" y="676275"/>
                </a:cubicBezTo>
                <a:cubicBezTo>
                  <a:pt x="102939" y="668912"/>
                  <a:pt x="101736" y="660889"/>
                  <a:pt x="104775" y="654050"/>
                </a:cubicBezTo>
                <a:cubicBezTo>
                  <a:pt x="106325" y="650563"/>
                  <a:pt x="110987" y="649593"/>
                  <a:pt x="114300" y="647700"/>
                </a:cubicBezTo>
                <a:cubicBezTo>
                  <a:pt x="132169" y="637489"/>
                  <a:pt x="123132" y="643464"/>
                  <a:pt x="146050" y="638175"/>
                </a:cubicBezTo>
                <a:cubicBezTo>
                  <a:pt x="153557" y="636443"/>
                  <a:pt x="160911" y="634091"/>
                  <a:pt x="168275" y="631825"/>
                </a:cubicBezTo>
                <a:cubicBezTo>
                  <a:pt x="174672" y="629857"/>
                  <a:pt x="180665" y="626141"/>
                  <a:pt x="187325" y="625475"/>
                </a:cubicBezTo>
                <a:lnTo>
                  <a:pt x="219075" y="622300"/>
                </a:lnTo>
                <a:cubicBezTo>
                  <a:pt x="222250" y="620183"/>
                  <a:pt x="226087" y="618822"/>
                  <a:pt x="228600" y="615950"/>
                </a:cubicBezTo>
                <a:cubicBezTo>
                  <a:pt x="233626" y="610207"/>
                  <a:pt x="237067" y="603250"/>
                  <a:pt x="241300" y="596900"/>
                </a:cubicBezTo>
                <a:cubicBezTo>
                  <a:pt x="243417" y="593725"/>
                  <a:pt x="246443" y="590995"/>
                  <a:pt x="247650" y="587375"/>
                </a:cubicBezTo>
                <a:cubicBezTo>
                  <a:pt x="248708" y="584200"/>
                  <a:pt x="249165" y="580756"/>
                  <a:pt x="250825" y="577850"/>
                </a:cubicBezTo>
                <a:cubicBezTo>
                  <a:pt x="253450" y="573256"/>
                  <a:pt x="257175" y="569383"/>
                  <a:pt x="260350" y="565150"/>
                </a:cubicBezTo>
                <a:cubicBezTo>
                  <a:pt x="261408" y="561975"/>
                  <a:pt x="261434" y="558238"/>
                  <a:pt x="263525" y="555625"/>
                </a:cubicBezTo>
                <a:cubicBezTo>
                  <a:pt x="268831" y="548993"/>
                  <a:pt x="275573" y="549101"/>
                  <a:pt x="282575" y="546100"/>
                </a:cubicBezTo>
                <a:cubicBezTo>
                  <a:pt x="305579" y="536241"/>
                  <a:pt x="284389" y="541927"/>
                  <a:pt x="311150" y="536575"/>
                </a:cubicBezTo>
                <a:cubicBezTo>
                  <a:pt x="315383" y="533400"/>
                  <a:pt x="319256" y="529675"/>
                  <a:pt x="323850" y="527050"/>
                </a:cubicBezTo>
                <a:cubicBezTo>
                  <a:pt x="331191" y="522855"/>
                  <a:pt x="350820" y="521337"/>
                  <a:pt x="355600" y="520700"/>
                </a:cubicBezTo>
                <a:lnTo>
                  <a:pt x="381000" y="517525"/>
                </a:lnTo>
                <a:cubicBezTo>
                  <a:pt x="384175" y="516467"/>
                  <a:pt x="387264" y="515103"/>
                  <a:pt x="390525" y="514350"/>
                </a:cubicBezTo>
                <a:cubicBezTo>
                  <a:pt x="401042" y="511923"/>
                  <a:pt x="412036" y="511413"/>
                  <a:pt x="422275" y="508000"/>
                </a:cubicBezTo>
                <a:cubicBezTo>
                  <a:pt x="425450" y="506942"/>
                  <a:pt x="428807" y="506322"/>
                  <a:pt x="431800" y="504825"/>
                </a:cubicBezTo>
                <a:cubicBezTo>
                  <a:pt x="443702" y="498874"/>
                  <a:pt x="441082" y="496141"/>
                  <a:pt x="454025" y="488950"/>
                </a:cubicBezTo>
                <a:cubicBezTo>
                  <a:pt x="459007" y="486182"/>
                  <a:pt x="464608" y="484717"/>
                  <a:pt x="469900" y="482600"/>
                </a:cubicBezTo>
                <a:cubicBezTo>
                  <a:pt x="479845" y="462709"/>
                  <a:pt x="472036" y="476434"/>
                  <a:pt x="485775" y="457200"/>
                </a:cubicBezTo>
                <a:cubicBezTo>
                  <a:pt x="487993" y="454095"/>
                  <a:pt x="489427" y="450373"/>
                  <a:pt x="492125" y="447675"/>
                </a:cubicBezTo>
                <a:cubicBezTo>
                  <a:pt x="507480" y="432320"/>
                  <a:pt x="499819" y="442240"/>
                  <a:pt x="514350" y="434975"/>
                </a:cubicBezTo>
                <a:cubicBezTo>
                  <a:pt x="517763" y="433268"/>
                  <a:pt x="520700" y="430742"/>
                  <a:pt x="523875" y="428625"/>
                </a:cubicBezTo>
                <a:cubicBezTo>
                  <a:pt x="525992" y="425450"/>
                  <a:pt x="527245" y="421484"/>
                  <a:pt x="530225" y="419100"/>
                </a:cubicBezTo>
                <a:cubicBezTo>
                  <a:pt x="532838" y="417009"/>
                  <a:pt x="536844" y="417585"/>
                  <a:pt x="539750" y="415925"/>
                </a:cubicBezTo>
                <a:cubicBezTo>
                  <a:pt x="544344" y="413300"/>
                  <a:pt x="548708" y="410142"/>
                  <a:pt x="552450" y="406400"/>
                </a:cubicBezTo>
                <a:cubicBezTo>
                  <a:pt x="555148" y="403702"/>
                  <a:pt x="556357" y="399806"/>
                  <a:pt x="558800" y="396875"/>
                </a:cubicBezTo>
                <a:cubicBezTo>
                  <a:pt x="561675" y="393426"/>
                  <a:pt x="565450" y="390799"/>
                  <a:pt x="568325" y="387350"/>
                </a:cubicBezTo>
                <a:cubicBezTo>
                  <a:pt x="570768" y="384419"/>
                  <a:pt x="572232" y="380756"/>
                  <a:pt x="574675" y="377825"/>
                </a:cubicBezTo>
                <a:cubicBezTo>
                  <a:pt x="577550" y="374376"/>
                  <a:pt x="581325" y="371749"/>
                  <a:pt x="584200" y="368300"/>
                </a:cubicBezTo>
                <a:cubicBezTo>
                  <a:pt x="586643" y="365369"/>
                  <a:pt x="587852" y="361473"/>
                  <a:pt x="590550" y="358775"/>
                </a:cubicBezTo>
                <a:cubicBezTo>
                  <a:pt x="593248" y="356077"/>
                  <a:pt x="596900" y="354542"/>
                  <a:pt x="600075" y="352425"/>
                </a:cubicBezTo>
                <a:cubicBezTo>
                  <a:pt x="601133" y="348192"/>
                  <a:pt x="601531" y="343736"/>
                  <a:pt x="603250" y="339725"/>
                </a:cubicBezTo>
                <a:cubicBezTo>
                  <a:pt x="606565" y="331989"/>
                  <a:pt x="613404" y="326396"/>
                  <a:pt x="619125" y="320675"/>
                </a:cubicBezTo>
                <a:cubicBezTo>
                  <a:pt x="619929" y="316655"/>
                  <a:pt x="622471" y="300532"/>
                  <a:pt x="625475" y="295275"/>
                </a:cubicBezTo>
                <a:cubicBezTo>
                  <a:pt x="628100" y="290681"/>
                  <a:pt x="631825" y="286808"/>
                  <a:pt x="635000" y="282575"/>
                </a:cubicBezTo>
                <a:cubicBezTo>
                  <a:pt x="637117" y="276225"/>
                  <a:pt x="639427" y="269936"/>
                  <a:pt x="641350" y="263525"/>
                </a:cubicBezTo>
                <a:cubicBezTo>
                  <a:pt x="642604" y="259345"/>
                  <a:pt x="642806" y="254836"/>
                  <a:pt x="644525" y="250825"/>
                </a:cubicBezTo>
                <a:cubicBezTo>
                  <a:pt x="646028" y="247318"/>
                  <a:pt x="648758" y="244475"/>
                  <a:pt x="650875" y="241300"/>
                </a:cubicBezTo>
                <a:cubicBezTo>
                  <a:pt x="651933" y="237067"/>
                  <a:pt x="652796" y="232780"/>
                  <a:pt x="654050" y="228600"/>
                </a:cubicBezTo>
                <a:lnTo>
                  <a:pt x="663575" y="200025"/>
                </a:lnTo>
                <a:lnTo>
                  <a:pt x="666750" y="190500"/>
                </a:lnTo>
                <a:cubicBezTo>
                  <a:pt x="667808" y="187325"/>
                  <a:pt x="669269" y="184257"/>
                  <a:pt x="669925" y="180975"/>
                </a:cubicBezTo>
                <a:cubicBezTo>
                  <a:pt x="673756" y="161818"/>
                  <a:pt x="671393" y="170220"/>
                  <a:pt x="676275" y="155575"/>
                </a:cubicBezTo>
                <a:cubicBezTo>
                  <a:pt x="674882" y="119347"/>
                  <a:pt x="678111" y="89893"/>
                  <a:pt x="669925" y="57150"/>
                </a:cubicBezTo>
                <a:cubicBezTo>
                  <a:pt x="669113" y="53903"/>
                  <a:pt x="668375" y="50551"/>
                  <a:pt x="666750" y="47625"/>
                </a:cubicBezTo>
                <a:cubicBezTo>
                  <a:pt x="663044" y="40954"/>
                  <a:pt x="660400" y="32808"/>
                  <a:pt x="654050" y="28575"/>
                </a:cubicBezTo>
                <a:lnTo>
                  <a:pt x="635000" y="15875"/>
                </a:lnTo>
                <a:cubicBezTo>
                  <a:pt x="631825" y="13758"/>
                  <a:pt x="629095" y="10732"/>
                  <a:pt x="625475" y="9525"/>
                </a:cubicBezTo>
                <a:lnTo>
                  <a:pt x="606425" y="3175"/>
                </a:lnTo>
                <a:lnTo>
                  <a:pt x="596900" y="0"/>
                </a:lnTo>
                <a:cubicBezTo>
                  <a:pt x="534148" y="5705"/>
                  <a:pt x="579545" y="-4022"/>
                  <a:pt x="552450" y="9525"/>
                </a:cubicBezTo>
                <a:cubicBezTo>
                  <a:pt x="549457" y="11022"/>
                  <a:pt x="545851" y="11075"/>
                  <a:pt x="542925" y="12700"/>
                </a:cubicBezTo>
                <a:cubicBezTo>
                  <a:pt x="536254" y="16406"/>
                  <a:pt x="530225" y="21167"/>
                  <a:pt x="523875" y="25400"/>
                </a:cubicBezTo>
                <a:lnTo>
                  <a:pt x="514350" y="31750"/>
                </a:lnTo>
                <a:cubicBezTo>
                  <a:pt x="499159" y="54536"/>
                  <a:pt x="507046" y="45404"/>
                  <a:pt x="492125" y="60325"/>
                </a:cubicBezTo>
                <a:cubicBezTo>
                  <a:pt x="484068" y="84495"/>
                  <a:pt x="487088" y="72811"/>
                  <a:pt x="482600" y="95250"/>
                </a:cubicBezTo>
                <a:cubicBezTo>
                  <a:pt x="485906" y="121700"/>
                  <a:pt x="485775" y="112117"/>
                  <a:pt x="485775" y="123825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2848">
            <a:off x="7470725" y="2854366"/>
            <a:ext cx="1027924" cy="13003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0752" y="2058411"/>
            <a:ext cx="1499515" cy="14841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2284" y="3363182"/>
            <a:ext cx="692675" cy="96578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750642" y="3964226"/>
            <a:ext cx="144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Акумулятор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9736334" y="3976883"/>
            <a:ext cx="110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Інвертор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365683" y="2573907"/>
            <a:ext cx="2149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Навантаження ПС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901602" y="357584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ФЕ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066201" y="362914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ФЕ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40216" y="3861048"/>
            <a:ext cx="847617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9855648" y="3813810"/>
            <a:ext cx="488824" cy="24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382572" y="3813810"/>
            <a:ext cx="1279665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0685668" y="3214536"/>
            <a:ext cx="0" cy="60081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577320" y="2747066"/>
            <a:ext cx="211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Навантаження ЗС</a:t>
            </a:r>
            <a:endParaRPr lang="en-GB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10920536" y="3813810"/>
            <a:ext cx="50405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712624" y="2348880"/>
            <a:ext cx="0" cy="2592288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457314" y="2040702"/>
            <a:ext cx="742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Сітка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4365683" y="2058411"/>
            <a:ext cx="211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Навантаження ЗС</a:t>
            </a:r>
            <a:endParaRPr lang="en-GB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784632" y="2348880"/>
            <a:ext cx="0" cy="2592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856640" y="2348880"/>
            <a:ext cx="0" cy="25922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48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855" y="-11785"/>
            <a:ext cx="86833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Мережеві системи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8" y="1196752"/>
            <a:ext cx="7763171" cy="5295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4336" y="2859257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Сонячний масив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96995" y="3120420"/>
            <a:ext cx="207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Монтажні стелажі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54208" y="4699302"/>
            <a:ext cx="17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Кабель ПС до </a:t>
            </a:r>
            <a:r>
              <a:rPr lang="ru-RU" dirty="0" err="1"/>
              <a:t>інвертора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63952" y="4560802"/>
            <a:ext cx="1919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Інвертор</a:t>
            </a:r>
            <a:endParaRPr lang="lv-LV" dirty="0"/>
          </a:p>
          <a:p>
            <a:r>
              <a:rPr lang="lv-LV" dirty="0"/>
              <a:t>+</a:t>
            </a:r>
          </a:p>
          <a:p>
            <a:r>
              <a:rPr lang="uk-UA" dirty="0"/>
              <a:t>Вимикачі ПС</a:t>
            </a:r>
            <a:r>
              <a:rPr lang="lv-LV" dirty="0"/>
              <a:t>/</a:t>
            </a:r>
            <a:r>
              <a:rPr lang="uk-UA" dirty="0"/>
              <a:t>ЗС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356531" y="5477367"/>
            <a:ext cx="20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Розподільчий щит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263868" y="384852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Лічильник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840416" y="2397592"/>
            <a:ext cx="228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Підстанція </a:t>
            </a:r>
          </a:p>
          <a:p>
            <a:r>
              <a:rPr lang="uk-UA" dirty="0"/>
              <a:t>низької/середньої напруги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104112" y="1138086"/>
            <a:ext cx="21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Мережа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495" y="1391944"/>
            <a:ext cx="1429683" cy="1362217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609178" y="2073053"/>
            <a:ext cx="901521" cy="85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33143" y="2060848"/>
          <a:ext cx="10081119" cy="39026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60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0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291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/>
                        <a:t>кВтг</a:t>
                      </a:r>
                      <a:r>
                        <a:rPr lang="en-GB" b="1" dirty="0"/>
                        <a:t>/</a:t>
                      </a:r>
                      <a:r>
                        <a:rPr lang="uk-UA" b="1" dirty="0" err="1"/>
                        <a:t>кВтп</a:t>
                      </a:r>
                      <a:r>
                        <a:rPr lang="en-GB" b="1" dirty="0"/>
                        <a:t> 742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/>
                        <a:t>кВтг</a:t>
                      </a:r>
                      <a:r>
                        <a:rPr lang="en-GB" b="1" dirty="0"/>
                        <a:t>/</a:t>
                      </a:r>
                      <a:r>
                        <a:rPr lang="uk-UA" b="1" dirty="0" err="1"/>
                        <a:t>кВтп</a:t>
                      </a:r>
                      <a:r>
                        <a:rPr lang="en-GB" b="1" dirty="0"/>
                        <a:t> 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/>
                        <a:t>кВтг</a:t>
                      </a:r>
                      <a:r>
                        <a:rPr lang="en-GB" b="1" dirty="0"/>
                        <a:t>/</a:t>
                      </a:r>
                      <a:r>
                        <a:rPr lang="uk-UA" b="1" dirty="0" err="1"/>
                        <a:t>кВтп</a:t>
                      </a:r>
                      <a:r>
                        <a:rPr lang="en-GB" b="1" dirty="0"/>
                        <a:t> 952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25" y="116632"/>
            <a:ext cx="86833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Початковий дизайн проекту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40769"/>
            <a:ext cx="9950896" cy="576063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Нахил модуля й азимут. Приклад із Києва з установкою орієнтованою на південь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1203">
            <a:off x="1126480" y="2292871"/>
            <a:ext cx="1800000" cy="18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70112">
            <a:off x="4591924" y="2353171"/>
            <a:ext cx="1800000" cy="189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8052">
            <a:off x="7922248" y="2292871"/>
            <a:ext cx="1800000" cy="189523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284261" y="5235451"/>
            <a:ext cx="1183556" cy="45719"/>
          </a:xfrm>
          <a:custGeom>
            <a:avLst/>
            <a:gdLst>
              <a:gd name="connsiteX0" fmla="*/ 0 w 2032000"/>
              <a:gd name="connsiteY0" fmla="*/ 38100 h 69850"/>
              <a:gd name="connsiteX1" fmla="*/ 330200 w 2032000"/>
              <a:gd name="connsiteY1" fmla="*/ 44450 h 69850"/>
              <a:gd name="connsiteX2" fmla="*/ 368300 w 2032000"/>
              <a:gd name="connsiteY2" fmla="*/ 57150 h 69850"/>
              <a:gd name="connsiteX3" fmla="*/ 425450 w 2032000"/>
              <a:gd name="connsiteY3" fmla="*/ 50800 h 69850"/>
              <a:gd name="connsiteX4" fmla="*/ 476250 w 2032000"/>
              <a:gd name="connsiteY4" fmla="*/ 44450 h 69850"/>
              <a:gd name="connsiteX5" fmla="*/ 558800 w 2032000"/>
              <a:gd name="connsiteY5" fmla="*/ 38100 h 69850"/>
              <a:gd name="connsiteX6" fmla="*/ 615950 w 2032000"/>
              <a:gd name="connsiteY6" fmla="*/ 44450 h 69850"/>
              <a:gd name="connsiteX7" fmla="*/ 641350 w 2032000"/>
              <a:gd name="connsiteY7" fmla="*/ 50800 h 69850"/>
              <a:gd name="connsiteX8" fmla="*/ 704850 w 2032000"/>
              <a:gd name="connsiteY8" fmla="*/ 44450 h 69850"/>
              <a:gd name="connsiteX9" fmla="*/ 755650 w 2032000"/>
              <a:gd name="connsiteY9" fmla="*/ 44450 h 69850"/>
              <a:gd name="connsiteX10" fmla="*/ 774700 w 2032000"/>
              <a:gd name="connsiteY10" fmla="*/ 57150 h 69850"/>
              <a:gd name="connsiteX11" fmla="*/ 812800 w 2032000"/>
              <a:gd name="connsiteY11" fmla="*/ 69850 h 69850"/>
              <a:gd name="connsiteX12" fmla="*/ 889000 w 2032000"/>
              <a:gd name="connsiteY12" fmla="*/ 63500 h 69850"/>
              <a:gd name="connsiteX13" fmla="*/ 927100 w 2032000"/>
              <a:gd name="connsiteY13" fmla="*/ 50800 h 69850"/>
              <a:gd name="connsiteX14" fmla="*/ 946150 w 2032000"/>
              <a:gd name="connsiteY14" fmla="*/ 44450 h 69850"/>
              <a:gd name="connsiteX15" fmla="*/ 1143000 w 2032000"/>
              <a:gd name="connsiteY15" fmla="*/ 38100 h 69850"/>
              <a:gd name="connsiteX16" fmla="*/ 1181100 w 2032000"/>
              <a:gd name="connsiteY16" fmla="*/ 25400 h 69850"/>
              <a:gd name="connsiteX17" fmla="*/ 1200150 w 2032000"/>
              <a:gd name="connsiteY17" fmla="*/ 12700 h 69850"/>
              <a:gd name="connsiteX18" fmla="*/ 1238250 w 2032000"/>
              <a:gd name="connsiteY18" fmla="*/ 0 h 69850"/>
              <a:gd name="connsiteX19" fmla="*/ 1377950 w 2032000"/>
              <a:gd name="connsiteY19" fmla="*/ 6350 h 69850"/>
              <a:gd name="connsiteX20" fmla="*/ 1416050 w 2032000"/>
              <a:gd name="connsiteY20" fmla="*/ 19050 h 69850"/>
              <a:gd name="connsiteX21" fmla="*/ 1473200 w 2032000"/>
              <a:gd name="connsiteY21" fmla="*/ 31750 h 69850"/>
              <a:gd name="connsiteX22" fmla="*/ 1511300 w 2032000"/>
              <a:gd name="connsiteY22" fmla="*/ 38100 h 69850"/>
              <a:gd name="connsiteX23" fmla="*/ 1587500 w 2032000"/>
              <a:gd name="connsiteY23" fmla="*/ 50800 h 69850"/>
              <a:gd name="connsiteX24" fmla="*/ 2032000 w 2032000"/>
              <a:gd name="connsiteY24" fmla="*/ 5080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2000" h="69850">
                <a:moveTo>
                  <a:pt x="0" y="38100"/>
                </a:moveTo>
                <a:cubicBezTo>
                  <a:pt x="110067" y="40217"/>
                  <a:pt x="220260" y="38763"/>
                  <a:pt x="330200" y="44450"/>
                </a:cubicBezTo>
                <a:cubicBezTo>
                  <a:pt x="343569" y="45142"/>
                  <a:pt x="368300" y="57150"/>
                  <a:pt x="368300" y="57150"/>
                </a:cubicBezTo>
                <a:lnTo>
                  <a:pt x="425450" y="50800"/>
                </a:lnTo>
                <a:cubicBezTo>
                  <a:pt x="442398" y="48806"/>
                  <a:pt x="459262" y="46068"/>
                  <a:pt x="476250" y="44450"/>
                </a:cubicBezTo>
                <a:cubicBezTo>
                  <a:pt x="503724" y="41833"/>
                  <a:pt x="531283" y="40217"/>
                  <a:pt x="558800" y="38100"/>
                </a:cubicBezTo>
                <a:cubicBezTo>
                  <a:pt x="577850" y="40217"/>
                  <a:pt x="597006" y="41535"/>
                  <a:pt x="615950" y="44450"/>
                </a:cubicBezTo>
                <a:cubicBezTo>
                  <a:pt x="624576" y="45777"/>
                  <a:pt x="632623" y="50800"/>
                  <a:pt x="641350" y="50800"/>
                </a:cubicBezTo>
                <a:cubicBezTo>
                  <a:pt x="662622" y="50800"/>
                  <a:pt x="683683" y="46567"/>
                  <a:pt x="704850" y="44450"/>
                </a:cubicBezTo>
                <a:cubicBezTo>
                  <a:pt x="728269" y="36644"/>
                  <a:pt x="726802" y="33632"/>
                  <a:pt x="755650" y="44450"/>
                </a:cubicBezTo>
                <a:cubicBezTo>
                  <a:pt x="762796" y="47130"/>
                  <a:pt x="767726" y="54050"/>
                  <a:pt x="774700" y="57150"/>
                </a:cubicBezTo>
                <a:cubicBezTo>
                  <a:pt x="786933" y="62587"/>
                  <a:pt x="812800" y="69850"/>
                  <a:pt x="812800" y="69850"/>
                </a:cubicBezTo>
                <a:cubicBezTo>
                  <a:pt x="838200" y="67733"/>
                  <a:pt x="863859" y="67690"/>
                  <a:pt x="889000" y="63500"/>
                </a:cubicBezTo>
                <a:cubicBezTo>
                  <a:pt x="902205" y="61299"/>
                  <a:pt x="914400" y="55033"/>
                  <a:pt x="927100" y="50800"/>
                </a:cubicBezTo>
                <a:cubicBezTo>
                  <a:pt x="933450" y="48683"/>
                  <a:pt x="939460" y="44666"/>
                  <a:pt x="946150" y="44450"/>
                </a:cubicBezTo>
                <a:lnTo>
                  <a:pt x="1143000" y="38100"/>
                </a:lnTo>
                <a:cubicBezTo>
                  <a:pt x="1155700" y="33867"/>
                  <a:pt x="1169961" y="32826"/>
                  <a:pt x="1181100" y="25400"/>
                </a:cubicBezTo>
                <a:cubicBezTo>
                  <a:pt x="1187450" y="21167"/>
                  <a:pt x="1193176" y="15800"/>
                  <a:pt x="1200150" y="12700"/>
                </a:cubicBezTo>
                <a:cubicBezTo>
                  <a:pt x="1212383" y="7263"/>
                  <a:pt x="1238250" y="0"/>
                  <a:pt x="1238250" y="0"/>
                </a:cubicBezTo>
                <a:cubicBezTo>
                  <a:pt x="1284817" y="2117"/>
                  <a:pt x="1331601" y="1384"/>
                  <a:pt x="1377950" y="6350"/>
                </a:cubicBezTo>
                <a:cubicBezTo>
                  <a:pt x="1391261" y="7776"/>
                  <a:pt x="1402845" y="16849"/>
                  <a:pt x="1416050" y="19050"/>
                </a:cubicBezTo>
                <a:cubicBezTo>
                  <a:pt x="1581029" y="46547"/>
                  <a:pt x="1379407" y="10907"/>
                  <a:pt x="1473200" y="31750"/>
                </a:cubicBezTo>
                <a:cubicBezTo>
                  <a:pt x="1485769" y="34543"/>
                  <a:pt x="1498731" y="35307"/>
                  <a:pt x="1511300" y="38100"/>
                </a:cubicBezTo>
                <a:cubicBezTo>
                  <a:pt x="1557807" y="48435"/>
                  <a:pt x="1497141" y="49656"/>
                  <a:pt x="1587500" y="50800"/>
                </a:cubicBezTo>
                <a:cubicBezTo>
                  <a:pt x="1735655" y="52675"/>
                  <a:pt x="1883833" y="50800"/>
                  <a:pt x="2032000" y="5080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 rot="10800000">
            <a:off x="2982492" y="4329700"/>
            <a:ext cx="72000" cy="900000"/>
            <a:chOff x="2567608" y="4571017"/>
            <a:chExt cx="41557" cy="900000"/>
          </a:xfrm>
        </p:grpSpPr>
        <p:sp>
          <p:nvSpPr>
            <p:cNvPr id="11" name="Rectangle 10"/>
            <p:cNvSpPr/>
            <p:nvPr/>
          </p:nvSpPr>
          <p:spPr>
            <a:xfrm>
              <a:off x="2573165" y="4571017"/>
              <a:ext cx="36000" cy="9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67608" y="4571017"/>
              <a:ext cx="0" cy="90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 15"/>
          <p:cNvSpPr/>
          <p:nvPr/>
        </p:nvSpPr>
        <p:spPr>
          <a:xfrm>
            <a:off x="9592964" y="5280847"/>
            <a:ext cx="1183556" cy="45719"/>
          </a:xfrm>
          <a:custGeom>
            <a:avLst/>
            <a:gdLst>
              <a:gd name="connsiteX0" fmla="*/ 0 w 2032000"/>
              <a:gd name="connsiteY0" fmla="*/ 38100 h 69850"/>
              <a:gd name="connsiteX1" fmla="*/ 330200 w 2032000"/>
              <a:gd name="connsiteY1" fmla="*/ 44450 h 69850"/>
              <a:gd name="connsiteX2" fmla="*/ 368300 w 2032000"/>
              <a:gd name="connsiteY2" fmla="*/ 57150 h 69850"/>
              <a:gd name="connsiteX3" fmla="*/ 425450 w 2032000"/>
              <a:gd name="connsiteY3" fmla="*/ 50800 h 69850"/>
              <a:gd name="connsiteX4" fmla="*/ 476250 w 2032000"/>
              <a:gd name="connsiteY4" fmla="*/ 44450 h 69850"/>
              <a:gd name="connsiteX5" fmla="*/ 558800 w 2032000"/>
              <a:gd name="connsiteY5" fmla="*/ 38100 h 69850"/>
              <a:gd name="connsiteX6" fmla="*/ 615950 w 2032000"/>
              <a:gd name="connsiteY6" fmla="*/ 44450 h 69850"/>
              <a:gd name="connsiteX7" fmla="*/ 641350 w 2032000"/>
              <a:gd name="connsiteY7" fmla="*/ 50800 h 69850"/>
              <a:gd name="connsiteX8" fmla="*/ 704850 w 2032000"/>
              <a:gd name="connsiteY8" fmla="*/ 44450 h 69850"/>
              <a:gd name="connsiteX9" fmla="*/ 755650 w 2032000"/>
              <a:gd name="connsiteY9" fmla="*/ 44450 h 69850"/>
              <a:gd name="connsiteX10" fmla="*/ 774700 w 2032000"/>
              <a:gd name="connsiteY10" fmla="*/ 57150 h 69850"/>
              <a:gd name="connsiteX11" fmla="*/ 812800 w 2032000"/>
              <a:gd name="connsiteY11" fmla="*/ 69850 h 69850"/>
              <a:gd name="connsiteX12" fmla="*/ 889000 w 2032000"/>
              <a:gd name="connsiteY12" fmla="*/ 63500 h 69850"/>
              <a:gd name="connsiteX13" fmla="*/ 927100 w 2032000"/>
              <a:gd name="connsiteY13" fmla="*/ 50800 h 69850"/>
              <a:gd name="connsiteX14" fmla="*/ 946150 w 2032000"/>
              <a:gd name="connsiteY14" fmla="*/ 44450 h 69850"/>
              <a:gd name="connsiteX15" fmla="*/ 1143000 w 2032000"/>
              <a:gd name="connsiteY15" fmla="*/ 38100 h 69850"/>
              <a:gd name="connsiteX16" fmla="*/ 1181100 w 2032000"/>
              <a:gd name="connsiteY16" fmla="*/ 25400 h 69850"/>
              <a:gd name="connsiteX17" fmla="*/ 1200150 w 2032000"/>
              <a:gd name="connsiteY17" fmla="*/ 12700 h 69850"/>
              <a:gd name="connsiteX18" fmla="*/ 1238250 w 2032000"/>
              <a:gd name="connsiteY18" fmla="*/ 0 h 69850"/>
              <a:gd name="connsiteX19" fmla="*/ 1377950 w 2032000"/>
              <a:gd name="connsiteY19" fmla="*/ 6350 h 69850"/>
              <a:gd name="connsiteX20" fmla="*/ 1416050 w 2032000"/>
              <a:gd name="connsiteY20" fmla="*/ 19050 h 69850"/>
              <a:gd name="connsiteX21" fmla="*/ 1473200 w 2032000"/>
              <a:gd name="connsiteY21" fmla="*/ 31750 h 69850"/>
              <a:gd name="connsiteX22" fmla="*/ 1511300 w 2032000"/>
              <a:gd name="connsiteY22" fmla="*/ 38100 h 69850"/>
              <a:gd name="connsiteX23" fmla="*/ 1587500 w 2032000"/>
              <a:gd name="connsiteY23" fmla="*/ 50800 h 69850"/>
              <a:gd name="connsiteX24" fmla="*/ 2032000 w 2032000"/>
              <a:gd name="connsiteY24" fmla="*/ 5080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2000" h="69850">
                <a:moveTo>
                  <a:pt x="0" y="38100"/>
                </a:moveTo>
                <a:cubicBezTo>
                  <a:pt x="110067" y="40217"/>
                  <a:pt x="220260" y="38763"/>
                  <a:pt x="330200" y="44450"/>
                </a:cubicBezTo>
                <a:cubicBezTo>
                  <a:pt x="343569" y="45142"/>
                  <a:pt x="368300" y="57150"/>
                  <a:pt x="368300" y="57150"/>
                </a:cubicBezTo>
                <a:lnTo>
                  <a:pt x="425450" y="50800"/>
                </a:lnTo>
                <a:cubicBezTo>
                  <a:pt x="442398" y="48806"/>
                  <a:pt x="459262" y="46068"/>
                  <a:pt x="476250" y="44450"/>
                </a:cubicBezTo>
                <a:cubicBezTo>
                  <a:pt x="503724" y="41833"/>
                  <a:pt x="531283" y="40217"/>
                  <a:pt x="558800" y="38100"/>
                </a:cubicBezTo>
                <a:cubicBezTo>
                  <a:pt x="577850" y="40217"/>
                  <a:pt x="597006" y="41535"/>
                  <a:pt x="615950" y="44450"/>
                </a:cubicBezTo>
                <a:cubicBezTo>
                  <a:pt x="624576" y="45777"/>
                  <a:pt x="632623" y="50800"/>
                  <a:pt x="641350" y="50800"/>
                </a:cubicBezTo>
                <a:cubicBezTo>
                  <a:pt x="662622" y="50800"/>
                  <a:pt x="683683" y="46567"/>
                  <a:pt x="704850" y="44450"/>
                </a:cubicBezTo>
                <a:cubicBezTo>
                  <a:pt x="728269" y="36644"/>
                  <a:pt x="726802" y="33632"/>
                  <a:pt x="755650" y="44450"/>
                </a:cubicBezTo>
                <a:cubicBezTo>
                  <a:pt x="762796" y="47130"/>
                  <a:pt x="767726" y="54050"/>
                  <a:pt x="774700" y="57150"/>
                </a:cubicBezTo>
                <a:cubicBezTo>
                  <a:pt x="786933" y="62587"/>
                  <a:pt x="812800" y="69850"/>
                  <a:pt x="812800" y="69850"/>
                </a:cubicBezTo>
                <a:cubicBezTo>
                  <a:pt x="838200" y="67733"/>
                  <a:pt x="863859" y="67690"/>
                  <a:pt x="889000" y="63500"/>
                </a:cubicBezTo>
                <a:cubicBezTo>
                  <a:pt x="902205" y="61299"/>
                  <a:pt x="914400" y="55033"/>
                  <a:pt x="927100" y="50800"/>
                </a:cubicBezTo>
                <a:cubicBezTo>
                  <a:pt x="933450" y="48683"/>
                  <a:pt x="939460" y="44666"/>
                  <a:pt x="946150" y="44450"/>
                </a:cubicBezTo>
                <a:lnTo>
                  <a:pt x="1143000" y="38100"/>
                </a:lnTo>
                <a:cubicBezTo>
                  <a:pt x="1155700" y="33867"/>
                  <a:pt x="1169961" y="32826"/>
                  <a:pt x="1181100" y="25400"/>
                </a:cubicBezTo>
                <a:cubicBezTo>
                  <a:pt x="1187450" y="21167"/>
                  <a:pt x="1193176" y="15800"/>
                  <a:pt x="1200150" y="12700"/>
                </a:cubicBezTo>
                <a:cubicBezTo>
                  <a:pt x="1212383" y="7263"/>
                  <a:pt x="1238250" y="0"/>
                  <a:pt x="1238250" y="0"/>
                </a:cubicBezTo>
                <a:cubicBezTo>
                  <a:pt x="1284817" y="2117"/>
                  <a:pt x="1331601" y="1384"/>
                  <a:pt x="1377950" y="6350"/>
                </a:cubicBezTo>
                <a:cubicBezTo>
                  <a:pt x="1391261" y="7776"/>
                  <a:pt x="1402845" y="16849"/>
                  <a:pt x="1416050" y="19050"/>
                </a:cubicBezTo>
                <a:cubicBezTo>
                  <a:pt x="1581029" y="46547"/>
                  <a:pt x="1379407" y="10907"/>
                  <a:pt x="1473200" y="31750"/>
                </a:cubicBezTo>
                <a:cubicBezTo>
                  <a:pt x="1485769" y="34543"/>
                  <a:pt x="1498731" y="35307"/>
                  <a:pt x="1511300" y="38100"/>
                </a:cubicBezTo>
                <a:cubicBezTo>
                  <a:pt x="1557807" y="48435"/>
                  <a:pt x="1497141" y="49656"/>
                  <a:pt x="1587500" y="50800"/>
                </a:cubicBezTo>
                <a:cubicBezTo>
                  <a:pt x="1735655" y="52675"/>
                  <a:pt x="1883833" y="50800"/>
                  <a:pt x="2032000" y="5080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 rot="16200000">
            <a:off x="10148742" y="4781822"/>
            <a:ext cx="72000" cy="900000"/>
            <a:chOff x="2567608" y="4571017"/>
            <a:chExt cx="41557" cy="900000"/>
          </a:xfrm>
        </p:grpSpPr>
        <p:sp>
          <p:nvSpPr>
            <p:cNvPr id="18" name="Rectangle 17"/>
            <p:cNvSpPr/>
            <p:nvPr/>
          </p:nvSpPr>
          <p:spPr>
            <a:xfrm>
              <a:off x="2573165" y="4571017"/>
              <a:ext cx="36000" cy="9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67608" y="4571017"/>
              <a:ext cx="0" cy="90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9"/>
          <p:cNvSpPr/>
          <p:nvPr/>
        </p:nvSpPr>
        <p:spPr>
          <a:xfrm>
            <a:off x="5776540" y="5286921"/>
            <a:ext cx="1183556" cy="45719"/>
          </a:xfrm>
          <a:custGeom>
            <a:avLst/>
            <a:gdLst>
              <a:gd name="connsiteX0" fmla="*/ 0 w 2032000"/>
              <a:gd name="connsiteY0" fmla="*/ 38100 h 69850"/>
              <a:gd name="connsiteX1" fmla="*/ 330200 w 2032000"/>
              <a:gd name="connsiteY1" fmla="*/ 44450 h 69850"/>
              <a:gd name="connsiteX2" fmla="*/ 368300 w 2032000"/>
              <a:gd name="connsiteY2" fmla="*/ 57150 h 69850"/>
              <a:gd name="connsiteX3" fmla="*/ 425450 w 2032000"/>
              <a:gd name="connsiteY3" fmla="*/ 50800 h 69850"/>
              <a:gd name="connsiteX4" fmla="*/ 476250 w 2032000"/>
              <a:gd name="connsiteY4" fmla="*/ 44450 h 69850"/>
              <a:gd name="connsiteX5" fmla="*/ 558800 w 2032000"/>
              <a:gd name="connsiteY5" fmla="*/ 38100 h 69850"/>
              <a:gd name="connsiteX6" fmla="*/ 615950 w 2032000"/>
              <a:gd name="connsiteY6" fmla="*/ 44450 h 69850"/>
              <a:gd name="connsiteX7" fmla="*/ 641350 w 2032000"/>
              <a:gd name="connsiteY7" fmla="*/ 50800 h 69850"/>
              <a:gd name="connsiteX8" fmla="*/ 704850 w 2032000"/>
              <a:gd name="connsiteY8" fmla="*/ 44450 h 69850"/>
              <a:gd name="connsiteX9" fmla="*/ 755650 w 2032000"/>
              <a:gd name="connsiteY9" fmla="*/ 44450 h 69850"/>
              <a:gd name="connsiteX10" fmla="*/ 774700 w 2032000"/>
              <a:gd name="connsiteY10" fmla="*/ 57150 h 69850"/>
              <a:gd name="connsiteX11" fmla="*/ 812800 w 2032000"/>
              <a:gd name="connsiteY11" fmla="*/ 69850 h 69850"/>
              <a:gd name="connsiteX12" fmla="*/ 889000 w 2032000"/>
              <a:gd name="connsiteY12" fmla="*/ 63500 h 69850"/>
              <a:gd name="connsiteX13" fmla="*/ 927100 w 2032000"/>
              <a:gd name="connsiteY13" fmla="*/ 50800 h 69850"/>
              <a:gd name="connsiteX14" fmla="*/ 946150 w 2032000"/>
              <a:gd name="connsiteY14" fmla="*/ 44450 h 69850"/>
              <a:gd name="connsiteX15" fmla="*/ 1143000 w 2032000"/>
              <a:gd name="connsiteY15" fmla="*/ 38100 h 69850"/>
              <a:gd name="connsiteX16" fmla="*/ 1181100 w 2032000"/>
              <a:gd name="connsiteY16" fmla="*/ 25400 h 69850"/>
              <a:gd name="connsiteX17" fmla="*/ 1200150 w 2032000"/>
              <a:gd name="connsiteY17" fmla="*/ 12700 h 69850"/>
              <a:gd name="connsiteX18" fmla="*/ 1238250 w 2032000"/>
              <a:gd name="connsiteY18" fmla="*/ 0 h 69850"/>
              <a:gd name="connsiteX19" fmla="*/ 1377950 w 2032000"/>
              <a:gd name="connsiteY19" fmla="*/ 6350 h 69850"/>
              <a:gd name="connsiteX20" fmla="*/ 1416050 w 2032000"/>
              <a:gd name="connsiteY20" fmla="*/ 19050 h 69850"/>
              <a:gd name="connsiteX21" fmla="*/ 1473200 w 2032000"/>
              <a:gd name="connsiteY21" fmla="*/ 31750 h 69850"/>
              <a:gd name="connsiteX22" fmla="*/ 1511300 w 2032000"/>
              <a:gd name="connsiteY22" fmla="*/ 38100 h 69850"/>
              <a:gd name="connsiteX23" fmla="*/ 1587500 w 2032000"/>
              <a:gd name="connsiteY23" fmla="*/ 50800 h 69850"/>
              <a:gd name="connsiteX24" fmla="*/ 2032000 w 2032000"/>
              <a:gd name="connsiteY24" fmla="*/ 5080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32000" h="69850">
                <a:moveTo>
                  <a:pt x="0" y="38100"/>
                </a:moveTo>
                <a:cubicBezTo>
                  <a:pt x="110067" y="40217"/>
                  <a:pt x="220260" y="38763"/>
                  <a:pt x="330200" y="44450"/>
                </a:cubicBezTo>
                <a:cubicBezTo>
                  <a:pt x="343569" y="45142"/>
                  <a:pt x="368300" y="57150"/>
                  <a:pt x="368300" y="57150"/>
                </a:cubicBezTo>
                <a:lnTo>
                  <a:pt x="425450" y="50800"/>
                </a:lnTo>
                <a:cubicBezTo>
                  <a:pt x="442398" y="48806"/>
                  <a:pt x="459262" y="46068"/>
                  <a:pt x="476250" y="44450"/>
                </a:cubicBezTo>
                <a:cubicBezTo>
                  <a:pt x="503724" y="41833"/>
                  <a:pt x="531283" y="40217"/>
                  <a:pt x="558800" y="38100"/>
                </a:cubicBezTo>
                <a:cubicBezTo>
                  <a:pt x="577850" y="40217"/>
                  <a:pt x="597006" y="41535"/>
                  <a:pt x="615950" y="44450"/>
                </a:cubicBezTo>
                <a:cubicBezTo>
                  <a:pt x="624576" y="45777"/>
                  <a:pt x="632623" y="50800"/>
                  <a:pt x="641350" y="50800"/>
                </a:cubicBezTo>
                <a:cubicBezTo>
                  <a:pt x="662622" y="50800"/>
                  <a:pt x="683683" y="46567"/>
                  <a:pt x="704850" y="44450"/>
                </a:cubicBezTo>
                <a:cubicBezTo>
                  <a:pt x="728269" y="36644"/>
                  <a:pt x="726802" y="33632"/>
                  <a:pt x="755650" y="44450"/>
                </a:cubicBezTo>
                <a:cubicBezTo>
                  <a:pt x="762796" y="47130"/>
                  <a:pt x="767726" y="54050"/>
                  <a:pt x="774700" y="57150"/>
                </a:cubicBezTo>
                <a:cubicBezTo>
                  <a:pt x="786933" y="62587"/>
                  <a:pt x="812800" y="69850"/>
                  <a:pt x="812800" y="69850"/>
                </a:cubicBezTo>
                <a:cubicBezTo>
                  <a:pt x="838200" y="67733"/>
                  <a:pt x="863859" y="67690"/>
                  <a:pt x="889000" y="63500"/>
                </a:cubicBezTo>
                <a:cubicBezTo>
                  <a:pt x="902205" y="61299"/>
                  <a:pt x="914400" y="55033"/>
                  <a:pt x="927100" y="50800"/>
                </a:cubicBezTo>
                <a:cubicBezTo>
                  <a:pt x="933450" y="48683"/>
                  <a:pt x="939460" y="44666"/>
                  <a:pt x="946150" y="44450"/>
                </a:cubicBezTo>
                <a:lnTo>
                  <a:pt x="1143000" y="38100"/>
                </a:lnTo>
                <a:cubicBezTo>
                  <a:pt x="1155700" y="33867"/>
                  <a:pt x="1169961" y="32826"/>
                  <a:pt x="1181100" y="25400"/>
                </a:cubicBezTo>
                <a:cubicBezTo>
                  <a:pt x="1187450" y="21167"/>
                  <a:pt x="1193176" y="15800"/>
                  <a:pt x="1200150" y="12700"/>
                </a:cubicBezTo>
                <a:cubicBezTo>
                  <a:pt x="1212383" y="7263"/>
                  <a:pt x="1238250" y="0"/>
                  <a:pt x="1238250" y="0"/>
                </a:cubicBezTo>
                <a:cubicBezTo>
                  <a:pt x="1284817" y="2117"/>
                  <a:pt x="1331601" y="1384"/>
                  <a:pt x="1377950" y="6350"/>
                </a:cubicBezTo>
                <a:cubicBezTo>
                  <a:pt x="1391261" y="7776"/>
                  <a:pt x="1402845" y="16849"/>
                  <a:pt x="1416050" y="19050"/>
                </a:cubicBezTo>
                <a:cubicBezTo>
                  <a:pt x="1581029" y="46547"/>
                  <a:pt x="1379407" y="10907"/>
                  <a:pt x="1473200" y="31750"/>
                </a:cubicBezTo>
                <a:cubicBezTo>
                  <a:pt x="1485769" y="34543"/>
                  <a:pt x="1498731" y="35307"/>
                  <a:pt x="1511300" y="38100"/>
                </a:cubicBezTo>
                <a:cubicBezTo>
                  <a:pt x="1557807" y="48435"/>
                  <a:pt x="1497141" y="49656"/>
                  <a:pt x="1587500" y="50800"/>
                </a:cubicBezTo>
                <a:cubicBezTo>
                  <a:pt x="1735655" y="52675"/>
                  <a:pt x="1883833" y="50800"/>
                  <a:pt x="2032000" y="5080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 rot="-7200000">
            <a:off x="6451911" y="4495470"/>
            <a:ext cx="72000" cy="900000"/>
            <a:chOff x="2567608" y="4571017"/>
            <a:chExt cx="41557" cy="900000"/>
          </a:xfrm>
        </p:grpSpPr>
        <p:sp>
          <p:nvSpPr>
            <p:cNvPr id="22" name="Rectangle 21"/>
            <p:cNvSpPr/>
            <p:nvPr/>
          </p:nvSpPr>
          <p:spPr>
            <a:xfrm>
              <a:off x="2573165" y="4571017"/>
              <a:ext cx="36000" cy="9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67608" y="4571017"/>
              <a:ext cx="0" cy="900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6496189" y="4988269"/>
            <a:ext cx="45719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2456569" y="3717504"/>
            <a:ext cx="483501" cy="586739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56804" y="4028765"/>
            <a:ext cx="889315" cy="1158594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16199" y="3674706"/>
            <a:ext cx="709929" cy="993691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20099" y="4084938"/>
            <a:ext cx="653604" cy="1032439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44746" y="3804538"/>
            <a:ext cx="356715" cy="28040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60000" flipV="1">
            <a:off x="5507878" y="3759038"/>
            <a:ext cx="658394" cy="445062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89425" y="3573488"/>
            <a:ext cx="1214391" cy="1593724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75625" y="3944738"/>
            <a:ext cx="865532" cy="1226136"/>
          </a:xfrm>
          <a:prstGeom prst="line">
            <a:avLst/>
          </a:prstGeom>
          <a:ln w="381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014054" y="3753326"/>
            <a:ext cx="473942" cy="340960"/>
          </a:xfrm>
          <a:prstGeom prst="line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77080" y="47904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GB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764726" y="485628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35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GB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479419" y="482704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208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-120066"/>
            <a:ext cx="8683348" cy="1143000"/>
          </a:xfrm>
        </p:spPr>
        <p:txBody>
          <a:bodyPr/>
          <a:lstStyle/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en-GB" dirty="0"/>
              <a:t>–</a:t>
            </a:r>
            <a:r>
              <a:rPr lang="ru-RU" dirty="0"/>
              <a:t> ФЕ ГІС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74966" y="1371247"/>
            <a:ext cx="2833601" cy="1049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Нова версія на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http://re.jrc.ec.europa.eu/pvgis.html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6578"/>
            <a:ext cx="7752184" cy="5840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4966" y="2531124"/>
            <a:ext cx="3289777" cy="1877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4967" y="4581128"/>
            <a:ext cx="3289777" cy="17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" y="4077072"/>
            <a:ext cx="12191999" cy="79208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r>
              <a:rPr lang="uk-UA" sz="1600" dirty="0"/>
              <a:t>доктор технічних наук, доцент,академік Європейської науково-освітньої академії, провідний науковий співробітник</a:t>
            </a:r>
            <a:r>
              <a:rPr lang="uk-UA" sz="1600" dirty="0" smtClean="0"/>
              <a:t>, </a:t>
            </a:r>
            <a:r>
              <a:rPr lang="uk-UA" sz="1600" dirty="0"/>
              <a:t>завідувач кафедри теплоенергетики та гідроенергетики</a:t>
            </a:r>
          </a:p>
          <a:p>
            <a:r>
              <a:rPr lang="uk-UA" sz="1600" dirty="0" smtClean="0"/>
              <a:t>Чейлитко </a:t>
            </a:r>
            <a:r>
              <a:rPr lang="uk-UA" sz="1600" dirty="0"/>
              <a:t>Андрій Олександрович</a:t>
            </a:r>
          </a:p>
          <a:p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23392" y="548680"/>
            <a:ext cx="10873208" cy="223224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" indent="0">
              <a:buNone/>
            </a:pPr>
            <a:r>
              <a:rPr lang="uk-UA" altLang="ru-RU" dirty="0" smtClean="0"/>
              <a:t>Лекції</a:t>
            </a:r>
            <a:br>
              <a:rPr lang="uk-UA" altLang="ru-RU" dirty="0" smtClean="0"/>
            </a:br>
            <a:r>
              <a:rPr lang="uk-UA" altLang="ru-RU" dirty="0" smtClean="0"/>
              <a:t> для заочного відділення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3558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052737"/>
            <a:ext cx="936104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1384" y="332656"/>
            <a:ext cx="7296811" cy="576064"/>
          </a:xfrm>
        </p:spPr>
        <p:txBody>
          <a:bodyPr/>
          <a:lstStyle/>
          <a:p>
            <a:r>
              <a:rPr lang="en-US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3. </a:t>
            </a:r>
            <a:r>
              <a:rPr lang="uk-UA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Тепловий насос </a:t>
            </a:r>
            <a:r>
              <a:rPr lang="en-GB" sz="2800" dirty="0">
                <a:solidFill>
                  <a:schemeClr val="tx1"/>
                </a:solidFill>
              </a:rPr>
              <a:t>–</a:t>
            </a:r>
            <a:r>
              <a:rPr lang="uk-UA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основна концепція</a:t>
            </a:r>
            <a:endParaRPr lang="en-US" altLang="lv-LV" sz="28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43000" y="3573016"/>
            <a:ext cx="1416496" cy="707886"/>
          </a:xfrm>
          <a:prstGeom prst="wedgeRectCallout">
            <a:avLst>
              <a:gd name="adj1" fmla="val 111454"/>
              <a:gd name="adj2" fmla="val 2210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Джерело енергії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312024" y="5661248"/>
            <a:ext cx="1632520" cy="400110"/>
          </a:xfrm>
          <a:prstGeom prst="wedgeRectCallout">
            <a:avLst>
              <a:gd name="adj1" fmla="val -43731"/>
              <a:gd name="adj2" fmla="val -2423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Конверсія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472264" y="2564904"/>
            <a:ext cx="2232248" cy="400110"/>
          </a:xfrm>
          <a:prstGeom prst="wedgeRectCallout">
            <a:avLst>
              <a:gd name="adj1" fmla="val -73310"/>
              <a:gd name="adj2" fmla="val 4089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Трансмісія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167336" y="2699425"/>
            <a:ext cx="1632520" cy="707886"/>
          </a:xfrm>
          <a:prstGeom prst="wedgeRectCallout">
            <a:avLst>
              <a:gd name="adj1" fmla="val 109337"/>
              <a:gd name="adj2" fmla="val 1302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Витрати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енергії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24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nt Arrow 20"/>
          <p:cNvSpPr/>
          <p:nvPr/>
        </p:nvSpPr>
        <p:spPr>
          <a:xfrm rot="10800000">
            <a:off x="5519936" y="4509120"/>
            <a:ext cx="2556000" cy="1296144"/>
          </a:xfrm>
          <a:prstGeom prst="bentArrow">
            <a:avLst>
              <a:gd name="adj1" fmla="val 25000"/>
              <a:gd name="adj2" fmla="val 7363"/>
              <a:gd name="adj3" fmla="val 25000"/>
              <a:gd name="adj4" fmla="val 476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H="1">
            <a:off x="2931840" y="4509120"/>
            <a:ext cx="2484000" cy="1296144"/>
          </a:xfrm>
          <a:prstGeom prst="bentArrow">
            <a:avLst>
              <a:gd name="adj1" fmla="val 25000"/>
              <a:gd name="adj2" fmla="val 7363"/>
              <a:gd name="adj3" fmla="val 25000"/>
              <a:gd name="adj4" fmla="val 476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5350277" y="1144622"/>
            <a:ext cx="2689696" cy="2732112"/>
          </a:xfrm>
          <a:prstGeom prst="bentArrow">
            <a:avLst>
              <a:gd name="adj1" fmla="val 15217"/>
              <a:gd name="adj2" fmla="val 22883"/>
              <a:gd name="adj3" fmla="val 0"/>
              <a:gd name="adj4" fmla="val 1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2927669" y="1772816"/>
            <a:ext cx="2556000" cy="1296144"/>
          </a:xfrm>
          <a:prstGeom prst="bentArrow">
            <a:avLst>
              <a:gd name="adj1" fmla="val 25000"/>
              <a:gd name="adj2" fmla="val 7363"/>
              <a:gd name="adj3" fmla="val 25000"/>
              <a:gd name="adj4" fmla="val 476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H="1">
            <a:off x="5611191" y="1772816"/>
            <a:ext cx="2484000" cy="1296144"/>
          </a:xfrm>
          <a:prstGeom prst="bentArrow">
            <a:avLst>
              <a:gd name="adj1" fmla="val 25000"/>
              <a:gd name="adj2" fmla="val 7363"/>
              <a:gd name="adj3" fmla="val 25000"/>
              <a:gd name="adj4" fmla="val 476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783631" y="3501008"/>
            <a:ext cx="6264453" cy="129614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Як працює тепловий насос</a:t>
            </a:r>
            <a:r>
              <a:rPr lang="en-US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461" y="4991968"/>
            <a:ext cx="20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400" b="1" dirty="0"/>
              <a:t>Розширення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79976" y="908720"/>
            <a:ext cx="17603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2400" b="1" dirty="0"/>
              <a:t>Компресія</a:t>
            </a:r>
            <a:endParaRPr lang="en-GB" sz="2400" b="1" dirty="0"/>
          </a:p>
        </p:txBody>
      </p:sp>
      <p:sp>
        <p:nvSpPr>
          <p:cNvPr id="9" name="Pentagon 8"/>
          <p:cNvSpPr/>
          <p:nvPr/>
        </p:nvSpPr>
        <p:spPr>
          <a:xfrm>
            <a:off x="7967965" y="3140968"/>
            <a:ext cx="2016224" cy="165618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07925" y="2903736"/>
            <a:ext cx="792088" cy="2088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3565" y="3064768"/>
            <a:ext cx="792088" cy="20882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67767" y="1464906"/>
            <a:ext cx="936104" cy="8640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1"/>
            <a:endCxn id="16" idx="6"/>
          </p:cNvCxnSpPr>
          <p:nvPr/>
        </p:nvCxnSpPr>
        <p:spPr>
          <a:xfrm>
            <a:off x="5204856" y="1591450"/>
            <a:ext cx="799015" cy="3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  <a:endCxn id="16" idx="6"/>
          </p:cNvCxnSpPr>
          <p:nvPr/>
        </p:nvCxnSpPr>
        <p:spPr>
          <a:xfrm flipV="1">
            <a:off x="5204856" y="1896954"/>
            <a:ext cx="799015" cy="3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5037088" y="5413412"/>
            <a:ext cx="1071736" cy="658676"/>
            <a:chOff x="9192344" y="5506628"/>
            <a:chExt cx="1071736" cy="658676"/>
          </a:xfrm>
        </p:grpSpPr>
        <p:sp>
          <p:nvSpPr>
            <p:cNvPr id="24" name="Isosceles Triangle 23"/>
            <p:cNvSpPr/>
            <p:nvPr/>
          </p:nvSpPr>
          <p:spPr>
            <a:xfrm rot="5400000">
              <a:off x="9228348" y="5470624"/>
              <a:ext cx="648072" cy="72008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9580004" y="5481228"/>
              <a:ext cx="648072" cy="72008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216484" y="2564904"/>
            <a:ext cx="13681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16484" y="5301208"/>
            <a:ext cx="136815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256240" y="2564904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9"/>
          <p:cNvGrpSpPr/>
          <p:nvPr/>
        </p:nvGrpSpPr>
        <p:grpSpPr>
          <a:xfrm>
            <a:off x="7704924" y="2996952"/>
            <a:ext cx="576064" cy="1852330"/>
            <a:chOff x="7628046" y="3016830"/>
            <a:chExt cx="628194" cy="1868456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7680176" y="3016830"/>
              <a:ext cx="576064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7680176" y="3304862"/>
              <a:ext cx="576064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680176" y="3645024"/>
              <a:ext cx="576064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7680176" y="3933056"/>
              <a:ext cx="576064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628046" y="4273218"/>
              <a:ext cx="576064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7628046" y="4561250"/>
              <a:ext cx="576064" cy="3240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8256240" y="4797152"/>
            <a:ext cx="0" cy="50405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9552384" y="1484784"/>
            <a:ext cx="1800200" cy="369332"/>
          </a:xfrm>
          <a:prstGeom prst="wedgeRectCallout">
            <a:avLst>
              <a:gd name="adj1" fmla="val -132797"/>
              <a:gd name="adj2" fmla="val 35409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Конденсатор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51784" y="20608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44072" y="20608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44072" y="50851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grpSp>
        <p:nvGrpSpPr>
          <p:cNvPr id="5" name="Group 56"/>
          <p:cNvGrpSpPr/>
          <p:nvPr/>
        </p:nvGrpSpPr>
        <p:grpSpPr>
          <a:xfrm flipH="1">
            <a:off x="2783632" y="3140968"/>
            <a:ext cx="504056" cy="1852330"/>
            <a:chOff x="7628046" y="3016830"/>
            <a:chExt cx="628194" cy="1868456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7680176" y="3016830"/>
              <a:ext cx="576064" cy="32403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680176" y="3304862"/>
              <a:ext cx="576064" cy="32403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7680176" y="3645024"/>
              <a:ext cx="576064" cy="32403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7680176" y="3933056"/>
              <a:ext cx="576064" cy="32403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628046" y="4273218"/>
              <a:ext cx="576064" cy="32403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7628046" y="4561250"/>
              <a:ext cx="576064" cy="32403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V="1">
            <a:off x="2783632" y="2636912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855640" y="5013176"/>
            <a:ext cx="0" cy="50405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446848" y="2688600"/>
            <a:ext cx="13681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487488" y="5485864"/>
            <a:ext cx="136815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1055440" y="1700808"/>
            <a:ext cx="1415772" cy="369332"/>
          </a:xfrm>
          <a:prstGeom prst="wedgeRectCallout">
            <a:avLst>
              <a:gd name="adj1" fmla="val 78987"/>
              <a:gd name="adj2" fmla="val 34833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Випарник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07768" y="50851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7368" y="3789040"/>
            <a:ext cx="182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Джерело тепла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0494148" y="3789040"/>
            <a:ext cx="14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Тепловідвід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1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6833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Ефективність системи теплового насоса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392" y="1556792"/>
            <a:ext cx="5328592" cy="43204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Визначення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</a:rPr>
              <a:t>Коефіцієнт корисної дії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uk-UA" sz="2000" dirty="0">
                <a:solidFill>
                  <a:schemeClr val="tx1"/>
                </a:solidFill>
              </a:rPr>
              <a:t>ККД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</a:rPr>
              <a:t>Сезонний коефіцієнт продуктивності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uk-UA" sz="2000" dirty="0">
                <a:solidFill>
                  <a:schemeClr val="tx1"/>
                </a:solidFill>
              </a:rPr>
              <a:t>СКП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Теоретична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й реальна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ефективність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Важливість температурного режиму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472264" y="2368758"/>
            <a:ext cx="309634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384032" y="1556792"/>
          <a:ext cx="5391696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9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4076">
                <a:tc rowSpan="2">
                  <a:txBody>
                    <a:bodyPr/>
                    <a:lstStyle/>
                    <a:p>
                      <a:pPr algn="r"/>
                      <a:r>
                        <a:rPr lang="uk-UA" sz="2400" b="1" dirty="0"/>
                        <a:t>ККД</a:t>
                      </a:r>
                      <a:r>
                        <a:rPr lang="en-US" sz="2400" b="1" dirty="0"/>
                        <a:t> =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Вихідна</a:t>
                      </a:r>
                      <a:r>
                        <a:rPr lang="uk-UA" sz="2400" b="1" baseline="0" dirty="0"/>
                        <a:t> енергія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bg1"/>
                          </a:solidFill>
                        </a:rPr>
                        <a:t>Вхідна</a:t>
                      </a:r>
                      <a:r>
                        <a:rPr lang="uk-UA" sz="2400" b="1" baseline="0" dirty="0">
                          <a:solidFill>
                            <a:schemeClr val="bg1"/>
                          </a:solidFill>
                        </a:rPr>
                        <a:t> електроенергія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84032" y="4149080"/>
          <a:ext cx="539169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9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4076">
                <a:tc rowSpan="2">
                  <a:txBody>
                    <a:bodyPr/>
                    <a:lstStyle/>
                    <a:p>
                      <a:pPr algn="r"/>
                      <a:r>
                        <a:rPr lang="uk-UA" sz="2400" b="1" dirty="0"/>
                        <a:t>СКП</a:t>
                      </a:r>
                      <a:r>
                        <a:rPr lang="en-US" sz="2400" b="1" dirty="0"/>
                        <a:t> =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Сезонне</a:t>
                      </a:r>
                      <a:r>
                        <a:rPr lang="uk-UA" sz="2400" b="1" baseline="0" dirty="0"/>
                        <a:t> виробництво теплоенергії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bg1"/>
                          </a:solidFill>
                        </a:rPr>
                        <a:t>Сезонне</a:t>
                      </a:r>
                      <a:r>
                        <a:rPr lang="uk-UA" sz="2400" b="1" baseline="0" dirty="0">
                          <a:solidFill>
                            <a:schemeClr val="bg1"/>
                          </a:solidFill>
                        </a:rPr>
                        <a:t> споживання електроенергії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448" y="4061147"/>
            <a:ext cx="9865096" cy="2160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744" y="260648"/>
            <a:ext cx="8900624" cy="576064"/>
          </a:xfrm>
        </p:spPr>
        <p:txBody>
          <a:bodyPr/>
          <a:lstStyle/>
          <a:p>
            <a:r>
              <a:rPr lang="uk-UA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Коефіцієнт корисної дії теплового насоса</a:t>
            </a:r>
            <a:endParaRPr lang="en-US" altLang="lv-LV" sz="28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88256" y="1743152"/>
            <a:ext cx="4359672" cy="2032719"/>
          </a:xfrm>
          <a:prstGeom prst="homePlate">
            <a:avLst>
              <a:gd name="adj" fmla="val 41092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nl-NL" sz="2400" b="1" dirty="0">
                <a:solidFill>
                  <a:srgbClr val="C00000"/>
                </a:solidFill>
                <a:latin typeface="+mj-lt"/>
              </a:rPr>
              <a:t>Джерело тепла</a:t>
            </a:r>
            <a:r>
              <a:rPr lang="nl-NL" altLang="nl-NL" sz="2400" b="1" dirty="0">
                <a:solidFill>
                  <a:srgbClr val="C00000"/>
                </a:solidFill>
                <a:latin typeface="+mj-lt"/>
              </a:rPr>
              <a:t> 80%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80074" y="1242886"/>
            <a:ext cx="4295846" cy="504825"/>
          </a:xfrm>
          <a:prstGeom prst="homePlate">
            <a:avLst>
              <a:gd name="adj" fmla="val 156918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nl-NL" sz="2400" b="1" dirty="0">
                <a:latin typeface="+mj-lt"/>
              </a:rPr>
              <a:t>Електроенергія</a:t>
            </a:r>
            <a:r>
              <a:rPr lang="nl-NL" altLang="nl-NL" sz="2400" b="1" dirty="0">
                <a:latin typeface="+mj-lt"/>
              </a:rPr>
              <a:t> 20%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91944" y="1261719"/>
            <a:ext cx="5400600" cy="251415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nl-NL" altLang="nl-NL" dirty="0">
                <a:solidFill>
                  <a:schemeClr val="bg1"/>
                </a:solidFill>
                <a:latin typeface="+mj-lt"/>
              </a:rPr>
              <a:t>100% </a:t>
            </a:r>
            <a:r>
              <a:rPr lang="uk-UA" altLang="nl-NL" dirty="0">
                <a:solidFill>
                  <a:schemeClr val="bg1"/>
                </a:solidFill>
                <a:latin typeface="+mj-lt"/>
              </a:rPr>
              <a:t>Теплоенергія</a:t>
            </a:r>
            <a:endParaRPr lang="nl-NL" alt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4920" y="4103296"/>
            <a:ext cx="838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762000" indent="-762000" defTabSz="909638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 defTabSz="909638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 defTabSz="909638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 defTabSz="909638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 defTabSz="909638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uk-UA" altLang="nl-NL" dirty="0">
                <a:solidFill>
                  <a:schemeClr val="bg1"/>
                </a:solidFill>
                <a:latin typeface="+mj-lt"/>
              </a:rPr>
              <a:t>Обчислення</a:t>
            </a:r>
            <a:r>
              <a:rPr lang="nl-NL" altLang="nl-NL" dirty="0">
                <a:solidFill>
                  <a:schemeClr val="bg1"/>
                </a:solidFill>
              </a:rPr>
              <a:t> </a:t>
            </a:r>
            <a:r>
              <a:rPr lang="uk-UA" altLang="nl-NL" dirty="0">
                <a:solidFill>
                  <a:schemeClr val="bg1"/>
                </a:solidFill>
              </a:rPr>
              <a:t>ККД</a:t>
            </a:r>
            <a:endParaRPr lang="nl-NL" altLang="nl-NL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00456" y="1412776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45°C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7448" y="3284984"/>
            <a:ext cx="971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12.5°C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95800" y="4509120"/>
          <a:ext cx="596776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5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4076">
                <a:tc rowSpan="2">
                  <a:txBody>
                    <a:bodyPr/>
                    <a:lstStyle/>
                    <a:p>
                      <a:pPr algn="r"/>
                      <a:r>
                        <a:rPr lang="uk-UA" sz="2800" b="1" dirty="0"/>
                        <a:t>ККД</a:t>
                      </a:r>
                      <a:r>
                        <a:rPr lang="en-US" sz="2800" b="1" dirty="0"/>
                        <a:t> =</a:t>
                      </a:r>
                      <a:endParaRPr lang="en-US" sz="20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=5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345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4624"/>
            <a:ext cx="8683348" cy="1143000"/>
          </a:xfrm>
        </p:spPr>
        <p:txBody>
          <a:bodyPr/>
          <a:lstStyle/>
          <a:p>
            <a:r>
              <a:rPr lang="uk-UA" dirty="0"/>
              <a:t>Важливість температурного режиму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620155"/>
              </p:ext>
            </p:extLst>
          </p:nvPr>
        </p:nvGraphicFramePr>
        <p:xfrm>
          <a:off x="983432" y="1268760"/>
          <a:ext cx="97210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traight Arrow Connector 5"/>
          <p:cNvSpPr/>
          <p:nvPr/>
        </p:nvSpPr>
        <p:spPr>
          <a:xfrm flipV="1">
            <a:off x="5683830" y="3429000"/>
            <a:ext cx="0" cy="1800200"/>
          </a:xfrm>
          <a:prstGeom prst="straightConnector1">
            <a:avLst/>
          </a:prstGeom>
          <a:ln w="57150">
            <a:solidFill>
              <a:schemeClr val="accent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traight Arrow Connector 6"/>
          <p:cNvSpPr/>
          <p:nvPr/>
        </p:nvSpPr>
        <p:spPr>
          <a:xfrm flipV="1">
            <a:off x="5683830" y="2420888"/>
            <a:ext cx="0" cy="936104"/>
          </a:xfrm>
          <a:prstGeom prst="straightConnector1">
            <a:avLst/>
          </a:prstGeom>
          <a:noFill/>
          <a:ln w="57150" cap="flat" cmpd="sng" algn="ctr">
            <a:solidFill>
              <a:srgbClr val="B88472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Straight Arrow Connector 7"/>
          <p:cNvSpPr/>
          <p:nvPr/>
        </p:nvSpPr>
        <p:spPr>
          <a:xfrm flipH="1" flipV="1">
            <a:off x="2071056" y="2420888"/>
            <a:ext cx="3564000" cy="0"/>
          </a:xfrm>
          <a:prstGeom prst="straightConnector1">
            <a:avLst/>
          </a:prstGeom>
          <a:noFill/>
          <a:ln w="57150" cap="flat" cmpd="sng" algn="ctr">
            <a:solidFill>
              <a:srgbClr val="B88472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traight Arrow Connector 8"/>
          <p:cNvSpPr/>
          <p:nvPr/>
        </p:nvSpPr>
        <p:spPr>
          <a:xfrm flipH="1" flipV="1">
            <a:off x="2031300" y="3376870"/>
            <a:ext cx="3600000" cy="0"/>
          </a:xfrm>
          <a:prstGeom prst="straightConnector1">
            <a:avLst/>
          </a:prstGeom>
          <a:noFill/>
          <a:ln w="57150" cap="flat" cmpd="sng" algn="ctr">
            <a:solidFill>
              <a:srgbClr val="B88472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72498" y="26756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100%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1344" y="242088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3596" y="335699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416" y="2473018"/>
            <a:ext cx="0" cy="90000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448" y="4061147"/>
            <a:ext cx="9865096" cy="2160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744" y="260648"/>
            <a:ext cx="8900624" cy="882336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Сезонний</a:t>
            </a:r>
            <a:r>
              <a:rPr lang="ru-RU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коефіцієнт</a:t>
            </a:r>
            <a:r>
              <a:rPr lang="ru-RU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продуктивності</a:t>
            </a:r>
            <a:r>
              <a:rPr lang="ru-RU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теплового насоса</a:t>
            </a:r>
            <a:endParaRPr lang="en-US" altLang="lv-LV" sz="28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88256" y="2132856"/>
            <a:ext cx="4359672" cy="1643015"/>
          </a:xfrm>
          <a:prstGeom prst="homePlate">
            <a:avLst>
              <a:gd name="adj" fmla="val 41092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nl-NL" sz="2400" b="1" dirty="0">
                <a:solidFill>
                  <a:srgbClr val="C00000"/>
                </a:solidFill>
                <a:latin typeface="+mj-lt"/>
              </a:rPr>
              <a:t>Джерело тепла</a:t>
            </a:r>
            <a:r>
              <a:rPr lang="nl-NL" altLang="nl-NL" sz="2400" b="1" dirty="0">
                <a:solidFill>
                  <a:srgbClr val="C00000"/>
                </a:solidFill>
                <a:latin typeface="+mj-lt"/>
              </a:rPr>
              <a:t> 71.5%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80074" y="1242886"/>
            <a:ext cx="4295846" cy="889970"/>
          </a:xfrm>
          <a:prstGeom prst="homePlate">
            <a:avLst>
              <a:gd name="adj" fmla="val 74275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nl-NL" sz="2400" b="1" dirty="0">
                <a:latin typeface="+mj-lt"/>
              </a:rPr>
              <a:t>Електроенергія</a:t>
            </a:r>
            <a:r>
              <a:rPr lang="nl-NL" altLang="nl-NL" sz="2400" b="1" dirty="0">
                <a:latin typeface="+mj-lt"/>
              </a:rPr>
              <a:t> 28.5%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19936" y="1268760"/>
            <a:ext cx="5400600" cy="2514152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nl-NL" altLang="nl-NL" dirty="0">
                <a:solidFill>
                  <a:schemeClr val="bg1"/>
                </a:solidFill>
                <a:latin typeface="+mj-lt"/>
              </a:rPr>
              <a:t>100% </a:t>
            </a:r>
            <a:r>
              <a:rPr lang="uk-UA" altLang="nl-NL" dirty="0">
                <a:solidFill>
                  <a:schemeClr val="bg1"/>
                </a:solidFill>
                <a:latin typeface="+mj-lt"/>
              </a:rPr>
              <a:t>Теплоенергія</a:t>
            </a:r>
            <a:endParaRPr lang="nl-NL" alt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4920" y="4103296"/>
            <a:ext cx="8382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762000" indent="-762000" defTabSz="909638">
              <a:spcBef>
                <a:spcPct val="20000"/>
              </a:spcBef>
              <a:buSzPct val="50000"/>
              <a:buBlip>
                <a:blip r:embed="rId3"/>
              </a:buBlip>
              <a:tabLst>
                <a:tab pos="860425" algn="l"/>
                <a:tab pos="1239838" algn="l"/>
                <a:tab pos="1617663" algn="l"/>
                <a:tab pos="1997075" algn="l"/>
              </a:tabLst>
              <a:defRPr sz="3200">
                <a:solidFill>
                  <a:srgbClr val="000070"/>
                </a:solidFill>
                <a:latin typeface="ZapfHumnst BT" pitchFamily="34" charset="0"/>
              </a:defRPr>
            </a:lvl1pPr>
            <a:lvl2pPr marL="1079500" indent="-317500" defTabSz="909638">
              <a:spcBef>
                <a:spcPct val="20000"/>
              </a:spcBef>
              <a:buClr>
                <a:srgbClr val="FF6600"/>
              </a:buClr>
              <a:buChar char="•"/>
              <a:tabLst>
                <a:tab pos="860425" algn="l"/>
                <a:tab pos="1239838" algn="l"/>
                <a:tab pos="1617663" algn="l"/>
                <a:tab pos="1997075" algn="l"/>
              </a:tabLst>
              <a:defRPr sz="2800">
                <a:solidFill>
                  <a:srgbClr val="000070"/>
                </a:solidFill>
                <a:latin typeface="ZapfHumnst BT" pitchFamily="34" charset="0"/>
              </a:defRPr>
            </a:lvl2pPr>
            <a:lvl3pPr marL="1397000" indent="-317500" defTabSz="909638">
              <a:spcBef>
                <a:spcPct val="20000"/>
              </a:spcBef>
              <a:buClr>
                <a:srgbClr val="FF6600"/>
              </a:buClr>
              <a:buChar char="–"/>
              <a:tabLst>
                <a:tab pos="860425" algn="l"/>
                <a:tab pos="1239838" algn="l"/>
                <a:tab pos="1617663" algn="l"/>
                <a:tab pos="1997075" algn="l"/>
              </a:tabLst>
              <a:defRPr sz="2400">
                <a:solidFill>
                  <a:srgbClr val="000070"/>
                </a:solidFill>
                <a:latin typeface="ZapfHumnst BT" pitchFamily="34" charset="0"/>
              </a:defRPr>
            </a:lvl3pPr>
            <a:lvl4pPr marL="1714500" indent="-317500" defTabSz="909638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4pPr>
            <a:lvl5pPr marL="2032000" indent="-317500" defTabSz="909638">
              <a:spcBef>
                <a:spcPct val="20000"/>
              </a:spcBef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5pPr>
            <a:lvl6pPr marL="24892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6pPr>
            <a:lvl7pPr marL="29464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7pPr>
            <a:lvl8pPr marL="34036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8pPr>
            <a:lvl9pPr marL="3860800" indent="-317500" defTabSz="909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0425" algn="l"/>
                <a:tab pos="1239838" algn="l"/>
                <a:tab pos="1617663" algn="l"/>
                <a:tab pos="1997075" algn="l"/>
              </a:tabLst>
              <a:defRPr sz="2000">
                <a:solidFill>
                  <a:srgbClr val="000070"/>
                </a:solidFill>
                <a:latin typeface="ZapfHumnst BT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uk-UA" altLang="nl-NL" dirty="0">
                <a:solidFill>
                  <a:schemeClr val="bg1"/>
                </a:solidFill>
                <a:latin typeface="+mj-lt"/>
              </a:rPr>
              <a:t>Обчислення ККД</a:t>
            </a:r>
            <a:endParaRPr lang="nl-NL" altLang="nl-NL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95800" y="4509120"/>
          <a:ext cx="596776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5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4076">
                <a:tc rowSpan="2">
                  <a:txBody>
                    <a:bodyPr/>
                    <a:lstStyle/>
                    <a:p>
                      <a:pPr algn="r"/>
                      <a:r>
                        <a:rPr lang="uk-UA" sz="2800" b="1" dirty="0"/>
                        <a:t>ККД</a:t>
                      </a:r>
                      <a:r>
                        <a:rPr lang="uk-UA" sz="2800" b="1" baseline="0" dirty="0"/>
                        <a:t> </a:t>
                      </a:r>
                      <a:r>
                        <a:rPr lang="en-US" sz="2800" b="1" dirty="0"/>
                        <a:t>=</a:t>
                      </a:r>
                      <a:endParaRPr lang="en-US" sz="20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= 3.5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28.5%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05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1384" y="404664"/>
            <a:ext cx="7296811" cy="576064"/>
          </a:xfrm>
        </p:spPr>
        <p:txBody>
          <a:bodyPr/>
          <a:lstStyle/>
          <a:p>
            <a:r>
              <a:rPr lang="uk-UA" altLang="lv-LV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Теплові джерела</a:t>
            </a:r>
            <a:endParaRPr lang="en-US" altLang="lv-LV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41627"/>
              </p:ext>
            </p:extLst>
          </p:nvPr>
        </p:nvGraphicFramePr>
        <p:xfrm>
          <a:off x="551385" y="1484784"/>
          <a:ext cx="10585176" cy="524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187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Повітря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Вода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Земля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0147">
                <a:tc>
                  <a:txBody>
                    <a:bodyPr/>
                    <a:lstStyle/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Завжди</a:t>
                      </a:r>
                      <a:r>
                        <a:rPr lang="uk-UA" sz="2000" baseline="0" dirty="0"/>
                        <a:t> доступне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Більші стійкі</a:t>
                      </a:r>
                      <a:r>
                        <a:rPr lang="uk-UA" sz="2000" baseline="0" dirty="0"/>
                        <a:t> умови протягом року</a:t>
                      </a:r>
                      <a:endParaRPr lang="en-US" sz="2000" dirty="0"/>
                    </a:p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Дає змогу отримувати найкращий</a:t>
                      </a:r>
                      <a:r>
                        <a:rPr lang="uk-UA" sz="2000" baseline="0" dirty="0"/>
                        <a:t> СКП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ru-RU" sz="2000" dirty="0"/>
                        <a:t>Температура </a:t>
                      </a:r>
                      <a:r>
                        <a:rPr lang="ru-RU" sz="2000" baseline="0" dirty="0" err="1"/>
                        <a:t>стабільна</a:t>
                      </a:r>
                      <a:r>
                        <a:rPr lang="ru-RU" sz="2000" baseline="0" dirty="0"/>
                        <a:t> </a:t>
                      </a:r>
                      <a:r>
                        <a:rPr lang="uk-UA" sz="2000" baseline="0" dirty="0"/>
                        <a:t>завдяки збільшенню глибини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2550">
                <a:tc>
                  <a:txBody>
                    <a:bodyPr/>
                    <a:lstStyle/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Змінне джерело й зовнішня температура нижча зі</a:t>
                      </a:r>
                      <a:r>
                        <a:rPr lang="uk-UA" sz="2000" baseline="0" dirty="0"/>
                        <a:t> збільшенням навантаження</a:t>
                      </a:r>
                      <a:endParaRPr lang="en-US" sz="2000" dirty="0"/>
                    </a:p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Шум</a:t>
                      </a:r>
                      <a:r>
                        <a:rPr lang="en-US" sz="2000" dirty="0"/>
                        <a:t> </a:t>
                      </a:r>
                      <a:r>
                        <a:rPr lang="uk-UA" sz="2000" dirty="0"/>
                        <a:t>лопатей </a:t>
                      </a:r>
                    </a:p>
                    <a:p>
                      <a:pPr marL="365125" indent="-365125">
                        <a:buFont typeface="Arial" pitchFamily="34" charset="0"/>
                        <a:buChar char="•"/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Потребує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від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</a:rPr>
                        <a:t>танення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споживає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</a:rPr>
                        <a:t>енергію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indent="-261938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Нелегко доступна всюди</a:t>
                      </a:r>
                      <a:endParaRPr lang="en-US" sz="2000" baseline="0" dirty="0"/>
                    </a:p>
                    <a:p>
                      <a:pPr marL="261938" indent="-261938">
                        <a:buFont typeface="Arial" pitchFamily="34" charset="0"/>
                        <a:buChar char="•"/>
                      </a:pPr>
                      <a:r>
                        <a:rPr lang="uk-UA" sz="2000" baseline="0" dirty="0"/>
                        <a:t>Потребує дозволів, зокрема для безпосереднього використання водних ресурсів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indent="-261938">
                        <a:buFont typeface="Arial" pitchFamily="34" charset="0"/>
                        <a:buChar char="•"/>
                      </a:pPr>
                      <a:r>
                        <a:rPr lang="uk-UA" sz="2000" dirty="0"/>
                        <a:t>Необхідні масштабні роботи</a:t>
                      </a:r>
                      <a:r>
                        <a:rPr lang="uk-UA" sz="2000" baseline="0" dirty="0"/>
                        <a:t> копання або буріння</a:t>
                      </a:r>
                      <a:endParaRPr lang="en-US" sz="2000" dirty="0"/>
                    </a:p>
                    <a:p>
                      <a:pPr marL="261938" indent="-261938">
                        <a:buFont typeface="Arial" pitchFamily="34" charset="0"/>
                        <a:buChar char="•"/>
                      </a:pPr>
                      <a:r>
                        <a:rPr lang="ru-RU" sz="2000" dirty="0" err="1"/>
                        <a:t>Значні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 err="1"/>
                        <a:t>витрати</a:t>
                      </a:r>
                      <a:r>
                        <a:rPr lang="ru-RU" sz="2000" dirty="0"/>
                        <a:t> на </a:t>
                      </a:r>
                      <a:r>
                        <a:rPr lang="ru-RU" sz="2000" dirty="0" err="1"/>
                        <a:t>встановлення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baseline="0" dirty="0" err="1"/>
                        <a:t>порівняно</a:t>
                      </a:r>
                      <a:r>
                        <a:rPr lang="ru-RU" sz="2000" dirty="0"/>
                        <a:t> з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 err="1"/>
                        <a:t>безпосереднім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використанням</a:t>
                      </a:r>
                      <a:r>
                        <a:rPr lang="ru-RU" sz="2000" dirty="0"/>
                        <a:t> води або </a:t>
                      </a:r>
                      <a:r>
                        <a:rPr lang="ru-RU" sz="2000" dirty="0" err="1"/>
                        <a:t>використанням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повітря</a:t>
                      </a:r>
                      <a:r>
                        <a:rPr lang="ru-RU" sz="2000" dirty="0"/>
                        <a:t> як </a:t>
                      </a:r>
                      <a:r>
                        <a:rPr lang="ru-RU" sz="2000" dirty="0" err="1"/>
                        <a:t>джерела</a:t>
                      </a:r>
                      <a:r>
                        <a:rPr lang="ru-RU" sz="2000" dirty="0"/>
                        <a:t> тепла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99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3"/>
          <p:cNvSpPr>
            <a:spLocks noGrp="1"/>
          </p:cNvSpPr>
          <p:nvPr>
            <p:ph sz="quarter" idx="33"/>
          </p:nvPr>
        </p:nvSpPr>
        <p:spPr>
          <a:xfrm>
            <a:off x="1055440" y="1478735"/>
            <a:ext cx="2808312" cy="115817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Відкрита водойма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(Гідрогеологічна свердловина)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Первинні геотермальні енергетичні джерела</a:t>
            </a:r>
            <a:endParaRPr lang="en-US" altLang="lv-LV" sz="28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Aqu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5" y="2839428"/>
            <a:ext cx="2491912" cy="289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156149" y="3068960"/>
            <a:ext cx="3997325" cy="2736304"/>
            <a:chOff x="1542" y="2500"/>
            <a:chExt cx="2518" cy="1293"/>
          </a:xfrm>
        </p:grpSpPr>
        <p:pic>
          <p:nvPicPr>
            <p:cNvPr id="7" name="Picture 5" descr="W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2500"/>
              <a:ext cx="1385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VBW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2676"/>
              <a:ext cx="1133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 descr="Horizontale bodemwissela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212976"/>
            <a:ext cx="28637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4915928" y="1552197"/>
            <a:ext cx="2097673" cy="1002063"/>
          </a:xfrm>
          <a:prstGeom prst="rect">
            <a:avLst/>
          </a:prstGeom>
        </p:spPr>
        <p:txBody>
          <a:bodyPr>
            <a:normAutofit/>
          </a:bodyPr>
          <a:lstStyle>
            <a:lvl1pPr marL="92075" marR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lv-LV" sz="18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0" lang="lv-LV"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0" lang="lv-LV"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kumimoji="0" lang="lv-LV"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0" lang="lv-LV" sz="18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lv-LV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lv-LV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lv-LV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lv-LV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uk-UA" b="1" kern="0" dirty="0">
                <a:solidFill>
                  <a:schemeClr val="tx1"/>
                </a:solidFill>
              </a:rPr>
              <a:t>Вертикальні теплові зонди</a:t>
            </a:r>
            <a:endParaRPr lang="en-US" b="1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kern="0" dirty="0"/>
          </a:p>
          <a:p>
            <a:pPr marL="0" indent="0">
              <a:buNone/>
            </a:pPr>
            <a:endParaRPr lang="en-US" b="1" kern="0" dirty="0"/>
          </a:p>
          <a:p>
            <a:pPr marL="0" indent="0">
              <a:buNone/>
            </a:pPr>
            <a:endParaRPr lang="en-US" b="1" kern="0" dirty="0"/>
          </a:p>
          <a:p>
            <a:pPr marL="0" indent="0">
              <a:buNone/>
            </a:pPr>
            <a:endParaRPr lang="en-US" b="1" kern="0" dirty="0"/>
          </a:p>
          <a:p>
            <a:pPr marL="0" indent="0">
              <a:buNone/>
            </a:pPr>
            <a:endParaRPr lang="en-US" b="1" kern="0" dirty="0"/>
          </a:p>
        </p:txBody>
      </p:sp>
      <p:sp>
        <p:nvSpPr>
          <p:cNvPr id="2" name="Rectangle 1"/>
          <p:cNvSpPr/>
          <p:nvPr/>
        </p:nvSpPr>
        <p:spPr>
          <a:xfrm>
            <a:off x="8743732" y="1552197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altLang="lv-LV" sz="2400" b="1" dirty="0">
                <a:latin typeface="+mn-lt"/>
              </a:rPr>
              <a:t>Горизонтальні теплові зонди</a:t>
            </a:r>
            <a:endParaRPr lang="en-US" altLang="lv-LV" sz="24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1016" y="5779138"/>
            <a:ext cx="958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Вода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439816" y="5805264"/>
            <a:ext cx="114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Земля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9408368" y="5805264"/>
            <a:ext cx="114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Земля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8226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Розміри системи теплового насоса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609600" y="1052736"/>
          <a:ext cx="10887000" cy="511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3552" y="3933056"/>
            <a:ext cx="2232248" cy="1107996"/>
          </a:xfrm>
          <a:prstGeom prst="wedgeRectCallout">
            <a:avLst>
              <a:gd name="adj1" fmla="val 25305"/>
              <a:gd name="adj2" fmla="val -168762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/>
              <a:t>Точка теплового балансу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92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lv-LV" sz="28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Каскад теплових насосів</a:t>
            </a:r>
            <a:endParaRPr lang="en-US" altLang="lv-LV" sz="28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24744"/>
            <a:ext cx="7200800" cy="50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7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5400000">
            <a:off x="198184" y="1491626"/>
            <a:ext cx="4882864" cy="4752528"/>
          </a:xfrm>
          <a:prstGeom prst="upArrow">
            <a:avLst>
              <a:gd name="adj1" fmla="val 75742"/>
              <a:gd name="adj2" fmla="val 50000"/>
            </a:avLst>
          </a:prstGeom>
          <a:solidFill>
            <a:srgbClr val="F2F2F2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801164" cy="72008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Зміст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53" y="2935205"/>
            <a:ext cx="5683866" cy="1865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теплопостачання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фотоелектричними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панелями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насоси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lv-LV" sz="1400" dirty="0"/>
          </a:p>
        </p:txBody>
      </p:sp>
      <p:pic>
        <p:nvPicPr>
          <p:cNvPr id="8" name="Picture 1" descr="Z:\01.Laboratorija\Sigulda\bildes\04.10.11\IMG_6933.JPG"/>
          <p:cNvPicPr>
            <a:picLocks noChangeAspect="1" noChangeArrowheads="1"/>
          </p:cNvPicPr>
          <p:nvPr/>
        </p:nvPicPr>
        <p:blipFill rotWithShape="1">
          <a:blip r:embed="rId3" cstate="print"/>
          <a:srcRect l="6639" t="4387" r="4543" b="8930"/>
          <a:stretch/>
        </p:blipFill>
        <p:spPr bwMode="auto">
          <a:xfrm>
            <a:off x="5947219" y="1916832"/>
            <a:ext cx="5638787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lv-LV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</a:t>
            </a:r>
            <a:r>
              <a:rPr lang="uk-UA" altLang="lv-LV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еплопередача</a:t>
            </a:r>
            <a:endParaRPr lang="en-US" altLang="lv-LV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60" y="1196752"/>
            <a:ext cx="4104456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Багато можливих варіантів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sz="2400" dirty="0">
                <a:solidFill>
                  <a:schemeClr val="tx1"/>
                </a:solidFill>
              </a:rPr>
              <a:t>підігрів підлоги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sz="2400" dirty="0">
                <a:solidFill>
                  <a:schemeClr val="tx1"/>
                </a:solidFill>
              </a:rPr>
              <a:t>стіни та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стелі з підігрівом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sz="2400" dirty="0">
                <a:solidFill>
                  <a:schemeClr val="tx1"/>
                </a:solidFill>
              </a:rPr>
              <a:t>радіатори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16" y="4221088"/>
            <a:ext cx="4543184" cy="1691348"/>
          </a:xfrm>
          <a:prstGeom prst="rect">
            <a:avLst/>
          </a:prstGeom>
        </p:spPr>
      </p:pic>
      <p:pic>
        <p:nvPicPr>
          <p:cNvPr id="9" name="Afbeelding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8168" y="1124744"/>
            <a:ext cx="3087024" cy="2054274"/>
          </a:xfrm>
          <a:prstGeom prst="rect">
            <a:avLst/>
          </a:prstGeom>
        </p:spPr>
      </p:pic>
      <p:pic>
        <p:nvPicPr>
          <p:cNvPr id="11" name="Afbeelding 4"/>
          <p:cNvPicPr>
            <a:picLocks noChangeAspect="1"/>
          </p:cNvPicPr>
          <p:nvPr/>
        </p:nvPicPr>
        <p:blipFill rotWithShape="1">
          <a:blip r:embed="rId5" cstate="print"/>
          <a:srcRect t="15320" r="79930"/>
          <a:stretch/>
        </p:blipFill>
        <p:spPr>
          <a:xfrm>
            <a:off x="4943872" y="1124744"/>
            <a:ext cx="1100878" cy="2669349"/>
          </a:xfrm>
          <a:prstGeom prst="rect">
            <a:avLst/>
          </a:prstGeom>
        </p:spPr>
      </p:pic>
      <p:pic>
        <p:nvPicPr>
          <p:cNvPr id="12" name="Afbeelding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2024" y="3429000"/>
            <a:ext cx="4471176" cy="25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2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135560" y="1628800"/>
            <a:ext cx="3498350" cy="707300"/>
          </a:xfrm>
          <a:prstGeom prst="rect">
            <a:avLst/>
          </a:prstGeom>
          <a:noFill/>
        </p:spPr>
        <p:txBody>
          <a:bodyPr vert="horz" lIns="7200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Як федеральне підприємство, Німецьке товариство з міжнародного співробітництва допомагає уряду Німеччини в досягненні цілей у галузі міжнародного співробітництва для сталого розвитку.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Опубліковано:</a:t>
            </a:r>
            <a:b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Deutsche Gesellschaft für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Internationale Zusammenarbeit (GIZ) GmbH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Зареєстровані офіси, Бонн та </a:t>
            </a:r>
            <a:r>
              <a:rPr lang="uk-U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Ешборн</a:t>
            </a: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Німеччина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GIZ </a:t>
            </a: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Україна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Офіс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GIZ  </a:t>
            </a: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 Києві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Вул. Велика Васильківська, 44 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01044, Київ, Україна</a:t>
            </a:r>
            <a:b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Тел.: +38 044 581 19 56/57</a:t>
            </a:r>
            <a:b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Факс: +38 044 581 19 54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Електронна пошта: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giz-ukraine@giz.de</a:t>
            </a:r>
            <a:b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Сайт: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www.giz.de/ukraine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</a:pPr>
            <a:endParaRPr lang="en-GB" sz="1200" dirty="0">
              <a:solidFill>
                <a:srgbClr val="6E64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3897" y="1709276"/>
            <a:ext cx="7223032" cy="4312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Сонячна енергія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641217" y="6012239"/>
            <a:ext cx="3011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Джерело</a:t>
            </a:r>
            <a:r>
              <a:rPr lang="lv-LV" sz="1400" dirty="0"/>
              <a:t>: </a:t>
            </a:r>
            <a:r>
              <a:rPr lang="en-GB" sz="1400" dirty="0"/>
              <a:t>http://re.jrc.ec.europa.eu/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3952" y="11860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Річна</a:t>
            </a:r>
            <a:r>
              <a:rPr lang="ru-RU" sz="1400" dirty="0"/>
              <a:t> сума глобального </a:t>
            </a:r>
            <a:r>
              <a:rPr lang="ru-RU" sz="1400" dirty="0" err="1"/>
              <a:t>випромінювання</a:t>
            </a:r>
            <a:r>
              <a:rPr lang="ru-RU" sz="1400" dirty="0"/>
              <a:t> на </a:t>
            </a:r>
            <a:r>
              <a:rPr lang="ru-RU" sz="1400" dirty="0" err="1"/>
              <a:t>горизонтальній</a:t>
            </a:r>
            <a:r>
              <a:rPr lang="ru-RU" sz="1400" dirty="0"/>
              <a:t> </a:t>
            </a:r>
            <a:r>
              <a:rPr lang="ru-RU" sz="1400" dirty="0" err="1"/>
              <a:t>поверхні</a:t>
            </a:r>
            <a:r>
              <a:rPr lang="ru-RU" sz="1400" dirty="0"/>
              <a:t>, кВт-год/м² року</a:t>
            </a:r>
            <a:endParaRPr lang="en-GB" sz="1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30148" y="1096432"/>
            <a:ext cx="4423749" cy="2601513"/>
            <a:chOff x="313583" y="1343143"/>
            <a:chExt cx="4423749" cy="26015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360" y="1512165"/>
              <a:ext cx="4401972" cy="2432491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313583" y="1343143"/>
              <a:ext cx="3953109" cy="1493244"/>
              <a:chOff x="313583" y="1343143"/>
              <a:chExt cx="3953109" cy="149324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121895" y="1343143"/>
                <a:ext cx="7964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1200" dirty="0"/>
                  <a:t>Розсіяне</a:t>
                </a:r>
                <a:endParaRPr lang="en-GB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48968" y="2219478"/>
                <a:ext cx="817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1200" dirty="0"/>
                  <a:t>Дифузне</a:t>
                </a:r>
                <a:endParaRPr lang="en-GB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3583" y="2559388"/>
                <a:ext cx="7391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1200" dirty="0"/>
                  <a:t>Відбите</a:t>
                </a:r>
                <a:endParaRPr lang="en-GB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41600" y="2420888"/>
                <a:ext cx="6526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1200" dirty="0"/>
                  <a:t>Пряме</a:t>
                </a:r>
                <a:endParaRPr lang="en-GB" sz="1200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94839" y="3976822"/>
            <a:ext cx="4073406" cy="2542673"/>
            <a:chOff x="575247" y="3883610"/>
            <a:chExt cx="4073406" cy="2540000"/>
          </a:xfrm>
        </p:grpSpPr>
        <p:sp>
          <p:nvSpPr>
            <p:cNvPr id="17" name="Oval 16"/>
            <p:cNvSpPr/>
            <p:nvPr/>
          </p:nvSpPr>
          <p:spPr>
            <a:xfrm rot="557572">
              <a:off x="958139" y="4346766"/>
              <a:ext cx="3569568" cy="17880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75247" y="4764765"/>
              <a:ext cx="4073406" cy="842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497346" y="4326232"/>
              <a:ext cx="2608199" cy="1744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720694" y="3883610"/>
              <a:ext cx="0" cy="1177312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061942" y="5394710"/>
              <a:ext cx="1119554" cy="19801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063552" y="5445224"/>
              <a:ext cx="263465" cy="87479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84180" y="4365104"/>
              <a:ext cx="2279572" cy="1411412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H="1" flipV="1">
              <a:off x="729722" y="3883610"/>
              <a:ext cx="2035767" cy="11872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29722" y="5060921"/>
              <a:ext cx="2035767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>
              <a:off x="3219245" y="5186020"/>
              <a:ext cx="540694" cy="590438"/>
            </a:xfrm>
            <a:prstGeom prst="arc">
              <a:avLst/>
            </a:prstGeom>
            <a:ln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717" y="497792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99186" y="605427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10232309">
              <a:off x="1679637" y="5577071"/>
              <a:ext cx="747282" cy="628654"/>
            </a:xfrm>
            <a:prstGeom prst="arc">
              <a:avLst/>
            </a:prstGeom>
            <a:ln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04276" y="5293839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lv-LV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49" name="Arc 48"/>
            <p:cNvSpPr/>
            <p:nvPr/>
          </p:nvSpPr>
          <p:spPr>
            <a:xfrm rot="11715606">
              <a:off x="1487669" y="4619896"/>
              <a:ext cx="1024536" cy="1223243"/>
            </a:xfrm>
            <a:prstGeom prst="arc">
              <a:avLst>
                <a:gd name="adj1" fmla="val 15984715"/>
                <a:gd name="adj2" fmla="val 0"/>
              </a:avLst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Arc 49"/>
            <p:cNvSpPr/>
            <p:nvPr/>
          </p:nvSpPr>
          <p:spPr>
            <a:xfrm rot="14047293">
              <a:off x="1120780" y="4041629"/>
              <a:ext cx="1024536" cy="1223243"/>
            </a:xfrm>
            <a:prstGeom prst="arc">
              <a:avLst>
                <a:gd name="adj1" fmla="val 15984715"/>
                <a:gd name="adj2" fmla="val 0"/>
              </a:avLst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8018" y="428557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lv-LV" baseline="-2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baseline="-25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020" y="3798508"/>
            <a:ext cx="461067" cy="4642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883344" y="4097606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Північ</a:t>
            </a:r>
            <a:endParaRPr lang="en-GB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901582" y="6154343"/>
            <a:ext cx="84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Південь</a:t>
            </a:r>
            <a:endParaRPr lang="en-GB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3469" y="4552873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Захід</a:t>
            </a:r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674719" y="5615811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/>
              <a:t>Схід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5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6384032" y="2204867"/>
          <a:ext cx="5040000" cy="3999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2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29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/>
                        <a:t>Постачання</a:t>
                      </a:r>
                      <a:r>
                        <a:rPr lang="uk-UA" sz="1100" b="0" baseline="0" dirty="0"/>
                        <a:t> енергії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Передача, </a:t>
                      </a:r>
                      <a:r>
                        <a:rPr lang="ru-RU" sz="1100" dirty="0" err="1"/>
                        <a:t>зберігання</a:t>
                      </a:r>
                      <a:r>
                        <a:rPr lang="ru-RU" sz="1100" dirty="0"/>
                        <a:t>, контроль і </a:t>
                      </a:r>
                      <a:r>
                        <a:rPr lang="ru-RU" sz="1100" dirty="0" err="1"/>
                        <a:t>розподіл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err="1"/>
                        <a:t>Наванта</a:t>
                      </a:r>
                      <a:r>
                        <a:rPr lang="uk-UA" sz="1100" dirty="0"/>
                        <a:t>-</a:t>
                      </a:r>
                    </a:p>
                    <a:p>
                      <a:pPr algn="ctr"/>
                      <a:r>
                        <a:rPr lang="uk-UA" sz="1100" dirty="0" err="1"/>
                        <a:t>ження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84890"/>
            <a:ext cx="10873208" cy="626166"/>
          </a:xfrm>
        </p:spPr>
        <p:txBody>
          <a:bodyPr/>
          <a:lstStyle/>
          <a:p>
            <a:r>
              <a:rPr lang="en-US" altLang="lv-LV" dirty="0">
                <a:solidFill>
                  <a:schemeClr val="tx1"/>
                </a:solidFill>
              </a:rPr>
              <a:t>1. </a:t>
            </a:r>
            <a:r>
              <a:rPr lang="uk-UA" altLang="lv-LV" dirty="0">
                <a:solidFill>
                  <a:schemeClr val="tx1"/>
                </a:solidFill>
              </a:rPr>
              <a:t>Сонячне теплопостачання </a:t>
            </a:r>
            <a:endParaRPr lang="en-US" altLang="lv-LV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4032" y="1175965"/>
            <a:ext cx="5040000" cy="71061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000" b="1" dirty="0"/>
              <a:t>Активні системи сонячного теплопостачання</a:t>
            </a:r>
            <a:endParaRPr lang="lv-LV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5258" y="1175965"/>
            <a:ext cx="5040000" cy="707044"/>
          </a:xfrm>
          <a:prstGeom prst="rect">
            <a:avLst/>
          </a:prstGeom>
          <a:gradFill>
            <a:gsLst>
              <a:gs pos="0">
                <a:srgbClr val="F8D5CC"/>
              </a:gs>
              <a:gs pos="35000">
                <a:srgbClr val="FCEDEA"/>
              </a:gs>
              <a:gs pos="100000">
                <a:srgbClr val="FFFFFF"/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uk-UA" sz="2000" b="1" dirty="0"/>
              <a:t>Пасивні системи</a:t>
            </a:r>
            <a:endParaRPr lang="lv-LV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197" y="2204868"/>
            <a:ext cx="5008061" cy="3961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032" y="2422108"/>
            <a:ext cx="5040000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0168" y="2450638"/>
            <a:ext cx="1026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Додаткове джерело теплоти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7507136" y="2404473"/>
            <a:ext cx="2693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Акумулятор теплоти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16480" y="33569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Гаряче водопостачання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88488" y="4537295"/>
            <a:ext cx="102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Опалення приміщення</a:t>
            </a:r>
            <a:endParaRPr lang="en-GB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6445369" y="5346927"/>
            <a:ext cx="102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dirty="0"/>
              <a:t>Сонячні колектори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69829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0096" y="2313691"/>
            <a:ext cx="2354719" cy="2242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29754"/>
            <a:ext cx="8683348" cy="11430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1.1.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uk-UA" dirty="0" err="1">
                <a:solidFill>
                  <a:schemeClr val="tx1"/>
                </a:solidFill>
              </a:rPr>
              <a:t>онячні</a:t>
            </a:r>
            <a:r>
              <a:rPr lang="uk-UA" dirty="0">
                <a:solidFill>
                  <a:schemeClr val="tx1"/>
                </a:solidFill>
              </a:rPr>
              <a:t> колектори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4032" y="1418581"/>
            <a:ext cx="5112568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lang="en-US" altLang="lv-LV"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en-US" altLang="lv-LV" sz="1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en-US" altLang="lv-LV" sz="1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en-US" altLang="lv-LV" sz="1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lang="lv-LV" altLang="lv-LV" sz="18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/>
              <a:t>Ізольовані вакуумні трубки</a:t>
            </a:r>
            <a:endParaRPr lang="lv-LV" sz="2000" b="1" dirty="0"/>
          </a:p>
        </p:txBody>
      </p:sp>
      <p:sp>
        <p:nvSpPr>
          <p:cNvPr id="9" name="Text Box 656"/>
          <p:cNvSpPr txBox="1">
            <a:spLocks noChangeArrowheads="1"/>
          </p:cNvSpPr>
          <p:nvPr/>
        </p:nvSpPr>
        <p:spPr bwMode="auto">
          <a:xfrm>
            <a:off x="3223580" y="4737169"/>
            <a:ext cx="2587840" cy="1260096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200" dirty="0">
                <a:latin typeface="+mj-lt"/>
                <a:ea typeface="Times New Roman" panose="02020603050405020304" pitchFamily="18" charset="0"/>
              </a:rPr>
              <a:t>Каркас</a:t>
            </a:r>
            <a:endParaRPr lang="en-US" sz="12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Герметизація</a:t>
            </a:r>
            <a:endParaRPr lang="en-GB" sz="1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200" dirty="0">
                <a:effectLst/>
                <a:latin typeface="+mj-lt"/>
                <a:ea typeface="Times New Roman" panose="02020603050405020304" pitchFamily="18" charset="0"/>
              </a:rPr>
              <a:t>Покриття (скло)</a:t>
            </a:r>
            <a:endParaRPr lang="en-GB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200" dirty="0">
                <a:effectLst/>
                <a:latin typeface="+mj-lt"/>
                <a:ea typeface="Times New Roman" panose="02020603050405020304" pitchFamily="18" charset="0"/>
              </a:rPr>
              <a:t>Термоізоляція</a:t>
            </a:r>
            <a:endParaRPr lang="en-GB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uk-UA" sz="1200" dirty="0" err="1">
                <a:effectLst/>
                <a:latin typeface="+mj-lt"/>
                <a:ea typeface="Times New Roman" panose="02020603050405020304" pitchFamily="18" charset="0"/>
              </a:rPr>
              <a:t>бсорбер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200" dirty="0">
                <a:latin typeface="+mj-lt"/>
                <a:ea typeface="Times New Roman" panose="02020603050405020304" pitchFamily="18" charset="0"/>
              </a:rPr>
              <a:t>Вхід/вихід рідини</a:t>
            </a:r>
            <a:endParaRPr lang="en-GB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/>
          <a:stretch/>
        </p:blipFill>
        <p:spPr>
          <a:xfrm>
            <a:off x="688468" y="2306968"/>
            <a:ext cx="2134224" cy="37143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258" y="1415009"/>
            <a:ext cx="5169770" cy="46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uk-UA" sz="2000" b="1" dirty="0"/>
              <a:t>Плоска панель</a:t>
            </a:r>
            <a:endParaRPr lang="lv-LV" sz="2000" b="1" dirty="0"/>
          </a:p>
        </p:txBody>
      </p:sp>
      <p:sp>
        <p:nvSpPr>
          <p:cNvPr id="11" name="Text Box 658"/>
          <p:cNvSpPr txBox="1">
            <a:spLocks noChangeArrowheads="1"/>
          </p:cNvSpPr>
          <p:nvPr/>
        </p:nvSpPr>
        <p:spPr bwMode="auto">
          <a:xfrm>
            <a:off x="5333435" y="2233644"/>
            <a:ext cx="252000" cy="252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lv-LV" sz="1050" b="1" dirty="0">
                <a:effectLst/>
                <a:latin typeface="+mj-lt"/>
                <a:ea typeface="Times New Roman" panose="02020603050405020304" pitchFamily="18" charset="0"/>
              </a:rPr>
              <a:t>1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6" name="Text Box 658"/>
          <p:cNvSpPr txBox="1">
            <a:spLocks noChangeArrowheads="1"/>
          </p:cNvSpPr>
          <p:nvPr/>
        </p:nvSpPr>
        <p:spPr bwMode="auto">
          <a:xfrm>
            <a:off x="5596346" y="2507781"/>
            <a:ext cx="252000" cy="2520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effectLst/>
                <a:latin typeface="+mj-lt"/>
                <a:ea typeface="Times New Roman" panose="02020603050405020304" pitchFamily="18" charset="0"/>
              </a:rPr>
              <a:t>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170247" y="2643306"/>
            <a:ext cx="450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2"/>
          </p:cNvCxnSpPr>
          <p:nvPr/>
        </p:nvCxnSpPr>
        <p:spPr>
          <a:xfrm flipH="1">
            <a:off x="5178903" y="2359644"/>
            <a:ext cx="154532" cy="12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658"/>
          <p:cNvSpPr txBox="1">
            <a:spLocks noChangeArrowheads="1"/>
          </p:cNvSpPr>
          <p:nvPr/>
        </p:nvSpPr>
        <p:spPr bwMode="auto">
          <a:xfrm>
            <a:off x="3980345" y="2360844"/>
            <a:ext cx="252000" cy="2520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latin typeface="+mj-lt"/>
                <a:ea typeface="Times New Roman" panose="02020603050405020304" pitchFamily="18" charset="0"/>
              </a:rPr>
              <a:t>3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3" name="Text Box 658"/>
          <p:cNvSpPr txBox="1">
            <a:spLocks noChangeArrowheads="1"/>
          </p:cNvSpPr>
          <p:nvPr/>
        </p:nvSpPr>
        <p:spPr bwMode="auto">
          <a:xfrm>
            <a:off x="5599258" y="3597470"/>
            <a:ext cx="252000" cy="252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lv-LV" sz="1050" b="1" dirty="0">
                <a:effectLst/>
                <a:latin typeface="+mj-lt"/>
                <a:ea typeface="Times New Roman" panose="02020603050405020304" pitchFamily="18" charset="0"/>
              </a:rPr>
              <a:t>1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441814" y="3771007"/>
            <a:ext cx="154532" cy="12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658"/>
          <p:cNvSpPr txBox="1">
            <a:spLocks noChangeArrowheads="1"/>
          </p:cNvSpPr>
          <p:nvPr/>
        </p:nvSpPr>
        <p:spPr bwMode="auto">
          <a:xfrm>
            <a:off x="3990185" y="4083054"/>
            <a:ext cx="252000" cy="25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effectLst/>
                <a:latin typeface="+mj-lt"/>
                <a:ea typeface="Times New Roman" panose="02020603050405020304" pitchFamily="18" charset="0"/>
              </a:rPr>
              <a:t>4</a:t>
            </a:r>
          </a:p>
        </p:txBody>
      </p:sp>
      <p:sp>
        <p:nvSpPr>
          <p:cNvPr id="66" name="Text Box 658"/>
          <p:cNvSpPr txBox="1">
            <a:spLocks noChangeArrowheads="1"/>
          </p:cNvSpPr>
          <p:nvPr/>
        </p:nvSpPr>
        <p:spPr bwMode="auto">
          <a:xfrm>
            <a:off x="5603028" y="2952673"/>
            <a:ext cx="252000" cy="25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latin typeface="+mj-lt"/>
                <a:ea typeface="Times New Roman" panose="02020603050405020304" pitchFamily="18" charset="0"/>
              </a:rPr>
              <a:t>5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645705" y="3035557"/>
            <a:ext cx="957323" cy="2245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658"/>
          <p:cNvSpPr txBox="1">
            <a:spLocks noChangeArrowheads="1"/>
          </p:cNvSpPr>
          <p:nvPr/>
        </p:nvSpPr>
        <p:spPr bwMode="auto">
          <a:xfrm>
            <a:off x="3362426" y="3634699"/>
            <a:ext cx="252000" cy="2520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effectLst/>
                <a:latin typeface="+mj-lt"/>
                <a:ea typeface="Times New Roman" panose="02020603050405020304" pitchFamily="18" charset="0"/>
              </a:rPr>
              <a:t>6</a:t>
            </a:r>
          </a:p>
        </p:txBody>
      </p:sp>
      <p:cxnSp>
        <p:nvCxnSpPr>
          <p:cNvPr id="71" name="Straight Connector 70"/>
          <p:cNvCxnSpPr>
            <a:stCxn id="69" idx="6"/>
          </p:cNvCxnSpPr>
          <p:nvPr/>
        </p:nvCxnSpPr>
        <p:spPr>
          <a:xfrm flipV="1">
            <a:off x="3614426" y="3615633"/>
            <a:ext cx="448559" cy="1450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9128" y="2313692"/>
            <a:ext cx="2137434" cy="367794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5408" y="2129318"/>
            <a:ext cx="2418688" cy="2488795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8412077" y="2046562"/>
            <a:ext cx="818741" cy="783810"/>
            <a:chOff x="8397791" y="2277591"/>
            <a:chExt cx="818741" cy="783810"/>
          </a:xfrm>
        </p:grpSpPr>
        <p:cxnSp>
          <p:nvCxnSpPr>
            <p:cNvPr id="128" name="Straight Arrow Connector 127"/>
            <p:cNvCxnSpPr/>
            <p:nvPr/>
          </p:nvCxnSpPr>
          <p:spPr>
            <a:xfrm rot="180000" flipH="1" flipV="1">
              <a:off x="8920721" y="2795150"/>
              <a:ext cx="295811" cy="26625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180000" flipH="1" flipV="1">
              <a:off x="8397791" y="2277591"/>
              <a:ext cx="295811" cy="26625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91759" y="2658440"/>
              <a:ext cx="98961" cy="98961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58390" y="2698118"/>
              <a:ext cx="133369" cy="133369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25074" y="2741955"/>
              <a:ext cx="133369" cy="133369"/>
            </a:xfrm>
            <a:prstGeom prst="rect">
              <a:avLst/>
            </a:prstGeom>
          </p:spPr>
        </p:pic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299" y="3498420"/>
            <a:ext cx="1133340" cy="1141612"/>
          </a:xfrm>
          <a:prstGeom prst="rect">
            <a:avLst/>
          </a:prstGeom>
        </p:spPr>
      </p:pic>
      <p:sp>
        <p:nvSpPr>
          <p:cNvPr id="139" name="Text Box 656"/>
          <p:cNvSpPr txBox="1">
            <a:spLocks noChangeArrowheads="1"/>
          </p:cNvSpPr>
          <p:nvPr/>
        </p:nvSpPr>
        <p:spPr bwMode="auto">
          <a:xfrm>
            <a:off x="6340400" y="4705453"/>
            <a:ext cx="2641095" cy="12600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err="1"/>
              <a:t>Прозора</a:t>
            </a:r>
            <a:r>
              <a:rPr lang="ru-RU" sz="1200" dirty="0"/>
              <a:t> </a:t>
            </a:r>
            <a:r>
              <a:rPr lang="ru-RU" sz="1200" dirty="0" err="1"/>
              <a:t>скляна</a:t>
            </a:r>
            <a:r>
              <a:rPr lang="ru-RU" sz="1200" dirty="0"/>
              <a:t> трубка (</a:t>
            </a:r>
            <a:r>
              <a:rPr lang="ru-RU" sz="1200" dirty="0" err="1"/>
              <a:t>під</a:t>
            </a:r>
            <a:r>
              <a:rPr lang="ru-RU" sz="1200" dirty="0"/>
              <a:t> вакуумом)</a:t>
            </a:r>
          </a:p>
          <a:p>
            <a:pPr marL="228600" indent="-228600">
              <a:buFont typeface="+mj-lt"/>
              <a:buAutoNum type="arabicPeriod"/>
            </a:pPr>
            <a:r>
              <a:rPr lang="uk-UA" sz="1200" dirty="0"/>
              <a:t>Вхід/вихід</a:t>
            </a:r>
            <a:r>
              <a:rPr lang="ru-RU" sz="1200" dirty="0"/>
              <a:t> </a:t>
            </a:r>
            <a:r>
              <a:rPr lang="ru-RU" sz="1200" dirty="0" err="1"/>
              <a:t>теплоносія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Абсорбер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/>
              <a:t>Теплообмінник</a:t>
            </a:r>
            <a:r>
              <a:rPr lang="ru-RU" sz="1200" dirty="0"/>
              <a:t>/конденсатор</a:t>
            </a:r>
          </a:p>
        </p:txBody>
      </p:sp>
      <p:sp>
        <p:nvSpPr>
          <p:cNvPr id="141" name="Text Box 658"/>
          <p:cNvSpPr txBox="1">
            <a:spLocks noChangeArrowheads="1"/>
          </p:cNvSpPr>
          <p:nvPr/>
        </p:nvSpPr>
        <p:spPr bwMode="auto">
          <a:xfrm>
            <a:off x="8631312" y="2980861"/>
            <a:ext cx="252000" cy="252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lv-LV" sz="1050" b="1" dirty="0">
                <a:effectLst/>
                <a:latin typeface="+mj-lt"/>
                <a:ea typeface="Times New Roman" panose="02020603050405020304" pitchFamily="18" charset="0"/>
              </a:rPr>
              <a:t>1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42" name="Straight Connector 141"/>
          <p:cNvCxnSpPr>
            <a:stCxn id="141" idx="3"/>
          </p:cNvCxnSpPr>
          <p:nvPr/>
        </p:nvCxnSpPr>
        <p:spPr>
          <a:xfrm flipH="1">
            <a:off x="8522343" y="3195956"/>
            <a:ext cx="145874" cy="369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141" idx="1"/>
          </p:cNvCxnSpPr>
          <p:nvPr/>
        </p:nvCxnSpPr>
        <p:spPr>
          <a:xfrm>
            <a:off x="8559982" y="2946759"/>
            <a:ext cx="108235" cy="71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658"/>
          <p:cNvSpPr txBox="1">
            <a:spLocks noChangeArrowheads="1"/>
          </p:cNvSpPr>
          <p:nvPr/>
        </p:nvSpPr>
        <p:spPr bwMode="auto">
          <a:xfrm>
            <a:off x="7507893" y="4260079"/>
            <a:ext cx="252000" cy="2520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effectLst/>
                <a:latin typeface="+mj-lt"/>
                <a:ea typeface="Times New Roman" panose="02020603050405020304" pitchFamily="18" charset="0"/>
              </a:rPr>
              <a:t>2</a:t>
            </a:r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7759893" y="4092372"/>
            <a:ext cx="743076" cy="270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7198766" y="4017342"/>
            <a:ext cx="303584" cy="317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Box 658"/>
          <p:cNvSpPr txBox="1">
            <a:spLocks noChangeArrowheads="1"/>
          </p:cNvSpPr>
          <p:nvPr/>
        </p:nvSpPr>
        <p:spPr bwMode="auto">
          <a:xfrm>
            <a:off x="6946766" y="2960249"/>
            <a:ext cx="252000" cy="25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latin typeface="+mj-lt"/>
                <a:ea typeface="Times New Roman" panose="02020603050405020304" pitchFamily="18" charset="0"/>
              </a:rPr>
              <a:t>3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57" name="Straight Connector 156"/>
          <p:cNvCxnSpPr>
            <a:stCxn id="155" idx="5"/>
          </p:cNvCxnSpPr>
          <p:nvPr/>
        </p:nvCxnSpPr>
        <p:spPr>
          <a:xfrm>
            <a:off x="7161861" y="3175344"/>
            <a:ext cx="500275" cy="29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Box 658"/>
          <p:cNvSpPr txBox="1">
            <a:spLocks noChangeArrowheads="1"/>
          </p:cNvSpPr>
          <p:nvPr/>
        </p:nvSpPr>
        <p:spPr bwMode="auto">
          <a:xfrm>
            <a:off x="8883312" y="3311841"/>
            <a:ext cx="252000" cy="25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latin typeface="+mj-lt"/>
                <a:ea typeface="Times New Roman" panose="02020603050405020304" pitchFamily="18" charset="0"/>
              </a:rPr>
              <a:t>3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62" name="Straight Connector 161"/>
          <p:cNvCxnSpPr>
            <a:stCxn id="158" idx="4"/>
          </p:cNvCxnSpPr>
          <p:nvPr/>
        </p:nvCxnSpPr>
        <p:spPr>
          <a:xfrm flipH="1">
            <a:off x="8805006" y="3563841"/>
            <a:ext cx="204306" cy="50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658"/>
          <p:cNvSpPr txBox="1">
            <a:spLocks noChangeArrowheads="1"/>
          </p:cNvSpPr>
          <p:nvPr/>
        </p:nvSpPr>
        <p:spPr bwMode="auto">
          <a:xfrm>
            <a:off x="7559113" y="2246772"/>
            <a:ext cx="252000" cy="2520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latin typeface="+mj-lt"/>
                <a:ea typeface="Times New Roman" panose="02020603050405020304" pitchFamily="18" charset="0"/>
              </a:rPr>
              <a:t>4</a:t>
            </a:r>
            <a:endParaRPr lang="en-GB" sz="105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cxnSp>
        <p:nvCxnSpPr>
          <p:cNvPr id="165" name="Straight Connector 164"/>
          <p:cNvCxnSpPr>
            <a:stCxn id="163" idx="6"/>
          </p:cNvCxnSpPr>
          <p:nvPr/>
        </p:nvCxnSpPr>
        <p:spPr>
          <a:xfrm>
            <a:off x="7811113" y="2372772"/>
            <a:ext cx="1028301" cy="49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19" y="-99392"/>
            <a:ext cx="8683348" cy="1143000"/>
          </a:xfrm>
        </p:spPr>
        <p:txBody>
          <a:bodyPr/>
          <a:lstStyle/>
          <a:p>
            <a:r>
              <a:rPr lang="uk-UA" altLang="lv-LV" dirty="0">
                <a:solidFill>
                  <a:schemeClr val="tx1"/>
                </a:solidFill>
              </a:rPr>
              <a:t>Основні характеристики колекторів</a:t>
            </a:r>
            <a:endParaRPr lang="en-GB" altLang="lv-LV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27381" y="2583210"/>
                <a:ext cx="4745080" cy="34380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1600" dirty="0">
                    <a:solidFill>
                      <a:schemeClr val="tx1"/>
                    </a:solidFill>
                  </a:rPr>
                  <a:t>де</a:t>
                </a:r>
                <a:r>
                  <a:rPr lang="en-GB" sz="16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lv-LV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uk-UA" sz="1600" dirty="0"/>
                  <a:t>–</a:t>
                </a:r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коефіцієнт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нульових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втрат</a:t>
                </a:r>
                <a:r>
                  <a:rPr lang="ru-RU" sz="1600" dirty="0">
                    <a:solidFill>
                      <a:schemeClr val="tx1"/>
                    </a:solidFill>
                  </a:rPr>
                  <a:t>,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пов'язаний</a:t>
                </a:r>
                <a:r>
                  <a:rPr lang="ru-RU" sz="1600" dirty="0">
                    <a:solidFill>
                      <a:schemeClr val="tx1"/>
                    </a:solidFill>
                  </a:rPr>
                  <a:t> із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оптичною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ефективністю</a:t>
                </a:r>
                <a:endParaRPr lang="uk-UA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GB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uk-UA" sz="1600" dirty="0"/>
                  <a:t>–</a:t>
                </a:r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коефіцієнт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лінійних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теплових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втрат</a:t>
                </a:r>
                <a:r>
                  <a:rPr lang="ru-RU" sz="1600" dirty="0">
                    <a:solidFill>
                      <a:schemeClr val="tx1"/>
                    </a:solidFill>
                  </a:rPr>
                  <a:t> (Вт/м²К)</a:t>
                </a:r>
                <a:endParaRPr lang="uk-UA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GB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uk-UA" sz="1600" dirty="0"/>
                  <a:t>–</a:t>
                </a:r>
                <a:r>
                  <a:rPr lang="en-GB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коефіцієнт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квадратичних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втрат</a:t>
                </a:r>
                <a:r>
                  <a:rPr lang="ru-RU" sz="1600" dirty="0">
                    <a:solidFill>
                      <a:schemeClr val="tx1"/>
                    </a:solidFill>
                  </a:rPr>
                  <a:t> тепла (Вт/м²K²) </a:t>
                </a:r>
                <a:endParaRPr lang="uk-UA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v-LV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lv-LV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uk-UA" sz="1600" dirty="0"/>
                  <a:t>–</a:t>
                </a:r>
                <a:r>
                  <a:rPr lang="en-GB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середня</a:t>
                </a:r>
                <a:r>
                  <a:rPr lang="ru-RU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температура </a:t>
                </a:r>
                <a:r>
                  <a:rPr lang="ru-RU" sz="16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колектора</a:t>
                </a:r>
                <a:r>
                  <a:rPr lang="ru-RU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en-GB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K) </a:t>
                </a:r>
                <a:endParaRPr lang="uk-UA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lv-LV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lv-LV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uk-UA" sz="1600" dirty="0"/>
                  <a:t>–</a:t>
                </a:r>
                <a:r>
                  <a:rPr lang="en-GB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середня температура навколишнього </a:t>
                </a:r>
                <a:r>
                  <a:rPr lang="ru-RU" sz="16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середовища</a:t>
                </a:r>
                <a:r>
                  <a:rPr lang="ru-RU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en-GB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K) </a:t>
                </a:r>
                <a:endParaRPr lang="uk-UA" sz="16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–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інтенсивність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опромінення</a:t>
                </a:r>
                <a:r>
                  <a:rPr lang="ru-RU" sz="1600" dirty="0">
                    <a:solidFill>
                      <a:schemeClr val="tx1"/>
                    </a:solidFill>
                  </a:rPr>
                  <a:t> на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скляній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панелі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</a:rPr>
                  <a:t>колектора</a:t>
                </a:r>
                <a:r>
                  <a:rPr lang="ru-RU" sz="1600" dirty="0">
                    <a:solidFill>
                      <a:schemeClr val="tx1"/>
                    </a:solidFill>
                  </a:rPr>
                  <a:t> (Вт/м²)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381" y="2583210"/>
                <a:ext cx="4745080" cy="3438078"/>
              </a:xfrm>
              <a:blipFill>
                <a:blip r:embed="rId3"/>
                <a:stretch>
                  <a:fillRect l="-771" t="-5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1943" y="1412776"/>
            <a:ext cx="6548923" cy="3690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8246" y="5120038"/>
            <a:ext cx="471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Різниця температур</a:t>
            </a:r>
            <a:r>
              <a:rPr lang="lv-LV" sz="1200" dirty="0"/>
              <a:t> (T</a:t>
            </a:r>
            <a:r>
              <a:rPr lang="lv-LV" sz="1200" baseline="-25000" dirty="0"/>
              <a:t>c</a:t>
            </a:r>
            <a:r>
              <a:rPr lang="lv-LV" sz="1200" dirty="0"/>
              <a:t>-T</a:t>
            </a:r>
            <a:r>
              <a:rPr lang="lv-LV" sz="1200" baseline="-25000" dirty="0"/>
              <a:t>a</a:t>
            </a:r>
            <a:r>
              <a:rPr lang="lv-LV" sz="1200" dirty="0"/>
              <a:t>)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835810" y="314648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Ефективність </a:t>
            </a:r>
            <a:r>
              <a:rPr lang="uk-UA" sz="1200" dirty="0" err="1"/>
              <a:t>колектора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69328" y="170080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Оптичні втрати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62212" y="2636912"/>
            <a:ext cx="1246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Теплові втрати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10776519" y="1731207"/>
            <a:ext cx="136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Сонячне </a:t>
            </a:r>
          </a:p>
          <a:p>
            <a:r>
              <a:rPr lang="uk-UA" sz="1200" dirty="0"/>
              <a:t>випромінювання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3597" y="1479069"/>
                <a:ext cx="411657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lv-LV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GB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lv-LV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lv-LV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lv-LV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v-LV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lv-LV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lv-LV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lv-LV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  <m:r>
                                <a:rPr lang="lv-LV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lv-LV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lv-LV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v-LV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lv-LV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lv-LV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lv-LV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</m:sub>
                                  </m:sSub>
                                  <m:r>
                                    <a:rPr lang="lv-LV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lv-LV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lv-LV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7" y="1479069"/>
                <a:ext cx="4116576" cy="55579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45912" y="1809985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lv-LV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12" y="1809985"/>
                <a:ext cx="484363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9116483" y="1174919"/>
            <a:ext cx="2880000" cy="0"/>
          </a:xfrm>
          <a:prstGeom prst="line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3535" y="1174919"/>
            <a:ext cx="8712968" cy="0"/>
          </a:xfrm>
          <a:prstGeom prst="line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96985"/>
              </p:ext>
            </p:extLst>
          </p:nvPr>
        </p:nvGraphicFramePr>
        <p:xfrm>
          <a:off x="335360" y="1403251"/>
          <a:ext cx="11681136" cy="53301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2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0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0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0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227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306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Занурений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теплообмінник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одному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рівні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Двотрубне з'єднання із зовнішнім теплообмінником на різному рівні (стратифікація з перемикаючим клапаном)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Резервуар, тепло передає теплообмінник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Вивантаження теплообмінниками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14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930">
                <a:tc>
                  <a:txBody>
                    <a:bodyPr/>
                    <a:lstStyle/>
                    <a:p>
                      <a:pPr algn="ctr"/>
                      <a:r>
                        <a:rPr lang="uk-U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Дворівневі занурені/внутрішні теплообмінники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Зовнішній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теплообмінник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внутрішній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стратифікатор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Цистерна в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резервуарній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системі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Резервуар для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гарячої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води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вбудований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теплове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сховище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Пряме вивантаження через подвійний вихід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32207"/>
            <a:ext cx="12097344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1.2. </a:t>
            </a:r>
            <a:r>
              <a:rPr lang="ru-RU" dirty="0" err="1">
                <a:solidFill>
                  <a:schemeClr val="tx1"/>
                </a:solidFill>
              </a:rPr>
              <a:t>Зберігання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приклади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конфігурацій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416" y="1520469"/>
            <a:ext cx="1775588" cy="1585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409" y="4275592"/>
            <a:ext cx="2369601" cy="1748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7007" y="1362716"/>
            <a:ext cx="2450777" cy="17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9117" y="4296115"/>
            <a:ext cx="2213175" cy="185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6040" y="1382265"/>
            <a:ext cx="2093721" cy="1723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5919" y="4319416"/>
            <a:ext cx="1097835" cy="1721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37809" y="1607340"/>
            <a:ext cx="1247527" cy="1273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60496" y="1607340"/>
            <a:ext cx="1378681" cy="1236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37381" y="4293096"/>
            <a:ext cx="2212562" cy="17130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19332" y="969713"/>
            <a:ext cx="2099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ЗАВАНТАЖЕННЯ</a:t>
            </a:r>
            <a:endParaRPr lang="lv-LV" dirty="0"/>
          </a:p>
        </p:txBody>
      </p:sp>
      <p:sp>
        <p:nvSpPr>
          <p:cNvPr id="19" name="TextBox 18"/>
          <p:cNvSpPr txBox="1"/>
          <p:nvPr/>
        </p:nvSpPr>
        <p:spPr>
          <a:xfrm>
            <a:off x="9696400" y="980728"/>
            <a:ext cx="21265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/>
              <a:t>ВИВАНТАЖЕННЯ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5360" y="931635"/>
            <a:ext cx="0" cy="35831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97433" y="978259"/>
            <a:ext cx="0" cy="35831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15533" y="978259"/>
            <a:ext cx="0" cy="35831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B769F0-53B8-40AC-9AFC-F7E3FC20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163513"/>
            <a:ext cx="28448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59B909-2B73-4151-A9F9-5FD77C81D415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4CF52-85C3-4632-9777-4CDD8BAC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04087"/>
            <a:ext cx="11737304" cy="1143000"/>
          </a:xfrm>
        </p:spPr>
        <p:txBody>
          <a:bodyPr/>
          <a:lstStyle/>
          <a:p>
            <a:pPr marL="0" indent="0">
              <a:buNone/>
            </a:pPr>
            <a:r>
              <a:rPr lang="uk-UA" altLang="lv-LV" dirty="0">
                <a:solidFill>
                  <a:schemeClr val="tx1"/>
                </a:solidFill>
              </a:rPr>
              <a:t>Енергозапас резервуара для зберігання</a:t>
            </a:r>
            <a:endParaRPr lang="lv-LV" altLang="lv-LV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2C852D-D5DC-47BE-B41A-1B16F1F33D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511" y="2678282"/>
            <a:ext cx="3842305" cy="34371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де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Q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400" dirty="0"/>
              <a:t>–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uk-UA" sz="2200" dirty="0">
                <a:solidFill>
                  <a:schemeClr val="tx1"/>
                </a:solidFill>
              </a:rPr>
              <a:t>тепловміст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uk-UA" sz="2200" dirty="0">
                <a:solidFill>
                  <a:schemeClr val="tx1"/>
                </a:solidFill>
              </a:rPr>
              <a:t>Вт-год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m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400" dirty="0"/>
              <a:t>–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маса</a:t>
            </a:r>
            <a:r>
              <a:rPr lang="ru-RU" sz="2200" dirty="0">
                <a:solidFill>
                  <a:schemeClr val="tx1"/>
                </a:solidFill>
              </a:rPr>
              <a:t> води/</a:t>
            </a:r>
            <a:r>
              <a:rPr lang="ru-RU" sz="2200" dirty="0" err="1">
                <a:solidFill>
                  <a:schemeClr val="tx1"/>
                </a:solidFill>
              </a:rPr>
              <a:t>рідини</a:t>
            </a:r>
            <a:r>
              <a:rPr lang="ru-RU" sz="2200" dirty="0">
                <a:solidFill>
                  <a:schemeClr val="tx1"/>
                </a:solidFill>
              </a:rPr>
              <a:t> (кг)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c</a:t>
            </a:r>
            <a:r>
              <a:rPr lang="en-US" sz="2200" baseline="-25000" dirty="0" err="1">
                <a:solidFill>
                  <a:schemeClr val="tx1"/>
                </a:solidFill>
              </a:rPr>
              <a:t>w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400" dirty="0"/>
              <a:t>–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питома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теплоємність</a:t>
            </a:r>
            <a:r>
              <a:rPr lang="ru-RU" sz="2200" dirty="0">
                <a:solidFill>
                  <a:schemeClr val="tx1"/>
                </a:solidFill>
              </a:rPr>
              <a:t> води (1,16 Вт-год/кг)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ΔT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400" dirty="0"/>
              <a:t>–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різниця</a:t>
            </a:r>
            <a:r>
              <a:rPr lang="ru-RU" sz="2200" dirty="0">
                <a:solidFill>
                  <a:schemeClr val="tx1"/>
                </a:solidFill>
              </a:rPr>
              <a:t> температур (K) </a:t>
            </a:r>
            <a:r>
              <a:rPr lang="ru-RU" sz="2200" dirty="0" err="1">
                <a:solidFill>
                  <a:schemeClr val="tx1"/>
                </a:solidFill>
              </a:rPr>
              <a:t>між</a:t>
            </a:r>
            <a:r>
              <a:rPr lang="ru-RU" sz="2200" dirty="0">
                <a:solidFill>
                  <a:schemeClr val="tx1"/>
                </a:solidFill>
              </a:rPr>
              <a:t> шарами</a:t>
            </a:r>
            <a:endParaRPr lang="lv-LV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493542"/>
            <a:ext cx="383021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800" b="1" dirty="0">
                <a:latin typeface="+mj-lt"/>
              </a:rPr>
              <a:t>Q = m∙c</a:t>
            </a:r>
            <a:r>
              <a:rPr lang="lv-LV" sz="2800" b="1" baseline="-25000" dirty="0">
                <a:latin typeface="+mj-lt"/>
              </a:rPr>
              <a:t>w</a:t>
            </a:r>
            <a:r>
              <a:rPr lang="el-GR" sz="2800" b="1" dirty="0">
                <a:latin typeface="+mj-lt"/>
              </a:rPr>
              <a:t>∙ Δ</a:t>
            </a:r>
            <a:r>
              <a:rPr lang="en-US" sz="2800" b="1" dirty="0">
                <a:latin typeface="+mj-lt"/>
              </a:rPr>
              <a:t>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2733" y="1489736"/>
            <a:ext cx="1533333" cy="2704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2893" y="1436463"/>
            <a:ext cx="1702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rgbClr val="C00000"/>
                </a:solidFill>
              </a:rPr>
              <a:t>Гаряча вода</a:t>
            </a:r>
            <a:r>
              <a:rPr lang="en-GB" sz="1400" dirty="0">
                <a:solidFill>
                  <a:srgbClr val="C00000"/>
                </a:solidFill>
              </a:rPr>
              <a:t>:</a:t>
            </a:r>
            <a:r>
              <a:rPr lang="lv-LV" sz="1400" dirty="0">
                <a:solidFill>
                  <a:srgbClr val="C00000"/>
                </a:solidFill>
              </a:rPr>
              <a:t> 60</a:t>
            </a:r>
            <a:r>
              <a:rPr lang="lv-LV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553" y="3959188"/>
            <a:ext cx="1845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rgbClr val="0070C0"/>
                </a:solidFill>
              </a:rPr>
              <a:t>Холодна вода</a:t>
            </a:r>
            <a:r>
              <a:rPr lang="lv-LV" sz="1400" dirty="0">
                <a:solidFill>
                  <a:srgbClr val="0070C0"/>
                </a:solidFill>
              </a:rPr>
              <a:t> 15</a:t>
            </a:r>
            <a:r>
              <a:rPr lang="lv-LV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4126" y="2161767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rgbClr val="C00000"/>
                </a:solidFill>
              </a:rPr>
              <a:t> 60</a:t>
            </a:r>
            <a:r>
              <a:rPr lang="lv-LV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1633" y="365474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rgbClr val="0070C0"/>
                </a:solidFill>
              </a:rPr>
              <a:t>15</a:t>
            </a:r>
            <a:r>
              <a:rPr lang="lv-LV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2194" y="29380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30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69599" y="1890155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rgbClr val="C00000"/>
                </a:solidFill>
              </a:rPr>
              <a:t>20</a:t>
            </a:r>
            <a:r>
              <a:rPr lang="lv-LV" sz="1400" dirty="0">
                <a:solidFill>
                  <a:srgbClr val="C00000"/>
                </a:solidFill>
              </a:rPr>
              <a:t>0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uk-UA" sz="1400" dirty="0">
                <a:solidFill>
                  <a:srgbClr val="C00000"/>
                </a:solidFill>
              </a:rPr>
              <a:t>кг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9221" y="2602347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/>
              <a:t> </a:t>
            </a:r>
            <a:r>
              <a:rPr lang="en-GB" sz="1400" dirty="0"/>
              <a:t>20</a:t>
            </a:r>
            <a:r>
              <a:rPr lang="lv-LV" sz="1400" dirty="0"/>
              <a:t>0</a:t>
            </a:r>
            <a:r>
              <a:rPr lang="en-GB" sz="1400" dirty="0"/>
              <a:t> </a:t>
            </a:r>
            <a:r>
              <a:rPr lang="uk-UA" sz="1400" dirty="0"/>
              <a:t>кг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49221" y="3351607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rgbClr val="0070C0"/>
                </a:solidFill>
              </a:rPr>
              <a:t>20</a:t>
            </a:r>
            <a:r>
              <a:rPr lang="lv-LV" sz="1400" dirty="0">
                <a:solidFill>
                  <a:srgbClr val="0070C0"/>
                </a:solidFill>
              </a:rPr>
              <a:t>0</a:t>
            </a:r>
            <a:r>
              <a:rPr lang="en-GB" sz="1400" dirty="0">
                <a:solidFill>
                  <a:srgbClr val="0070C0"/>
                </a:solidFill>
              </a:rPr>
              <a:t> </a:t>
            </a:r>
            <a:r>
              <a:rPr lang="uk-UA" sz="1400" dirty="0">
                <a:solidFill>
                  <a:srgbClr val="0070C0"/>
                </a:solidFill>
              </a:rPr>
              <a:t>кг</a:t>
            </a:r>
            <a:endParaRPr lang="en-GB" sz="14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97553" y="1890155"/>
            <a:ext cx="2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97553" y="2578608"/>
            <a:ext cx="2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91472" y="3281178"/>
            <a:ext cx="2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1472" y="3931979"/>
            <a:ext cx="2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79868" y="4605806"/>
            <a:ext cx="3448380" cy="150958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marL="0" indent="0">
              <a:buNone/>
            </a:pPr>
            <a:r>
              <a:rPr lang="lv-LV" b="1" dirty="0"/>
              <a:t>Q = m∙c</a:t>
            </a:r>
            <a:r>
              <a:rPr lang="lv-LV" b="1" baseline="-25000" dirty="0"/>
              <a:t>w</a:t>
            </a:r>
            <a:r>
              <a:rPr lang="el-GR" b="1" dirty="0"/>
              <a:t>∙ Δ </a:t>
            </a:r>
            <a:r>
              <a:rPr lang="en-US" b="1" dirty="0"/>
              <a:t>T</a:t>
            </a:r>
          </a:p>
          <a:p>
            <a:pPr marL="0" indent="0">
              <a:buNone/>
            </a:pPr>
            <a:r>
              <a:rPr lang="en-US" dirty="0"/>
              <a:t>    = 200kg </a:t>
            </a:r>
            <a:r>
              <a:rPr lang="lv-LV" dirty="0"/>
              <a:t>∙</a:t>
            </a:r>
            <a:r>
              <a:rPr lang="en-GB" dirty="0"/>
              <a:t> 1.16Wh/</a:t>
            </a:r>
            <a:r>
              <a:rPr lang="en-GB" dirty="0" err="1"/>
              <a:t>kgK</a:t>
            </a:r>
            <a:r>
              <a:rPr lang="lv-LV" dirty="0"/>
              <a:t> ∙</a:t>
            </a:r>
            <a:r>
              <a:rPr lang="en-GB" dirty="0"/>
              <a:t>0K +</a:t>
            </a:r>
          </a:p>
          <a:p>
            <a:r>
              <a:rPr lang="en-GB" dirty="0"/>
              <a:t>       </a:t>
            </a:r>
            <a:r>
              <a:rPr lang="en-US" dirty="0"/>
              <a:t>200kg </a:t>
            </a:r>
            <a:r>
              <a:rPr lang="lv-LV" dirty="0"/>
              <a:t>∙</a:t>
            </a:r>
            <a:r>
              <a:rPr lang="en-GB" dirty="0"/>
              <a:t> 1.16Wh/</a:t>
            </a:r>
            <a:r>
              <a:rPr lang="en-GB" dirty="0" err="1"/>
              <a:t>kgK</a:t>
            </a:r>
            <a:r>
              <a:rPr lang="lv-LV" dirty="0"/>
              <a:t> ∙</a:t>
            </a:r>
            <a:r>
              <a:rPr lang="en-GB" dirty="0"/>
              <a:t>15K +</a:t>
            </a:r>
          </a:p>
          <a:p>
            <a:r>
              <a:rPr lang="en-US" dirty="0"/>
              <a:t>       200kg </a:t>
            </a:r>
            <a:r>
              <a:rPr lang="lv-LV" dirty="0"/>
              <a:t>∙</a:t>
            </a:r>
            <a:r>
              <a:rPr lang="en-GB" dirty="0"/>
              <a:t> 1.16Wh/</a:t>
            </a:r>
            <a:r>
              <a:rPr lang="en-GB" dirty="0" err="1"/>
              <a:t>kgK</a:t>
            </a:r>
            <a:r>
              <a:rPr lang="lv-LV" dirty="0"/>
              <a:t> ∙</a:t>
            </a:r>
            <a:r>
              <a:rPr lang="en-GB" dirty="0"/>
              <a:t>45K =</a:t>
            </a:r>
          </a:p>
          <a:p>
            <a:r>
              <a:rPr lang="en-GB" dirty="0"/>
              <a:t>       13920Wh </a:t>
            </a:r>
            <a:r>
              <a:rPr lang="en-GB" b="1" dirty="0"/>
              <a:t>= 13.92kWh 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183008" y="3459280"/>
            <a:ext cx="9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0070C0"/>
                </a:solidFill>
              </a:rPr>
              <a:t>Δ</a:t>
            </a:r>
            <a:r>
              <a:rPr lang="en-US" sz="1600" dirty="0">
                <a:solidFill>
                  <a:srgbClr val="0070C0"/>
                </a:solidFill>
              </a:rPr>
              <a:t>T = 0 K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70807" y="2736391"/>
            <a:ext cx="1101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Δ</a:t>
            </a:r>
            <a:r>
              <a:rPr lang="en-US" sz="1600" dirty="0"/>
              <a:t>T = 15 K</a:t>
            </a:r>
            <a:endParaRPr lang="en-GB" sz="1600" dirty="0"/>
          </a:p>
        </p:txBody>
      </p:sp>
      <p:sp>
        <p:nvSpPr>
          <p:cNvPr id="26" name="Rectangle 25"/>
          <p:cNvSpPr/>
          <p:nvPr/>
        </p:nvSpPr>
        <p:spPr>
          <a:xfrm>
            <a:off x="7170807" y="2065611"/>
            <a:ext cx="1101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C00000"/>
                </a:solidFill>
              </a:rPr>
              <a:t>Δ</a:t>
            </a:r>
            <a:r>
              <a:rPr lang="en-US" sz="1600" dirty="0">
                <a:solidFill>
                  <a:srgbClr val="C00000"/>
                </a:solidFill>
              </a:rPr>
              <a:t>T = 45 K</a:t>
            </a:r>
            <a:endParaRPr lang="en-GB" sz="1600" dirty="0">
              <a:solidFill>
                <a:srgbClr val="C0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9158445" y="1590351"/>
          <a:ext cx="13811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Bitmap Image" r:id="rId5" imgW="1380960" imgH="2619360" progId="PBrush">
                  <p:embed/>
                </p:oleObj>
              </mc:Choice>
              <mc:Fallback>
                <p:oleObj name="Bitmap Image" r:id="rId5" imgW="1380960" imgH="261936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8445" y="1590351"/>
                        <a:ext cx="1381125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616280" y="4605806"/>
                <a:ext cx="3454062" cy="150958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noAutofit/>
              </a:bodyPr>
              <a:lstStyle/>
              <a:p>
                <a:pPr marL="0" indent="0">
                  <a:buNone/>
                </a:pPr>
                <a:r>
                  <a:rPr lang="el-GR" b="1" dirty="0"/>
                  <a:t>Δ </a:t>
                </a:r>
                <a:r>
                  <a:rPr lang="en-US" b="1" dirty="0"/>
                  <a:t>T = </a:t>
                </a:r>
                <a:r>
                  <a:rPr lang="lv-LV" b="1" dirty="0"/>
                  <a:t>Q </a:t>
                </a:r>
                <a:r>
                  <a:rPr lang="en-GB" b="1" dirty="0"/>
                  <a:t>/</a:t>
                </a:r>
                <a:r>
                  <a:rPr lang="lv-LV" b="1" dirty="0"/>
                  <a:t>m∙c</a:t>
                </a:r>
                <a:r>
                  <a:rPr lang="lv-LV" b="1" baseline="-25000" dirty="0"/>
                  <a:t>w</a:t>
                </a:r>
                <a:r>
                  <a:rPr lang="el-GR" b="1" dirty="0"/>
                  <a:t>∙ </a:t>
                </a:r>
                <a:endParaRPr lang="en-US" b="1" dirty="0"/>
              </a:p>
              <a:p>
                <a:r>
                  <a:rPr lang="en-GB" dirty="0"/>
                  <a:t>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13920 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Wh</m:t>
                        </m:r>
                      </m:num>
                      <m:den>
                        <m:r>
                          <a:rPr lang="en-GB" sz="2400" b="0" i="0" smtClean="0">
                            <a:latin typeface="Cambria Math" panose="02040503050406030204" pitchFamily="18" charset="0"/>
                          </a:rPr>
                          <m:t>600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∙1.16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kgK</m:t>
                        </m:r>
                      </m:den>
                    </m:f>
                  </m:oMath>
                </a14:m>
                <a:r>
                  <a:rPr lang="en-US" dirty="0">
                    <a:latin typeface="+mj-lt"/>
                  </a:rPr>
                  <a:t>= 20 K</a:t>
                </a:r>
              </a:p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T</a:t>
                </a:r>
                <a:r>
                  <a:rPr lang="uk-UA" baseline="-25000" dirty="0">
                    <a:latin typeface="+mj-lt"/>
                  </a:rPr>
                  <a:t>зберігання</a:t>
                </a:r>
                <a:r>
                  <a:rPr lang="en-US" dirty="0">
                    <a:latin typeface="+mj-lt"/>
                  </a:rPr>
                  <a:t> = </a:t>
                </a:r>
                <a:r>
                  <a:rPr lang="en-GB" b="1" dirty="0"/>
                  <a:t>35</a:t>
                </a:r>
                <a:r>
                  <a:rPr lang="lv-LV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°C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4605806"/>
                <a:ext cx="3454062" cy="1509580"/>
              </a:xfrm>
              <a:prstGeom prst="rect">
                <a:avLst/>
              </a:prstGeom>
              <a:blipFill rotWithShape="0">
                <a:blip r:embed="rId7"/>
                <a:stretch>
                  <a:fillRect l="-1049" t="-1587" r="-524" b="-4762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55840" y="136876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600</a:t>
            </a:r>
            <a:r>
              <a:rPr lang="uk-UA" sz="1400" b="1" dirty="0"/>
              <a:t>кг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877795" y="139945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600</a:t>
            </a:r>
            <a:r>
              <a:rPr lang="uk-UA" sz="1400" b="1" dirty="0"/>
              <a:t>кг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302913" y="4004788"/>
            <a:ext cx="1796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rgbClr val="0070C0"/>
                </a:solidFill>
              </a:rPr>
              <a:t>Холодна вода </a:t>
            </a:r>
            <a:r>
              <a:rPr lang="lv-LV" sz="1400" dirty="0">
                <a:solidFill>
                  <a:srgbClr val="0070C0"/>
                </a:solidFill>
              </a:rPr>
              <a:t>15</a:t>
            </a:r>
            <a:r>
              <a:rPr lang="lv-LV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94436" y="2733877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35</a:t>
            </a:r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555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SSI_zals">
  <a:themeElements>
    <a:clrScheme name="Custom 4">
      <a:dk1>
        <a:srgbClr val="000000"/>
      </a:dk1>
      <a:lt1>
        <a:srgbClr val="FFFFFF"/>
      </a:lt1>
      <a:dk2>
        <a:srgbClr val="DDE9EC"/>
      </a:dk2>
      <a:lt2>
        <a:srgbClr val="4646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775F55"/>
      </a:accent6>
      <a:hlink>
        <a:srgbClr val="0084B4"/>
      </a:hlink>
      <a:folHlink>
        <a:srgbClr val="00B0F0"/>
      </a:folHlink>
    </a:clrScheme>
    <a:fontScheme name="VASSI_za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SI_zal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SI_zal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SI_zal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SI_zal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SI_zal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SI_zal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SI_zal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SI_zal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SI_zal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SI_zal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SI_zal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SI_zal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VASSI_zals</Template>
  <TotalTime>12713</TotalTime>
  <Words>4763</Words>
  <Application>Microsoft Office PowerPoint</Application>
  <PresentationFormat>Произвольный</PresentationFormat>
  <Paragraphs>876</Paragraphs>
  <Slides>31</Slides>
  <Notes>31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VASSI_zals</vt:lpstr>
      <vt:lpstr>Воздушный поток</vt:lpstr>
      <vt:lpstr>Bitmap Image</vt:lpstr>
      <vt:lpstr>Низькопотенційні та альтернативні джерела енергії</vt:lpstr>
      <vt:lpstr>Лекції  для заочного відділення</vt:lpstr>
      <vt:lpstr>Зміст</vt:lpstr>
      <vt:lpstr>Сонячна енергія</vt:lpstr>
      <vt:lpstr>1. Сонячне теплопостачання </vt:lpstr>
      <vt:lpstr>1.1. Сонячні колектори</vt:lpstr>
      <vt:lpstr>Основні характеристики колекторів</vt:lpstr>
      <vt:lpstr>1.2. Зберігання – приклади конфігурацій</vt:lpstr>
      <vt:lpstr>Енергозапас резервуара для зберігання</vt:lpstr>
      <vt:lpstr>Важливість стратифікації</vt:lpstr>
      <vt:lpstr>Спрощений метод розрахунку гарячого водопостачання</vt:lpstr>
      <vt:lpstr> Базовий принцип фотоелектричних систем</vt:lpstr>
      <vt:lpstr>Фотоелектрична – панель – модуль – масив</vt:lpstr>
      <vt:lpstr>Основні технології ФЕ-модулів</vt:lpstr>
      <vt:lpstr>Рейтинг ФЕ-модуля</vt:lpstr>
      <vt:lpstr>Загальні налаштування сонячної ФЕ-системи</vt:lpstr>
      <vt:lpstr>Мережеві системи</vt:lpstr>
      <vt:lpstr>Початковий дизайн проекту</vt:lpstr>
      <vt:lpstr>Оцінка вироблення енергії – ФЕ ГІС</vt:lpstr>
      <vt:lpstr>3. Тепловий насос – основна концепція</vt:lpstr>
      <vt:lpstr>Як працює тепловий насос?</vt:lpstr>
      <vt:lpstr>Ефективність системи теплового насоса</vt:lpstr>
      <vt:lpstr>Коефіцієнт корисної дії теплового насоса</vt:lpstr>
      <vt:lpstr>Важливість температурного режиму</vt:lpstr>
      <vt:lpstr>Сезонний коефіцієнт продуктивності  теплового насоса</vt:lpstr>
      <vt:lpstr>Теплові джерела</vt:lpstr>
      <vt:lpstr>Первинні геотермальні енергетичні джерела</vt:lpstr>
      <vt:lpstr>Розміри системи теплового насоса</vt:lpstr>
      <vt:lpstr>Каскад теплових насосів</vt:lpstr>
      <vt:lpstr>Теплопередача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Dace Eihvalde</dc:creator>
  <cp:lastModifiedBy>Користувач Windows</cp:lastModifiedBy>
  <cp:revision>1551</cp:revision>
  <cp:lastPrinted>2019-06-07T09:27:34Z</cp:lastPrinted>
  <dcterms:created xsi:type="dcterms:W3CDTF">2015-02-12T10:49:47Z</dcterms:created>
  <dcterms:modified xsi:type="dcterms:W3CDTF">2020-10-30T20:47:08Z</dcterms:modified>
</cp:coreProperties>
</file>