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veat Bold" panose="020B0604020202020204" charset="-52"/>
      <p:regular r:id="rId15"/>
    </p:embeddedFont>
    <p:embeddedFont>
      <p:font typeface="Coco Gothic" panose="020B0604020202020204" charset="0"/>
      <p:regular r:id="rId16"/>
    </p:embeddedFont>
    <p:embeddedFont>
      <p:font typeface="Coco Gothic Bold" panose="020B0604020202020204" charset="0"/>
      <p:regular r:id="rId17"/>
    </p:embeddedFont>
    <p:embeddedFont>
      <p:font typeface="Cooper BT Bold" panose="020B0604020202020204" charset="0"/>
      <p:regular r:id="rId18"/>
    </p:embeddedFont>
    <p:embeddedFont>
      <p:font typeface="Gagalin" panose="020B0604020202020204" charset="0"/>
      <p:regular r:id="rId19"/>
    </p:embeddedFont>
    <p:embeddedFont>
      <p:font typeface="LeoHand" panose="020B0604020202020204" charset="-52"/>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4.svg"/><Relationship Id="rId5" Type="http://schemas.openxmlformats.org/officeDocument/2006/relationships/image" Target="../media/image20.svg"/><Relationship Id="rId10" Type="http://schemas.openxmlformats.org/officeDocument/2006/relationships/image" Target="../media/image43.png"/><Relationship Id="rId4" Type="http://schemas.openxmlformats.org/officeDocument/2006/relationships/image" Target="../media/image19.png"/><Relationship Id="rId9" Type="http://schemas.openxmlformats.org/officeDocument/2006/relationships/image" Target="../media/image58.sv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3" Type="http://schemas.openxmlformats.org/officeDocument/2006/relationships/image" Target="../media/image61.svg"/><Relationship Id="rId7" Type="http://schemas.openxmlformats.org/officeDocument/2006/relationships/image" Target="../media/image20.svg"/><Relationship Id="rId12" Type="http://schemas.openxmlformats.org/officeDocument/2006/relationships/image" Target="../media/image12.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4.svg"/><Relationship Id="rId5" Type="http://schemas.openxmlformats.org/officeDocument/2006/relationships/image" Target="../media/image42.sv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7.svg"/><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7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2.svg"/><Relationship Id="rId12" Type="http://schemas.openxmlformats.org/officeDocument/2006/relationships/image" Target="../media/image3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png"/><Relationship Id="rId5" Type="http://schemas.openxmlformats.org/officeDocument/2006/relationships/image" Target="../media/image9.svg"/><Relationship Id="rId10" Type="http://schemas.openxmlformats.org/officeDocument/2006/relationships/image" Target="../media/image29.svg"/><Relationship Id="rId4" Type="http://schemas.openxmlformats.org/officeDocument/2006/relationships/image" Target="../media/image8.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14.png"/><Relationship Id="rId17" Type="http://schemas.openxmlformats.org/officeDocument/2006/relationships/image" Target="../media/image40.jpeg"/><Relationship Id="rId2" Type="http://schemas.openxmlformats.org/officeDocument/2006/relationships/video" Target="../media/media1.mp4"/><Relationship Id="rId16" Type="http://schemas.openxmlformats.org/officeDocument/2006/relationships/image" Target="../media/image39.png"/><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svg"/><Relationship Id="rId15" Type="http://schemas.openxmlformats.org/officeDocument/2006/relationships/image" Target="../media/image7.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22.sv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6.svg"/><Relationship Id="rId5" Type="http://schemas.openxmlformats.org/officeDocument/2006/relationships/image" Target="../media/image20.svg"/><Relationship Id="rId10"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44.sv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2.svg"/><Relationship Id="rId7" Type="http://schemas.openxmlformats.org/officeDocument/2006/relationships/image" Target="../media/image6.png"/><Relationship Id="rId12"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1.png"/><Relationship Id="rId5" Type="http://schemas.openxmlformats.org/officeDocument/2006/relationships/image" Target="../media/image20.svg"/><Relationship Id="rId10" Type="http://schemas.openxmlformats.org/officeDocument/2006/relationships/image" Target="../media/image44.svg"/><Relationship Id="rId4" Type="http://schemas.openxmlformats.org/officeDocument/2006/relationships/image" Target="../media/image19.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svg"/><Relationship Id="rId10" Type="http://schemas.openxmlformats.org/officeDocument/2006/relationships/image" Target="../media/image55.png"/><Relationship Id="rId4" Type="http://schemas.openxmlformats.org/officeDocument/2006/relationships/image" Target="../media/image8.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5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9.png"/><Relationship Id="rId5" Type="http://schemas.openxmlformats.org/officeDocument/2006/relationships/image" Target="../media/image20.svg"/><Relationship Id="rId10" Type="http://schemas.openxmlformats.org/officeDocument/2006/relationships/image" Target="../media/image48.png"/><Relationship Id="rId4" Type="http://schemas.openxmlformats.org/officeDocument/2006/relationships/image" Target="../media/image19.png"/><Relationship Id="rId9"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1464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699430" y="-1406868"/>
            <a:ext cx="11208013" cy="12434980"/>
            <a:chOff x="0" y="0"/>
            <a:chExt cx="5510530" cy="6113780"/>
          </a:xfrm>
        </p:grpSpPr>
        <p:sp>
          <p:nvSpPr>
            <p:cNvPr id="3" name="Freeform 3"/>
            <p:cNvSpPr/>
            <p:nvPr/>
          </p:nvSpPr>
          <p:spPr>
            <a:xfrm>
              <a:off x="45720" y="49530"/>
              <a:ext cx="5420360" cy="6014720"/>
            </a:xfrm>
            <a:custGeom>
              <a:avLst/>
              <a:gdLst/>
              <a:ahLst/>
              <a:cxnLst/>
              <a:rect l="l" t="t" r="r" b="b"/>
              <a:pathLst>
                <a:path w="5420360" h="601472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2"/>
              <a:stretch>
                <a:fillRect l="-21812" r="-21812"/>
              </a:stretch>
            </a:blipFill>
          </p:spPr>
        </p:sp>
      </p:grpSp>
      <p:sp>
        <p:nvSpPr>
          <p:cNvPr id="4" name="TextBox 4"/>
          <p:cNvSpPr txBox="1"/>
          <p:nvPr/>
        </p:nvSpPr>
        <p:spPr>
          <a:xfrm>
            <a:off x="0" y="1735764"/>
            <a:ext cx="18774737" cy="1651972"/>
          </a:xfrm>
          <a:prstGeom prst="rect">
            <a:avLst/>
          </a:prstGeom>
        </p:spPr>
        <p:txBody>
          <a:bodyPr lIns="0" tIns="0" rIns="0" bIns="0" rtlCol="0" anchor="t">
            <a:spAutoFit/>
          </a:bodyPr>
          <a:lstStyle/>
          <a:p>
            <a:pPr algn="ctr">
              <a:lnSpc>
                <a:spcPts val="12973"/>
              </a:lnSpc>
            </a:pPr>
            <a:r>
              <a:rPr lang="en-US" sz="11088">
                <a:solidFill>
                  <a:srgbClr val="040608"/>
                </a:solidFill>
                <a:latin typeface="Gagalin"/>
              </a:rPr>
              <a:t>«ПАДІННЯ ДОМУ АШЕРІВ»</a:t>
            </a:r>
          </a:p>
        </p:txBody>
      </p:sp>
      <p:sp>
        <p:nvSpPr>
          <p:cNvPr id="5" name="Freeform 5"/>
          <p:cNvSpPr/>
          <p:nvPr/>
        </p:nvSpPr>
        <p:spPr>
          <a:xfrm>
            <a:off x="-1656879" y="-1635136"/>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46247">
            <a:off x="-1156514" y="5381726"/>
            <a:ext cx="6088034" cy="7200900"/>
          </a:xfrm>
          <a:custGeom>
            <a:avLst/>
            <a:gdLst/>
            <a:ahLst/>
            <a:cxnLst/>
            <a:rect l="l" t="t" r="r" b="b"/>
            <a:pathLst>
              <a:path w="6088034" h="7200900">
                <a:moveTo>
                  <a:pt x="0" y="0"/>
                </a:moveTo>
                <a:lnTo>
                  <a:pt x="6088034" y="0"/>
                </a:lnTo>
                <a:lnTo>
                  <a:pt x="6088034" y="7200900"/>
                </a:lnTo>
                <a:lnTo>
                  <a:pt x="0" y="7200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0690362">
            <a:off x="15607083" y="-2813713"/>
            <a:ext cx="6088034" cy="7200900"/>
          </a:xfrm>
          <a:custGeom>
            <a:avLst/>
            <a:gdLst/>
            <a:ahLst/>
            <a:cxnLst/>
            <a:rect l="l" t="t" r="r" b="b"/>
            <a:pathLst>
              <a:path w="6088034" h="7200900">
                <a:moveTo>
                  <a:pt x="0" y="0"/>
                </a:moveTo>
                <a:lnTo>
                  <a:pt x="6088034" y="0"/>
                </a:lnTo>
                <a:lnTo>
                  <a:pt x="6088034" y="7200900"/>
                </a:lnTo>
                <a:lnTo>
                  <a:pt x="0" y="7200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0659771">
            <a:off x="16282858" y="6594464"/>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71589" y="6172200"/>
            <a:ext cx="5580761" cy="4114800"/>
          </a:xfrm>
          <a:custGeom>
            <a:avLst/>
            <a:gdLst/>
            <a:ahLst/>
            <a:cxnLst/>
            <a:rect l="l" t="t" r="r" b="b"/>
            <a:pathLst>
              <a:path w="5580761" h="4114800">
                <a:moveTo>
                  <a:pt x="0" y="0"/>
                </a:moveTo>
                <a:lnTo>
                  <a:pt x="5580761" y="0"/>
                </a:lnTo>
                <a:lnTo>
                  <a:pt x="55807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TextBox 10"/>
          <p:cNvSpPr txBox="1"/>
          <p:nvPr/>
        </p:nvSpPr>
        <p:spPr>
          <a:xfrm>
            <a:off x="1028700" y="3292486"/>
            <a:ext cx="16258886" cy="1078231"/>
          </a:xfrm>
          <a:prstGeom prst="rect">
            <a:avLst/>
          </a:prstGeom>
        </p:spPr>
        <p:txBody>
          <a:bodyPr lIns="0" tIns="0" rIns="0" bIns="0" rtlCol="0" anchor="t">
            <a:spAutoFit/>
          </a:bodyPr>
          <a:lstStyle/>
          <a:p>
            <a:pPr algn="ctr">
              <a:lnSpc>
                <a:spcPts val="8819"/>
              </a:lnSpc>
            </a:pPr>
            <a:r>
              <a:rPr lang="en-US" sz="6299">
                <a:solidFill>
                  <a:srgbClr val="B0D2DF"/>
                </a:solidFill>
                <a:latin typeface="Caveat Bold"/>
              </a:rPr>
              <a:t>та його екранізація</a:t>
            </a:r>
          </a:p>
        </p:txBody>
      </p:sp>
      <p:sp>
        <p:nvSpPr>
          <p:cNvPr id="11" name="TextBox 11"/>
          <p:cNvSpPr txBox="1"/>
          <p:nvPr/>
        </p:nvSpPr>
        <p:spPr>
          <a:xfrm>
            <a:off x="5409172" y="8658196"/>
            <a:ext cx="12878828" cy="928308"/>
          </a:xfrm>
          <a:prstGeom prst="rect">
            <a:avLst/>
          </a:prstGeom>
        </p:spPr>
        <p:txBody>
          <a:bodyPr lIns="0" tIns="0" rIns="0" bIns="0" rtlCol="0" anchor="t">
            <a:spAutoFit/>
          </a:bodyPr>
          <a:lstStyle/>
          <a:p>
            <a:pPr algn="ctr">
              <a:lnSpc>
                <a:spcPts val="3748"/>
              </a:lnSpc>
            </a:pPr>
            <a:r>
              <a:rPr lang="en-US" sz="2677">
                <a:solidFill>
                  <a:srgbClr val="91A5AC"/>
                </a:solidFill>
                <a:latin typeface="Cooper BT Bold"/>
              </a:rPr>
              <a:t>Над проектом працювали: Синєгрибова Дар’я,Полторацька Анастасія , Ревіна Альона, Мазуренко Анастасія , Ільїна Карина, Гора Софія </a:t>
            </a:r>
          </a:p>
        </p:txBody>
      </p:sp>
      <p:sp>
        <p:nvSpPr>
          <p:cNvPr id="12" name="TextBox 12"/>
          <p:cNvSpPr txBox="1"/>
          <p:nvPr/>
        </p:nvSpPr>
        <p:spPr>
          <a:xfrm>
            <a:off x="1028700" y="1761221"/>
            <a:ext cx="16258886" cy="1655090"/>
          </a:xfrm>
          <a:prstGeom prst="rect">
            <a:avLst/>
          </a:prstGeom>
        </p:spPr>
        <p:txBody>
          <a:bodyPr lIns="0" tIns="0" rIns="0" bIns="0" rtlCol="0" anchor="t">
            <a:spAutoFit/>
          </a:bodyPr>
          <a:lstStyle/>
          <a:p>
            <a:pPr algn="ctr">
              <a:lnSpc>
                <a:spcPts val="12976"/>
              </a:lnSpc>
            </a:pPr>
            <a:r>
              <a:rPr lang="en-US" sz="11091">
                <a:solidFill>
                  <a:srgbClr val="B0D2DF"/>
                </a:solidFill>
                <a:latin typeface="Gagalin"/>
              </a:rPr>
              <a:t>«ПАДІННЯ ДОМУ АШЕРІВ»</a:t>
            </a:r>
          </a:p>
        </p:txBody>
      </p:sp>
      <p:sp>
        <p:nvSpPr>
          <p:cNvPr id="13" name="Freeform 13"/>
          <p:cNvSpPr/>
          <p:nvPr/>
        </p:nvSpPr>
        <p:spPr>
          <a:xfrm>
            <a:off x="-248000" y="-1635136"/>
            <a:ext cx="4271006" cy="4114800"/>
          </a:xfrm>
          <a:custGeom>
            <a:avLst/>
            <a:gdLst/>
            <a:ahLst/>
            <a:cxnLst/>
            <a:rect l="l" t="t" r="r" b="b"/>
            <a:pathLst>
              <a:path w="4271006" h="4114800">
                <a:moveTo>
                  <a:pt x="0" y="0"/>
                </a:moveTo>
                <a:lnTo>
                  <a:pt x="4271006" y="0"/>
                </a:lnTo>
                <a:lnTo>
                  <a:pt x="427100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F3438"/>
        </a:solidFill>
        <a:effectLst/>
      </p:bgPr>
    </p:bg>
    <p:spTree>
      <p:nvGrpSpPr>
        <p:cNvPr id="1" name=""/>
        <p:cNvGrpSpPr/>
        <p:nvPr/>
      </p:nvGrpSpPr>
      <p:grpSpPr>
        <a:xfrm>
          <a:off x="0" y="0"/>
          <a:ext cx="0" cy="0"/>
          <a:chOff x="0" y="0"/>
          <a:chExt cx="0" cy="0"/>
        </a:xfrm>
      </p:grpSpPr>
      <p:sp>
        <p:nvSpPr>
          <p:cNvPr id="2" name="Freeform 2"/>
          <p:cNvSpPr/>
          <p:nvPr/>
        </p:nvSpPr>
        <p:spPr>
          <a:xfrm rot="10659771">
            <a:off x="16939064" y="7804610"/>
            <a:ext cx="3371126" cy="4478549"/>
          </a:xfrm>
          <a:custGeom>
            <a:avLst/>
            <a:gdLst/>
            <a:ahLst/>
            <a:cxnLst/>
            <a:rect l="l" t="t" r="r" b="b"/>
            <a:pathLst>
              <a:path w="3371126" h="4478549">
                <a:moveTo>
                  <a:pt x="0" y="0"/>
                </a:moveTo>
                <a:lnTo>
                  <a:pt x="3371126" y="0"/>
                </a:lnTo>
                <a:lnTo>
                  <a:pt x="3371126" y="4478549"/>
                </a:lnTo>
                <a:lnTo>
                  <a:pt x="0" y="4478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690362">
            <a:off x="14516937" y="-1346836"/>
            <a:ext cx="4134546" cy="4890324"/>
          </a:xfrm>
          <a:custGeom>
            <a:avLst/>
            <a:gdLst/>
            <a:ahLst/>
            <a:cxnLst/>
            <a:rect l="l" t="t" r="r" b="b"/>
            <a:pathLst>
              <a:path w="4134546" h="4890324">
                <a:moveTo>
                  <a:pt x="0" y="0"/>
                </a:moveTo>
                <a:lnTo>
                  <a:pt x="4134546" y="0"/>
                </a:lnTo>
                <a:lnTo>
                  <a:pt x="4134546" y="4890323"/>
                </a:lnTo>
                <a:lnTo>
                  <a:pt x="0" y="4890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65646">
            <a:off x="-607849" y="7151772"/>
            <a:ext cx="4135775" cy="4891777"/>
          </a:xfrm>
          <a:custGeom>
            <a:avLst/>
            <a:gdLst/>
            <a:ahLst/>
            <a:cxnLst/>
            <a:rect l="l" t="t" r="r" b="b"/>
            <a:pathLst>
              <a:path w="4135775" h="4891777">
                <a:moveTo>
                  <a:pt x="0" y="0"/>
                </a:moveTo>
                <a:lnTo>
                  <a:pt x="4135775" y="0"/>
                </a:lnTo>
                <a:lnTo>
                  <a:pt x="4135775" y="4891776"/>
                </a:lnTo>
                <a:lnTo>
                  <a:pt x="0" y="4891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744660" y="-1716106"/>
            <a:ext cx="10464801" cy="7968610"/>
          </a:xfrm>
          <a:custGeom>
            <a:avLst/>
            <a:gdLst/>
            <a:ahLst/>
            <a:cxnLst/>
            <a:rect l="l" t="t" r="r" b="b"/>
            <a:pathLst>
              <a:path w="10464801" h="7968610">
                <a:moveTo>
                  <a:pt x="0" y="0"/>
                </a:moveTo>
                <a:lnTo>
                  <a:pt x="10464801" y="0"/>
                </a:lnTo>
                <a:lnTo>
                  <a:pt x="10464801" y="7968610"/>
                </a:lnTo>
                <a:lnTo>
                  <a:pt x="0" y="79686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889093" y="-1787536"/>
            <a:ext cx="3105152" cy="4125202"/>
          </a:xfrm>
          <a:custGeom>
            <a:avLst/>
            <a:gdLst/>
            <a:ahLst/>
            <a:cxnLst/>
            <a:rect l="l" t="t" r="r" b="b"/>
            <a:pathLst>
              <a:path w="3105152" h="4125202">
                <a:moveTo>
                  <a:pt x="0" y="0"/>
                </a:moveTo>
                <a:lnTo>
                  <a:pt x="3105152" y="0"/>
                </a:lnTo>
                <a:lnTo>
                  <a:pt x="3105152" y="4125202"/>
                </a:lnTo>
                <a:lnTo>
                  <a:pt x="0" y="4125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540739" y="2268199"/>
            <a:ext cx="4721733" cy="8229600"/>
          </a:xfrm>
          <a:custGeom>
            <a:avLst/>
            <a:gdLst/>
            <a:ahLst/>
            <a:cxnLst/>
            <a:rect l="l" t="t" r="r" b="b"/>
            <a:pathLst>
              <a:path w="4721733" h="8229600">
                <a:moveTo>
                  <a:pt x="0" y="0"/>
                </a:moveTo>
                <a:lnTo>
                  <a:pt x="4721733" y="0"/>
                </a:lnTo>
                <a:lnTo>
                  <a:pt x="4721733" y="8229600"/>
                </a:lnTo>
                <a:lnTo>
                  <a:pt x="0" y="8229600"/>
                </a:lnTo>
                <a:lnTo>
                  <a:pt x="0" y="0"/>
                </a:lnTo>
                <a:close/>
              </a:path>
            </a:pathLst>
          </a:custGeom>
          <a:blipFill>
            <a:blip r:embed="rId12"/>
            <a:stretch>
              <a:fillRect/>
            </a:stretch>
          </a:blipFill>
        </p:spPr>
      </p:sp>
      <p:sp>
        <p:nvSpPr>
          <p:cNvPr id="8" name="TextBox 8"/>
          <p:cNvSpPr txBox="1"/>
          <p:nvPr/>
        </p:nvSpPr>
        <p:spPr>
          <a:xfrm>
            <a:off x="0" y="-89429"/>
            <a:ext cx="18288000" cy="1160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Головні відмінності</a:t>
            </a:r>
          </a:p>
        </p:txBody>
      </p:sp>
      <p:sp>
        <p:nvSpPr>
          <p:cNvPr id="9" name="TextBox 9"/>
          <p:cNvSpPr txBox="1"/>
          <p:nvPr/>
        </p:nvSpPr>
        <p:spPr>
          <a:xfrm>
            <a:off x="0" y="1435643"/>
            <a:ext cx="9144000" cy="559930"/>
          </a:xfrm>
          <a:prstGeom prst="rect">
            <a:avLst/>
          </a:prstGeom>
        </p:spPr>
        <p:txBody>
          <a:bodyPr lIns="0" tIns="0" rIns="0" bIns="0" rtlCol="0" anchor="t">
            <a:spAutoFit/>
          </a:bodyPr>
          <a:lstStyle/>
          <a:p>
            <a:pPr algn="ctr">
              <a:lnSpc>
                <a:spcPts val="4312"/>
              </a:lnSpc>
            </a:pPr>
            <a:r>
              <a:rPr lang="en-US" sz="3080">
                <a:solidFill>
                  <a:srgbClr val="91A5AC"/>
                </a:solidFill>
                <a:latin typeface="Coco Gothic Bold"/>
              </a:rPr>
              <a:t>Новела</a:t>
            </a:r>
          </a:p>
        </p:txBody>
      </p:sp>
      <p:sp>
        <p:nvSpPr>
          <p:cNvPr id="10" name="TextBox 10"/>
          <p:cNvSpPr txBox="1"/>
          <p:nvPr/>
        </p:nvSpPr>
        <p:spPr>
          <a:xfrm>
            <a:off x="9144000" y="1435643"/>
            <a:ext cx="9144000" cy="559930"/>
          </a:xfrm>
          <a:prstGeom prst="rect">
            <a:avLst/>
          </a:prstGeom>
        </p:spPr>
        <p:txBody>
          <a:bodyPr lIns="0" tIns="0" rIns="0" bIns="0" rtlCol="0" anchor="t">
            <a:spAutoFit/>
          </a:bodyPr>
          <a:lstStyle/>
          <a:p>
            <a:pPr algn="ctr">
              <a:lnSpc>
                <a:spcPts val="4312"/>
              </a:lnSpc>
            </a:pPr>
            <a:r>
              <a:rPr lang="en-US" sz="3080">
                <a:solidFill>
                  <a:srgbClr val="91A5AC"/>
                </a:solidFill>
                <a:latin typeface="Coco Gothic Bold"/>
              </a:rPr>
              <a:t>Екранізація</a:t>
            </a:r>
          </a:p>
        </p:txBody>
      </p:sp>
      <p:sp>
        <p:nvSpPr>
          <p:cNvPr id="11" name="TextBox 11"/>
          <p:cNvSpPr txBox="1"/>
          <p:nvPr/>
        </p:nvSpPr>
        <p:spPr>
          <a:xfrm>
            <a:off x="89919" y="1999214"/>
            <a:ext cx="8964163" cy="24090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творі наголошено на наявності статків і статусу родини, але читач не дізнається про джерело доходів. Хоча, і відомо, що представники цієї родини є досить талановитими у сферах живопису та музики. Вони займалися благодійністю </a:t>
            </a:r>
          </a:p>
          <a:p>
            <a:pPr algn="l">
              <a:lnSpc>
                <a:spcPts val="3192"/>
              </a:lnSpc>
            </a:pPr>
            <a:endParaRPr lang="en-US" sz="2280">
              <a:solidFill>
                <a:srgbClr val="91A5AC"/>
              </a:solidFill>
              <a:latin typeface="Coco Gothic"/>
            </a:endParaRPr>
          </a:p>
        </p:txBody>
      </p:sp>
      <p:sp>
        <p:nvSpPr>
          <p:cNvPr id="12" name="TextBox 12"/>
          <p:cNvSpPr txBox="1"/>
          <p:nvPr/>
        </p:nvSpPr>
        <p:spPr>
          <a:xfrm>
            <a:off x="9144000" y="1999214"/>
            <a:ext cx="9054081" cy="36091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В екранізації родина Ашерів володіє фармацевтичною компанією «Fortunato Pharmaceuticals», яка виготовляє новий тип знеболювального засобу –  «Ліґодон». Родерік та Меделін отримають розкішне життя та компанію «Fortunato Pharmaceuticals» не шляхом наполегливої праці, а завдяки угоді з Верною. Діти Родеріка працювали у різних сферах: медицина, розробка відеоігор тощо. Родина не займається благодійністю. </a:t>
            </a:r>
          </a:p>
          <a:p>
            <a:pPr algn="l">
              <a:lnSpc>
                <a:spcPts val="3192"/>
              </a:lnSpc>
            </a:pPr>
            <a:endParaRPr lang="en-US" sz="2280">
              <a:solidFill>
                <a:srgbClr val="91A5AC"/>
              </a:solidFill>
              <a:latin typeface="Coco Gothic"/>
            </a:endParaRPr>
          </a:p>
        </p:txBody>
      </p:sp>
      <p:sp>
        <p:nvSpPr>
          <p:cNvPr id="13" name="TextBox 13"/>
          <p:cNvSpPr txBox="1"/>
          <p:nvPr/>
        </p:nvSpPr>
        <p:spPr>
          <a:xfrm>
            <a:off x="89919" y="5328687"/>
            <a:ext cx="8964163"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Події оповідання розвиваються досить стрімко. Період перебігу подій – обмежений (приблизно, 10 днів). Оповідь ведеться лінійно</a:t>
            </a:r>
          </a:p>
          <a:p>
            <a:pPr algn="l">
              <a:lnSpc>
                <a:spcPts val="3192"/>
              </a:lnSpc>
            </a:pPr>
            <a:endParaRPr lang="en-US" sz="2280">
              <a:solidFill>
                <a:srgbClr val="91A5AC"/>
              </a:solidFill>
              <a:latin typeface="Coco Gothic"/>
            </a:endParaRPr>
          </a:p>
        </p:txBody>
      </p:sp>
      <p:sp>
        <p:nvSpPr>
          <p:cNvPr id="14" name="TextBox 14"/>
          <p:cNvSpPr txBox="1"/>
          <p:nvPr/>
        </p:nvSpPr>
        <p:spPr>
          <a:xfrm>
            <a:off x="9144000" y="5328687"/>
            <a:ext cx="8964163" cy="24090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Творці екранізації розширили часові межі серіали, давши можливість глядачу дізнатися щось про минуле родини Ашер. Період перебігу подій: 1953 – 2023 роки. Присутні флешбеки, адже ми дізнаємося про те, що трапилося, з історії Родеріка до Дюпена</a:t>
            </a:r>
          </a:p>
          <a:p>
            <a:pPr algn="l">
              <a:lnSpc>
                <a:spcPts val="3192"/>
              </a:lnSpc>
            </a:pPr>
            <a:endParaRPr lang="en-US" sz="2280">
              <a:solidFill>
                <a:srgbClr val="91A5AC"/>
              </a:solidFill>
              <a:latin typeface="Coco Gothic"/>
            </a:endParaRPr>
          </a:p>
        </p:txBody>
      </p:sp>
      <p:sp>
        <p:nvSpPr>
          <p:cNvPr id="15" name="TextBox 15"/>
          <p:cNvSpPr txBox="1"/>
          <p:nvPr/>
        </p:nvSpPr>
        <p:spPr>
          <a:xfrm>
            <a:off x="179837" y="7328161"/>
            <a:ext cx="8964163" cy="12088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З твору читач не дізнається майже нічого про особистість Меделін Ашер</a:t>
            </a:r>
          </a:p>
          <a:p>
            <a:pPr algn="l">
              <a:lnSpc>
                <a:spcPts val="3192"/>
              </a:lnSpc>
            </a:pPr>
            <a:endParaRPr lang="en-US" sz="2280">
              <a:solidFill>
                <a:srgbClr val="91A5AC"/>
              </a:solidFill>
              <a:latin typeface="Coco Gothic"/>
            </a:endParaRPr>
          </a:p>
        </p:txBody>
      </p:sp>
      <p:sp>
        <p:nvSpPr>
          <p:cNvPr id="16" name="TextBox 16"/>
          <p:cNvSpPr txBox="1"/>
          <p:nvPr/>
        </p:nvSpPr>
        <p:spPr>
          <a:xfrm>
            <a:off x="9233919" y="7328161"/>
            <a:ext cx="8964163" cy="12088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В екранізації продемонстровані риси характеру, життєвий шлях героїні</a:t>
            </a:r>
          </a:p>
          <a:p>
            <a:pPr algn="l">
              <a:lnSpc>
                <a:spcPts val="3192"/>
              </a:lnSpc>
            </a:pPr>
            <a:endParaRPr lang="en-US" sz="2280">
              <a:solidFill>
                <a:srgbClr val="91A5AC"/>
              </a:solidFill>
              <a:latin typeface="Coco Gothic"/>
            </a:endParaRPr>
          </a:p>
        </p:txBody>
      </p:sp>
      <p:sp>
        <p:nvSpPr>
          <p:cNvPr id="17" name="TextBox 17"/>
          <p:cNvSpPr txBox="1"/>
          <p:nvPr/>
        </p:nvSpPr>
        <p:spPr>
          <a:xfrm>
            <a:off x="179837" y="8223511"/>
            <a:ext cx="9054081" cy="12088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Родерік – меланхолійний, параноїдальний, стриманий, потайний юнак</a:t>
            </a:r>
          </a:p>
          <a:p>
            <a:pPr algn="l">
              <a:lnSpc>
                <a:spcPts val="3192"/>
              </a:lnSpc>
            </a:pPr>
            <a:endParaRPr lang="en-US" sz="2280">
              <a:solidFill>
                <a:srgbClr val="91A5AC"/>
              </a:solidFill>
              <a:latin typeface="Coco Gothic"/>
            </a:endParaRPr>
          </a:p>
        </p:txBody>
      </p:sp>
      <p:sp>
        <p:nvSpPr>
          <p:cNvPr id="18" name="TextBox 18"/>
          <p:cNvSpPr txBox="1"/>
          <p:nvPr/>
        </p:nvSpPr>
        <p:spPr>
          <a:xfrm>
            <a:off x="9233919" y="8223511"/>
            <a:ext cx="9054081"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серіалі, автори додали інші риси характеру до особистості персонажа: егоїстичність, алчність, жорстокість,байдужість до інших та рідних, корисливість</a:t>
            </a:r>
          </a:p>
          <a:p>
            <a:pPr algn="l">
              <a:lnSpc>
                <a:spcPts val="3192"/>
              </a:lnSpc>
            </a:pPr>
            <a:endParaRPr lang="en-US" sz="2280">
              <a:solidFill>
                <a:srgbClr val="91A5AC"/>
              </a:solidFill>
              <a:latin typeface="Coco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F3438"/>
        </a:solidFill>
        <a:effectLst/>
      </p:bgPr>
    </p:bg>
    <p:spTree>
      <p:nvGrpSpPr>
        <p:cNvPr id="1" name=""/>
        <p:cNvGrpSpPr/>
        <p:nvPr/>
      </p:nvGrpSpPr>
      <p:grpSpPr>
        <a:xfrm>
          <a:off x="0" y="0"/>
          <a:ext cx="0" cy="0"/>
          <a:chOff x="0" y="0"/>
          <a:chExt cx="0" cy="0"/>
        </a:xfrm>
      </p:grpSpPr>
      <p:sp>
        <p:nvSpPr>
          <p:cNvPr id="2" name="Freeform 2"/>
          <p:cNvSpPr/>
          <p:nvPr/>
        </p:nvSpPr>
        <p:spPr>
          <a:xfrm>
            <a:off x="-1190472" y="-1411512"/>
            <a:ext cx="20104574" cy="20071766"/>
          </a:xfrm>
          <a:custGeom>
            <a:avLst/>
            <a:gdLst/>
            <a:ahLst/>
            <a:cxnLst/>
            <a:rect l="l" t="t" r="r" b="b"/>
            <a:pathLst>
              <a:path w="20104574" h="20071766">
                <a:moveTo>
                  <a:pt x="0" y="0"/>
                </a:moveTo>
                <a:lnTo>
                  <a:pt x="20104574" y="0"/>
                </a:lnTo>
                <a:lnTo>
                  <a:pt x="20104574" y="20071766"/>
                </a:lnTo>
                <a:lnTo>
                  <a:pt x="0" y="20071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659771">
            <a:off x="16939064" y="7804610"/>
            <a:ext cx="3371126" cy="4478549"/>
          </a:xfrm>
          <a:custGeom>
            <a:avLst/>
            <a:gdLst/>
            <a:ahLst/>
            <a:cxnLst/>
            <a:rect l="l" t="t" r="r" b="b"/>
            <a:pathLst>
              <a:path w="3371126" h="4478549">
                <a:moveTo>
                  <a:pt x="0" y="0"/>
                </a:moveTo>
                <a:lnTo>
                  <a:pt x="3371126" y="0"/>
                </a:lnTo>
                <a:lnTo>
                  <a:pt x="3371126" y="4478549"/>
                </a:lnTo>
                <a:lnTo>
                  <a:pt x="0" y="4478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690362">
            <a:off x="14516937" y="-1346836"/>
            <a:ext cx="4134546" cy="4890324"/>
          </a:xfrm>
          <a:custGeom>
            <a:avLst/>
            <a:gdLst/>
            <a:ahLst/>
            <a:cxnLst/>
            <a:rect l="l" t="t" r="r" b="b"/>
            <a:pathLst>
              <a:path w="4134546" h="4890324">
                <a:moveTo>
                  <a:pt x="0" y="0"/>
                </a:moveTo>
                <a:lnTo>
                  <a:pt x="4134546" y="0"/>
                </a:lnTo>
                <a:lnTo>
                  <a:pt x="4134546" y="4890323"/>
                </a:lnTo>
                <a:lnTo>
                  <a:pt x="0" y="48903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665646">
            <a:off x="-607849" y="7151772"/>
            <a:ext cx="4135775" cy="4891777"/>
          </a:xfrm>
          <a:custGeom>
            <a:avLst/>
            <a:gdLst/>
            <a:ahLst/>
            <a:cxnLst/>
            <a:rect l="l" t="t" r="r" b="b"/>
            <a:pathLst>
              <a:path w="4135775" h="4891777">
                <a:moveTo>
                  <a:pt x="0" y="0"/>
                </a:moveTo>
                <a:lnTo>
                  <a:pt x="4135775" y="0"/>
                </a:lnTo>
                <a:lnTo>
                  <a:pt x="4135775" y="4891776"/>
                </a:lnTo>
                <a:lnTo>
                  <a:pt x="0" y="48917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889093" y="-1787536"/>
            <a:ext cx="3105152" cy="4125202"/>
          </a:xfrm>
          <a:custGeom>
            <a:avLst/>
            <a:gdLst/>
            <a:ahLst/>
            <a:cxnLst/>
            <a:rect l="l" t="t" r="r" b="b"/>
            <a:pathLst>
              <a:path w="3105152" h="4125202">
                <a:moveTo>
                  <a:pt x="0" y="0"/>
                </a:moveTo>
                <a:lnTo>
                  <a:pt x="3105152" y="0"/>
                </a:lnTo>
                <a:lnTo>
                  <a:pt x="3105152" y="4125202"/>
                </a:lnTo>
                <a:lnTo>
                  <a:pt x="0" y="4125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675465" y="-1277774"/>
            <a:ext cx="4271006" cy="4114800"/>
          </a:xfrm>
          <a:custGeom>
            <a:avLst/>
            <a:gdLst/>
            <a:ahLst/>
            <a:cxnLst/>
            <a:rect l="l" t="t" r="r" b="b"/>
            <a:pathLst>
              <a:path w="4271006" h="4114800">
                <a:moveTo>
                  <a:pt x="0" y="0"/>
                </a:moveTo>
                <a:lnTo>
                  <a:pt x="4271006" y="0"/>
                </a:lnTo>
                <a:lnTo>
                  <a:pt x="427100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3046381" y="2452772"/>
            <a:ext cx="6264783" cy="8229600"/>
          </a:xfrm>
          <a:custGeom>
            <a:avLst/>
            <a:gdLst/>
            <a:ahLst/>
            <a:cxnLst/>
            <a:rect l="l" t="t" r="r" b="b"/>
            <a:pathLst>
              <a:path w="6264783" h="8229600">
                <a:moveTo>
                  <a:pt x="0" y="0"/>
                </a:moveTo>
                <a:lnTo>
                  <a:pt x="6264783" y="0"/>
                </a:lnTo>
                <a:lnTo>
                  <a:pt x="6264783" y="8229600"/>
                </a:lnTo>
                <a:lnTo>
                  <a:pt x="0" y="8229600"/>
                </a:lnTo>
                <a:lnTo>
                  <a:pt x="0" y="0"/>
                </a:lnTo>
                <a:close/>
              </a:path>
            </a:pathLst>
          </a:custGeom>
          <a:blipFill>
            <a:blip r:embed="rId14"/>
            <a:stretch>
              <a:fillRect/>
            </a:stretch>
          </a:blipFill>
        </p:spPr>
      </p:sp>
      <p:sp>
        <p:nvSpPr>
          <p:cNvPr id="9" name="TextBox 9"/>
          <p:cNvSpPr txBox="1"/>
          <p:nvPr/>
        </p:nvSpPr>
        <p:spPr>
          <a:xfrm>
            <a:off x="0" y="-89429"/>
            <a:ext cx="18288000" cy="1160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Головні відмінності</a:t>
            </a:r>
          </a:p>
        </p:txBody>
      </p:sp>
      <p:sp>
        <p:nvSpPr>
          <p:cNvPr id="10" name="TextBox 10"/>
          <p:cNvSpPr txBox="1"/>
          <p:nvPr/>
        </p:nvSpPr>
        <p:spPr>
          <a:xfrm>
            <a:off x="0" y="1435643"/>
            <a:ext cx="9144000" cy="559930"/>
          </a:xfrm>
          <a:prstGeom prst="rect">
            <a:avLst/>
          </a:prstGeom>
        </p:spPr>
        <p:txBody>
          <a:bodyPr lIns="0" tIns="0" rIns="0" bIns="0" rtlCol="0" anchor="t">
            <a:spAutoFit/>
          </a:bodyPr>
          <a:lstStyle/>
          <a:p>
            <a:pPr algn="ctr">
              <a:lnSpc>
                <a:spcPts val="4312"/>
              </a:lnSpc>
            </a:pPr>
            <a:r>
              <a:rPr lang="en-US" sz="3080">
                <a:solidFill>
                  <a:srgbClr val="91A5AC"/>
                </a:solidFill>
                <a:latin typeface="Coco Gothic Bold"/>
              </a:rPr>
              <a:t>Новела</a:t>
            </a:r>
          </a:p>
        </p:txBody>
      </p:sp>
      <p:sp>
        <p:nvSpPr>
          <p:cNvPr id="11" name="TextBox 11"/>
          <p:cNvSpPr txBox="1"/>
          <p:nvPr/>
        </p:nvSpPr>
        <p:spPr>
          <a:xfrm>
            <a:off x="9144000" y="1435643"/>
            <a:ext cx="9144000" cy="559930"/>
          </a:xfrm>
          <a:prstGeom prst="rect">
            <a:avLst/>
          </a:prstGeom>
        </p:spPr>
        <p:txBody>
          <a:bodyPr lIns="0" tIns="0" rIns="0" bIns="0" rtlCol="0" anchor="t">
            <a:spAutoFit/>
          </a:bodyPr>
          <a:lstStyle/>
          <a:p>
            <a:pPr algn="ctr">
              <a:lnSpc>
                <a:spcPts val="4312"/>
              </a:lnSpc>
            </a:pPr>
            <a:r>
              <a:rPr lang="en-US" sz="3080">
                <a:solidFill>
                  <a:srgbClr val="91A5AC"/>
                </a:solidFill>
                <a:latin typeface="Coco Gothic Bold"/>
              </a:rPr>
              <a:t>Екранізація</a:t>
            </a:r>
          </a:p>
        </p:txBody>
      </p:sp>
      <p:sp>
        <p:nvSpPr>
          <p:cNvPr id="12" name="TextBox 12"/>
          <p:cNvSpPr txBox="1"/>
          <p:nvPr/>
        </p:nvSpPr>
        <p:spPr>
          <a:xfrm>
            <a:off x="89919" y="1999214"/>
            <a:ext cx="8964163" cy="12088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творі сказано, що труну Меделін було розміщено у підвалі (за бажанням Родеріка)</a:t>
            </a:r>
          </a:p>
          <a:p>
            <a:pPr algn="l">
              <a:lnSpc>
                <a:spcPts val="3192"/>
              </a:lnSpc>
            </a:pPr>
            <a:endParaRPr lang="en-US" sz="2280">
              <a:solidFill>
                <a:srgbClr val="91A5AC"/>
              </a:solidFill>
              <a:latin typeface="Coco Gothic"/>
            </a:endParaRPr>
          </a:p>
        </p:txBody>
      </p:sp>
      <p:sp>
        <p:nvSpPr>
          <p:cNvPr id="13" name="TextBox 13"/>
          <p:cNvSpPr txBox="1"/>
          <p:nvPr/>
        </p:nvSpPr>
        <p:spPr>
          <a:xfrm>
            <a:off x="9144000" y="1999214"/>
            <a:ext cx="9054081"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Родерік отруїв свою близнючку ціанідом. Він виколов жінці очі, замінивши їх синіми сапфірами, які колись належали єгипетські цариці Таусерт</a:t>
            </a:r>
          </a:p>
          <a:p>
            <a:pPr algn="l">
              <a:lnSpc>
                <a:spcPts val="3192"/>
              </a:lnSpc>
            </a:pPr>
            <a:endParaRPr lang="en-US" sz="2280">
              <a:solidFill>
                <a:srgbClr val="91A5AC"/>
              </a:solidFill>
              <a:latin typeface="Coco Gothic"/>
            </a:endParaRPr>
          </a:p>
        </p:txBody>
      </p:sp>
      <p:sp>
        <p:nvSpPr>
          <p:cNvPr id="14" name="TextBox 14"/>
          <p:cNvSpPr txBox="1"/>
          <p:nvPr/>
        </p:nvSpPr>
        <p:spPr>
          <a:xfrm>
            <a:off x="179837" y="3297587"/>
            <a:ext cx="8964163" cy="8088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творі, похований заживо лише один персонаж - Меделін</a:t>
            </a:r>
          </a:p>
          <a:p>
            <a:pPr algn="l">
              <a:lnSpc>
                <a:spcPts val="3192"/>
              </a:lnSpc>
            </a:pPr>
            <a:endParaRPr lang="en-US" sz="2280">
              <a:solidFill>
                <a:srgbClr val="91A5AC"/>
              </a:solidFill>
              <a:latin typeface="Coco Gothic"/>
            </a:endParaRPr>
          </a:p>
        </p:txBody>
      </p:sp>
      <p:sp>
        <p:nvSpPr>
          <p:cNvPr id="15" name="TextBox 15"/>
          <p:cNvSpPr txBox="1"/>
          <p:nvPr/>
        </p:nvSpPr>
        <p:spPr>
          <a:xfrm>
            <a:off x="9144000" y="3297587"/>
            <a:ext cx="8964163"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В адаптації присутні 3 згадки поховання заживо – мати Меделін та Родеріка, Руфус Грісфолд (керівник Родеріка) і Меделін</a:t>
            </a:r>
          </a:p>
          <a:p>
            <a:pPr algn="l">
              <a:lnSpc>
                <a:spcPts val="3192"/>
              </a:lnSpc>
            </a:pPr>
            <a:endParaRPr lang="en-US" sz="2280">
              <a:solidFill>
                <a:srgbClr val="91A5AC"/>
              </a:solidFill>
              <a:latin typeface="Coco Gothic"/>
            </a:endParaRPr>
          </a:p>
        </p:txBody>
      </p:sp>
      <p:sp>
        <p:nvSpPr>
          <p:cNvPr id="16" name="TextBox 16"/>
          <p:cNvSpPr txBox="1"/>
          <p:nvPr/>
        </p:nvSpPr>
        <p:spPr>
          <a:xfrm>
            <a:off x="89919" y="4705738"/>
            <a:ext cx="8964163" cy="8088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Меделін мала приступи каталепсії</a:t>
            </a:r>
          </a:p>
          <a:p>
            <a:pPr algn="l">
              <a:lnSpc>
                <a:spcPts val="3192"/>
              </a:lnSpc>
            </a:pPr>
            <a:endParaRPr lang="en-US" sz="2280">
              <a:solidFill>
                <a:srgbClr val="91A5AC"/>
              </a:solidFill>
              <a:latin typeface="Coco Gothic"/>
            </a:endParaRPr>
          </a:p>
        </p:txBody>
      </p:sp>
      <p:sp>
        <p:nvSpPr>
          <p:cNvPr id="17" name="TextBox 17"/>
          <p:cNvSpPr txBox="1"/>
          <p:nvPr/>
        </p:nvSpPr>
        <p:spPr>
          <a:xfrm>
            <a:off x="9054081" y="4705738"/>
            <a:ext cx="9099041" cy="8088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В екранізації, вона була цілком здоровою людиною</a:t>
            </a:r>
          </a:p>
          <a:p>
            <a:pPr algn="l">
              <a:lnSpc>
                <a:spcPts val="3192"/>
              </a:lnSpc>
            </a:pPr>
            <a:endParaRPr lang="en-US" sz="2280">
              <a:solidFill>
                <a:srgbClr val="91A5AC"/>
              </a:solidFill>
              <a:latin typeface="Coco Gothic"/>
            </a:endParaRPr>
          </a:p>
        </p:txBody>
      </p:sp>
      <p:sp>
        <p:nvSpPr>
          <p:cNvPr id="18" name="TextBox 18"/>
          <p:cNvSpPr txBox="1"/>
          <p:nvPr/>
        </p:nvSpPr>
        <p:spPr>
          <a:xfrm>
            <a:off x="224796" y="5600312"/>
            <a:ext cx="8964163" cy="8088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Всі представники родини Ашер помирають </a:t>
            </a:r>
          </a:p>
          <a:p>
            <a:pPr algn="l">
              <a:lnSpc>
                <a:spcPts val="3192"/>
              </a:lnSpc>
            </a:pPr>
            <a:endParaRPr lang="en-US" sz="2280">
              <a:solidFill>
                <a:srgbClr val="91A5AC"/>
              </a:solidFill>
              <a:latin typeface="Coco Gothic"/>
            </a:endParaRPr>
          </a:p>
        </p:txBody>
      </p:sp>
      <p:sp>
        <p:nvSpPr>
          <p:cNvPr id="19" name="TextBox 19"/>
          <p:cNvSpPr txBox="1"/>
          <p:nvPr/>
        </p:nvSpPr>
        <p:spPr>
          <a:xfrm>
            <a:off x="9054081" y="5600312"/>
            <a:ext cx="9233919" cy="24090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Згідно з угодою, всі кровно споріднені Ашери помирають. Так і відбулося. Але, у серіали в живих залишаються молода дружина Родеріка Джуно, чоловік Тамерлани та дружина Фредерика. Отже, фактично, не всі представники родини Ашер помирають у міні-серіалі</a:t>
            </a:r>
          </a:p>
          <a:p>
            <a:pPr algn="l">
              <a:lnSpc>
                <a:spcPts val="3192"/>
              </a:lnSpc>
            </a:pPr>
            <a:endParaRPr lang="en-US" sz="2280">
              <a:solidFill>
                <a:srgbClr val="91A5AC"/>
              </a:solidFill>
              <a:latin typeface="Coco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2343B"/>
        </a:solidFill>
        <a:effectLst/>
      </p:bgPr>
    </p:bg>
    <p:spTree>
      <p:nvGrpSpPr>
        <p:cNvPr id="1" name=""/>
        <p:cNvGrpSpPr/>
        <p:nvPr/>
      </p:nvGrpSpPr>
      <p:grpSpPr>
        <a:xfrm>
          <a:off x="0" y="0"/>
          <a:ext cx="0" cy="0"/>
          <a:chOff x="0" y="0"/>
          <a:chExt cx="0" cy="0"/>
        </a:xfrm>
      </p:grpSpPr>
      <p:sp>
        <p:nvSpPr>
          <p:cNvPr id="2" name="Freeform 2"/>
          <p:cNvSpPr/>
          <p:nvPr/>
        </p:nvSpPr>
        <p:spPr>
          <a:xfrm rot="-10690362">
            <a:off x="12526631" y="-2276459"/>
            <a:ext cx="6088034" cy="7200900"/>
          </a:xfrm>
          <a:custGeom>
            <a:avLst/>
            <a:gdLst/>
            <a:ahLst/>
            <a:cxnLst/>
            <a:rect l="l" t="t" r="r" b="b"/>
            <a:pathLst>
              <a:path w="6088034" h="7200900">
                <a:moveTo>
                  <a:pt x="0" y="0"/>
                </a:moveTo>
                <a:lnTo>
                  <a:pt x="6088034" y="0"/>
                </a:lnTo>
                <a:lnTo>
                  <a:pt x="6088034"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6247">
            <a:off x="-1156514" y="5381726"/>
            <a:ext cx="6088034" cy="7200900"/>
          </a:xfrm>
          <a:custGeom>
            <a:avLst/>
            <a:gdLst/>
            <a:ahLst/>
            <a:cxnLst/>
            <a:rect l="l" t="t" r="r" b="b"/>
            <a:pathLst>
              <a:path w="6088034" h="7200900">
                <a:moveTo>
                  <a:pt x="0" y="0"/>
                </a:moveTo>
                <a:lnTo>
                  <a:pt x="6088034" y="0"/>
                </a:lnTo>
                <a:lnTo>
                  <a:pt x="6088034" y="7200900"/>
                </a:lnTo>
                <a:lnTo>
                  <a:pt x="0" y="7200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89093" y="-2025661"/>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659771">
            <a:off x="16282858" y="6968873"/>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0" y="416576"/>
            <a:ext cx="18288000" cy="1576706"/>
          </a:xfrm>
          <a:prstGeom prst="rect">
            <a:avLst/>
          </a:prstGeom>
        </p:spPr>
        <p:txBody>
          <a:bodyPr lIns="0" tIns="0" rIns="0" bIns="0" rtlCol="0" anchor="t">
            <a:spAutoFit/>
          </a:bodyPr>
          <a:lstStyle/>
          <a:p>
            <a:pPr algn="ctr">
              <a:lnSpc>
                <a:spcPts val="12319"/>
              </a:lnSpc>
            </a:pPr>
            <a:r>
              <a:rPr lang="en-US" sz="8799">
                <a:solidFill>
                  <a:srgbClr val="B0D2DF"/>
                </a:solidFill>
                <a:latin typeface="LeoHand"/>
              </a:rPr>
              <a:t>Висновок</a:t>
            </a:r>
          </a:p>
        </p:txBody>
      </p:sp>
      <p:sp>
        <p:nvSpPr>
          <p:cNvPr id="7" name="TextBox 7"/>
          <p:cNvSpPr txBox="1"/>
          <p:nvPr/>
        </p:nvSpPr>
        <p:spPr>
          <a:xfrm>
            <a:off x="2121191" y="2439912"/>
            <a:ext cx="14775697" cy="6287629"/>
          </a:xfrm>
          <a:prstGeom prst="rect">
            <a:avLst/>
          </a:prstGeom>
        </p:spPr>
        <p:txBody>
          <a:bodyPr lIns="0" tIns="0" rIns="0" bIns="0" rtlCol="0" anchor="t">
            <a:spAutoFit/>
          </a:bodyPr>
          <a:lstStyle/>
          <a:p>
            <a:pPr algn="l">
              <a:lnSpc>
                <a:spcPts val="3612"/>
              </a:lnSpc>
            </a:pPr>
            <a:r>
              <a:rPr lang="en-US" sz="2580">
                <a:solidFill>
                  <a:srgbClr val="91A5AC"/>
                </a:solidFill>
                <a:latin typeface="Coco Gothic"/>
              </a:rPr>
              <a:t>Отже, твір Едгара Аллана По "Падіння дому Ашерів" є уособленням вічних проблем людства — страху та мінливості життя. Ці теми є фундаментальними для розуміння людської природи, адже страх перед невідомим та усвідомлення мінливості буття формують наші дії та рішення. Екранізація 2023 року порушує інші, але не менш актуальні проблеми, зокрема тему того, як гроші та влада можуть контролювати людське життя. Успішність імперії, вибудованої на смертях та стражданнях, настільки важлива для сім'ї Ашерів, що вони не помічають, як руйнують власні та чужі життя.</a:t>
            </a:r>
          </a:p>
          <a:p>
            <a:pPr algn="l">
              <a:lnSpc>
                <a:spcPts val="2632"/>
              </a:lnSpc>
            </a:pPr>
            <a:endParaRPr lang="en-US" sz="2580">
              <a:solidFill>
                <a:srgbClr val="91A5AC"/>
              </a:solidFill>
              <a:latin typeface="Coco Gothic"/>
            </a:endParaRPr>
          </a:p>
          <a:p>
            <a:pPr algn="l">
              <a:lnSpc>
                <a:spcPts val="3612"/>
              </a:lnSpc>
            </a:pPr>
            <a:r>
              <a:rPr lang="en-US" sz="2580">
                <a:solidFill>
                  <a:srgbClr val="91A5AC"/>
                </a:solidFill>
                <a:latin typeface="Coco Gothic"/>
              </a:rPr>
              <a:t>Таким чином, у класичному творі По акцент робиться на особистих страхах і внутрішніх конфліктах, що робить людину живою, але й сковує її від вільного існування. Натомість, сучасна екранізація демонструє, як зовнішні фактори, такі як багатство і влада, можуть формувати і руйнувати людські долі. Цей контраст між оригінальною історією та її сучасною інтерпретацією підкреслює різні аспекти однієї й тієї ж вічної теми — мінливості життя і його страхів.</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464F"/>
        </a:solidFill>
        <a:effectLst/>
      </p:bgPr>
    </p:bg>
    <p:spTree>
      <p:nvGrpSpPr>
        <p:cNvPr id="1" name=""/>
        <p:cNvGrpSpPr/>
        <p:nvPr/>
      </p:nvGrpSpPr>
      <p:grpSpPr>
        <a:xfrm>
          <a:off x="0" y="0"/>
          <a:ext cx="0" cy="0"/>
          <a:chOff x="0" y="0"/>
          <a:chExt cx="0" cy="0"/>
        </a:xfrm>
      </p:grpSpPr>
      <p:sp>
        <p:nvSpPr>
          <p:cNvPr id="2" name="Freeform 2"/>
          <p:cNvSpPr/>
          <p:nvPr/>
        </p:nvSpPr>
        <p:spPr>
          <a:xfrm rot="-10690362">
            <a:off x="12526631" y="-2276459"/>
            <a:ext cx="6088034" cy="7200900"/>
          </a:xfrm>
          <a:custGeom>
            <a:avLst/>
            <a:gdLst/>
            <a:ahLst/>
            <a:cxnLst/>
            <a:rect l="l" t="t" r="r" b="b"/>
            <a:pathLst>
              <a:path w="6088034" h="7200900">
                <a:moveTo>
                  <a:pt x="0" y="0"/>
                </a:moveTo>
                <a:lnTo>
                  <a:pt x="6088034" y="0"/>
                </a:lnTo>
                <a:lnTo>
                  <a:pt x="6088034"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6247">
            <a:off x="-1156514" y="5381726"/>
            <a:ext cx="6088034" cy="7200900"/>
          </a:xfrm>
          <a:custGeom>
            <a:avLst/>
            <a:gdLst/>
            <a:ahLst/>
            <a:cxnLst/>
            <a:rect l="l" t="t" r="r" b="b"/>
            <a:pathLst>
              <a:path w="6088034" h="7200900">
                <a:moveTo>
                  <a:pt x="0" y="0"/>
                </a:moveTo>
                <a:lnTo>
                  <a:pt x="6088034" y="0"/>
                </a:lnTo>
                <a:lnTo>
                  <a:pt x="6088034"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889093" y="-2025661"/>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659771">
            <a:off x="16282858" y="6968873"/>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000414" y="3997364"/>
            <a:ext cx="16258886" cy="1655090"/>
          </a:xfrm>
          <a:prstGeom prst="rect">
            <a:avLst/>
          </a:prstGeom>
        </p:spPr>
        <p:txBody>
          <a:bodyPr lIns="0" tIns="0" rIns="0" bIns="0" rtlCol="0" anchor="t">
            <a:spAutoFit/>
          </a:bodyPr>
          <a:lstStyle/>
          <a:p>
            <a:pPr algn="ctr">
              <a:lnSpc>
                <a:spcPts val="12976"/>
              </a:lnSpc>
            </a:pPr>
            <a:r>
              <a:rPr lang="en-US" sz="11091">
                <a:solidFill>
                  <a:srgbClr val="B0D2DF"/>
                </a:solidFill>
                <a:latin typeface="Gagalin"/>
              </a:rPr>
              <a:t>ДЯКУЄМО ЗА УВАГУ!</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343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69819" y="-102870"/>
            <a:ext cx="6989956" cy="10389870"/>
            <a:chOff x="0" y="0"/>
            <a:chExt cx="3175000" cy="4719320"/>
          </a:xfrm>
        </p:grpSpPr>
        <p:sp>
          <p:nvSpPr>
            <p:cNvPr id="3" name="Freeform 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2"/>
              <a:stretch>
                <a:fillRect t="-35" b="-35"/>
              </a:stretch>
            </a:blipFill>
          </p:spPr>
        </p:sp>
        <p:sp>
          <p:nvSpPr>
            <p:cNvPr id="4" name="Freeform 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3"/>
              <a:stretch>
                <a:fillRect l="-4322" t="-3535" r="-518"/>
              </a:stretch>
            </a:blipFill>
          </p:spPr>
        </p:sp>
      </p:grpSp>
      <p:sp>
        <p:nvSpPr>
          <p:cNvPr id="5" name="Freeform 5"/>
          <p:cNvSpPr/>
          <p:nvPr/>
        </p:nvSpPr>
        <p:spPr>
          <a:xfrm>
            <a:off x="15596608" y="-1398684"/>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746247">
            <a:off x="16861740" y="6651025"/>
            <a:ext cx="3171608" cy="3751364"/>
          </a:xfrm>
          <a:custGeom>
            <a:avLst/>
            <a:gdLst/>
            <a:ahLst/>
            <a:cxnLst/>
            <a:rect l="l" t="t" r="r" b="b"/>
            <a:pathLst>
              <a:path w="3171608" h="3751364">
                <a:moveTo>
                  <a:pt x="0" y="0"/>
                </a:moveTo>
                <a:lnTo>
                  <a:pt x="3171608" y="0"/>
                </a:lnTo>
                <a:lnTo>
                  <a:pt x="3171608" y="3751364"/>
                </a:lnTo>
                <a:lnTo>
                  <a:pt x="0" y="37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0690362">
            <a:off x="-4711627" y="-4506084"/>
            <a:ext cx="6088034" cy="7200900"/>
          </a:xfrm>
          <a:custGeom>
            <a:avLst/>
            <a:gdLst/>
            <a:ahLst/>
            <a:cxnLst/>
            <a:rect l="l" t="t" r="r" b="b"/>
            <a:pathLst>
              <a:path w="6088034" h="7200900">
                <a:moveTo>
                  <a:pt x="0" y="0"/>
                </a:moveTo>
                <a:lnTo>
                  <a:pt x="6088033" y="0"/>
                </a:lnTo>
                <a:lnTo>
                  <a:pt x="6088033" y="7200900"/>
                </a:lnTo>
                <a:lnTo>
                  <a:pt x="0" y="720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0659771">
            <a:off x="-1365393" y="5223053"/>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334568" y="1017502"/>
            <a:ext cx="9807416" cy="1642744"/>
          </a:xfrm>
          <a:prstGeom prst="rect">
            <a:avLst/>
          </a:prstGeom>
        </p:spPr>
        <p:txBody>
          <a:bodyPr lIns="0" tIns="0" rIns="0" bIns="0" rtlCol="0" anchor="t">
            <a:spAutoFit/>
          </a:bodyPr>
          <a:lstStyle/>
          <a:p>
            <a:pPr algn="ctr">
              <a:lnSpc>
                <a:spcPts val="12880"/>
              </a:lnSpc>
            </a:pPr>
            <a:r>
              <a:rPr lang="en-US" sz="9200">
                <a:solidFill>
                  <a:srgbClr val="B0D2DF"/>
                </a:solidFill>
                <a:latin typeface="LeoHand"/>
              </a:rPr>
              <a:t>«Падіння дому Ашерів»</a:t>
            </a:r>
          </a:p>
        </p:txBody>
      </p:sp>
      <p:sp>
        <p:nvSpPr>
          <p:cNvPr id="10" name="TextBox 10"/>
          <p:cNvSpPr txBox="1"/>
          <p:nvPr/>
        </p:nvSpPr>
        <p:spPr>
          <a:xfrm>
            <a:off x="496558" y="3154204"/>
            <a:ext cx="11483435" cy="3043013"/>
          </a:xfrm>
          <a:prstGeom prst="rect">
            <a:avLst/>
          </a:prstGeom>
        </p:spPr>
        <p:txBody>
          <a:bodyPr lIns="0" tIns="0" rIns="0" bIns="0" rtlCol="0" anchor="t">
            <a:spAutoFit/>
          </a:bodyPr>
          <a:lstStyle/>
          <a:p>
            <a:pPr marL="740528" lvl="1" indent="-370264" algn="l">
              <a:lnSpc>
                <a:spcPts val="4801"/>
              </a:lnSpc>
              <a:buFont typeface="Arial"/>
              <a:buChar char="•"/>
            </a:pPr>
            <a:r>
              <a:rPr lang="uk-UA" sz="3429" dirty="0">
                <a:solidFill>
                  <a:srgbClr val="91A5AC"/>
                </a:solidFill>
                <a:latin typeface="Coco Gothic"/>
              </a:rPr>
              <a:t>одне із перших матеріалів Едгара </a:t>
            </a:r>
            <a:r>
              <a:rPr lang="uk-UA" sz="3429" dirty="0" err="1">
                <a:solidFill>
                  <a:srgbClr val="91A5AC"/>
                </a:solidFill>
                <a:latin typeface="Coco Gothic"/>
              </a:rPr>
              <a:t>Аллана</a:t>
            </a:r>
            <a:r>
              <a:rPr lang="uk-UA" sz="3429" dirty="0">
                <a:solidFill>
                  <a:srgbClr val="91A5AC"/>
                </a:solidFill>
                <a:latin typeface="Coco Gothic"/>
              </a:rPr>
              <a:t> По для журналу “</a:t>
            </a:r>
            <a:r>
              <a:rPr lang="uk-UA" sz="3429" dirty="0" err="1">
                <a:solidFill>
                  <a:srgbClr val="91A5AC"/>
                </a:solidFill>
                <a:latin typeface="Coco Gothic"/>
              </a:rPr>
              <a:t>Burton’s</a:t>
            </a:r>
            <a:r>
              <a:rPr lang="uk-UA" sz="3429" dirty="0">
                <a:solidFill>
                  <a:srgbClr val="91A5AC"/>
                </a:solidFill>
                <a:latin typeface="Coco Gothic"/>
              </a:rPr>
              <a:t> </a:t>
            </a:r>
            <a:r>
              <a:rPr lang="uk-UA" sz="3429" dirty="0" err="1">
                <a:solidFill>
                  <a:srgbClr val="91A5AC"/>
                </a:solidFill>
                <a:latin typeface="Coco Gothic"/>
              </a:rPr>
              <a:t>Gentleman’s</a:t>
            </a:r>
            <a:r>
              <a:rPr lang="uk-UA" sz="3429" dirty="0">
                <a:solidFill>
                  <a:srgbClr val="91A5AC"/>
                </a:solidFill>
                <a:latin typeface="Coco Gothic"/>
              </a:rPr>
              <a:t> </a:t>
            </a:r>
            <a:r>
              <a:rPr lang="uk-UA" sz="3429" dirty="0" err="1">
                <a:solidFill>
                  <a:srgbClr val="91A5AC"/>
                </a:solidFill>
                <a:latin typeface="Coco Gothic"/>
              </a:rPr>
              <a:t>Magazine</a:t>
            </a:r>
            <a:r>
              <a:rPr lang="uk-UA" sz="3429" dirty="0">
                <a:solidFill>
                  <a:srgbClr val="91A5AC"/>
                </a:solidFill>
                <a:latin typeface="Coco Gothic"/>
              </a:rPr>
              <a:t>”;</a:t>
            </a:r>
          </a:p>
          <a:p>
            <a:pPr marL="740528" lvl="1" indent="-370264" algn="l">
              <a:lnSpc>
                <a:spcPts val="4801"/>
              </a:lnSpc>
              <a:buFont typeface="Arial"/>
              <a:buChar char="•"/>
            </a:pPr>
            <a:r>
              <a:rPr lang="uk-UA" sz="3429" dirty="0">
                <a:solidFill>
                  <a:srgbClr val="91A5AC"/>
                </a:solidFill>
                <a:latin typeface="Coco Gothic"/>
              </a:rPr>
              <a:t>написане в жанрі готичної фантастики і зачіпає теми божевілля;</a:t>
            </a:r>
          </a:p>
          <a:p>
            <a:pPr marL="740528" lvl="1" indent="-370264" algn="l">
              <a:lnSpc>
                <a:spcPts val="4801"/>
              </a:lnSpc>
              <a:buFont typeface="Arial"/>
              <a:buChar char="•"/>
            </a:pPr>
            <a:r>
              <a:rPr lang="uk-UA" sz="3429" dirty="0">
                <a:solidFill>
                  <a:srgbClr val="91A5AC"/>
                </a:solidFill>
                <a:latin typeface="Coco Gothic"/>
              </a:rPr>
              <a:t>екранізація 2023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343B"/>
        </a:solidFill>
        <a:effectLst/>
      </p:bgPr>
    </p:bg>
    <p:spTree>
      <p:nvGrpSpPr>
        <p:cNvPr id="1" name=""/>
        <p:cNvGrpSpPr/>
        <p:nvPr/>
      </p:nvGrpSpPr>
      <p:grpSpPr>
        <a:xfrm>
          <a:off x="0" y="0"/>
          <a:ext cx="0" cy="0"/>
          <a:chOff x="0" y="0"/>
          <a:chExt cx="0" cy="0"/>
        </a:xfrm>
      </p:grpSpPr>
      <p:grpSp>
        <p:nvGrpSpPr>
          <p:cNvPr id="2" name="Group 2"/>
          <p:cNvGrpSpPr/>
          <p:nvPr/>
        </p:nvGrpSpPr>
        <p:grpSpPr>
          <a:xfrm>
            <a:off x="10898868" y="-172156"/>
            <a:ext cx="9589144" cy="10266049"/>
            <a:chOff x="0" y="0"/>
            <a:chExt cx="5933440" cy="6352286"/>
          </a:xfrm>
        </p:grpSpPr>
        <p:sp>
          <p:nvSpPr>
            <p:cNvPr id="3" name="Freeform 3"/>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2"/>
              <a:stretch>
                <a:fillRect t="-9664" b="-9664"/>
              </a:stretch>
            </a:blipFill>
          </p:spPr>
        </p:sp>
      </p:grpSp>
      <p:sp>
        <p:nvSpPr>
          <p:cNvPr id="4" name="Freeform 4"/>
          <p:cNvSpPr/>
          <p:nvPr/>
        </p:nvSpPr>
        <p:spPr>
          <a:xfrm rot="746247">
            <a:off x="-745295" y="-1434476"/>
            <a:ext cx="3171608" cy="3751364"/>
          </a:xfrm>
          <a:custGeom>
            <a:avLst/>
            <a:gdLst/>
            <a:ahLst/>
            <a:cxnLst/>
            <a:rect l="l" t="t" r="r" b="b"/>
            <a:pathLst>
              <a:path w="3171608" h="3751364">
                <a:moveTo>
                  <a:pt x="0" y="0"/>
                </a:moveTo>
                <a:lnTo>
                  <a:pt x="3171608" y="0"/>
                </a:lnTo>
                <a:lnTo>
                  <a:pt x="3171608" y="3751364"/>
                </a:lnTo>
                <a:lnTo>
                  <a:pt x="0" y="3751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0659771">
            <a:off x="-2395366" y="7623164"/>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6906914" y="6894407"/>
            <a:ext cx="3980134" cy="41148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90224" y="6601107"/>
            <a:ext cx="5490666" cy="4114800"/>
          </a:xfrm>
          <a:custGeom>
            <a:avLst/>
            <a:gdLst/>
            <a:ahLst/>
            <a:cxnLst/>
            <a:rect l="l" t="t" r="r" b="b"/>
            <a:pathLst>
              <a:path w="5490666" h="4114800">
                <a:moveTo>
                  <a:pt x="0" y="0"/>
                </a:moveTo>
                <a:lnTo>
                  <a:pt x="5490666" y="0"/>
                </a:lnTo>
                <a:lnTo>
                  <a:pt x="549066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4423369" y="8657746"/>
            <a:ext cx="2127926" cy="1908165"/>
          </a:xfrm>
          <a:custGeom>
            <a:avLst/>
            <a:gdLst/>
            <a:ahLst/>
            <a:cxnLst/>
            <a:rect l="l" t="t" r="r" b="b"/>
            <a:pathLst>
              <a:path w="2127926" h="1908165">
                <a:moveTo>
                  <a:pt x="0" y="0"/>
                </a:moveTo>
                <a:lnTo>
                  <a:pt x="2127925" y="0"/>
                </a:lnTo>
                <a:lnTo>
                  <a:pt x="2127925" y="1908165"/>
                </a:lnTo>
                <a:lnTo>
                  <a:pt x="0" y="1908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297505" y="136921"/>
            <a:ext cx="12507578" cy="1226643"/>
          </a:xfrm>
          <a:prstGeom prst="rect">
            <a:avLst/>
          </a:prstGeom>
        </p:spPr>
        <p:txBody>
          <a:bodyPr lIns="0" tIns="0" rIns="0" bIns="0" rtlCol="0" anchor="t">
            <a:spAutoFit/>
          </a:bodyPr>
          <a:lstStyle/>
          <a:p>
            <a:pPr algn="ctr">
              <a:lnSpc>
                <a:spcPts val="9564"/>
              </a:lnSpc>
            </a:pPr>
            <a:r>
              <a:rPr lang="en-US" sz="6831">
                <a:solidFill>
                  <a:srgbClr val="B0D2DF"/>
                </a:solidFill>
                <a:latin typeface="LeoHand"/>
              </a:rPr>
              <a:t>Тема, ідея та актуальність новели</a:t>
            </a:r>
          </a:p>
        </p:txBody>
      </p:sp>
      <p:sp>
        <p:nvSpPr>
          <p:cNvPr id="10" name="TextBox 10"/>
          <p:cNvSpPr txBox="1"/>
          <p:nvPr/>
        </p:nvSpPr>
        <p:spPr>
          <a:xfrm>
            <a:off x="0" y="1962645"/>
            <a:ext cx="11669206" cy="1075564"/>
          </a:xfrm>
          <a:prstGeom prst="rect">
            <a:avLst/>
          </a:prstGeom>
        </p:spPr>
        <p:txBody>
          <a:bodyPr lIns="0" tIns="0" rIns="0" bIns="0" rtlCol="0" anchor="t">
            <a:spAutoFit/>
          </a:bodyPr>
          <a:lstStyle/>
          <a:p>
            <a:pPr marL="654171" lvl="1" indent="-327085" algn="l">
              <a:lnSpc>
                <a:spcPts val="4241"/>
              </a:lnSpc>
              <a:buFont typeface="Arial"/>
              <a:buChar char="•"/>
            </a:pPr>
            <a:r>
              <a:rPr lang="en-US" sz="3029">
                <a:solidFill>
                  <a:srgbClr val="91A5AC"/>
                </a:solidFill>
                <a:latin typeface="Coco Gothic"/>
              </a:rPr>
              <a:t>Відбувається виродження аристократичного класу в умовах зміни політичного ладу.</a:t>
            </a:r>
          </a:p>
        </p:txBody>
      </p:sp>
      <p:sp>
        <p:nvSpPr>
          <p:cNvPr id="11" name="TextBox 11"/>
          <p:cNvSpPr txBox="1"/>
          <p:nvPr/>
        </p:nvSpPr>
        <p:spPr>
          <a:xfrm>
            <a:off x="0" y="3009634"/>
            <a:ext cx="11669206" cy="1075564"/>
          </a:xfrm>
          <a:prstGeom prst="rect">
            <a:avLst/>
          </a:prstGeom>
        </p:spPr>
        <p:txBody>
          <a:bodyPr lIns="0" tIns="0" rIns="0" bIns="0" rtlCol="0" anchor="t">
            <a:spAutoFit/>
          </a:bodyPr>
          <a:lstStyle/>
          <a:p>
            <a:pPr marL="654171" lvl="1" indent="-327085" algn="l">
              <a:lnSpc>
                <a:spcPts val="4241"/>
              </a:lnSpc>
              <a:buFont typeface="Arial"/>
              <a:buChar char="•"/>
            </a:pPr>
            <a:r>
              <a:rPr lang="en-US" sz="3029">
                <a:solidFill>
                  <a:srgbClr val="91A5AC"/>
                </a:solidFill>
                <a:latin typeface="Coco Gothic"/>
              </a:rPr>
              <a:t>Через весь твір проходить тема страху та жаху.Описується глибокий хворобливий стан людської психики,божевілля.(</a:t>
            </a:r>
          </a:p>
        </p:txBody>
      </p:sp>
      <p:sp>
        <p:nvSpPr>
          <p:cNvPr id="12" name="TextBox 12"/>
          <p:cNvSpPr txBox="1"/>
          <p:nvPr/>
        </p:nvSpPr>
        <p:spPr>
          <a:xfrm>
            <a:off x="297505" y="1392022"/>
            <a:ext cx="11669206" cy="542164"/>
          </a:xfrm>
          <a:prstGeom prst="rect">
            <a:avLst/>
          </a:prstGeom>
        </p:spPr>
        <p:txBody>
          <a:bodyPr lIns="0" tIns="0" rIns="0" bIns="0" rtlCol="0" anchor="t">
            <a:spAutoFit/>
          </a:bodyPr>
          <a:lstStyle/>
          <a:p>
            <a:pPr algn="l">
              <a:lnSpc>
                <a:spcPts val="4241"/>
              </a:lnSpc>
            </a:pPr>
            <a:r>
              <a:rPr lang="en-US" sz="3029">
                <a:solidFill>
                  <a:srgbClr val="91A5AC"/>
                </a:solidFill>
                <a:latin typeface="Coco Gothic Bold"/>
              </a:rPr>
              <a:t>Тема:</a:t>
            </a:r>
          </a:p>
        </p:txBody>
      </p:sp>
      <p:sp>
        <p:nvSpPr>
          <p:cNvPr id="13" name="TextBox 13"/>
          <p:cNvSpPr txBox="1"/>
          <p:nvPr/>
        </p:nvSpPr>
        <p:spPr>
          <a:xfrm>
            <a:off x="297505" y="4113773"/>
            <a:ext cx="11669206" cy="542164"/>
          </a:xfrm>
          <a:prstGeom prst="rect">
            <a:avLst/>
          </a:prstGeom>
        </p:spPr>
        <p:txBody>
          <a:bodyPr lIns="0" tIns="0" rIns="0" bIns="0" rtlCol="0" anchor="t">
            <a:spAutoFit/>
          </a:bodyPr>
          <a:lstStyle/>
          <a:p>
            <a:pPr algn="l">
              <a:lnSpc>
                <a:spcPts val="4241"/>
              </a:lnSpc>
            </a:pPr>
            <a:r>
              <a:rPr lang="en-US" sz="3029">
                <a:solidFill>
                  <a:srgbClr val="91A5AC"/>
                </a:solidFill>
                <a:latin typeface="Coco Gothic Bold"/>
              </a:rPr>
              <a:t>Ідея:</a:t>
            </a:r>
          </a:p>
        </p:txBody>
      </p:sp>
      <p:sp>
        <p:nvSpPr>
          <p:cNvPr id="14" name="TextBox 14"/>
          <p:cNvSpPr txBox="1"/>
          <p:nvPr/>
        </p:nvSpPr>
        <p:spPr>
          <a:xfrm>
            <a:off x="47625" y="4765066"/>
            <a:ext cx="11669206" cy="542164"/>
          </a:xfrm>
          <a:prstGeom prst="rect">
            <a:avLst/>
          </a:prstGeom>
        </p:spPr>
        <p:txBody>
          <a:bodyPr lIns="0" tIns="0" rIns="0" bIns="0" rtlCol="0" anchor="t">
            <a:spAutoFit/>
          </a:bodyPr>
          <a:lstStyle/>
          <a:p>
            <a:pPr marL="654171" lvl="1" indent="-327085" algn="l">
              <a:lnSpc>
                <a:spcPts val="4241"/>
              </a:lnSpc>
              <a:buFont typeface="Arial"/>
              <a:buChar char="•"/>
            </a:pPr>
            <a:r>
              <a:rPr lang="en-US" sz="3029">
                <a:solidFill>
                  <a:srgbClr val="91A5AC"/>
                </a:solidFill>
                <a:latin typeface="Coco Gothic"/>
              </a:rPr>
              <a:t>Боязнь життя та смерті.</a:t>
            </a:r>
          </a:p>
        </p:txBody>
      </p:sp>
      <p:sp>
        <p:nvSpPr>
          <p:cNvPr id="15" name="TextBox 15"/>
          <p:cNvSpPr txBox="1"/>
          <p:nvPr/>
        </p:nvSpPr>
        <p:spPr>
          <a:xfrm>
            <a:off x="297505" y="5412005"/>
            <a:ext cx="11669206" cy="542164"/>
          </a:xfrm>
          <a:prstGeom prst="rect">
            <a:avLst/>
          </a:prstGeom>
        </p:spPr>
        <p:txBody>
          <a:bodyPr lIns="0" tIns="0" rIns="0" bIns="0" rtlCol="0" anchor="t">
            <a:spAutoFit/>
          </a:bodyPr>
          <a:lstStyle/>
          <a:p>
            <a:pPr algn="l">
              <a:lnSpc>
                <a:spcPts val="4241"/>
              </a:lnSpc>
            </a:pPr>
            <a:r>
              <a:rPr lang="en-US" sz="3029">
                <a:solidFill>
                  <a:srgbClr val="91A5AC"/>
                </a:solidFill>
                <a:latin typeface="Coco Gothic Bold"/>
              </a:rPr>
              <a:t>Проблематика:</a:t>
            </a:r>
          </a:p>
        </p:txBody>
      </p:sp>
      <p:sp>
        <p:nvSpPr>
          <p:cNvPr id="16" name="TextBox 16"/>
          <p:cNvSpPr txBox="1"/>
          <p:nvPr/>
        </p:nvSpPr>
        <p:spPr>
          <a:xfrm>
            <a:off x="47625" y="6058944"/>
            <a:ext cx="11669206" cy="542164"/>
          </a:xfrm>
          <a:prstGeom prst="rect">
            <a:avLst/>
          </a:prstGeom>
        </p:spPr>
        <p:txBody>
          <a:bodyPr lIns="0" tIns="0" rIns="0" bIns="0" rtlCol="0" anchor="t">
            <a:spAutoFit/>
          </a:bodyPr>
          <a:lstStyle/>
          <a:p>
            <a:pPr marL="654171" lvl="1" indent="-327085" algn="l">
              <a:lnSpc>
                <a:spcPts val="4241"/>
              </a:lnSpc>
              <a:buFont typeface="Arial"/>
              <a:buChar char="•"/>
            </a:pPr>
            <a:r>
              <a:rPr lang="en-US" sz="3029">
                <a:solidFill>
                  <a:srgbClr val="91A5AC"/>
                </a:solidFill>
                <a:latin typeface="Coco Gothic"/>
              </a:rPr>
              <a:t>Складність пристосуватись до змін в суспільстві.</a:t>
            </a:r>
          </a:p>
        </p:txBody>
      </p:sp>
      <p:sp>
        <p:nvSpPr>
          <p:cNvPr id="17" name="TextBox 17"/>
          <p:cNvSpPr txBox="1"/>
          <p:nvPr/>
        </p:nvSpPr>
        <p:spPr>
          <a:xfrm>
            <a:off x="297505" y="7276621"/>
            <a:ext cx="10601362" cy="1608964"/>
          </a:xfrm>
          <a:prstGeom prst="rect">
            <a:avLst/>
          </a:prstGeom>
        </p:spPr>
        <p:txBody>
          <a:bodyPr lIns="0" tIns="0" rIns="0" bIns="0" rtlCol="0" anchor="t">
            <a:spAutoFit/>
          </a:bodyPr>
          <a:lstStyle/>
          <a:p>
            <a:pPr algn="l">
              <a:lnSpc>
                <a:spcPts val="4241"/>
              </a:lnSpc>
            </a:pPr>
            <a:r>
              <a:rPr lang="en-US" sz="3029">
                <a:solidFill>
                  <a:srgbClr val="91A5AC"/>
                </a:solidFill>
                <a:latin typeface="Coco Gothic Bold"/>
              </a:rPr>
              <a:t>Актуальність: </a:t>
            </a:r>
            <a:r>
              <a:rPr lang="en-US" sz="3029">
                <a:solidFill>
                  <a:srgbClr val="91A5AC"/>
                </a:solidFill>
                <a:latin typeface="Coco Gothic"/>
              </a:rPr>
              <a:t>Відчуття страху,його пересилення та виходу з зони комфорту робить наше життя важкішим та яскравішим водночас.Завдяки страху ми живемо.</a:t>
            </a:r>
          </a:p>
        </p:txBody>
      </p:sp>
      <p:sp>
        <p:nvSpPr>
          <p:cNvPr id="18" name="TextBox 18"/>
          <p:cNvSpPr txBox="1"/>
          <p:nvPr/>
        </p:nvSpPr>
        <p:spPr>
          <a:xfrm>
            <a:off x="47625" y="6572532"/>
            <a:ext cx="11669206" cy="542164"/>
          </a:xfrm>
          <a:prstGeom prst="rect">
            <a:avLst/>
          </a:prstGeom>
        </p:spPr>
        <p:txBody>
          <a:bodyPr lIns="0" tIns="0" rIns="0" bIns="0" rtlCol="0" anchor="t">
            <a:spAutoFit/>
          </a:bodyPr>
          <a:lstStyle/>
          <a:p>
            <a:pPr marL="654171" lvl="1" indent="-327085" algn="l">
              <a:lnSpc>
                <a:spcPts val="4241"/>
              </a:lnSpc>
              <a:buFont typeface="Arial"/>
              <a:buChar char="•"/>
            </a:pPr>
            <a:r>
              <a:rPr lang="en-US" sz="3029">
                <a:solidFill>
                  <a:srgbClr val="91A5AC"/>
                </a:solidFill>
                <a:latin typeface="Coco Gothic"/>
              </a:rPr>
              <a:t>Роль страху в нашому житті</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343B"/>
        </a:solidFill>
        <a:effectLst/>
      </p:bgPr>
    </p:bg>
    <p:spTree>
      <p:nvGrpSpPr>
        <p:cNvPr id="1" name=""/>
        <p:cNvGrpSpPr/>
        <p:nvPr/>
      </p:nvGrpSpPr>
      <p:grpSpPr>
        <a:xfrm>
          <a:off x="0" y="0"/>
          <a:ext cx="0" cy="0"/>
          <a:chOff x="0" y="0"/>
          <a:chExt cx="0" cy="0"/>
        </a:xfrm>
      </p:grpSpPr>
      <p:sp>
        <p:nvSpPr>
          <p:cNvPr id="2" name="Freeform 2"/>
          <p:cNvSpPr/>
          <p:nvPr/>
        </p:nvSpPr>
        <p:spPr>
          <a:xfrm rot="746247">
            <a:off x="-745295" y="-1434476"/>
            <a:ext cx="3171608" cy="3751364"/>
          </a:xfrm>
          <a:custGeom>
            <a:avLst/>
            <a:gdLst/>
            <a:ahLst/>
            <a:cxnLst/>
            <a:rect l="l" t="t" r="r" b="b"/>
            <a:pathLst>
              <a:path w="3171608" h="3751364">
                <a:moveTo>
                  <a:pt x="0" y="0"/>
                </a:moveTo>
                <a:lnTo>
                  <a:pt x="3171608" y="0"/>
                </a:lnTo>
                <a:lnTo>
                  <a:pt x="3171608" y="3751364"/>
                </a:lnTo>
                <a:lnTo>
                  <a:pt x="0" y="375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659771">
            <a:off x="-2395366" y="7623164"/>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917913" y="7693219"/>
            <a:ext cx="3980134" cy="4114800"/>
          </a:xfrm>
          <a:custGeom>
            <a:avLst/>
            <a:gdLst/>
            <a:ahLst/>
            <a:cxnLst/>
            <a:rect l="l" t="t" r="r" b="b"/>
            <a:pathLst>
              <a:path w="3980134" h="4114800">
                <a:moveTo>
                  <a:pt x="0" y="0"/>
                </a:moveTo>
                <a:lnTo>
                  <a:pt x="3980133" y="0"/>
                </a:lnTo>
                <a:lnTo>
                  <a:pt x="39801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0" y="1028700"/>
            <a:ext cx="5698117" cy="8721919"/>
            <a:chOff x="0" y="0"/>
            <a:chExt cx="5943157" cy="9096995"/>
          </a:xfrm>
        </p:grpSpPr>
        <p:sp>
          <p:nvSpPr>
            <p:cNvPr id="6" name="Freeform 6"/>
            <p:cNvSpPr/>
            <p:nvPr/>
          </p:nvSpPr>
          <p:spPr>
            <a:xfrm>
              <a:off x="-4394" y="-4420"/>
              <a:ext cx="5947552" cy="9105873"/>
            </a:xfrm>
            <a:custGeom>
              <a:avLst/>
              <a:gdLst/>
              <a:ahLst/>
              <a:cxnLst/>
              <a:rect l="l" t="t" r="r" b="b"/>
              <a:pathLst>
                <a:path w="5947552" h="9105873">
                  <a:moveTo>
                    <a:pt x="5739256" y="7195710"/>
                  </a:moveTo>
                  <a:cubicBezTo>
                    <a:pt x="5872941" y="7543802"/>
                    <a:pt x="5883853" y="7988981"/>
                    <a:pt x="5742536" y="8363582"/>
                  </a:cubicBezTo>
                  <a:cubicBezTo>
                    <a:pt x="5533444" y="8917835"/>
                    <a:pt x="5070353" y="9105873"/>
                    <a:pt x="4708272" y="8787782"/>
                  </a:cubicBezTo>
                  <a:cubicBezTo>
                    <a:pt x="4155143" y="8289677"/>
                    <a:pt x="3439301" y="8427772"/>
                    <a:pt x="2976092" y="9101379"/>
                  </a:cubicBezTo>
                  <a:lnTo>
                    <a:pt x="2975771" y="9101379"/>
                  </a:lnTo>
                  <a:cubicBezTo>
                    <a:pt x="2521250" y="8440380"/>
                    <a:pt x="1820873" y="8282854"/>
                    <a:pt x="1249414" y="8782652"/>
                  </a:cubicBezTo>
                  <a:cubicBezTo>
                    <a:pt x="1022053" y="8987282"/>
                    <a:pt x="731159" y="9003912"/>
                    <a:pt x="486432" y="8787673"/>
                  </a:cubicBezTo>
                  <a:cubicBezTo>
                    <a:pt x="124351" y="8467581"/>
                    <a:pt x="0" y="7758713"/>
                    <a:pt x="209302" y="7204479"/>
                  </a:cubicBezTo>
                  <a:cubicBezTo>
                    <a:pt x="534738" y="6358027"/>
                    <a:pt x="444461" y="5262240"/>
                    <a:pt x="4394" y="4553245"/>
                  </a:cubicBezTo>
                  <a:lnTo>
                    <a:pt x="4394" y="4552754"/>
                  </a:lnTo>
                  <a:cubicBezTo>
                    <a:pt x="436271" y="3857005"/>
                    <a:pt x="539135" y="2785089"/>
                    <a:pt x="212642" y="1910289"/>
                  </a:cubicBezTo>
                  <a:cubicBezTo>
                    <a:pt x="78921" y="1562269"/>
                    <a:pt x="68045" y="1117019"/>
                    <a:pt x="209385" y="742471"/>
                  </a:cubicBezTo>
                  <a:cubicBezTo>
                    <a:pt x="418454" y="188092"/>
                    <a:pt x="881545" y="13"/>
                    <a:pt x="1243626" y="318126"/>
                  </a:cubicBezTo>
                  <a:cubicBezTo>
                    <a:pt x="1796743" y="816140"/>
                    <a:pt x="2512585" y="678027"/>
                    <a:pt x="2975818" y="4420"/>
                  </a:cubicBezTo>
                  <a:lnTo>
                    <a:pt x="2976139" y="4420"/>
                  </a:lnTo>
                  <a:cubicBezTo>
                    <a:pt x="3444460" y="685487"/>
                    <a:pt x="4148831" y="811191"/>
                    <a:pt x="4708320" y="318108"/>
                  </a:cubicBezTo>
                  <a:cubicBezTo>
                    <a:pt x="5070401" y="0"/>
                    <a:pt x="5533491" y="188018"/>
                    <a:pt x="5742584" y="742307"/>
                  </a:cubicBezTo>
                  <a:cubicBezTo>
                    <a:pt x="5883900" y="1116927"/>
                    <a:pt x="5872988" y="1562251"/>
                    <a:pt x="5739256" y="1910344"/>
                  </a:cubicBezTo>
                  <a:cubicBezTo>
                    <a:pt x="5412798" y="2785143"/>
                    <a:pt x="5515722" y="3856914"/>
                    <a:pt x="5947551" y="4552681"/>
                  </a:cubicBezTo>
                  <a:lnTo>
                    <a:pt x="5947551" y="4553172"/>
                  </a:lnTo>
                  <a:cubicBezTo>
                    <a:pt x="5515662" y="5248994"/>
                    <a:pt x="5412798" y="6320910"/>
                    <a:pt x="5739256" y="7195710"/>
                  </a:cubicBezTo>
                </a:path>
              </a:pathLst>
            </a:custGeom>
            <a:blipFill>
              <a:blip r:embed="rId8"/>
              <a:stretch>
                <a:fillRect l="-1022" r="-1022"/>
              </a:stretch>
            </a:blipFill>
          </p:spPr>
        </p:sp>
      </p:grpSp>
      <p:sp>
        <p:nvSpPr>
          <p:cNvPr id="7" name="Freeform 7"/>
          <p:cNvSpPr/>
          <p:nvPr/>
        </p:nvSpPr>
        <p:spPr>
          <a:xfrm>
            <a:off x="-2502329" y="6894407"/>
            <a:ext cx="10464801" cy="7968610"/>
          </a:xfrm>
          <a:custGeom>
            <a:avLst/>
            <a:gdLst/>
            <a:ahLst/>
            <a:cxnLst/>
            <a:rect l="l" t="t" r="r" b="b"/>
            <a:pathLst>
              <a:path w="10464801" h="7968610">
                <a:moveTo>
                  <a:pt x="0" y="0"/>
                </a:moveTo>
                <a:lnTo>
                  <a:pt x="10464801" y="0"/>
                </a:lnTo>
                <a:lnTo>
                  <a:pt x="10464801" y="7968610"/>
                </a:lnTo>
                <a:lnTo>
                  <a:pt x="0" y="79686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5803286"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5427485" y="260231"/>
            <a:ext cx="12674744" cy="2303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Тема, проблематика та актуальність серіалу</a:t>
            </a:r>
          </a:p>
        </p:txBody>
      </p:sp>
      <p:sp>
        <p:nvSpPr>
          <p:cNvPr id="10" name="TextBox 10"/>
          <p:cNvSpPr txBox="1"/>
          <p:nvPr/>
        </p:nvSpPr>
        <p:spPr>
          <a:xfrm>
            <a:off x="5930254" y="3563198"/>
            <a:ext cx="10601362" cy="1075564"/>
          </a:xfrm>
          <a:prstGeom prst="rect">
            <a:avLst/>
          </a:prstGeom>
        </p:spPr>
        <p:txBody>
          <a:bodyPr lIns="0" tIns="0" rIns="0" bIns="0" rtlCol="0" anchor="t">
            <a:spAutoFit/>
          </a:bodyPr>
          <a:lstStyle/>
          <a:p>
            <a:pPr algn="l">
              <a:lnSpc>
                <a:spcPts val="4241"/>
              </a:lnSpc>
            </a:pPr>
            <a:r>
              <a:rPr lang="en-US" sz="3029">
                <a:solidFill>
                  <a:srgbClr val="91A5AC"/>
                </a:solidFill>
                <a:latin typeface="Coco Gothic Bold"/>
              </a:rPr>
              <a:t>Тема вічного життя та життя без болю.</a:t>
            </a:r>
          </a:p>
          <a:p>
            <a:pPr algn="l">
              <a:lnSpc>
                <a:spcPts val="4241"/>
              </a:lnSpc>
            </a:pPr>
            <a:endParaRPr lang="en-US" sz="3029">
              <a:solidFill>
                <a:srgbClr val="91A5AC"/>
              </a:solidFill>
              <a:latin typeface="Coco Gothic Bold"/>
            </a:endParaRPr>
          </a:p>
        </p:txBody>
      </p:sp>
      <p:sp>
        <p:nvSpPr>
          <p:cNvPr id="11" name="TextBox 11"/>
          <p:cNvSpPr txBox="1"/>
          <p:nvPr/>
        </p:nvSpPr>
        <p:spPr>
          <a:xfrm>
            <a:off x="5930254" y="4231541"/>
            <a:ext cx="10601362" cy="542164"/>
          </a:xfrm>
          <a:prstGeom prst="rect">
            <a:avLst/>
          </a:prstGeom>
        </p:spPr>
        <p:txBody>
          <a:bodyPr lIns="0" tIns="0" rIns="0" bIns="0" rtlCol="0" anchor="t">
            <a:spAutoFit/>
          </a:bodyPr>
          <a:lstStyle/>
          <a:p>
            <a:pPr algn="l">
              <a:lnSpc>
                <a:spcPts val="4241"/>
              </a:lnSpc>
            </a:pPr>
            <a:r>
              <a:rPr lang="en-US" sz="3029">
                <a:solidFill>
                  <a:srgbClr val="91A5AC"/>
                </a:solidFill>
                <a:latin typeface="Coco Gothic Bold"/>
              </a:rPr>
              <a:t>Актуальність:</a:t>
            </a:r>
            <a:r>
              <a:rPr lang="en-US" sz="3029">
                <a:solidFill>
                  <a:srgbClr val="91A5AC"/>
                </a:solidFill>
                <a:latin typeface="Coco Gothic"/>
              </a:rPr>
              <a:t> У кожного вчинка є свій наслідок.</a:t>
            </a:r>
          </a:p>
        </p:txBody>
      </p:sp>
      <p:sp>
        <p:nvSpPr>
          <p:cNvPr id="12" name="TextBox 12"/>
          <p:cNvSpPr txBox="1"/>
          <p:nvPr/>
        </p:nvSpPr>
        <p:spPr>
          <a:xfrm>
            <a:off x="5930254" y="4952068"/>
            <a:ext cx="10601362" cy="2142364"/>
          </a:xfrm>
          <a:prstGeom prst="rect">
            <a:avLst/>
          </a:prstGeom>
        </p:spPr>
        <p:txBody>
          <a:bodyPr lIns="0" tIns="0" rIns="0" bIns="0" rtlCol="0" anchor="t">
            <a:spAutoFit/>
          </a:bodyPr>
          <a:lstStyle/>
          <a:p>
            <a:pPr algn="l">
              <a:lnSpc>
                <a:spcPts val="4241"/>
              </a:lnSpc>
            </a:pPr>
            <a:r>
              <a:rPr lang="en-US" sz="3029">
                <a:solidFill>
                  <a:srgbClr val="91A5AC"/>
                </a:solidFill>
                <a:latin typeface="Coco Gothic"/>
              </a:rPr>
              <a:t>Серіал показує </a:t>
            </a:r>
            <a:r>
              <a:rPr lang="en-US" sz="3029">
                <a:solidFill>
                  <a:srgbClr val="91A5AC"/>
                </a:solidFill>
                <a:latin typeface="Coco Gothic Bold"/>
              </a:rPr>
              <a:t>психічні захворювання</a:t>
            </a:r>
            <a:r>
              <a:rPr lang="en-US" sz="3029">
                <a:solidFill>
                  <a:srgbClr val="91A5AC"/>
                </a:solidFill>
                <a:latin typeface="Coco Gothic"/>
              </a:rPr>
              <a:t>,які передаються генетично та роблять людину божевільною.(Шизофренія,галюцінації,кадасіл)</a:t>
            </a:r>
          </a:p>
          <a:p>
            <a:pPr algn="l">
              <a:lnSpc>
                <a:spcPts val="4241"/>
              </a:lnSpc>
            </a:pPr>
            <a:endParaRPr lang="en-US" sz="3029">
              <a:solidFill>
                <a:srgbClr val="91A5AC"/>
              </a:solidFill>
              <a:latin typeface="Coco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2229"/>
        </a:solidFill>
        <a:effectLst/>
      </p:bgPr>
    </p:bg>
    <p:spTree>
      <p:nvGrpSpPr>
        <p:cNvPr id="1" name=""/>
        <p:cNvGrpSpPr/>
        <p:nvPr/>
      </p:nvGrpSpPr>
      <p:grpSpPr>
        <a:xfrm>
          <a:off x="0" y="0"/>
          <a:ext cx="0" cy="0"/>
          <a:chOff x="0" y="0"/>
          <a:chExt cx="0" cy="0"/>
        </a:xfrm>
      </p:grpSpPr>
      <p:sp>
        <p:nvSpPr>
          <p:cNvPr id="2" name="Freeform 2"/>
          <p:cNvSpPr/>
          <p:nvPr/>
        </p:nvSpPr>
        <p:spPr>
          <a:xfrm rot="746247">
            <a:off x="-745295" y="-1434476"/>
            <a:ext cx="3171608" cy="3751364"/>
          </a:xfrm>
          <a:custGeom>
            <a:avLst/>
            <a:gdLst/>
            <a:ahLst/>
            <a:cxnLst/>
            <a:rect l="l" t="t" r="r" b="b"/>
            <a:pathLst>
              <a:path w="3171608" h="3751364">
                <a:moveTo>
                  <a:pt x="0" y="0"/>
                </a:moveTo>
                <a:lnTo>
                  <a:pt x="3171608" y="0"/>
                </a:lnTo>
                <a:lnTo>
                  <a:pt x="3171608" y="3751364"/>
                </a:lnTo>
                <a:lnTo>
                  <a:pt x="0" y="37513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10659771">
            <a:off x="-2395366" y="7623164"/>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6112162" y="7543611"/>
            <a:ext cx="3980134" cy="41148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TextBox 5"/>
          <p:cNvSpPr txBox="1"/>
          <p:nvPr/>
        </p:nvSpPr>
        <p:spPr>
          <a:xfrm>
            <a:off x="7263846" y="257922"/>
            <a:ext cx="10299056" cy="1160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Конфлікти</a:t>
            </a:r>
          </a:p>
        </p:txBody>
      </p:sp>
      <p:grpSp>
        <p:nvGrpSpPr>
          <p:cNvPr id="6" name="Group 6"/>
          <p:cNvGrpSpPr>
            <a:grpSpLocks noChangeAspect="1"/>
          </p:cNvGrpSpPr>
          <p:nvPr/>
        </p:nvGrpSpPr>
        <p:grpSpPr>
          <a:xfrm>
            <a:off x="355570" y="931020"/>
            <a:ext cx="6252554" cy="8732655"/>
            <a:chOff x="0" y="0"/>
            <a:chExt cx="8122920" cy="11344910"/>
          </a:xfrm>
        </p:grpSpPr>
        <p:sp>
          <p:nvSpPr>
            <p:cNvPr id="7" name="Freeform 7"/>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10"/>
              <a:stretch>
                <a:fillRect l="-4841" r="-4841"/>
              </a:stretch>
            </a:blipFill>
          </p:spPr>
        </p:sp>
        <p:sp>
          <p:nvSpPr>
            <p:cNvPr id="8" name="Freeform 8"/>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11"/>
              <a:stretch>
                <a:fillRect l="-13644" r="-13644"/>
              </a:stretch>
            </a:blipFill>
          </p:spPr>
        </p:sp>
        <p:sp>
          <p:nvSpPr>
            <p:cNvPr id="9" name="Freeform 9"/>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12"/>
              <a:stretch>
                <a:fillRect t="-362418" b="-362418"/>
              </a:stretch>
            </a:blipFill>
          </p:spPr>
        </p:sp>
        <p:sp>
          <p:nvSpPr>
            <p:cNvPr id="10" name="Freeform 10"/>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13"/>
              <a:stretch>
                <a:fillRect l="-26" r="-26"/>
              </a:stretch>
            </a:blipFill>
          </p:spPr>
        </p:sp>
      </p:grpSp>
      <p:sp>
        <p:nvSpPr>
          <p:cNvPr id="11" name="Freeform 11"/>
          <p:cNvSpPr/>
          <p:nvPr/>
        </p:nvSpPr>
        <p:spPr>
          <a:xfrm rot="746247">
            <a:off x="16276890" y="-1713651"/>
            <a:ext cx="3171608" cy="3751364"/>
          </a:xfrm>
          <a:custGeom>
            <a:avLst/>
            <a:gdLst/>
            <a:ahLst/>
            <a:cxnLst/>
            <a:rect l="l" t="t" r="r" b="b"/>
            <a:pathLst>
              <a:path w="3171608" h="3751364">
                <a:moveTo>
                  <a:pt x="0" y="0"/>
                </a:moveTo>
                <a:lnTo>
                  <a:pt x="3171608" y="0"/>
                </a:lnTo>
                <a:lnTo>
                  <a:pt x="3171608" y="3751364"/>
                </a:lnTo>
                <a:lnTo>
                  <a:pt x="0" y="37513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3739576" y="-134452"/>
            <a:ext cx="4341115" cy="10555903"/>
          </a:xfrm>
          <a:custGeom>
            <a:avLst/>
            <a:gdLst/>
            <a:ahLst/>
            <a:cxnLst/>
            <a:rect l="l" t="t" r="r" b="b"/>
            <a:pathLst>
              <a:path w="4341115" h="10555903">
                <a:moveTo>
                  <a:pt x="0" y="0"/>
                </a:moveTo>
                <a:lnTo>
                  <a:pt x="4341115" y="0"/>
                </a:lnTo>
                <a:lnTo>
                  <a:pt x="4341115" y="10555904"/>
                </a:lnTo>
                <a:lnTo>
                  <a:pt x="0" y="10555904"/>
                </a:lnTo>
                <a:lnTo>
                  <a:pt x="0" y="0"/>
                </a:lnTo>
                <a:close/>
              </a:path>
            </a:pathLst>
          </a:custGeom>
          <a:blipFill>
            <a:blip r:embed="rId16"/>
            <a:stretch>
              <a:fillRect/>
            </a:stretch>
          </a:blipFill>
        </p:spPr>
      </p:sp>
      <p:sp>
        <p:nvSpPr>
          <p:cNvPr id="13" name="TextBox 13"/>
          <p:cNvSpPr txBox="1"/>
          <p:nvPr/>
        </p:nvSpPr>
        <p:spPr>
          <a:xfrm>
            <a:off x="7381474" y="1313750"/>
            <a:ext cx="2253872" cy="756795"/>
          </a:xfrm>
          <a:prstGeom prst="rect">
            <a:avLst/>
          </a:prstGeom>
        </p:spPr>
        <p:txBody>
          <a:bodyPr lIns="0" tIns="0" rIns="0" bIns="0" rtlCol="0" anchor="t">
            <a:spAutoFit/>
          </a:bodyPr>
          <a:lstStyle/>
          <a:p>
            <a:pPr algn="l">
              <a:lnSpc>
                <a:spcPts val="6061"/>
              </a:lnSpc>
            </a:pPr>
            <a:r>
              <a:rPr lang="en-US" sz="4329">
                <a:solidFill>
                  <a:srgbClr val="91A5AC"/>
                </a:solidFill>
                <a:latin typeface="Coco Gothic Bold"/>
              </a:rPr>
              <a:t>Новела</a:t>
            </a:r>
          </a:p>
        </p:txBody>
      </p:sp>
      <p:sp>
        <p:nvSpPr>
          <p:cNvPr id="14" name="TextBox 14"/>
          <p:cNvSpPr txBox="1"/>
          <p:nvPr/>
        </p:nvSpPr>
        <p:spPr>
          <a:xfrm>
            <a:off x="12413373" y="3330787"/>
            <a:ext cx="5874627" cy="1766154"/>
          </a:xfrm>
          <a:prstGeom prst="rect">
            <a:avLst/>
          </a:prstGeom>
        </p:spPr>
        <p:txBody>
          <a:bodyPr lIns="0" tIns="0" rIns="0" bIns="0" rtlCol="0" anchor="t">
            <a:spAutoFit/>
          </a:bodyPr>
          <a:lstStyle/>
          <a:p>
            <a:pPr algn="l">
              <a:lnSpc>
                <a:spcPts val="3452"/>
              </a:lnSpc>
            </a:pPr>
            <a:r>
              <a:rPr lang="en-US" sz="2466">
                <a:solidFill>
                  <a:srgbClr val="91A5AC"/>
                </a:solidFill>
                <a:latin typeface="Coco Gothic Bold"/>
              </a:rPr>
              <a:t>Зовнішній конфлікт: </a:t>
            </a:r>
            <a:r>
              <a:rPr lang="en-US" sz="2466">
                <a:solidFill>
                  <a:srgbClr val="91A5AC"/>
                </a:solidFill>
                <a:latin typeface="Coco Gothic"/>
              </a:rPr>
              <a:t>«Досягнемо своєї мети, не дивлячись на ціну»; «нас не зупинити, шляху назад немає, тільки вперед»</a:t>
            </a:r>
          </a:p>
        </p:txBody>
      </p:sp>
      <p:sp>
        <p:nvSpPr>
          <p:cNvPr id="15" name="TextBox 15"/>
          <p:cNvSpPr txBox="1"/>
          <p:nvPr/>
        </p:nvSpPr>
        <p:spPr>
          <a:xfrm>
            <a:off x="6669611" y="2268559"/>
            <a:ext cx="4948779" cy="1290828"/>
          </a:xfrm>
          <a:prstGeom prst="rect">
            <a:avLst/>
          </a:prstGeom>
        </p:spPr>
        <p:txBody>
          <a:bodyPr lIns="0" tIns="0" rIns="0" bIns="0" rtlCol="0" anchor="t">
            <a:spAutoFit/>
          </a:bodyPr>
          <a:lstStyle/>
          <a:p>
            <a:pPr algn="l">
              <a:lnSpc>
                <a:spcPts val="3401"/>
              </a:lnSpc>
            </a:pPr>
            <a:r>
              <a:rPr lang="en-US" sz="2429">
                <a:solidFill>
                  <a:srgbClr val="91A5AC"/>
                </a:solidFill>
                <a:latin typeface="Coco Gothic Bold"/>
              </a:rPr>
              <a:t>Внутрішній конфлікт:</a:t>
            </a:r>
            <a:r>
              <a:rPr lang="en-US" sz="2429">
                <a:solidFill>
                  <a:srgbClr val="91A5AC"/>
                </a:solidFill>
                <a:latin typeface="Coco Gothic"/>
              </a:rPr>
              <a:t> Страх перед страхом, боязнь реальності та змін</a:t>
            </a:r>
          </a:p>
        </p:txBody>
      </p:sp>
      <p:sp>
        <p:nvSpPr>
          <p:cNvPr id="16" name="TextBox 16"/>
          <p:cNvSpPr txBox="1"/>
          <p:nvPr/>
        </p:nvSpPr>
        <p:spPr>
          <a:xfrm>
            <a:off x="14036790" y="1313750"/>
            <a:ext cx="2253872" cy="756795"/>
          </a:xfrm>
          <a:prstGeom prst="rect">
            <a:avLst/>
          </a:prstGeom>
        </p:spPr>
        <p:txBody>
          <a:bodyPr lIns="0" tIns="0" rIns="0" bIns="0" rtlCol="0" anchor="t">
            <a:spAutoFit/>
          </a:bodyPr>
          <a:lstStyle/>
          <a:p>
            <a:pPr algn="l">
              <a:lnSpc>
                <a:spcPts val="6061"/>
              </a:lnSpc>
            </a:pPr>
            <a:r>
              <a:rPr lang="en-US" sz="4329">
                <a:solidFill>
                  <a:srgbClr val="91A5AC"/>
                </a:solidFill>
                <a:latin typeface="Coco Gothic Bold"/>
              </a:rPr>
              <a:t>Серіал</a:t>
            </a:r>
          </a:p>
        </p:txBody>
      </p:sp>
      <p:sp>
        <p:nvSpPr>
          <p:cNvPr id="17" name="TextBox 17"/>
          <p:cNvSpPr txBox="1"/>
          <p:nvPr/>
        </p:nvSpPr>
        <p:spPr>
          <a:xfrm>
            <a:off x="12413373" y="2268559"/>
            <a:ext cx="5500706" cy="862203"/>
          </a:xfrm>
          <a:prstGeom prst="rect">
            <a:avLst/>
          </a:prstGeom>
        </p:spPr>
        <p:txBody>
          <a:bodyPr lIns="0" tIns="0" rIns="0" bIns="0" rtlCol="0" anchor="t">
            <a:spAutoFit/>
          </a:bodyPr>
          <a:lstStyle/>
          <a:p>
            <a:pPr algn="l">
              <a:lnSpc>
                <a:spcPts val="3401"/>
              </a:lnSpc>
            </a:pPr>
            <a:r>
              <a:rPr lang="en-US" sz="2429">
                <a:solidFill>
                  <a:srgbClr val="91A5AC"/>
                </a:solidFill>
                <a:latin typeface="Coco Gothic Bold"/>
              </a:rPr>
              <a:t>Внутрішній конфлікт:</a:t>
            </a:r>
            <a:r>
              <a:rPr lang="en-US" sz="2429">
                <a:solidFill>
                  <a:srgbClr val="91A5AC"/>
                </a:solidFill>
                <a:latin typeface="Coco Gothic"/>
              </a:rPr>
              <a:t> Головний ворог людини - сама людина</a:t>
            </a:r>
          </a:p>
        </p:txBody>
      </p:sp>
      <p:grpSp>
        <p:nvGrpSpPr>
          <p:cNvPr id="18" name="Group 18"/>
          <p:cNvGrpSpPr/>
          <p:nvPr/>
        </p:nvGrpSpPr>
        <p:grpSpPr>
          <a:xfrm>
            <a:off x="11834826" y="5087417"/>
            <a:ext cx="6027869" cy="5199583"/>
            <a:chOff x="0" y="0"/>
            <a:chExt cx="1587587" cy="1369438"/>
          </a:xfrm>
        </p:grpSpPr>
        <p:sp>
          <p:nvSpPr>
            <p:cNvPr id="19" name="Freeform 19"/>
            <p:cNvSpPr/>
            <p:nvPr/>
          </p:nvSpPr>
          <p:spPr>
            <a:xfrm>
              <a:off x="0" y="0"/>
              <a:ext cx="1587587" cy="1369438"/>
            </a:xfrm>
            <a:custGeom>
              <a:avLst/>
              <a:gdLst/>
              <a:ahLst/>
              <a:cxnLst/>
              <a:rect l="l" t="t" r="r" b="b"/>
              <a:pathLst>
                <a:path w="1587587" h="1369438">
                  <a:moveTo>
                    <a:pt x="65502" y="0"/>
                  </a:moveTo>
                  <a:lnTo>
                    <a:pt x="1522085" y="0"/>
                  </a:lnTo>
                  <a:cubicBezTo>
                    <a:pt x="1539457" y="0"/>
                    <a:pt x="1556118" y="6901"/>
                    <a:pt x="1568402" y="19185"/>
                  </a:cubicBezTo>
                  <a:cubicBezTo>
                    <a:pt x="1580686" y="31469"/>
                    <a:pt x="1587587" y="48130"/>
                    <a:pt x="1587587" y="65502"/>
                  </a:cubicBezTo>
                  <a:lnTo>
                    <a:pt x="1587587" y="1303936"/>
                  </a:lnTo>
                  <a:cubicBezTo>
                    <a:pt x="1587587" y="1340111"/>
                    <a:pt x="1558261" y="1369438"/>
                    <a:pt x="1522085" y="1369438"/>
                  </a:cubicBezTo>
                  <a:lnTo>
                    <a:pt x="65502" y="1369438"/>
                  </a:lnTo>
                  <a:cubicBezTo>
                    <a:pt x="48130" y="1369438"/>
                    <a:pt x="31469" y="1362537"/>
                    <a:pt x="19185" y="1350253"/>
                  </a:cubicBezTo>
                  <a:cubicBezTo>
                    <a:pt x="6901" y="1337969"/>
                    <a:pt x="0" y="1321308"/>
                    <a:pt x="0" y="1303936"/>
                  </a:cubicBezTo>
                  <a:lnTo>
                    <a:pt x="0" y="65502"/>
                  </a:lnTo>
                  <a:cubicBezTo>
                    <a:pt x="0" y="48130"/>
                    <a:pt x="6901" y="31469"/>
                    <a:pt x="19185" y="19185"/>
                  </a:cubicBezTo>
                  <a:cubicBezTo>
                    <a:pt x="31469" y="6901"/>
                    <a:pt x="48130" y="0"/>
                    <a:pt x="65502" y="0"/>
                  </a:cubicBezTo>
                  <a:close/>
                </a:path>
              </a:pathLst>
            </a:custGeom>
            <a:solidFill>
              <a:srgbClr val="31464F"/>
            </a:solidFill>
          </p:spPr>
        </p:sp>
        <p:sp>
          <p:nvSpPr>
            <p:cNvPr id="20" name="TextBox 20"/>
            <p:cNvSpPr txBox="1"/>
            <p:nvPr/>
          </p:nvSpPr>
          <p:spPr>
            <a:xfrm>
              <a:off x="0" y="-38100"/>
              <a:ext cx="1587587" cy="1407538"/>
            </a:xfrm>
            <a:prstGeom prst="rect">
              <a:avLst/>
            </a:prstGeom>
          </p:spPr>
          <p:txBody>
            <a:bodyPr lIns="50800" tIns="50800" rIns="50800" bIns="50800" rtlCol="0" anchor="ctr"/>
            <a:lstStyle/>
            <a:p>
              <a:pPr algn="ctr">
                <a:lnSpc>
                  <a:spcPts val="2659"/>
                </a:lnSpc>
                <a:spcBef>
                  <a:spcPct val="0"/>
                </a:spcBef>
              </a:pPr>
              <a:endParaRPr/>
            </a:p>
          </p:txBody>
        </p:sp>
      </p:grpSp>
      <p:pic>
        <p:nvPicPr>
          <p:cNvPr id="21" name="Picture 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rcRect/>
          <a:stretch>
            <a:fillRect/>
          </a:stretch>
        </p:blipFill>
        <p:spPr>
          <a:xfrm>
            <a:off x="12083037" y="5354117"/>
            <a:ext cx="5479864" cy="4246895"/>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F3438"/>
        </a:solidFill>
        <a:effectLst/>
      </p:bgPr>
    </p:bg>
    <p:spTree>
      <p:nvGrpSpPr>
        <p:cNvPr id="1" name=""/>
        <p:cNvGrpSpPr/>
        <p:nvPr/>
      </p:nvGrpSpPr>
      <p:grpSpPr>
        <a:xfrm>
          <a:off x="0" y="0"/>
          <a:ext cx="0" cy="0"/>
          <a:chOff x="0" y="0"/>
          <a:chExt cx="0" cy="0"/>
        </a:xfrm>
      </p:grpSpPr>
      <p:sp>
        <p:nvSpPr>
          <p:cNvPr id="2" name="Freeform 2"/>
          <p:cNvSpPr/>
          <p:nvPr/>
        </p:nvSpPr>
        <p:spPr>
          <a:xfrm rot="10659771">
            <a:off x="16939064" y="7804610"/>
            <a:ext cx="3371126" cy="4478549"/>
          </a:xfrm>
          <a:custGeom>
            <a:avLst/>
            <a:gdLst/>
            <a:ahLst/>
            <a:cxnLst/>
            <a:rect l="l" t="t" r="r" b="b"/>
            <a:pathLst>
              <a:path w="3371126" h="4478549">
                <a:moveTo>
                  <a:pt x="0" y="0"/>
                </a:moveTo>
                <a:lnTo>
                  <a:pt x="3371126" y="0"/>
                </a:lnTo>
                <a:lnTo>
                  <a:pt x="3371126" y="4478549"/>
                </a:lnTo>
                <a:lnTo>
                  <a:pt x="0" y="4478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690362">
            <a:off x="14516937" y="-1346836"/>
            <a:ext cx="4134546" cy="4890324"/>
          </a:xfrm>
          <a:custGeom>
            <a:avLst/>
            <a:gdLst/>
            <a:ahLst/>
            <a:cxnLst/>
            <a:rect l="l" t="t" r="r" b="b"/>
            <a:pathLst>
              <a:path w="4134546" h="4890324">
                <a:moveTo>
                  <a:pt x="0" y="0"/>
                </a:moveTo>
                <a:lnTo>
                  <a:pt x="4134546" y="0"/>
                </a:lnTo>
                <a:lnTo>
                  <a:pt x="4134546" y="4890323"/>
                </a:lnTo>
                <a:lnTo>
                  <a:pt x="0" y="4890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65646">
            <a:off x="-607849" y="7151772"/>
            <a:ext cx="4135775" cy="4891777"/>
          </a:xfrm>
          <a:custGeom>
            <a:avLst/>
            <a:gdLst/>
            <a:ahLst/>
            <a:cxnLst/>
            <a:rect l="l" t="t" r="r" b="b"/>
            <a:pathLst>
              <a:path w="4135775" h="4891777">
                <a:moveTo>
                  <a:pt x="0" y="0"/>
                </a:moveTo>
                <a:lnTo>
                  <a:pt x="4135775" y="0"/>
                </a:lnTo>
                <a:lnTo>
                  <a:pt x="4135775" y="4891776"/>
                </a:lnTo>
                <a:lnTo>
                  <a:pt x="0" y="4891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889093" y="-1787536"/>
            <a:ext cx="3105152" cy="4125202"/>
          </a:xfrm>
          <a:custGeom>
            <a:avLst/>
            <a:gdLst/>
            <a:ahLst/>
            <a:cxnLst/>
            <a:rect l="l" t="t" r="r" b="b"/>
            <a:pathLst>
              <a:path w="3105152" h="4125202">
                <a:moveTo>
                  <a:pt x="0" y="0"/>
                </a:moveTo>
                <a:lnTo>
                  <a:pt x="3105152" y="0"/>
                </a:lnTo>
                <a:lnTo>
                  <a:pt x="3105152" y="4125202"/>
                </a:lnTo>
                <a:lnTo>
                  <a:pt x="0" y="4125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66647" y="4814876"/>
            <a:ext cx="6487052" cy="6279507"/>
          </a:xfrm>
          <a:custGeom>
            <a:avLst/>
            <a:gdLst/>
            <a:ahLst/>
            <a:cxnLst/>
            <a:rect l="l" t="t" r="r" b="b"/>
            <a:pathLst>
              <a:path w="6487052" h="6279507">
                <a:moveTo>
                  <a:pt x="0" y="0"/>
                </a:moveTo>
                <a:lnTo>
                  <a:pt x="6487051" y="0"/>
                </a:lnTo>
                <a:lnTo>
                  <a:pt x="6487051" y="6279508"/>
                </a:lnTo>
                <a:lnTo>
                  <a:pt x="0" y="62795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3683347" y="2684774"/>
            <a:ext cx="5472684" cy="82296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12"/>
            <a:stretch>
              <a:fillRect/>
            </a:stretch>
          </a:blipFill>
        </p:spPr>
      </p:sp>
      <p:sp>
        <p:nvSpPr>
          <p:cNvPr id="8" name="Freeform 8"/>
          <p:cNvSpPr/>
          <p:nvPr/>
        </p:nvSpPr>
        <p:spPr>
          <a:xfrm>
            <a:off x="-2046069" y="-1411512"/>
            <a:ext cx="11550850" cy="6699493"/>
          </a:xfrm>
          <a:custGeom>
            <a:avLst/>
            <a:gdLst/>
            <a:ahLst/>
            <a:cxnLst/>
            <a:rect l="l" t="t" r="r" b="b"/>
            <a:pathLst>
              <a:path w="11550850" h="6699493">
                <a:moveTo>
                  <a:pt x="0" y="0"/>
                </a:moveTo>
                <a:lnTo>
                  <a:pt x="11550850" y="0"/>
                </a:lnTo>
                <a:lnTo>
                  <a:pt x="11550850" y="6699493"/>
                </a:lnTo>
                <a:lnTo>
                  <a:pt x="0" y="6699493"/>
                </a:lnTo>
                <a:lnTo>
                  <a:pt x="0" y="0"/>
                </a:lnTo>
                <a:close/>
              </a:path>
            </a:pathLst>
          </a:custGeom>
          <a:blipFill>
            <a:blip r:embed="rId13"/>
            <a:stretch>
              <a:fillRect/>
            </a:stretch>
          </a:blipFill>
        </p:spPr>
      </p:sp>
      <p:sp>
        <p:nvSpPr>
          <p:cNvPr id="9" name="Freeform 9"/>
          <p:cNvSpPr/>
          <p:nvPr/>
        </p:nvSpPr>
        <p:spPr>
          <a:xfrm>
            <a:off x="8811595" y="1415634"/>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4"/>
            <a:stretch>
              <a:fillRect/>
            </a:stretch>
          </a:blipFill>
        </p:spPr>
      </p:sp>
      <p:sp>
        <p:nvSpPr>
          <p:cNvPr id="10" name="TextBox 10"/>
          <p:cNvSpPr txBox="1"/>
          <p:nvPr/>
        </p:nvSpPr>
        <p:spPr>
          <a:xfrm>
            <a:off x="2258977" y="43322"/>
            <a:ext cx="12674744" cy="1160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Образи персонажів</a:t>
            </a:r>
          </a:p>
        </p:txBody>
      </p:sp>
      <p:sp>
        <p:nvSpPr>
          <p:cNvPr id="11" name="TextBox 11"/>
          <p:cNvSpPr txBox="1"/>
          <p:nvPr/>
        </p:nvSpPr>
        <p:spPr>
          <a:xfrm>
            <a:off x="1028700" y="942975"/>
            <a:ext cx="10601362" cy="509144"/>
          </a:xfrm>
          <a:prstGeom prst="rect">
            <a:avLst/>
          </a:prstGeom>
        </p:spPr>
        <p:txBody>
          <a:bodyPr lIns="0" tIns="0" rIns="0" bIns="0" rtlCol="0" anchor="t">
            <a:spAutoFit/>
          </a:bodyPr>
          <a:lstStyle/>
          <a:p>
            <a:pPr algn="l">
              <a:lnSpc>
                <a:spcPts val="3961"/>
              </a:lnSpc>
            </a:pPr>
            <a:r>
              <a:rPr lang="en-US" sz="2829">
                <a:solidFill>
                  <a:srgbClr val="91A5AC"/>
                </a:solidFill>
                <a:latin typeface="Coco Gothic Bold"/>
              </a:rPr>
              <a:t>Дім Ашерів</a:t>
            </a:r>
          </a:p>
        </p:txBody>
      </p:sp>
      <p:sp>
        <p:nvSpPr>
          <p:cNvPr id="12" name="TextBox 12"/>
          <p:cNvSpPr txBox="1"/>
          <p:nvPr/>
        </p:nvSpPr>
        <p:spPr>
          <a:xfrm>
            <a:off x="1028700" y="1375919"/>
            <a:ext cx="10601362" cy="2250313"/>
          </a:xfrm>
          <a:prstGeom prst="rect">
            <a:avLst/>
          </a:prstGeom>
        </p:spPr>
        <p:txBody>
          <a:bodyPr lIns="0" tIns="0" rIns="0" bIns="0" rtlCol="0" anchor="t">
            <a:spAutoFit/>
          </a:bodyPr>
          <a:lstStyle/>
          <a:p>
            <a:pPr algn="l">
              <a:lnSpc>
                <a:spcPts val="3541"/>
              </a:lnSpc>
            </a:pPr>
            <a:r>
              <a:rPr lang="en-US" sz="2529">
                <a:solidFill>
                  <a:srgbClr val="91A5AC"/>
                </a:solidFill>
                <a:latin typeface="Coco Gothic"/>
              </a:rPr>
              <a:t>-Перший «персонаж», якого оповідач представляє читачеві.</a:t>
            </a:r>
          </a:p>
          <a:p>
            <a:pPr algn="l">
              <a:lnSpc>
                <a:spcPts val="3541"/>
              </a:lnSpc>
            </a:pPr>
            <a:r>
              <a:rPr lang="en-US" sz="2529">
                <a:solidFill>
                  <a:srgbClr val="91A5AC"/>
                </a:solidFill>
                <a:latin typeface="Coco Gothic"/>
              </a:rPr>
              <a:t>-Тріщина на будинку символізує занепад сім'ї Ашерів, а сам будинок «гине» разом із нею. </a:t>
            </a:r>
          </a:p>
          <a:p>
            <a:pPr algn="l">
              <a:lnSpc>
                <a:spcPts val="3541"/>
              </a:lnSpc>
            </a:pPr>
            <a:r>
              <a:rPr lang="en-US" sz="2529">
                <a:solidFill>
                  <a:srgbClr val="91A5AC"/>
                </a:solidFill>
                <a:latin typeface="Coco Gothic"/>
              </a:rPr>
              <a:t>-Дім - це символ руйнування. </a:t>
            </a:r>
          </a:p>
          <a:p>
            <a:pPr algn="l">
              <a:lnSpc>
                <a:spcPts val="3541"/>
              </a:lnSpc>
            </a:pPr>
            <a:endParaRPr lang="en-US" sz="2529">
              <a:solidFill>
                <a:srgbClr val="91A5AC"/>
              </a:solidFill>
              <a:latin typeface="Coco Gothic"/>
            </a:endParaRPr>
          </a:p>
        </p:txBody>
      </p:sp>
      <p:sp>
        <p:nvSpPr>
          <p:cNvPr id="13" name="TextBox 13"/>
          <p:cNvSpPr txBox="1"/>
          <p:nvPr/>
        </p:nvSpPr>
        <p:spPr>
          <a:xfrm>
            <a:off x="6100173" y="3761741"/>
            <a:ext cx="11929873" cy="6868623"/>
          </a:xfrm>
          <a:prstGeom prst="rect">
            <a:avLst/>
          </a:prstGeom>
        </p:spPr>
        <p:txBody>
          <a:bodyPr lIns="0" tIns="0" rIns="0" bIns="0" rtlCol="0" anchor="t">
            <a:spAutoFit/>
          </a:bodyPr>
          <a:lstStyle/>
          <a:p>
            <a:pPr algn="l">
              <a:lnSpc>
                <a:spcPts val="3614"/>
              </a:lnSpc>
            </a:pPr>
            <a:r>
              <a:rPr lang="en-US" sz="2581">
                <a:solidFill>
                  <a:srgbClr val="91A5AC"/>
                </a:solidFill>
                <a:latin typeface="Coco Gothic"/>
              </a:rPr>
              <a:t>-Ми не знаємо його імені</a:t>
            </a:r>
          </a:p>
          <a:p>
            <a:pPr algn="l">
              <a:lnSpc>
                <a:spcPts val="3614"/>
              </a:lnSpc>
            </a:pPr>
            <a:r>
              <a:rPr lang="en-US" sz="2581">
                <a:solidFill>
                  <a:srgbClr val="91A5AC"/>
                </a:solidFill>
                <a:latin typeface="Coco Gothic"/>
              </a:rPr>
              <a:t>-Родерік Ашер пише “найкращого, ба, єдиного, друга”. </a:t>
            </a:r>
          </a:p>
          <a:p>
            <a:pPr algn="l">
              <a:lnSpc>
                <a:spcPts val="3614"/>
              </a:lnSpc>
            </a:pPr>
            <a:r>
              <a:rPr lang="en-US" sz="2581">
                <a:solidFill>
                  <a:srgbClr val="91A5AC"/>
                </a:solidFill>
                <a:latin typeface="Coco Gothic"/>
              </a:rPr>
              <a:t>-оповідач постійно перебуває в ролі стороннього спостерігача, який дивиться за розгортанням сюжету, не стаючи при цьому її частиною. </a:t>
            </a:r>
          </a:p>
          <a:p>
            <a:pPr algn="l">
              <a:lnSpc>
                <a:spcPts val="3614"/>
              </a:lnSpc>
            </a:pPr>
            <a:r>
              <a:rPr lang="en-US" sz="2581">
                <a:solidFill>
                  <a:srgbClr val="91A5AC"/>
                </a:solidFill>
                <a:latin typeface="Coco Gothic"/>
              </a:rPr>
              <a:t>-Оповідач також існує як аудиторія Родеріка.</a:t>
            </a:r>
          </a:p>
          <a:p>
            <a:pPr algn="l">
              <a:lnSpc>
                <a:spcPts val="3614"/>
              </a:lnSpc>
            </a:pPr>
            <a:r>
              <a:rPr lang="en-US" sz="2581">
                <a:solidFill>
                  <a:srgbClr val="91A5AC"/>
                </a:solidFill>
                <a:latin typeface="Coco Gothic"/>
              </a:rPr>
              <a:t>-Оповідач стає свідком повернення Меделін і подальшої одночасної смерті близнюків. Він є єдиним персонажем, якому вдається втекти з будинку Ашерів</a:t>
            </a:r>
          </a:p>
          <a:p>
            <a:pPr algn="l">
              <a:lnSpc>
                <a:spcPts val="3614"/>
              </a:lnSpc>
            </a:pPr>
            <a:r>
              <a:rPr lang="en-US" sz="2581">
                <a:solidFill>
                  <a:srgbClr val="91A5AC"/>
                </a:solidFill>
                <a:latin typeface="Coco Gothic"/>
              </a:rPr>
              <a:t>-Говорячи про оповідача саме у наш час, можемо взяти наш мінісеріал «Падіння дому Ашерів», де образ оповідача, на нашу думку, виконує К. Оґюст Дюпен </a:t>
            </a:r>
          </a:p>
          <a:p>
            <a:pPr algn="l">
              <a:lnSpc>
                <a:spcPts val="3614"/>
              </a:lnSpc>
            </a:pPr>
            <a:r>
              <a:rPr lang="en-US" sz="2581">
                <a:solidFill>
                  <a:srgbClr val="91A5AC"/>
                </a:solidFill>
                <a:latin typeface="Coco Gothic"/>
              </a:rPr>
              <a:t>-Хоч і не саме з уст Оґюста ми чуємо історію, але це він сидів у кріслі навпроти Родеріка, вислуховуючи тривожну розповідь...</a:t>
            </a:r>
          </a:p>
          <a:p>
            <a:pPr algn="l">
              <a:lnSpc>
                <a:spcPts val="3614"/>
              </a:lnSpc>
            </a:pPr>
            <a:r>
              <a:rPr lang="en-US" sz="2581">
                <a:solidFill>
                  <a:srgbClr val="91A5AC"/>
                </a:solidFill>
                <a:latin typeface="Coco Gothic"/>
              </a:rPr>
              <a:t>-Саме Дюпен бачив смерть близнюків і спостерігав за розпадом Дому.</a:t>
            </a:r>
          </a:p>
          <a:p>
            <a:pPr algn="l">
              <a:lnSpc>
                <a:spcPts val="3614"/>
              </a:lnSpc>
            </a:pPr>
            <a:endParaRPr lang="en-US" sz="2581">
              <a:solidFill>
                <a:srgbClr val="91A5AC"/>
              </a:solidFill>
              <a:latin typeface="Coco Gothic"/>
            </a:endParaRPr>
          </a:p>
        </p:txBody>
      </p:sp>
      <p:sp>
        <p:nvSpPr>
          <p:cNvPr id="14" name="TextBox 14"/>
          <p:cNvSpPr txBox="1"/>
          <p:nvPr/>
        </p:nvSpPr>
        <p:spPr>
          <a:xfrm>
            <a:off x="6100173" y="3328798"/>
            <a:ext cx="10601362" cy="509144"/>
          </a:xfrm>
          <a:prstGeom prst="rect">
            <a:avLst/>
          </a:prstGeom>
        </p:spPr>
        <p:txBody>
          <a:bodyPr lIns="0" tIns="0" rIns="0" bIns="0" rtlCol="0" anchor="t">
            <a:spAutoFit/>
          </a:bodyPr>
          <a:lstStyle/>
          <a:p>
            <a:pPr algn="l">
              <a:lnSpc>
                <a:spcPts val="3961"/>
              </a:lnSpc>
            </a:pPr>
            <a:r>
              <a:rPr lang="en-US" sz="2829">
                <a:solidFill>
                  <a:srgbClr val="91A5AC"/>
                </a:solidFill>
                <a:latin typeface="Coco Gothic Bold"/>
              </a:rPr>
              <a:t>Оповідач</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F3438"/>
        </a:solidFill>
        <a:effectLst/>
      </p:bgPr>
    </p:bg>
    <p:spTree>
      <p:nvGrpSpPr>
        <p:cNvPr id="1" name=""/>
        <p:cNvGrpSpPr/>
        <p:nvPr/>
      </p:nvGrpSpPr>
      <p:grpSpPr>
        <a:xfrm>
          <a:off x="0" y="0"/>
          <a:ext cx="0" cy="0"/>
          <a:chOff x="0" y="0"/>
          <a:chExt cx="0" cy="0"/>
        </a:xfrm>
      </p:grpSpPr>
      <p:sp>
        <p:nvSpPr>
          <p:cNvPr id="2" name="Freeform 2"/>
          <p:cNvSpPr/>
          <p:nvPr/>
        </p:nvSpPr>
        <p:spPr>
          <a:xfrm rot="10659771">
            <a:off x="16939064" y="7804610"/>
            <a:ext cx="3371126" cy="4478549"/>
          </a:xfrm>
          <a:custGeom>
            <a:avLst/>
            <a:gdLst/>
            <a:ahLst/>
            <a:cxnLst/>
            <a:rect l="l" t="t" r="r" b="b"/>
            <a:pathLst>
              <a:path w="3371126" h="4478549">
                <a:moveTo>
                  <a:pt x="0" y="0"/>
                </a:moveTo>
                <a:lnTo>
                  <a:pt x="3371126" y="0"/>
                </a:lnTo>
                <a:lnTo>
                  <a:pt x="3371126" y="4478549"/>
                </a:lnTo>
                <a:lnTo>
                  <a:pt x="0" y="4478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690362">
            <a:off x="14516937" y="-1346836"/>
            <a:ext cx="4134546" cy="4890324"/>
          </a:xfrm>
          <a:custGeom>
            <a:avLst/>
            <a:gdLst/>
            <a:ahLst/>
            <a:cxnLst/>
            <a:rect l="l" t="t" r="r" b="b"/>
            <a:pathLst>
              <a:path w="4134546" h="4890324">
                <a:moveTo>
                  <a:pt x="0" y="0"/>
                </a:moveTo>
                <a:lnTo>
                  <a:pt x="4134546" y="0"/>
                </a:lnTo>
                <a:lnTo>
                  <a:pt x="4134546" y="4890323"/>
                </a:lnTo>
                <a:lnTo>
                  <a:pt x="0" y="4890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959922" y="5431925"/>
            <a:ext cx="7658781" cy="6420611"/>
          </a:xfrm>
          <a:custGeom>
            <a:avLst/>
            <a:gdLst/>
            <a:ahLst/>
            <a:cxnLst/>
            <a:rect l="l" t="t" r="r" b="b"/>
            <a:pathLst>
              <a:path w="7658781" h="6420611">
                <a:moveTo>
                  <a:pt x="0" y="0"/>
                </a:moveTo>
                <a:lnTo>
                  <a:pt x="7658781" y="0"/>
                </a:lnTo>
                <a:lnTo>
                  <a:pt x="7658781" y="6420611"/>
                </a:lnTo>
                <a:lnTo>
                  <a:pt x="0" y="6420611"/>
                </a:lnTo>
                <a:lnTo>
                  <a:pt x="0" y="0"/>
                </a:lnTo>
                <a:close/>
              </a:path>
            </a:pathLst>
          </a:custGeom>
          <a:blipFill>
            <a:blip r:embed="rId6"/>
            <a:stretch>
              <a:fillRect/>
            </a:stretch>
          </a:blipFill>
        </p:spPr>
      </p:sp>
      <p:sp>
        <p:nvSpPr>
          <p:cNvPr id="5" name="Freeform 5"/>
          <p:cNvSpPr/>
          <p:nvPr/>
        </p:nvSpPr>
        <p:spPr>
          <a:xfrm rot="665646">
            <a:off x="-607849" y="7151772"/>
            <a:ext cx="4135775" cy="4891777"/>
          </a:xfrm>
          <a:custGeom>
            <a:avLst/>
            <a:gdLst/>
            <a:ahLst/>
            <a:cxnLst/>
            <a:rect l="l" t="t" r="r" b="b"/>
            <a:pathLst>
              <a:path w="4135775" h="4891777">
                <a:moveTo>
                  <a:pt x="0" y="0"/>
                </a:moveTo>
                <a:lnTo>
                  <a:pt x="4135775" y="0"/>
                </a:lnTo>
                <a:lnTo>
                  <a:pt x="4135775" y="4891776"/>
                </a:lnTo>
                <a:lnTo>
                  <a:pt x="0" y="48917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89093" y="-1787536"/>
            <a:ext cx="3105152" cy="4125202"/>
          </a:xfrm>
          <a:custGeom>
            <a:avLst/>
            <a:gdLst/>
            <a:ahLst/>
            <a:cxnLst/>
            <a:rect l="l" t="t" r="r" b="b"/>
            <a:pathLst>
              <a:path w="3105152" h="4125202">
                <a:moveTo>
                  <a:pt x="0" y="0"/>
                </a:moveTo>
                <a:lnTo>
                  <a:pt x="3105152" y="0"/>
                </a:lnTo>
                <a:lnTo>
                  <a:pt x="3105152" y="4125202"/>
                </a:lnTo>
                <a:lnTo>
                  <a:pt x="0" y="41252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4699166" y="2057400"/>
            <a:ext cx="4299966" cy="8229600"/>
          </a:xfrm>
          <a:custGeom>
            <a:avLst/>
            <a:gdLst/>
            <a:ahLst/>
            <a:cxnLst/>
            <a:rect l="l" t="t" r="r" b="b"/>
            <a:pathLst>
              <a:path w="4299966" h="8229600">
                <a:moveTo>
                  <a:pt x="0" y="0"/>
                </a:moveTo>
                <a:lnTo>
                  <a:pt x="4299966" y="0"/>
                </a:lnTo>
                <a:lnTo>
                  <a:pt x="4299966" y="8229600"/>
                </a:lnTo>
                <a:lnTo>
                  <a:pt x="0" y="8229600"/>
                </a:lnTo>
                <a:lnTo>
                  <a:pt x="0" y="0"/>
                </a:lnTo>
                <a:close/>
              </a:path>
            </a:pathLst>
          </a:custGeom>
          <a:blipFill>
            <a:blip r:embed="rId11"/>
            <a:stretch>
              <a:fillRect/>
            </a:stretch>
          </a:blipFill>
        </p:spPr>
      </p:sp>
      <p:sp>
        <p:nvSpPr>
          <p:cNvPr id="8" name="Freeform 8"/>
          <p:cNvSpPr/>
          <p:nvPr/>
        </p:nvSpPr>
        <p:spPr>
          <a:xfrm>
            <a:off x="256459" y="3124677"/>
            <a:ext cx="2407158" cy="8229600"/>
          </a:xfrm>
          <a:custGeom>
            <a:avLst/>
            <a:gdLst/>
            <a:ahLst/>
            <a:cxnLst/>
            <a:rect l="l" t="t" r="r" b="b"/>
            <a:pathLst>
              <a:path w="2407158" h="8229600">
                <a:moveTo>
                  <a:pt x="0" y="0"/>
                </a:moveTo>
                <a:lnTo>
                  <a:pt x="2407158" y="0"/>
                </a:lnTo>
                <a:lnTo>
                  <a:pt x="2407158" y="8229600"/>
                </a:lnTo>
                <a:lnTo>
                  <a:pt x="0" y="8229600"/>
                </a:lnTo>
                <a:lnTo>
                  <a:pt x="0" y="0"/>
                </a:lnTo>
                <a:close/>
              </a:path>
            </a:pathLst>
          </a:custGeom>
          <a:blipFill>
            <a:blip r:embed="rId12"/>
            <a:stretch>
              <a:fillRect/>
            </a:stretch>
          </a:blipFill>
        </p:spPr>
      </p:sp>
      <p:sp>
        <p:nvSpPr>
          <p:cNvPr id="9" name="TextBox 9"/>
          <p:cNvSpPr txBox="1"/>
          <p:nvPr/>
        </p:nvSpPr>
        <p:spPr>
          <a:xfrm>
            <a:off x="2258977" y="43322"/>
            <a:ext cx="12674744" cy="1160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Образи персонажів</a:t>
            </a:r>
          </a:p>
        </p:txBody>
      </p:sp>
      <p:sp>
        <p:nvSpPr>
          <p:cNvPr id="10" name="TextBox 10"/>
          <p:cNvSpPr txBox="1"/>
          <p:nvPr/>
        </p:nvSpPr>
        <p:spPr>
          <a:xfrm>
            <a:off x="180116" y="1118200"/>
            <a:ext cx="8963884" cy="509144"/>
          </a:xfrm>
          <a:prstGeom prst="rect">
            <a:avLst/>
          </a:prstGeom>
        </p:spPr>
        <p:txBody>
          <a:bodyPr lIns="0" tIns="0" rIns="0" bIns="0" rtlCol="0" anchor="t">
            <a:spAutoFit/>
          </a:bodyPr>
          <a:lstStyle/>
          <a:p>
            <a:pPr algn="ctr">
              <a:lnSpc>
                <a:spcPts val="3961"/>
              </a:lnSpc>
            </a:pPr>
            <a:r>
              <a:rPr lang="en-US" sz="2829">
                <a:solidFill>
                  <a:srgbClr val="91A5AC"/>
                </a:solidFill>
                <a:latin typeface="Coco Gothic Bold"/>
              </a:rPr>
              <a:t>Родерік Ашер</a:t>
            </a:r>
          </a:p>
        </p:txBody>
      </p:sp>
      <p:sp>
        <p:nvSpPr>
          <p:cNvPr id="11" name="TextBox 11"/>
          <p:cNvSpPr txBox="1"/>
          <p:nvPr/>
        </p:nvSpPr>
        <p:spPr>
          <a:xfrm>
            <a:off x="180116" y="1730891"/>
            <a:ext cx="8639851" cy="7325868"/>
          </a:xfrm>
          <a:prstGeom prst="rect">
            <a:avLst/>
          </a:prstGeom>
        </p:spPr>
        <p:txBody>
          <a:bodyPr lIns="0" tIns="0" rIns="0" bIns="0" rtlCol="0" anchor="t">
            <a:spAutoFit/>
          </a:bodyPr>
          <a:lstStyle/>
          <a:p>
            <a:pPr algn="l">
              <a:lnSpc>
                <a:spcPts val="3611"/>
              </a:lnSpc>
            </a:pPr>
            <a:r>
              <a:rPr lang="en-US" sz="2579">
                <a:solidFill>
                  <a:srgbClr val="91A5AC"/>
                </a:solidFill>
                <a:latin typeface="Coco Gothic"/>
              </a:rPr>
              <a:t>-Почуття страху, неминучої загибелі та провини. </a:t>
            </a:r>
          </a:p>
          <a:p>
            <a:pPr algn="l">
              <a:lnSpc>
                <a:spcPts val="3611"/>
              </a:lnSpc>
            </a:pPr>
            <a:r>
              <a:rPr lang="en-US" sz="2579">
                <a:solidFill>
                  <a:srgbClr val="91A5AC"/>
                </a:solidFill>
                <a:latin typeface="Coco Gothic"/>
              </a:rPr>
              <a:t>-по суті є іпохондриком. Коли оповідач приїжджає, він злякано бачить моторошну і відштовхуючу зовнішність Родеріка.</a:t>
            </a:r>
          </a:p>
          <a:p>
            <a:pPr algn="l">
              <a:lnSpc>
                <a:spcPts val="3611"/>
              </a:lnSpc>
            </a:pPr>
            <a:r>
              <a:rPr lang="en-US" sz="2579">
                <a:solidFill>
                  <a:srgbClr val="91A5AC"/>
                </a:solidFill>
                <a:latin typeface="Coco Gothic"/>
              </a:rPr>
              <a:t>-Родерік Ашер - відлюдник. Він нездоровий як фізично, так і психічно. </a:t>
            </a:r>
          </a:p>
          <a:p>
            <a:pPr algn="l">
              <a:lnSpc>
                <a:spcPts val="3611"/>
              </a:lnSpc>
            </a:pPr>
            <a:r>
              <a:rPr lang="en-US" sz="2579">
                <a:solidFill>
                  <a:srgbClr val="91A5AC"/>
                </a:solidFill>
                <a:latin typeface="Coco Gothic"/>
              </a:rPr>
              <a:t>-Його занепаду сприяє каталепсія Меделін.</a:t>
            </a:r>
          </a:p>
          <a:p>
            <a:pPr algn="l">
              <a:lnSpc>
                <a:spcPts val="3611"/>
              </a:lnSpc>
            </a:pPr>
            <a:r>
              <a:rPr lang="en-US" sz="2579">
                <a:solidFill>
                  <a:srgbClr val="91A5AC"/>
                </a:solidFill>
                <a:latin typeface="Coco Gothic"/>
              </a:rPr>
              <a:t>-Родерік пов'язаний з маєтком, він вірить, що маєток частково відповідальний за погіршення його психічного здоров'я та меланхолію. </a:t>
            </a:r>
          </a:p>
          <a:p>
            <a:pPr algn="l">
              <a:lnSpc>
                <a:spcPts val="3611"/>
              </a:lnSpc>
            </a:pPr>
            <a:r>
              <a:rPr lang="en-US" sz="2579">
                <a:solidFill>
                  <a:srgbClr val="91A5AC"/>
                </a:solidFill>
                <a:latin typeface="Coco Gothic"/>
              </a:rPr>
              <a:t>-Зі страху зустрічає свою смерть, подібно до того, як будинок Ашера тріскається і тоне.</a:t>
            </a:r>
          </a:p>
          <a:p>
            <a:pPr algn="l">
              <a:lnSpc>
                <a:spcPts val="3611"/>
              </a:lnSpc>
            </a:pPr>
            <a:r>
              <a:rPr lang="en-US" sz="2579">
                <a:solidFill>
                  <a:srgbClr val="91A5AC"/>
                </a:solidFill>
                <a:latin typeface="Coco Gothic"/>
              </a:rPr>
              <a:t>-образ Родеріка Ашера символізує універсальні людські проблеми.</a:t>
            </a:r>
          </a:p>
          <a:p>
            <a:pPr algn="l">
              <a:lnSpc>
                <a:spcPts val="3611"/>
              </a:lnSpc>
            </a:pPr>
            <a:r>
              <a:rPr lang="en-US" sz="2579">
                <a:solidFill>
                  <a:srgbClr val="91A5AC"/>
                </a:solidFill>
                <a:latin typeface="Coco Gothic"/>
              </a:rPr>
              <a:t>-Психологічні проблеми та ізоляція</a:t>
            </a:r>
          </a:p>
          <a:p>
            <a:pPr algn="l">
              <a:lnSpc>
                <a:spcPts val="3611"/>
              </a:lnSpc>
            </a:pPr>
            <a:endParaRPr lang="en-US" sz="2579">
              <a:solidFill>
                <a:srgbClr val="91A5AC"/>
              </a:solidFill>
              <a:latin typeface="Coco Gothic"/>
            </a:endParaRPr>
          </a:p>
        </p:txBody>
      </p:sp>
      <p:sp>
        <p:nvSpPr>
          <p:cNvPr id="12" name="TextBox 12"/>
          <p:cNvSpPr txBox="1"/>
          <p:nvPr/>
        </p:nvSpPr>
        <p:spPr>
          <a:xfrm>
            <a:off x="8819967" y="1118200"/>
            <a:ext cx="9468033" cy="509144"/>
          </a:xfrm>
          <a:prstGeom prst="rect">
            <a:avLst/>
          </a:prstGeom>
        </p:spPr>
        <p:txBody>
          <a:bodyPr lIns="0" tIns="0" rIns="0" bIns="0" rtlCol="0" anchor="t">
            <a:spAutoFit/>
          </a:bodyPr>
          <a:lstStyle/>
          <a:p>
            <a:pPr algn="ctr">
              <a:lnSpc>
                <a:spcPts val="3961"/>
              </a:lnSpc>
            </a:pPr>
            <a:r>
              <a:rPr lang="en-US" sz="2829">
                <a:solidFill>
                  <a:srgbClr val="91A5AC"/>
                </a:solidFill>
                <a:latin typeface="Coco Gothic Bold"/>
              </a:rPr>
              <a:t>Меделін Ашер</a:t>
            </a:r>
          </a:p>
        </p:txBody>
      </p:sp>
      <p:sp>
        <p:nvSpPr>
          <p:cNvPr id="13" name="TextBox 13"/>
          <p:cNvSpPr txBox="1"/>
          <p:nvPr/>
        </p:nvSpPr>
        <p:spPr>
          <a:xfrm>
            <a:off x="9234058" y="1730891"/>
            <a:ext cx="8639851" cy="5497068"/>
          </a:xfrm>
          <a:prstGeom prst="rect">
            <a:avLst/>
          </a:prstGeom>
        </p:spPr>
        <p:txBody>
          <a:bodyPr lIns="0" tIns="0" rIns="0" bIns="0" rtlCol="0" anchor="t">
            <a:spAutoFit/>
          </a:bodyPr>
          <a:lstStyle/>
          <a:p>
            <a:pPr algn="l">
              <a:lnSpc>
                <a:spcPts val="3611"/>
              </a:lnSpc>
            </a:pPr>
            <a:r>
              <a:rPr lang="en-US" sz="2579">
                <a:solidFill>
                  <a:srgbClr val="91A5AC"/>
                </a:solidFill>
                <a:latin typeface="Coco Gothic"/>
              </a:rPr>
              <a:t>-Смертельно хвора і перебуває в каталептичному стані.</a:t>
            </a:r>
          </a:p>
          <a:p>
            <a:pPr algn="l">
              <a:lnSpc>
                <a:spcPts val="3611"/>
              </a:lnSpc>
            </a:pPr>
            <a:r>
              <a:rPr lang="en-US" sz="2579">
                <a:solidFill>
                  <a:srgbClr val="91A5AC"/>
                </a:solidFill>
                <a:latin typeface="Coco Gothic"/>
              </a:rPr>
              <a:t>-Меделін Ашер може бути фізичним втіленням надприродного та метафізичного світів. </a:t>
            </a:r>
          </a:p>
          <a:p>
            <a:pPr algn="l">
              <a:lnSpc>
                <a:spcPts val="3611"/>
              </a:lnSpc>
            </a:pPr>
            <a:r>
              <a:rPr lang="en-US" sz="2579">
                <a:solidFill>
                  <a:srgbClr val="91A5AC"/>
                </a:solidFill>
                <a:latin typeface="Coco Gothic"/>
              </a:rPr>
              <a:t>-Уособлення мук і страху Родеріка</a:t>
            </a:r>
          </a:p>
          <a:p>
            <a:pPr algn="l">
              <a:lnSpc>
                <a:spcPts val="3611"/>
              </a:lnSpc>
            </a:pPr>
            <a:r>
              <a:rPr lang="en-US" sz="2579">
                <a:solidFill>
                  <a:srgbClr val="91A5AC"/>
                </a:solidFill>
                <a:latin typeface="Coco Gothic"/>
              </a:rPr>
              <a:t>-Образ Меделін Ашера також залишається актуальним і в сучасному контексті з кількох важливих причин:</a:t>
            </a:r>
          </a:p>
          <a:p>
            <a:pPr marL="557022" lvl="1" indent="-278511" algn="l">
              <a:lnSpc>
                <a:spcPts val="3611"/>
              </a:lnSpc>
              <a:buFont typeface="Arial"/>
              <a:buChar char="•"/>
            </a:pPr>
            <a:r>
              <a:rPr lang="en-US" sz="2579">
                <a:solidFill>
                  <a:srgbClr val="91A5AC"/>
                </a:solidFill>
                <a:latin typeface="Coco Gothic"/>
              </a:rPr>
              <a:t>Жіноча сила та уразливість</a:t>
            </a:r>
          </a:p>
          <a:p>
            <a:pPr marL="557022" lvl="1" indent="-278511" algn="l">
              <a:lnSpc>
                <a:spcPts val="3611"/>
              </a:lnSpc>
              <a:buFont typeface="Arial"/>
              <a:buChar char="•"/>
            </a:pPr>
            <a:r>
              <a:rPr lang="en-US" sz="2579">
                <a:solidFill>
                  <a:srgbClr val="91A5AC"/>
                </a:solidFill>
                <a:latin typeface="Coco Gothic"/>
              </a:rPr>
              <a:t>Відчуження та боротьба за автономію</a:t>
            </a:r>
          </a:p>
          <a:p>
            <a:pPr marL="557022" lvl="1" indent="-278511" algn="l">
              <a:lnSpc>
                <a:spcPts val="3611"/>
              </a:lnSpc>
              <a:buFont typeface="Arial"/>
              <a:buChar char="•"/>
            </a:pPr>
            <a:r>
              <a:rPr lang="en-US" sz="2579">
                <a:solidFill>
                  <a:srgbClr val="91A5AC"/>
                </a:solidFill>
                <a:latin typeface="Coco Gothic"/>
              </a:rPr>
              <a:t>Символізм відродження та руйнування</a:t>
            </a:r>
          </a:p>
          <a:p>
            <a:pPr algn="l">
              <a:lnSpc>
                <a:spcPts val="3611"/>
              </a:lnSpc>
            </a:pPr>
            <a:endParaRPr lang="en-US" sz="2579">
              <a:solidFill>
                <a:srgbClr val="91A5AC"/>
              </a:solidFill>
              <a:latin typeface="Coco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343B"/>
        </a:solidFill>
        <a:effectLst/>
      </p:bgPr>
    </p:bg>
    <p:spTree>
      <p:nvGrpSpPr>
        <p:cNvPr id="1" name=""/>
        <p:cNvGrpSpPr/>
        <p:nvPr/>
      </p:nvGrpSpPr>
      <p:grpSpPr>
        <a:xfrm>
          <a:off x="0" y="0"/>
          <a:ext cx="0" cy="0"/>
          <a:chOff x="0" y="0"/>
          <a:chExt cx="0" cy="0"/>
        </a:xfrm>
      </p:grpSpPr>
      <p:sp>
        <p:nvSpPr>
          <p:cNvPr id="2" name="Freeform 2"/>
          <p:cNvSpPr/>
          <p:nvPr/>
        </p:nvSpPr>
        <p:spPr>
          <a:xfrm rot="746247">
            <a:off x="-745295" y="-1434476"/>
            <a:ext cx="3171608" cy="3751364"/>
          </a:xfrm>
          <a:custGeom>
            <a:avLst/>
            <a:gdLst/>
            <a:ahLst/>
            <a:cxnLst/>
            <a:rect l="l" t="t" r="r" b="b"/>
            <a:pathLst>
              <a:path w="3171608" h="3751364">
                <a:moveTo>
                  <a:pt x="0" y="0"/>
                </a:moveTo>
                <a:lnTo>
                  <a:pt x="3171608" y="0"/>
                </a:lnTo>
                <a:lnTo>
                  <a:pt x="3171608" y="3751364"/>
                </a:lnTo>
                <a:lnTo>
                  <a:pt x="0" y="375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659771">
            <a:off x="-2395366" y="7623164"/>
            <a:ext cx="4010284" cy="5327672"/>
          </a:xfrm>
          <a:custGeom>
            <a:avLst/>
            <a:gdLst/>
            <a:ahLst/>
            <a:cxnLst/>
            <a:rect l="l" t="t" r="r" b="b"/>
            <a:pathLst>
              <a:path w="4010284" h="5327672">
                <a:moveTo>
                  <a:pt x="0" y="0"/>
                </a:moveTo>
                <a:lnTo>
                  <a:pt x="4010284" y="0"/>
                </a:lnTo>
                <a:lnTo>
                  <a:pt x="4010284" y="5327672"/>
                </a:lnTo>
                <a:lnTo>
                  <a:pt x="0" y="5327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917913" y="7693219"/>
            <a:ext cx="3980134" cy="4114800"/>
          </a:xfrm>
          <a:custGeom>
            <a:avLst/>
            <a:gdLst/>
            <a:ahLst/>
            <a:cxnLst/>
            <a:rect l="l" t="t" r="r" b="b"/>
            <a:pathLst>
              <a:path w="3980134" h="4114800">
                <a:moveTo>
                  <a:pt x="0" y="0"/>
                </a:moveTo>
                <a:lnTo>
                  <a:pt x="3980133" y="0"/>
                </a:lnTo>
                <a:lnTo>
                  <a:pt x="39801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174976">
            <a:off x="-2744660" y="2426018"/>
            <a:ext cx="8933080" cy="8229600"/>
          </a:xfrm>
          <a:custGeom>
            <a:avLst/>
            <a:gdLst/>
            <a:ahLst/>
            <a:cxnLst/>
            <a:rect l="l" t="t" r="r" b="b"/>
            <a:pathLst>
              <a:path w="8933080" h="8229600">
                <a:moveTo>
                  <a:pt x="0" y="0"/>
                </a:moveTo>
                <a:lnTo>
                  <a:pt x="8933080" y="0"/>
                </a:lnTo>
                <a:lnTo>
                  <a:pt x="8933080" y="8229600"/>
                </a:lnTo>
                <a:lnTo>
                  <a:pt x="0" y="8229600"/>
                </a:lnTo>
                <a:lnTo>
                  <a:pt x="0" y="0"/>
                </a:lnTo>
                <a:close/>
              </a:path>
            </a:pathLst>
          </a:custGeom>
          <a:blipFill>
            <a:blip r:embed="rId8"/>
            <a:stretch>
              <a:fillRect/>
            </a:stretch>
          </a:blipFill>
        </p:spPr>
      </p:sp>
      <p:sp>
        <p:nvSpPr>
          <p:cNvPr id="6" name="Freeform 6"/>
          <p:cNvSpPr/>
          <p:nvPr/>
        </p:nvSpPr>
        <p:spPr>
          <a:xfrm>
            <a:off x="13558573" y="2426018"/>
            <a:ext cx="4999482" cy="8229600"/>
          </a:xfrm>
          <a:custGeom>
            <a:avLst/>
            <a:gdLst/>
            <a:ahLst/>
            <a:cxnLst/>
            <a:rect l="l" t="t" r="r" b="b"/>
            <a:pathLst>
              <a:path w="4999482" h="8229600">
                <a:moveTo>
                  <a:pt x="0" y="0"/>
                </a:moveTo>
                <a:lnTo>
                  <a:pt x="4999482" y="0"/>
                </a:lnTo>
                <a:lnTo>
                  <a:pt x="4999482" y="8229600"/>
                </a:lnTo>
                <a:lnTo>
                  <a:pt x="0" y="8229600"/>
                </a:lnTo>
                <a:lnTo>
                  <a:pt x="0" y="0"/>
                </a:lnTo>
                <a:close/>
              </a:path>
            </a:pathLst>
          </a:custGeom>
          <a:blipFill>
            <a:blip r:embed="rId9"/>
            <a:stretch>
              <a:fillRect/>
            </a:stretch>
          </a:blipFill>
        </p:spPr>
      </p:sp>
      <p:sp>
        <p:nvSpPr>
          <p:cNvPr id="7" name="TextBox 7"/>
          <p:cNvSpPr txBox="1"/>
          <p:nvPr/>
        </p:nvSpPr>
        <p:spPr>
          <a:xfrm>
            <a:off x="0" y="-180975"/>
            <a:ext cx="18288000" cy="1160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Спільності</a:t>
            </a:r>
          </a:p>
        </p:txBody>
      </p:sp>
      <p:sp>
        <p:nvSpPr>
          <p:cNvPr id="8" name="TextBox 8"/>
          <p:cNvSpPr txBox="1"/>
          <p:nvPr/>
        </p:nvSpPr>
        <p:spPr>
          <a:xfrm>
            <a:off x="165942" y="514684"/>
            <a:ext cx="17825502" cy="5983992"/>
          </a:xfrm>
          <a:prstGeom prst="rect">
            <a:avLst/>
          </a:prstGeom>
        </p:spPr>
        <p:txBody>
          <a:bodyPr lIns="0" tIns="0" rIns="0" bIns="0" rtlCol="0" anchor="t">
            <a:spAutoFit/>
          </a:bodyPr>
          <a:lstStyle/>
          <a:p>
            <a:pPr marL="492371" lvl="1" indent="-246185" algn="l">
              <a:lnSpc>
                <a:spcPts val="3192"/>
              </a:lnSpc>
              <a:buFont typeface="Arial"/>
              <a:buChar char="•"/>
            </a:pPr>
            <a:r>
              <a:rPr lang="en-US" sz="2280">
                <a:solidFill>
                  <a:srgbClr val="91A5AC"/>
                </a:solidFill>
                <a:latin typeface="Coco Gothic Bold"/>
              </a:rPr>
              <a:t>Головні герої</a:t>
            </a:r>
          </a:p>
          <a:p>
            <a:pPr marL="492371" lvl="1" indent="-246185" algn="l">
              <a:lnSpc>
                <a:spcPts val="3192"/>
              </a:lnSpc>
              <a:buFont typeface="Arial"/>
              <a:buChar char="•"/>
            </a:pPr>
            <a:r>
              <a:rPr lang="en-US" sz="2280">
                <a:solidFill>
                  <a:srgbClr val="91A5AC"/>
                </a:solidFill>
                <a:latin typeface="Coco Gothic Bold"/>
              </a:rPr>
              <a:t>Дія відбувається у старому будинку Ашерів </a:t>
            </a:r>
          </a:p>
          <a:p>
            <a:pPr marL="492371" lvl="1" indent="-246185" algn="l">
              <a:lnSpc>
                <a:spcPts val="3192"/>
              </a:lnSpc>
              <a:buFont typeface="Arial"/>
              <a:buChar char="•"/>
            </a:pPr>
            <a:r>
              <a:rPr lang="en-US" sz="2280">
                <a:solidFill>
                  <a:srgbClr val="91A5AC"/>
                </a:solidFill>
                <a:latin typeface="Coco Gothic Bold"/>
              </a:rPr>
              <a:t>Міцний зв’язок між братом і сестрою крізь роки </a:t>
            </a:r>
            <a:r>
              <a:rPr lang="en-US" sz="2280">
                <a:solidFill>
                  <a:srgbClr val="91A5AC"/>
                </a:solidFill>
                <a:latin typeface="Coco Gothic"/>
              </a:rPr>
              <a:t>(«Він, одначе, признався, хоч і з певним ваганням, що глибокий та болючий смуток, який гризе його, має й інше, більш природне і відчутне джерело — тяжку, довготривалу хворобу ніжно любимої сестри, єдиної його супутниці в житті протягом довгих, довгих років, останньої рідної йому душі в усім світі»)</a:t>
            </a:r>
          </a:p>
          <a:p>
            <a:pPr marL="492371" lvl="1" indent="-246185" algn="l">
              <a:lnSpc>
                <a:spcPts val="3192"/>
              </a:lnSpc>
              <a:buFont typeface="Arial"/>
              <a:buChar char="•"/>
            </a:pPr>
            <a:r>
              <a:rPr lang="en-US" sz="2280">
                <a:solidFill>
                  <a:srgbClr val="91A5AC"/>
                </a:solidFill>
                <a:latin typeface="Coco Gothic Bold"/>
              </a:rPr>
              <a:t>Смерть головних героїв в кінці твору</a:t>
            </a:r>
            <a:r>
              <a:rPr lang="en-US" sz="2280">
                <a:solidFill>
                  <a:srgbClr val="91A5AC"/>
                </a:solidFill>
                <a:latin typeface="Coco Gothic"/>
              </a:rPr>
              <a:t> («Білі шати були поплямовані кров'ю, на всьому виснаженому тілі видніли сліди жорстокої боротьби. Якусь хвилину вона стояла на порозі, тремтячи та погойдуючись туди-сюди, тоді з тихим жалісним зойком упала вперед, в обійми свого брата й у тих несамовитих, останніх, уже смертних судомах потягла його на підлогу — бездиханним трупом, нещасною жертвою жахів, давно ним передчутих»)</a:t>
            </a:r>
          </a:p>
          <a:p>
            <a:pPr marL="492371" lvl="1" indent="-246185" algn="l">
              <a:lnSpc>
                <a:spcPts val="3192"/>
              </a:lnSpc>
              <a:buFont typeface="Arial"/>
              <a:buChar char="•"/>
            </a:pPr>
            <a:r>
              <a:rPr lang="en-US" sz="2280">
                <a:solidFill>
                  <a:srgbClr val="91A5AC"/>
                </a:solidFill>
                <a:latin typeface="Coco Gothic Bold"/>
              </a:rPr>
              <a:t>Сімейне прокляття </a:t>
            </a:r>
          </a:p>
          <a:p>
            <a:pPr marL="492371" lvl="1" indent="-246185" algn="l">
              <a:lnSpc>
                <a:spcPts val="3192"/>
              </a:lnSpc>
              <a:buFont typeface="Arial"/>
              <a:buChar char="•"/>
            </a:pPr>
            <a:r>
              <a:rPr lang="en-US" sz="2280">
                <a:solidFill>
                  <a:srgbClr val="91A5AC"/>
                </a:solidFill>
                <a:latin typeface="Coco Gothic Bold"/>
              </a:rPr>
              <a:t>Фінал історії однаковий </a:t>
            </a:r>
            <a:r>
              <a:rPr lang="en-US" sz="2280">
                <a:solidFill>
                  <a:srgbClr val="91A5AC"/>
                </a:solidFill>
                <a:latin typeface="Coco Gothic"/>
              </a:rPr>
              <a:t>(«На очах у мене тріщина швидко розширювалась. Тут налетів ще один шалений порив урагану, і тепер уже весь місячний диск неначе вибухнув ураз переді мною. Голова моя пішла обертом — я побачив, як розсуваються могутні стіни. Розлігся страшенний, довгий-довгий гук, немов шум тисячі водоспадів, і глибокі води зловісного озера безшумно й похмуро зійшлися над уламками дому Ашерів»). На них закінчується їх рід. За обвалом дому споглядає старий друг головного Родеріка.</a:t>
            </a:r>
          </a:p>
        </p:txBody>
      </p:sp>
      <p:sp>
        <p:nvSpPr>
          <p:cNvPr id="9" name="Freeform 9"/>
          <p:cNvSpPr/>
          <p:nvPr/>
        </p:nvSpPr>
        <p:spPr>
          <a:xfrm>
            <a:off x="4348324" y="6104310"/>
            <a:ext cx="9943145" cy="3889610"/>
          </a:xfrm>
          <a:custGeom>
            <a:avLst/>
            <a:gdLst/>
            <a:ahLst/>
            <a:cxnLst/>
            <a:rect l="l" t="t" r="r" b="b"/>
            <a:pathLst>
              <a:path w="9943145" h="3889610">
                <a:moveTo>
                  <a:pt x="0" y="0"/>
                </a:moveTo>
                <a:lnTo>
                  <a:pt x="9943144" y="0"/>
                </a:lnTo>
                <a:lnTo>
                  <a:pt x="9943144" y="3889611"/>
                </a:lnTo>
                <a:lnTo>
                  <a:pt x="0" y="3889611"/>
                </a:lnTo>
                <a:lnTo>
                  <a:pt x="0" y="0"/>
                </a:lnTo>
                <a:close/>
              </a:path>
            </a:pathLst>
          </a:custGeom>
          <a:blipFill>
            <a:blip r:embed="rId10"/>
            <a:stretch>
              <a:fillRect t="-2950" b="-2950"/>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3438"/>
        </a:solidFill>
        <a:effectLst/>
      </p:bgPr>
    </p:bg>
    <p:spTree>
      <p:nvGrpSpPr>
        <p:cNvPr id="1" name=""/>
        <p:cNvGrpSpPr/>
        <p:nvPr/>
      </p:nvGrpSpPr>
      <p:grpSpPr>
        <a:xfrm>
          <a:off x="0" y="0"/>
          <a:ext cx="0" cy="0"/>
          <a:chOff x="0" y="0"/>
          <a:chExt cx="0" cy="0"/>
        </a:xfrm>
      </p:grpSpPr>
      <p:sp>
        <p:nvSpPr>
          <p:cNvPr id="2" name="Freeform 2"/>
          <p:cNvSpPr/>
          <p:nvPr/>
        </p:nvSpPr>
        <p:spPr>
          <a:xfrm rot="10659771">
            <a:off x="16939064" y="7804610"/>
            <a:ext cx="3371126" cy="4478549"/>
          </a:xfrm>
          <a:custGeom>
            <a:avLst/>
            <a:gdLst/>
            <a:ahLst/>
            <a:cxnLst/>
            <a:rect l="l" t="t" r="r" b="b"/>
            <a:pathLst>
              <a:path w="3371126" h="4478549">
                <a:moveTo>
                  <a:pt x="0" y="0"/>
                </a:moveTo>
                <a:lnTo>
                  <a:pt x="3371126" y="0"/>
                </a:lnTo>
                <a:lnTo>
                  <a:pt x="3371126" y="4478549"/>
                </a:lnTo>
                <a:lnTo>
                  <a:pt x="0" y="4478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690362">
            <a:off x="14516937" y="-1346836"/>
            <a:ext cx="4134546" cy="4890324"/>
          </a:xfrm>
          <a:custGeom>
            <a:avLst/>
            <a:gdLst/>
            <a:ahLst/>
            <a:cxnLst/>
            <a:rect l="l" t="t" r="r" b="b"/>
            <a:pathLst>
              <a:path w="4134546" h="4890324">
                <a:moveTo>
                  <a:pt x="0" y="0"/>
                </a:moveTo>
                <a:lnTo>
                  <a:pt x="4134546" y="0"/>
                </a:lnTo>
                <a:lnTo>
                  <a:pt x="4134546" y="4890323"/>
                </a:lnTo>
                <a:lnTo>
                  <a:pt x="0" y="4890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65646">
            <a:off x="-607849" y="7151772"/>
            <a:ext cx="4135775" cy="4891777"/>
          </a:xfrm>
          <a:custGeom>
            <a:avLst/>
            <a:gdLst/>
            <a:ahLst/>
            <a:cxnLst/>
            <a:rect l="l" t="t" r="r" b="b"/>
            <a:pathLst>
              <a:path w="4135775" h="4891777">
                <a:moveTo>
                  <a:pt x="0" y="0"/>
                </a:moveTo>
                <a:lnTo>
                  <a:pt x="4135775" y="0"/>
                </a:lnTo>
                <a:lnTo>
                  <a:pt x="4135775" y="4891776"/>
                </a:lnTo>
                <a:lnTo>
                  <a:pt x="0" y="4891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889093" y="-1787536"/>
            <a:ext cx="3105152" cy="4125202"/>
          </a:xfrm>
          <a:custGeom>
            <a:avLst/>
            <a:gdLst/>
            <a:ahLst/>
            <a:cxnLst/>
            <a:rect l="l" t="t" r="r" b="b"/>
            <a:pathLst>
              <a:path w="3105152" h="4125202">
                <a:moveTo>
                  <a:pt x="0" y="0"/>
                </a:moveTo>
                <a:lnTo>
                  <a:pt x="3105152" y="0"/>
                </a:lnTo>
                <a:lnTo>
                  <a:pt x="3105152" y="4125202"/>
                </a:lnTo>
                <a:lnTo>
                  <a:pt x="0" y="4125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280731" y="3344392"/>
            <a:ext cx="11550850" cy="6699493"/>
          </a:xfrm>
          <a:custGeom>
            <a:avLst/>
            <a:gdLst/>
            <a:ahLst/>
            <a:cxnLst/>
            <a:rect l="l" t="t" r="r" b="b"/>
            <a:pathLst>
              <a:path w="11550850" h="6699493">
                <a:moveTo>
                  <a:pt x="0" y="0"/>
                </a:moveTo>
                <a:lnTo>
                  <a:pt x="11550851" y="0"/>
                </a:lnTo>
                <a:lnTo>
                  <a:pt x="11550851" y="6699493"/>
                </a:lnTo>
                <a:lnTo>
                  <a:pt x="0" y="6699493"/>
                </a:lnTo>
                <a:lnTo>
                  <a:pt x="0" y="0"/>
                </a:lnTo>
                <a:close/>
              </a:path>
            </a:pathLst>
          </a:custGeom>
          <a:blipFill>
            <a:blip r:embed="rId10"/>
            <a:stretch>
              <a:fillRect/>
            </a:stretch>
          </a:blipFill>
        </p:spPr>
      </p:sp>
      <p:sp>
        <p:nvSpPr>
          <p:cNvPr id="7" name="Freeform 7"/>
          <p:cNvSpPr/>
          <p:nvPr/>
        </p:nvSpPr>
        <p:spPr>
          <a:xfrm>
            <a:off x="10859388" y="3344392"/>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1"/>
            <a:stretch>
              <a:fillRect/>
            </a:stretch>
          </a:blipFill>
        </p:spPr>
      </p:sp>
      <p:sp>
        <p:nvSpPr>
          <p:cNvPr id="8" name="Freeform 8"/>
          <p:cNvSpPr/>
          <p:nvPr/>
        </p:nvSpPr>
        <p:spPr>
          <a:xfrm>
            <a:off x="13398831" y="2579338"/>
            <a:ext cx="5225796" cy="8229600"/>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2"/>
            <a:stretch>
              <a:fillRect/>
            </a:stretch>
          </a:blipFill>
        </p:spPr>
      </p:sp>
      <p:sp>
        <p:nvSpPr>
          <p:cNvPr id="9" name="TextBox 9"/>
          <p:cNvSpPr txBox="1"/>
          <p:nvPr/>
        </p:nvSpPr>
        <p:spPr>
          <a:xfrm>
            <a:off x="0" y="-89429"/>
            <a:ext cx="18288000" cy="1160603"/>
          </a:xfrm>
          <a:prstGeom prst="rect">
            <a:avLst/>
          </a:prstGeom>
        </p:spPr>
        <p:txBody>
          <a:bodyPr lIns="0" tIns="0" rIns="0" bIns="0" rtlCol="0" anchor="t">
            <a:spAutoFit/>
          </a:bodyPr>
          <a:lstStyle/>
          <a:p>
            <a:pPr algn="ctr">
              <a:lnSpc>
                <a:spcPts val="9004"/>
              </a:lnSpc>
            </a:pPr>
            <a:r>
              <a:rPr lang="en-US" sz="6431">
                <a:solidFill>
                  <a:srgbClr val="B0D2DF"/>
                </a:solidFill>
                <a:latin typeface="LeoHand"/>
              </a:rPr>
              <a:t>Головні відмінності</a:t>
            </a:r>
          </a:p>
        </p:txBody>
      </p:sp>
      <p:sp>
        <p:nvSpPr>
          <p:cNvPr id="10" name="TextBox 10"/>
          <p:cNvSpPr txBox="1"/>
          <p:nvPr/>
        </p:nvSpPr>
        <p:spPr>
          <a:xfrm>
            <a:off x="0" y="1435643"/>
            <a:ext cx="9144000" cy="559930"/>
          </a:xfrm>
          <a:prstGeom prst="rect">
            <a:avLst/>
          </a:prstGeom>
        </p:spPr>
        <p:txBody>
          <a:bodyPr lIns="0" tIns="0" rIns="0" bIns="0" rtlCol="0" anchor="t">
            <a:spAutoFit/>
          </a:bodyPr>
          <a:lstStyle/>
          <a:p>
            <a:pPr algn="ctr">
              <a:lnSpc>
                <a:spcPts val="4312"/>
              </a:lnSpc>
            </a:pPr>
            <a:r>
              <a:rPr lang="en-US" sz="3080">
                <a:solidFill>
                  <a:srgbClr val="91A5AC"/>
                </a:solidFill>
                <a:latin typeface="Coco Gothic Bold"/>
              </a:rPr>
              <a:t>Новела</a:t>
            </a:r>
          </a:p>
        </p:txBody>
      </p:sp>
      <p:sp>
        <p:nvSpPr>
          <p:cNvPr id="11" name="TextBox 11"/>
          <p:cNvSpPr txBox="1"/>
          <p:nvPr/>
        </p:nvSpPr>
        <p:spPr>
          <a:xfrm>
            <a:off x="9144000" y="1435643"/>
            <a:ext cx="9144000" cy="559930"/>
          </a:xfrm>
          <a:prstGeom prst="rect">
            <a:avLst/>
          </a:prstGeom>
        </p:spPr>
        <p:txBody>
          <a:bodyPr lIns="0" tIns="0" rIns="0" bIns="0" rtlCol="0" anchor="t">
            <a:spAutoFit/>
          </a:bodyPr>
          <a:lstStyle/>
          <a:p>
            <a:pPr algn="ctr">
              <a:lnSpc>
                <a:spcPts val="4312"/>
              </a:lnSpc>
            </a:pPr>
            <a:r>
              <a:rPr lang="en-US" sz="3080">
                <a:solidFill>
                  <a:srgbClr val="91A5AC"/>
                </a:solidFill>
                <a:latin typeface="Coco Gothic Bold"/>
              </a:rPr>
              <a:t>Екранізація</a:t>
            </a:r>
          </a:p>
        </p:txBody>
      </p:sp>
      <p:sp>
        <p:nvSpPr>
          <p:cNvPr id="12" name="TextBox 12"/>
          <p:cNvSpPr txBox="1"/>
          <p:nvPr/>
        </p:nvSpPr>
        <p:spPr>
          <a:xfrm>
            <a:off x="89919" y="1999214"/>
            <a:ext cx="8964163"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Кількість персонажів у новелі обмежена – 3 людини. Серед згаданих представників родини Ашер є лише 2 особи (близнюки Родерік і Меделін).</a:t>
            </a:r>
          </a:p>
          <a:p>
            <a:pPr algn="l">
              <a:lnSpc>
                <a:spcPts val="3192"/>
              </a:lnSpc>
            </a:pPr>
            <a:endParaRPr lang="en-US" sz="2280">
              <a:solidFill>
                <a:srgbClr val="91A5AC"/>
              </a:solidFill>
              <a:latin typeface="Coco Gothic"/>
            </a:endParaRPr>
          </a:p>
        </p:txBody>
      </p:sp>
      <p:sp>
        <p:nvSpPr>
          <p:cNvPr id="13" name="TextBox 13"/>
          <p:cNvSpPr txBox="1"/>
          <p:nvPr/>
        </p:nvSpPr>
        <p:spPr>
          <a:xfrm>
            <a:off x="9144000" y="1999214"/>
            <a:ext cx="9054081"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серіалі кількість персонажів значно більша. Сценаристи розширили родинне дерево Ашерів, додавши нащадків Родеріка. Загалом, родина Ашер має 12 представників.</a:t>
            </a:r>
          </a:p>
          <a:p>
            <a:pPr algn="l">
              <a:lnSpc>
                <a:spcPts val="3192"/>
              </a:lnSpc>
            </a:pPr>
            <a:endParaRPr lang="en-US" sz="2280">
              <a:solidFill>
                <a:srgbClr val="91A5AC"/>
              </a:solidFill>
              <a:latin typeface="Coco Gothic"/>
            </a:endParaRPr>
          </a:p>
        </p:txBody>
      </p:sp>
      <p:sp>
        <p:nvSpPr>
          <p:cNvPr id="14" name="TextBox 14"/>
          <p:cNvSpPr txBox="1"/>
          <p:nvPr/>
        </p:nvSpPr>
        <p:spPr>
          <a:xfrm>
            <a:off x="89919" y="3308015"/>
            <a:ext cx="9054081" cy="12088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З новели, читач не дізнається, чи має Родерік фізичну хворобу. Схоже, що він просто є іпохондриком.</a:t>
            </a:r>
          </a:p>
          <a:p>
            <a:pPr algn="l">
              <a:lnSpc>
                <a:spcPts val="3192"/>
              </a:lnSpc>
            </a:pPr>
            <a:endParaRPr lang="en-US" sz="2280">
              <a:solidFill>
                <a:srgbClr val="91A5AC"/>
              </a:solidFill>
              <a:latin typeface="Coco Gothic"/>
            </a:endParaRPr>
          </a:p>
        </p:txBody>
      </p:sp>
      <p:sp>
        <p:nvSpPr>
          <p:cNvPr id="15" name="TextBox 15"/>
          <p:cNvSpPr txBox="1"/>
          <p:nvPr/>
        </p:nvSpPr>
        <p:spPr>
          <a:xfrm>
            <a:off x="9188959" y="3308015"/>
            <a:ext cx="9054081" cy="12088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серіали, Родерік Ашер хворіє на судинну деменцію. Через це захворювання, можливо, він і бачить примари своїх дітей. </a:t>
            </a:r>
          </a:p>
          <a:p>
            <a:pPr algn="l">
              <a:lnSpc>
                <a:spcPts val="3192"/>
              </a:lnSpc>
            </a:pPr>
            <a:endParaRPr lang="en-US" sz="2280">
              <a:solidFill>
                <a:srgbClr val="91A5AC"/>
              </a:solidFill>
              <a:latin typeface="Coco Gothic"/>
            </a:endParaRPr>
          </a:p>
        </p:txBody>
      </p:sp>
      <p:sp>
        <p:nvSpPr>
          <p:cNvPr id="16" name="TextBox 16"/>
          <p:cNvSpPr txBox="1"/>
          <p:nvPr/>
        </p:nvSpPr>
        <p:spPr>
          <a:xfrm>
            <a:off x="89919" y="4255440"/>
            <a:ext cx="9054081" cy="120889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творі читач дізнається історію Ашерів. Автор не посилається на свої інші твори</a:t>
            </a:r>
          </a:p>
          <a:p>
            <a:pPr algn="l">
              <a:lnSpc>
                <a:spcPts val="3192"/>
              </a:lnSpc>
            </a:pPr>
            <a:endParaRPr lang="en-US" sz="2280">
              <a:solidFill>
                <a:srgbClr val="91A5AC"/>
              </a:solidFill>
              <a:latin typeface="Coco Gothic"/>
            </a:endParaRPr>
          </a:p>
        </p:txBody>
      </p:sp>
      <p:sp>
        <p:nvSpPr>
          <p:cNvPr id="17" name="TextBox 17"/>
          <p:cNvSpPr txBox="1"/>
          <p:nvPr/>
        </p:nvSpPr>
        <p:spPr>
          <a:xfrm>
            <a:off x="9144000" y="4228867"/>
            <a:ext cx="9054081"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міні-серіалі переплетені декілька творів По: «Маска червоної смерті», «Чорний кіт», «Вбивство на вулиці Морг» тощо.</a:t>
            </a:r>
          </a:p>
          <a:p>
            <a:pPr algn="l">
              <a:lnSpc>
                <a:spcPts val="3192"/>
              </a:lnSpc>
            </a:pPr>
            <a:endParaRPr lang="en-US" sz="2280">
              <a:solidFill>
                <a:srgbClr val="91A5AC"/>
              </a:solidFill>
              <a:latin typeface="Coco Gothic"/>
            </a:endParaRPr>
          </a:p>
        </p:txBody>
      </p:sp>
      <p:sp>
        <p:nvSpPr>
          <p:cNvPr id="18" name="TextBox 18"/>
          <p:cNvSpPr txBox="1"/>
          <p:nvPr/>
        </p:nvSpPr>
        <p:spPr>
          <a:xfrm>
            <a:off x="44959" y="5397665"/>
            <a:ext cx="9054081" cy="16089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Оповідач – невідомий. Читач не дізнається про майже нічого, окрім обставин знайомства з Родеріком. Він - давній друг дитинства юнака. Оповідь ведеться від першої особи. </a:t>
            </a:r>
          </a:p>
          <a:p>
            <a:pPr algn="l">
              <a:lnSpc>
                <a:spcPts val="3192"/>
              </a:lnSpc>
            </a:pPr>
            <a:endParaRPr lang="en-US" sz="2280">
              <a:solidFill>
                <a:srgbClr val="91A5AC"/>
              </a:solidFill>
              <a:latin typeface="Coco Gothic"/>
            </a:endParaRPr>
          </a:p>
        </p:txBody>
      </p:sp>
      <p:sp>
        <p:nvSpPr>
          <p:cNvPr id="19" name="TextBox 19"/>
          <p:cNvSpPr txBox="1"/>
          <p:nvPr/>
        </p:nvSpPr>
        <p:spPr>
          <a:xfrm>
            <a:off x="9054081" y="5464340"/>
            <a:ext cx="9054081" cy="3209149"/>
          </a:xfrm>
          <a:prstGeom prst="rect">
            <a:avLst/>
          </a:prstGeom>
        </p:spPr>
        <p:txBody>
          <a:bodyPr lIns="0" tIns="0" rIns="0" bIns="0" rtlCol="0" anchor="t">
            <a:spAutoFit/>
          </a:bodyPr>
          <a:lstStyle/>
          <a:p>
            <a:pPr marL="492370" lvl="1" indent="-246185" algn="l">
              <a:lnSpc>
                <a:spcPts val="3192"/>
              </a:lnSpc>
              <a:buFont typeface="Arial"/>
              <a:buChar char="•"/>
            </a:pPr>
            <a:r>
              <a:rPr lang="en-US" sz="2280">
                <a:solidFill>
                  <a:srgbClr val="91A5AC"/>
                </a:solidFill>
                <a:latin typeface="Coco Gothic"/>
              </a:rPr>
              <a:t>У серіалі оповідачем можна назвати слідчого К. Оґюста Дюпена, котрий вже багато років хоче засудити родину Ашер за розповсюдження знеболювального, яке, нібито, не викликає залежності. Дюпен і Родерік не є друзями дитинства, а познайомилися уже в свідомому віці. Хоча, ми і дізнаємося історію смертей Ашерів через розкаяння Родеріка, це відбувається під впливом Дюпена. Його версію подій ми теж можемо спостерігати.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1592</Words>
  <Application>Microsoft Office PowerPoint</Application>
  <PresentationFormat>Произвольный</PresentationFormat>
  <Paragraphs>105</Paragraphs>
  <Slides>13</Slides>
  <Notes>0</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13</vt:i4>
      </vt:variant>
    </vt:vector>
  </HeadingPairs>
  <TitlesOfParts>
    <vt:vector size="22" baseType="lpstr">
      <vt:lpstr>Caveat Bold</vt:lpstr>
      <vt:lpstr>Coco Gothic Bold</vt:lpstr>
      <vt:lpstr>Coco Gothic</vt:lpstr>
      <vt:lpstr>Cooper BT Bold</vt:lpstr>
      <vt:lpstr>Gagalin</vt:lpstr>
      <vt:lpstr>LeoHand</vt:lpstr>
      <vt:lpstr>Calibri</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Purple Abstract Thesis Defense Presentation</dc:title>
  <cp:lastModifiedBy>k2185399@gmail.com</cp:lastModifiedBy>
  <cp:revision>2</cp:revision>
  <dcterms:created xsi:type="dcterms:W3CDTF">2006-08-16T00:00:00Z</dcterms:created>
  <dcterms:modified xsi:type="dcterms:W3CDTF">2024-05-31T10:08:23Z</dcterms:modified>
  <dc:identifier>DAGGtoYaE3Y</dc:identifier>
</cp:coreProperties>
</file>