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7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9" r:id="rId7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7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7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7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65B68C6-5221-430D-83FC-E7E9A426300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0558C57-EC07-457E-910F-E691204DAC22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http://oregonstate.edu/instruct/bb331/lecture04/Fig25B-1.html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Creation of recombinant molecules in a biochemical reaction. Although this example shows how cohesive ends can be joined together (by either E. coli or bacteriophage T4 DNA ligases), blunt-ended fragments can also be joined together (by T4 DNA ligase). E. coli DNA ligase uses NAD</a:t>
            </a:r>
            <a:r>
              <a:rPr lang="ru-RU" sz="2000" b="0" strike="noStrike" spc="-1" baseline="30000">
                <a:latin typeface="Arial"/>
              </a:rPr>
              <a:t>+</a:t>
            </a:r>
            <a:r>
              <a:rPr lang="ru-RU" sz="2000" b="0" strike="noStrike" spc="-1">
                <a:latin typeface="Arial"/>
              </a:rPr>
              <a:t> as an energy co-factor. T4 DNA ligase uses ATP as an energy co-factor.</a:t>
            </a:r>
          </a:p>
          <a:p>
            <a:pPr marL="216000" indent="-215640">
              <a:lnSpc>
                <a:spcPct val="100000"/>
              </a:lnSpc>
            </a:pPr>
            <a:r>
              <a:t/>
            </a:r>
            <a:br/>
            <a:endParaRPr lang="ru-RU" sz="2000" b="0" strike="noStrike" spc="-1">
              <a:latin typeface="Arial"/>
            </a:endParaRPr>
          </a:p>
        </p:txBody>
      </p:sp>
      <p:sp>
        <p:nvSpPr>
          <p:cNvPr id="47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42AA853-F36B-4234-A640-BA4BA2680F25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39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http://oregonstate.edu/instruct/bb331/lecture04/Fig25B-1.html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Creation of recombinant molecules in a biochemical reaction. Although this example shows how cohesive ends can be joined together (by either E. coli or bacteriophage T4 DNA ligases), blunt-ended fragments can also be joined together (by T4 DNA ligase). E. coli DNA ligase uses NAD</a:t>
            </a:r>
            <a:r>
              <a:rPr lang="ru-RU" sz="2000" b="0" strike="noStrike" spc="-1" baseline="30000">
                <a:latin typeface="Arial"/>
              </a:rPr>
              <a:t>+</a:t>
            </a:r>
            <a:r>
              <a:rPr lang="ru-RU" sz="2000" b="0" strike="noStrike" spc="-1">
                <a:latin typeface="Arial"/>
              </a:rPr>
              <a:t> as an energy co-factor. T4 DNA ligase uses ATP as an energy co-factor.</a:t>
            </a:r>
          </a:p>
          <a:p>
            <a:pPr marL="216000" indent="-215640">
              <a:lnSpc>
                <a:spcPct val="100000"/>
              </a:lnSpc>
            </a:pPr>
            <a:r>
              <a:t/>
            </a:r>
            <a:br/>
            <a:endParaRPr lang="ru-RU" sz="2000" b="0" strike="noStrike" spc="-1">
              <a:latin typeface="Arial"/>
            </a:endParaRPr>
          </a:p>
        </p:txBody>
      </p:sp>
      <p:sp>
        <p:nvSpPr>
          <p:cNvPr id="47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D831308-9214-4C7D-8292-79F631922091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40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https://www.google.com.ua/imgres?imgurl=http%3A%2F%2Fvignette2.wikia.nocookie.net%2Fuvmgg%2Fimages%2F9%2F96%2FDNA_Ligase_reaction.jpeg%2Frevision%2Flatest%3Fcb%3D20121031135829&amp;imgrefurl=http%3A%2F%2Fuvmgg.wikia.com%2Fwiki%2FDNA_Ligase&amp;docid=T4FoekMxDmhroM&amp;tbnid=SMYzhwTCFKJqIM%3A&amp;w=645&amp;h=431&amp;bih=700&amp;biw=1280&amp;ved=0ahUKEwjZq_nd_OXNAhXGJSwKHS_5BeMQMwgbKAEwAQ&amp;iact=mrc&amp;uact=8</a:t>
            </a:r>
          </a:p>
          <a:p>
            <a:pPr marL="216000" indent="-21564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48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7640A7B-ABA3-479B-8FE3-280AC35F53D4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41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http://oregonstate.edu/instruct/bb331/lecture04/Fig25B-1.html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Creation of recombinant molecules in a biochemical reaction. Although this example shows how cohesive ends can be joined together (by either E. coli or bacteriophage T4 DNA ligases), blunt-ended fragments can also be joined together (by T4 DNA ligase). E. coli DNA ligase uses NAD</a:t>
            </a:r>
            <a:r>
              <a:rPr lang="ru-RU" sz="2000" b="0" strike="noStrike" spc="-1" baseline="30000">
                <a:latin typeface="Arial"/>
              </a:rPr>
              <a:t>+</a:t>
            </a:r>
            <a:r>
              <a:rPr lang="ru-RU" sz="2000" b="0" strike="noStrike" spc="-1">
                <a:latin typeface="Arial"/>
              </a:rPr>
              <a:t> as an energy co-factor. T4 DNA ligase uses ATP as an energy co-factor.</a:t>
            </a:r>
          </a:p>
          <a:p>
            <a:pPr marL="216000" indent="-215640">
              <a:lnSpc>
                <a:spcPct val="100000"/>
              </a:lnSpc>
            </a:pPr>
            <a:r>
              <a:t/>
            </a:r>
            <a:br/>
            <a:endParaRPr lang="ru-RU" sz="2000" b="0" strike="noStrike" spc="-1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DCCCAE1-0589-4F8B-8E68-5DE11CDABE64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42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Адаптовано з каталога FERMENTAS</a:t>
            </a:r>
          </a:p>
          <a:p>
            <a:pPr marL="216000" indent="-215640">
              <a:lnSpc>
                <a:spcPct val="100000"/>
              </a:lnSpc>
            </a:pPr>
            <a:r>
              <a:t/>
            </a:r>
            <a:br/>
            <a:endParaRPr lang="ru-RU" sz="2000" b="0" strike="noStrike" spc="-1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4EF9553-D8DC-45D4-87D8-0869D19F88E5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43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Адаптовано з каталога FERMENTAS</a:t>
            </a:r>
          </a:p>
          <a:p>
            <a:pPr marL="216000" indent="-215640">
              <a:lnSpc>
                <a:spcPct val="100000"/>
              </a:lnSpc>
            </a:pPr>
            <a:r>
              <a:t/>
            </a:r>
            <a:br/>
            <a:endParaRPr lang="ru-RU" sz="2000" b="0" strike="noStrike" spc="-1"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241E66C-FDEB-484C-B620-7805D728B840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44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https://www.google.com.ua/imgres?imgurl=http%3A%2F%2Fvignette2.wikia.nocookie.net%2Fuvmgg%2Fimages%2F9%2F96%2FDNA_Ligase_reaction.jpeg%2Frevision%2Flatest%3Fcb%3D20121031135829&amp;imgrefurl=http%3A%2F%2Fuvmgg.wikia.com%2Fwiki%2FDNA_Ligase&amp;docid=T4FoekMxDmhroM&amp;tbnid=SMYzhwTCFKJqIM%3A&amp;w=645&amp;h=431&amp;bih=700&amp;biw=1280&amp;ved=0ahUKEwjZq_nd_OXNAhXGJSwKHS_5BeMQMwgbKAEwAQ&amp;iact=mrc&amp;uact=8</a:t>
            </a:r>
          </a:p>
          <a:p>
            <a:pPr marL="216000" indent="-21564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289BDA1-574A-4B0E-A68D-B3AF15B8A1D0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45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Адаптовано з каталога FERMENTAS</a:t>
            </a:r>
          </a:p>
          <a:p>
            <a:pPr marL="216000" indent="-215640">
              <a:lnSpc>
                <a:spcPct val="100000"/>
              </a:lnSpc>
            </a:pPr>
            <a:r>
              <a:t/>
            </a:r>
            <a:br/>
            <a:endParaRPr lang="ru-RU" sz="2000" b="0" strike="noStrike" spc="-1"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FFBEB63-7100-4181-A7C4-0F36A58A96BB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46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90000"/>
              </a:lnSpc>
            </a:pPr>
            <a:r>
              <a:rPr lang="ru-RU" sz="2000" b="0" strike="noStrike" spc="-1">
                <a:latin typeface="Arial"/>
              </a:rPr>
              <a:t>Consists of two subunits – dimers related by two fold rotational symmetry.</a:t>
            </a:r>
          </a:p>
          <a:p>
            <a:pPr marL="216000" indent="-215640">
              <a:lnSpc>
                <a:spcPct val="90000"/>
              </a:lnSpc>
            </a:pPr>
            <a:r>
              <a:rPr lang="ru-RU" sz="2000" b="0" strike="noStrike" spc="-1">
                <a:latin typeface="Arial"/>
              </a:rPr>
              <a:t>Binds to the matching symmetry of the DNA molecule at the restriction site and produces a kink at the site.</a:t>
            </a:r>
          </a:p>
          <a:p>
            <a:pPr marL="216000" indent="-215640">
              <a:lnSpc>
                <a:spcPct val="90000"/>
              </a:lnSpc>
            </a:pPr>
            <a:r>
              <a:rPr lang="ru-RU" sz="2000" b="0" strike="noStrike" spc="-1">
                <a:latin typeface="Arial"/>
              </a:rPr>
              <a:t>References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Biochemistry (1995), Wiley &amp; Sons, Inc.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    </a:t>
            </a:r>
            <a:r>
              <a:rPr lang="ru-RU" sz="1100" b="0" strike="noStrike" spc="-1">
                <a:latin typeface="Arial"/>
              </a:rPr>
              <a:t>Voet D. and Voet J.G.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Biochemistry (2002), Freeman &amp; Co.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    </a:t>
            </a:r>
            <a:r>
              <a:rPr lang="ru-RU" sz="1100" b="0" strike="noStrike" spc="-1">
                <a:latin typeface="Arial"/>
              </a:rPr>
              <a:t>Berg, J.M., Tymoczco, J.L., Stryer, L.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An Introduction to Genetic Analysis (2000), Freeman &amp; Co.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    </a:t>
            </a:r>
            <a:r>
              <a:rPr lang="ru-RU" sz="1100" b="0" strike="noStrike" spc="-1">
                <a:latin typeface="Arial"/>
              </a:rPr>
              <a:t>Griffiths, A., Miller, J.H., Suzuki, D.T., Lewontin, R.C., Gelbart, W.M.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Molecular Cell Biology (2000), Freeman &amp; Co.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    </a:t>
            </a:r>
            <a:r>
              <a:rPr lang="ru-RU" sz="1100" b="0" strike="noStrike" spc="-1">
                <a:latin typeface="Arial"/>
              </a:rPr>
              <a:t>Lodish, Berk, Zipursky, Matsudaria, Baltimore, Darnell</a:t>
            </a:r>
          </a:p>
          <a:p>
            <a:pPr marL="216000" indent="-215640">
              <a:lnSpc>
                <a:spcPct val="90000"/>
              </a:lnSpc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45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56C2390-5C4A-4EF3-A3D2-D43C08500351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3’OH and 5’ PO</a:t>
            </a:r>
            <a:r>
              <a:rPr lang="ru-RU" sz="2000" b="0" strike="noStrike" spc="-1" baseline="-25000">
                <a:latin typeface="Arial"/>
              </a:rPr>
              <a:t>4</a:t>
            </a:r>
            <a:r>
              <a:rPr lang="ru-RU" sz="2000" b="0" strike="noStrike" spc="-1" baseline="30000">
                <a:latin typeface="Arial"/>
              </a:rPr>
              <a:t>3-</a:t>
            </a:r>
            <a:r>
              <a:rPr lang="ru-RU" sz="2000" b="0" strike="noStrike" spc="-1">
                <a:latin typeface="Arial"/>
              </a:rPr>
              <a:t> is produced. Mg</a:t>
            </a:r>
            <a:r>
              <a:rPr lang="ru-RU" sz="2000" b="0" strike="noStrike" spc="-1" baseline="30000">
                <a:latin typeface="Arial"/>
              </a:rPr>
              <a:t>2+</a:t>
            </a:r>
            <a:r>
              <a:rPr lang="ru-RU" sz="2000" b="0" strike="noStrike" spc="-1">
                <a:latin typeface="Arial"/>
              </a:rPr>
              <a:t> is required for the catalytic   activity of the enzyme. It holds the water molecule in a position where it can attack the phosphoryl group and also helps polarize the water molecule towards deprotonation . </a:t>
            </a:r>
          </a:p>
        </p:txBody>
      </p:sp>
      <p:sp>
        <p:nvSpPr>
          <p:cNvPr id="45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BC60011-5143-4E36-AA6A-61286BCA487F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15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19B9688-2BF0-4CF8-A9EC-43883959ED9D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25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5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C5F5B11-69ED-484F-A1B1-E879CAF91477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26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6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2022FB4-F959-4636-B48E-114422A66900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27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6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8CE55BF-BDDA-4FDA-965C-1CB506B46525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28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6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https://www.google.com.ua/imgres?imgurl=http%3A%2F%2Fvignette2.wikia.nocookie.net%2Fuvmgg%2Fimages%2F9%2F96%2FDNA_Ligase_reaction.jpeg%2Frevision%2Flatest%3Fcb%3D20121031135829&amp;imgrefurl=http%3A%2F%2Fuvmgg.wikia.com%2Fwiki%2FDNA_Ligase&amp;docid=T4FoekMxDmhroM&amp;tbnid=SMYzhwTCFKJqIM%3A&amp;w=645&amp;h=431&amp;bih=700&amp;biw=1280&amp;ved=0ahUKEwjZq_nd_OXNAhXGJSwKHS_5BeMQMwgbKAEwAQ&amp;iact=mrc&amp;uact=8</a:t>
            </a:r>
          </a:p>
          <a:p>
            <a:pPr marL="216000" indent="-21564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DD5EC08-88C7-49D1-9012-675756E736C2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37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Адаптовано з каталога FERMENTAS</a:t>
            </a:r>
          </a:p>
          <a:p>
            <a:pPr marL="216000" indent="-215640">
              <a:lnSpc>
                <a:spcPct val="100000"/>
              </a:lnSpc>
            </a:pPr>
            <a:r>
              <a:t/>
            </a:r>
            <a:br/>
            <a:endParaRPr lang="ru-RU" sz="2000" b="0" strike="noStrike" spc="-1">
              <a:latin typeface="Arial"/>
            </a:endParaRPr>
          </a:p>
        </p:txBody>
      </p:sp>
      <p:sp>
        <p:nvSpPr>
          <p:cNvPr id="47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D54B235-83D1-4E1A-BAF3-3E5B44B3C3CB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38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>
            <a:normAutofit fontScale="7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</p:spPr>
        <p:txBody>
          <a:bodyPr lIns="0" tIns="0" rIns="0" bIns="0">
            <a:normAutofit fontScale="7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2"/>
          <p:cNvSpPr/>
          <p:nvPr/>
        </p:nvSpPr>
        <p:spPr>
          <a:xfrm>
            <a:off x="155520" y="1571760"/>
            <a:ext cx="8427240" cy="24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ru-RU" sz="80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Лекція</a:t>
            </a:r>
            <a:r>
              <a:rPr lang="ru-RU" sz="8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№ </a:t>
            </a:r>
            <a:r>
              <a:rPr lang="en-US" sz="80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3</a:t>
            </a:r>
            <a:endParaRPr lang="ru-RU" sz="8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ru-RU" sz="6600" b="1" spc="-1" dirty="0" err="1" smtClean="0">
                <a:solidFill>
                  <a:srgbClr val="7030A0"/>
                </a:solidFill>
                <a:latin typeface="Arial"/>
                <a:ea typeface="DejaVu Sans"/>
              </a:rPr>
              <a:t>Ферменти</a:t>
            </a:r>
            <a:r>
              <a:rPr lang="ru-RU" sz="6600" b="1" spc="-1" dirty="0" smtClean="0">
                <a:solidFill>
                  <a:srgbClr val="7030A0"/>
                </a:solidFill>
                <a:latin typeface="Arial"/>
                <a:ea typeface="DejaVu Sans"/>
              </a:rPr>
              <a:t> і </a:t>
            </a:r>
            <a:r>
              <a:rPr lang="ru-RU" sz="6600" b="1" spc="-1" dirty="0" err="1" smtClean="0">
                <a:solidFill>
                  <a:srgbClr val="7030A0"/>
                </a:solidFill>
                <a:latin typeface="Arial"/>
                <a:ea typeface="DejaVu Sans"/>
              </a:rPr>
              <a:t>методи</a:t>
            </a:r>
            <a:r>
              <a:rPr lang="ru-RU" sz="6600" b="1" spc="-1" dirty="0" smtClean="0">
                <a:solidFill>
                  <a:srgbClr val="7030A0"/>
                </a:solidFill>
                <a:latin typeface="Arial"/>
                <a:ea typeface="DejaVu Sans"/>
              </a:rPr>
              <a:t> </a:t>
            </a:r>
            <a:r>
              <a:rPr lang="ru-RU" sz="6600" b="1" spc="-1" dirty="0" err="1">
                <a:solidFill>
                  <a:srgbClr val="7030A0"/>
                </a:solidFill>
                <a:latin typeface="Arial"/>
                <a:ea typeface="DejaVu Sans"/>
              </a:rPr>
              <a:t>г</a:t>
            </a:r>
            <a:r>
              <a:rPr lang="ru-RU" sz="6600" b="1" strike="noStrike" spc="-1" dirty="0" err="1" smtClean="0">
                <a:solidFill>
                  <a:srgbClr val="7030A0"/>
                </a:solidFill>
                <a:latin typeface="Arial"/>
                <a:ea typeface="DejaVu Sans"/>
              </a:rPr>
              <a:t>енної</a:t>
            </a:r>
            <a:r>
              <a:rPr lang="ru-RU" sz="6600" b="1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 </a:t>
            </a:r>
            <a:r>
              <a:rPr lang="ru-RU" sz="6600" b="1" strike="noStrike" spc="-1" dirty="0" err="1" smtClean="0">
                <a:solidFill>
                  <a:srgbClr val="7030A0"/>
                </a:solidFill>
                <a:latin typeface="Arial"/>
                <a:ea typeface="DejaVu Sans"/>
              </a:rPr>
              <a:t>інженерії</a:t>
            </a:r>
            <a:endParaRPr lang="ru-RU" sz="6600" b="0" strike="noStrike" spc="-1" dirty="0"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5572080" y="4857840"/>
            <a:ext cx="32122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spcBef>
                <a:spcPts val="799"/>
              </a:spcBef>
            </a:pPr>
            <a:r>
              <a:rPr lang="ru-RU" sz="20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Лектор: к.б.н, доцент Литвиненко Р.О.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6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8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1" name="Рисунок 280"/>
          <p:cNvPicPr/>
          <p:nvPr/>
        </p:nvPicPr>
        <p:blipFill>
          <a:blip r:embed="rId2"/>
          <a:stretch/>
        </p:blipFill>
        <p:spPr>
          <a:xfrm>
            <a:off x="216000" y="4320000"/>
            <a:ext cx="4607640" cy="243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0" y="299880"/>
            <a:ext cx="914328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7030A0"/>
                </a:solidFill>
                <a:latin typeface="Calibri"/>
              </a:rPr>
              <a:t>ЯК УТВОРЮЮТЬСЯ НАЗВИ РЕСТРИКТАЗ: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307" name="Picture 1"/>
          <p:cNvPicPr/>
          <p:nvPr/>
        </p:nvPicPr>
        <p:blipFill>
          <a:blip r:embed="rId2"/>
          <a:stretch/>
        </p:blipFill>
        <p:spPr>
          <a:xfrm>
            <a:off x="57240" y="1285920"/>
            <a:ext cx="9086040" cy="481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7030A0"/>
                </a:solidFill>
                <a:latin typeface="Calibri"/>
              </a:rPr>
              <a:t>ПРИКЛАДИ ПАЛІНДРОМІВ-САЙТІВ РЕСТРИКЦІЇ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533520" y="2286000"/>
            <a:ext cx="3047400" cy="3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3"/>
          <p:cNvSpPr/>
          <p:nvPr/>
        </p:nvSpPr>
        <p:spPr>
          <a:xfrm>
            <a:off x="685800" y="4572000"/>
            <a:ext cx="3047400" cy="3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1" name="Picture 2"/>
          <p:cNvPicPr/>
          <p:nvPr/>
        </p:nvPicPr>
        <p:blipFill>
          <a:blip r:embed="rId2"/>
          <a:stretch/>
        </p:blipFill>
        <p:spPr>
          <a:xfrm>
            <a:off x="0" y="1801800"/>
            <a:ext cx="9143280" cy="397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0" y="0"/>
            <a:ext cx="9143280" cy="128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Сайт рестрикції більшості рестриктаз, окрім одномірної симетрії (А), характеризується двомірною обертовою симетрією (Б)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0" y="5357880"/>
            <a:ext cx="91432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>
              <a:lnSpc>
                <a:spcPct val="100000"/>
              </a:lnSpc>
              <a:spcBef>
                <a:spcPts val="420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</a:rPr>
              <a:t>  ПРОСТОРОВО, ВІДПОВІДНІ САЙТИ РЕСТРИКТАЗ, ЯКІ ВІДПОВІДАЮТЬ ЗА РОЗПІЗНАВАННЯ, ЗВ’ЯЗУВАННЯ ТА ГІДРОЛІЗ ДНК ТАКОЖ ХАРАКТЕРИЗУЮТЬСЯ ДВОМІРНОЮ ОБЕРТОВОЮ СИМЕТРІЄЮ (Є СИМЕТРИЧНИМИ) – ЦИМ ПОЯСНЮЄТЬСЯ СИМЕТРИЧНИЙ ГІДРОЛІЗ ДНК</a:t>
            </a:r>
            <a:endParaRPr lang="ru-RU" sz="2100" b="0" strike="noStrike" spc="-1">
              <a:latin typeface="Arial"/>
            </a:endParaRPr>
          </a:p>
        </p:txBody>
      </p:sp>
      <p:pic>
        <p:nvPicPr>
          <p:cNvPr id="314" name="Picture 1"/>
          <p:cNvPicPr/>
          <p:nvPr/>
        </p:nvPicPr>
        <p:blipFill>
          <a:blip r:embed="rId2"/>
          <a:srcRect r="1366" b="2997"/>
          <a:stretch/>
        </p:blipFill>
        <p:spPr>
          <a:xfrm>
            <a:off x="0" y="1285920"/>
            <a:ext cx="9052920" cy="414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0" y="0"/>
            <a:ext cx="9143280" cy="7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ПРОСТОРОВА БУДОВА РЕСТРИКТАЗИ EcoRV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16" name="Picture 2"/>
          <p:cNvPicPr/>
          <p:nvPr/>
        </p:nvPicPr>
        <p:blipFill>
          <a:blip r:embed="rId3"/>
          <a:stretch/>
        </p:blipFill>
        <p:spPr>
          <a:xfrm>
            <a:off x="0" y="725400"/>
            <a:ext cx="9143280" cy="613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457200" y="0"/>
            <a:ext cx="8228880" cy="99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7F00FE"/>
                </a:solidFill>
                <a:latin typeface="Calibri"/>
              </a:rPr>
              <a:t>МЕХАНІЗМ ДІЇ РЕСТРИКТАЗ НА ДНК</a:t>
            </a:r>
            <a:endParaRPr lang="ru-RU" sz="4000" b="0" strike="noStrike" spc="-1">
              <a:solidFill>
                <a:srgbClr val="7F00FE"/>
              </a:solid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214200" y="1143000"/>
            <a:ext cx="8714520" cy="528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>
              <a:lnSpc>
                <a:spcPct val="90000"/>
              </a:lnSpc>
              <a:spcBef>
                <a:spcPts val="720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 ,,Сканування” ДНК;</a:t>
            </a:r>
            <a:endParaRPr lang="ru-RU" sz="3600" b="0" strike="noStrike" spc="-1">
              <a:latin typeface="Arial"/>
            </a:endParaRPr>
          </a:p>
          <a:p>
            <a:pPr marL="547560" indent="-410400">
              <a:lnSpc>
                <a:spcPct val="90000"/>
              </a:lnSpc>
              <a:spcBef>
                <a:spcPts val="720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 Розпізнавання певного сайту на ДНК;</a:t>
            </a:r>
            <a:endParaRPr lang="ru-RU" sz="3600" b="0" strike="noStrike" spc="-1">
              <a:latin typeface="Arial"/>
            </a:endParaRPr>
          </a:p>
          <a:p>
            <a:pPr marL="547560" indent="-410400">
              <a:lnSpc>
                <a:spcPct val="90000"/>
              </a:lnSpc>
              <a:spcBef>
                <a:spcPts val="720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 Внесення одинарного розриву на кожному дезоксирибозофосфатному ланцюзі;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20"/>
              </a:spcBef>
            </a:pPr>
            <a:endParaRPr lang="ru-RU" sz="3600" b="0" strike="noStrike" spc="-1">
              <a:latin typeface="Arial"/>
            </a:endParaRPr>
          </a:p>
          <a:p>
            <a:pPr marL="547560" indent="-410400">
              <a:lnSpc>
                <a:spcPct val="90000"/>
              </a:lnSpc>
              <a:spcBef>
                <a:spcPts val="720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Гідроліз ДНК відбувається між 3’- атомом Оксигену та атомом Фосфору фосфодиефірного зв’язку.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0" y="0"/>
            <a:ext cx="9143280" cy="99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7030A0"/>
                </a:solidFill>
                <a:latin typeface="Calibri"/>
              </a:rPr>
              <a:t>ГІДРОЛІЗ ДНК ЗА УЧАСТЮ РЕСТРИКТАЗ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320" name="Picture 2"/>
          <p:cNvPicPr/>
          <p:nvPr/>
        </p:nvPicPr>
        <p:blipFill>
          <a:blip r:embed="rId3"/>
          <a:stretch/>
        </p:blipFill>
        <p:spPr>
          <a:xfrm>
            <a:off x="357120" y="1077840"/>
            <a:ext cx="8357400" cy="5779440"/>
          </a:xfrm>
          <a:prstGeom prst="rect">
            <a:avLst/>
          </a:prstGeom>
          <a:ln>
            <a:noFill/>
          </a:ln>
        </p:spPr>
      </p:pic>
      <p:pic>
        <p:nvPicPr>
          <p:cNvPr id="321" name="Picture 3"/>
          <p:cNvPicPr/>
          <p:nvPr/>
        </p:nvPicPr>
        <p:blipFill>
          <a:blip r:embed="rId4"/>
          <a:stretch/>
        </p:blipFill>
        <p:spPr>
          <a:xfrm>
            <a:off x="4572000" y="1714680"/>
            <a:ext cx="1928160" cy="1186560"/>
          </a:xfrm>
          <a:prstGeom prst="rect">
            <a:avLst/>
          </a:prstGeom>
          <a:ln>
            <a:noFill/>
          </a:ln>
        </p:spPr>
      </p:pic>
      <p:sp>
        <p:nvSpPr>
          <p:cNvPr id="322" name="CustomShape 2"/>
          <p:cNvSpPr/>
          <p:nvPr/>
        </p:nvSpPr>
        <p:spPr>
          <a:xfrm>
            <a:off x="6429240" y="928800"/>
            <a:ext cx="2714040" cy="307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86500"/>
          </a:bodyPr>
          <a:lstStyle/>
          <a:p>
            <a:pPr marL="547560" indent="-410400">
              <a:lnSpc>
                <a:spcPct val="90000"/>
              </a:lnSpc>
              <a:spcBef>
                <a:spcPts val="561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   Іони магнію необхідні для утримання молекули води і, відповідно, задіяні в механізмі нуклеофільної атаки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0" y="0"/>
            <a:ext cx="9143280" cy="99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7030A0"/>
                </a:solidFill>
                <a:latin typeface="Calibri"/>
              </a:rPr>
              <a:t>ГІДРОЛІЗ ДНК ЗА УЧАСТЮ РЕСТРИКТАЗ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324" name="Picture 2"/>
          <p:cNvPicPr/>
          <p:nvPr/>
        </p:nvPicPr>
        <p:blipFill>
          <a:blip r:embed="rId2"/>
          <a:stretch/>
        </p:blipFill>
        <p:spPr>
          <a:xfrm>
            <a:off x="357120" y="1071720"/>
            <a:ext cx="8398800" cy="5785560"/>
          </a:xfrm>
          <a:prstGeom prst="rect">
            <a:avLst/>
          </a:prstGeom>
          <a:ln>
            <a:noFill/>
          </a:ln>
        </p:spPr>
      </p:pic>
      <p:pic>
        <p:nvPicPr>
          <p:cNvPr id="325" name="Picture 3"/>
          <p:cNvPicPr/>
          <p:nvPr/>
        </p:nvPicPr>
        <p:blipFill>
          <a:blip r:embed="rId3"/>
          <a:stretch/>
        </p:blipFill>
        <p:spPr>
          <a:xfrm>
            <a:off x="4572000" y="1571760"/>
            <a:ext cx="1928160" cy="118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0" y="0"/>
            <a:ext cx="9143280" cy="785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Calibri"/>
              </a:rPr>
              <a:t>Рестриктази </a:t>
            </a:r>
            <a:r>
              <a:rPr lang="ru-RU" sz="4100" b="1" strike="noStrike" spc="-1">
                <a:solidFill>
                  <a:srgbClr val="008400"/>
                </a:solidFill>
                <a:latin typeface="Calibri"/>
              </a:rPr>
              <a:t>I-го типу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0" y="857160"/>
            <a:ext cx="9143280" cy="4428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Являють собою олігомерний білок, який складається з декількох поліпептидних субодиниць; 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Комплекс містить:</a:t>
            </a:r>
            <a:endParaRPr lang="ru-RU" sz="2400" b="0" strike="noStrike" spc="-1">
              <a:latin typeface="Arial"/>
            </a:endParaRPr>
          </a:p>
          <a:p>
            <a:pPr marL="857160" lvl="1" indent="-28512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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Дві R (restriction, рестрикція) субодиниці;</a:t>
            </a:r>
            <a:endParaRPr lang="ru-RU" sz="2400" b="0" strike="noStrike" spc="-1">
              <a:latin typeface="Arial"/>
            </a:endParaRPr>
          </a:p>
          <a:p>
            <a:pPr marL="857160" lvl="1" indent="-28512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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Дві M (methylation, метилювання) субодиниці;</a:t>
            </a:r>
            <a:endParaRPr lang="ru-RU" sz="2400" b="0" strike="noStrike" spc="-1">
              <a:latin typeface="Arial"/>
            </a:endParaRPr>
          </a:p>
          <a:p>
            <a:pPr marL="857160" lvl="1" indent="-28512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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Одну S (specificity, специфічність) субодиницю;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Сайт гідролізу ДНК міститься на довільній відстані від сайту розпізнавання;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Приклад – EcoK з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E. coli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: сайт розпізнавання несиметричний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28" name="CustomShape 3" hidden="1"/>
          <p:cNvSpPr/>
          <p:nvPr/>
        </p:nvSpPr>
        <p:spPr>
          <a:xfrm>
            <a:off x="8255160" y="254160"/>
            <a:ext cx="380160" cy="31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Tahoma"/>
                <a:ea typeface="DejaVu Sans"/>
              </a:rPr>
              <a:t>0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9" name="TextShape 4"/>
          <p:cNvSpPr txBox="1"/>
          <p:nvPr/>
        </p:nvSpPr>
        <p:spPr>
          <a:xfrm>
            <a:off x="2319840" y="5544000"/>
            <a:ext cx="4448160" cy="110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NNNNNN</a:t>
            </a:r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GTGC - 3’</a:t>
            </a:r>
            <a:endParaRPr lang="ru-RU" sz="4000" b="0" strike="noStrike" spc="-1">
              <a:latin typeface="Arial"/>
            </a:endParaRPr>
          </a:p>
          <a:p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3’ – TTG</a:t>
            </a: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NNNNNN</a:t>
            </a:r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CA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457200" y="142920"/>
            <a:ext cx="8228880" cy="785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Calibri"/>
              </a:rPr>
              <a:t>Рестриктази </a:t>
            </a:r>
            <a:r>
              <a:rPr lang="ru-RU" sz="4100" b="1" strike="noStrike" spc="-1">
                <a:solidFill>
                  <a:srgbClr val="008400"/>
                </a:solidFill>
                <a:latin typeface="Calibri"/>
              </a:rPr>
              <a:t>IІІ-го типу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214200" y="1071720"/>
            <a:ext cx="8643240" cy="5571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>
              <a:lnSpc>
                <a:spcPct val="120000"/>
              </a:lnSpc>
              <a:spcBef>
                <a:spcPts val="561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 Являють собою олігомерний білок, який складається з декількох поліпептидних субодиниць; </a:t>
            </a:r>
            <a:endParaRPr lang="ru-RU" sz="28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561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Сайт гідролізу ДНК міститься на ТОЧНО ДЕТЕРМІНОВАНІЙ відстані від сайту розпізнавання;</a:t>
            </a:r>
            <a:endParaRPr lang="ru-RU" sz="28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561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Приклад – EcoРІ з </a:t>
            </a: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E. coli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: сайт розпізнавання несиметричний</a:t>
            </a:r>
            <a:endParaRPr lang="ru-RU" sz="28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879"/>
              </a:spcBef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                   </a:t>
            </a:r>
            <a:r>
              <a:rPr lang="ru-RU" sz="4400" b="1" strike="noStrike" spc="-1">
                <a:solidFill>
                  <a:srgbClr val="000000"/>
                </a:solidFill>
                <a:latin typeface="Calibri"/>
              </a:rPr>
              <a:t>AGACC (</a:t>
            </a:r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27</a:t>
            </a:r>
            <a:r>
              <a:rPr lang="ru-RU" sz="4400" b="1" strike="noStrike" spc="-1">
                <a:solidFill>
                  <a:srgbClr val="000000"/>
                </a:solidFill>
                <a:latin typeface="Calibri"/>
              </a:rPr>
              <a:t>/</a:t>
            </a:r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25</a:t>
            </a:r>
            <a:r>
              <a:rPr lang="ru-RU" sz="4400" b="1" strike="noStrike" spc="-1">
                <a:solidFill>
                  <a:srgbClr val="000000"/>
                </a:solidFill>
                <a:latin typeface="Calibri"/>
              </a:rPr>
              <a:t>)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32" name="CustomShape 3" hidden="1"/>
          <p:cNvSpPr/>
          <p:nvPr/>
        </p:nvSpPr>
        <p:spPr>
          <a:xfrm>
            <a:off x="8255160" y="254160"/>
            <a:ext cx="380160" cy="31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Tahoma"/>
                <a:ea typeface="DejaVu Sans"/>
              </a:rPr>
              <a:t>0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457200" y="142920"/>
            <a:ext cx="8228880" cy="785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Calibri"/>
              </a:rPr>
              <a:t>Рестриктази </a:t>
            </a:r>
            <a:r>
              <a:rPr lang="ru-RU" sz="4100" b="1" strike="noStrike" spc="-1">
                <a:solidFill>
                  <a:srgbClr val="00B000"/>
                </a:solidFill>
                <a:latin typeface="Calibri"/>
              </a:rPr>
              <a:t>IV-го типу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214200" y="1071720"/>
            <a:ext cx="8643240" cy="5571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Досліджені недостатньо;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Складаються з одного поліпептидного ланцюга, який володіє і метилазною і рестриктазною активністю; 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Сайт гідролізу ДНК міститься на відстані до 30 нуклеотидів від сайту розпізнавання;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Гідролізують тільки модифіковані (метильовані, гідроксиметильовані, глікозил-гідроксиметильовані) послідовності;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Приклад – Eco571 з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E. coli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: сайт розпізнавання несиметричний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                   CTGAAG (16/14)</a:t>
            </a:r>
            <a:endParaRPr lang="ru-RU" sz="40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39"/>
              </a:spcBef>
            </a:pPr>
            <a:endParaRPr lang="ru-RU" sz="40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00"/>
              </a:spcBef>
            </a:pPr>
            <a:endParaRPr lang="ru-RU" sz="4000" b="0" strike="noStrike" spc="-1">
              <a:latin typeface="Arial"/>
            </a:endParaRPr>
          </a:p>
        </p:txBody>
      </p:sp>
      <p:sp>
        <p:nvSpPr>
          <p:cNvPr id="335" name="CustomShape 3" hidden="1"/>
          <p:cNvSpPr/>
          <p:nvPr/>
        </p:nvSpPr>
        <p:spPr>
          <a:xfrm>
            <a:off x="8255160" y="254160"/>
            <a:ext cx="380160" cy="31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Tahoma"/>
                <a:ea typeface="DejaVu Sans"/>
              </a:rPr>
              <a:t>0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55520" y="1901307"/>
            <a:ext cx="8427240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/>
              <a:t>генетичної</a:t>
            </a:r>
            <a:r>
              <a:rPr lang="ru-RU" b="1" dirty="0"/>
              <a:t> </a:t>
            </a:r>
            <a:r>
              <a:rPr lang="ru-RU" b="1" dirty="0" err="1"/>
              <a:t>інженерії</a:t>
            </a:r>
            <a:r>
              <a:rPr lang="ru-RU" b="1" dirty="0"/>
              <a:t> в </a:t>
            </a:r>
            <a:r>
              <a:rPr lang="ru-RU" b="1" dirty="0" err="1" smtClean="0"/>
              <a:t>сучасн</a:t>
            </a:r>
            <a:r>
              <a:rPr lang="uk-UA" b="1" dirty="0" err="1" smtClean="0"/>
              <a:t>ій</a:t>
            </a:r>
            <a:r>
              <a:rPr lang="ru-RU" b="1" dirty="0" smtClean="0"/>
              <a:t> </a:t>
            </a:r>
            <a:r>
              <a:rPr lang="ru-RU" b="1" dirty="0" err="1"/>
              <a:t>біології</a:t>
            </a:r>
            <a:r>
              <a:rPr lang="ru-RU" b="1" dirty="0"/>
              <a:t>. </a:t>
            </a:r>
            <a:endParaRPr lang="ru-RU" b="1" dirty="0" smtClean="0"/>
          </a:p>
          <a:p>
            <a:pPr marL="457200" indent="-454680" algn="just">
              <a:buClr>
                <a:srgbClr val="000000"/>
              </a:buClr>
              <a:buFont typeface="Wingdings" charset="2"/>
              <a:buChar char=""/>
            </a:pP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/>
              <a:t>генетичної</a:t>
            </a:r>
            <a:r>
              <a:rPr lang="ru-RU" b="1" dirty="0"/>
              <a:t> </a:t>
            </a:r>
            <a:r>
              <a:rPr lang="ru-RU" b="1" dirty="0" err="1"/>
              <a:t>інженерії</a:t>
            </a:r>
            <a:r>
              <a:rPr lang="ru-RU" b="1" dirty="0"/>
              <a:t>. </a:t>
            </a:r>
            <a:r>
              <a:rPr lang="ru-RU" b="1" spc="-1" dirty="0" err="1">
                <a:solidFill>
                  <a:srgbClr val="000000"/>
                </a:solidFill>
              </a:rPr>
              <a:t>Біотехнологія</a:t>
            </a:r>
            <a:r>
              <a:rPr lang="ru-RU" b="1" spc="-1" dirty="0">
                <a:solidFill>
                  <a:srgbClr val="000000"/>
                </a:solidFill>
              </a:rPr>
              <a:t> </a:t>
            </a:r>
            <a:r>
              <a:rPr lang="ru-RU" b="1" spc="-1" dirty="0" err="1">
                <a:solidFill>
                  <a:srgbClr val="000000"/>
                </a:solidFill>
              </a:rPr>
              <a:t>рекомбінантних</a:t>
            </a:r>
            <a:r>
              <a:rPr lang="ru-RU" b="1" spc="-1" dirty="0">
                <a:solidFill>
                  <a:srgbClr val="000000"/>
                </a:solidFill>
              </a:rPr>
              <a:t> ДНК та </a:t>
            </a:r>
            <a:r>
              <a:rPr lang="ru-RU" b="1" spc="-1" dirty="0" err="1">
                <a:solidFill>
                  <a:srgbClr val="000000"/>
                </a:solidFill>
              </a:rPr>
              <a:t>їх</a:t>
            </a:r>
            <a:r>
              <a:rPr lang="ru-RU" b="1" spc="-1" dirty="0">
                <a:solidFill>
                  <a:srgbClr val="000000"/>
                </a:solidFill>
              </a:rPr>
              <a:t> </a:t>
            </a:r>
            <a:r>
              <a:rPr lang="ru-RU" b="1" spc="-1" dirty="0" err="1">
                <a:solidFill>
                  <a:srgbClr val="000000"/>
                </a:solidFill>
              </a:rPr>
              <a:t>конструювання</a:t>
            </a:r>
            <a:r>
              <a:rPr lang="ru-RU" b="1" spc="-1" dirty="0">
                <a:solidFill>
                  <a:srgbClr val="000000"/>
                </a:solidFill>
              </a:rPr>
              <a:t>. </a:t>
            </a:r>
            <a:r>
              <a:rPr lang="ru-RU" b="1" spc="-1" dirty="0" err="1">
                <a:solidFill>
                  <a:srgbClr val="000000"/>
                </a:solidFill>
              </a:rPr>
              <a:t>Клонування</a:t>
            </a:r>
            <a:r>
              <a:rPr lang="ru-RU" b="1" spc="-1" dirty="0">
                <a:solidFill>
                  <a:srgbClr val="000000"/>
                </a:solidFill>
              </a:rPr>
              <a:t> та </a:t>
            </a:r>
            <a:r>
              <a:rPr lang="ru-RU" b="1" spc="-1" dirty="0" err="1">
                <a:solidFill>
                  <a:srgbClr val="000000"/>
                </a:solidFill>
              </a:rPr>
              <a:t>експресія</a:t>
            </a:r>
            <a:r>
              <a:rPr lang="ru-RU" b="1" spc="-1" dirty="0">
                <a:solidFill>
                  <a:srgbClr val="000000"/>
                </a:solidFill>
              </a:rPr>
              <a:t> </a:t>
            </a:r>
            <a:r>
              <a:rPr lang="ru-RU" b="1" spc="-1" dirty="0" err="1">
                <a:solidFill>
                  <a:srgbClr val="000000"/>
                </a:solidFill>
              </a:rPr>
              <a:t>чужорідних</a:t>
            </a:r>
            <a:r>
              <a:rPr lang="ru-RU" b="1" spc="-1" dirty="0">
                <a:solidFill>
                  <a:srgbClr val="000000"/>
                </a:solidFill>
              </a:rPr>
              <a:t> </a:t>
            </a:r>
            <a:r>
              <a:rPr lang="ru-RU" b="1" spc="-1" dirty="0" err="1">
                <a:solidFill>
                  <a:srgbClr val="000000"/>
                </a:solidFill>
              </a:rPr>
              <a:t>генів</a:t>
            </a:r>
            <a:r>
              <a:rPr lang="ru-RU" b="1" spc="-1" dirty="0">
                <a:solidFill>
                  <a:srgbClr val="000000"/>
                </a:solidFill>
              </a:rPr>
              <a:t> у </a:t>
            </a:r>
            <a:r>
              <a:rPr lang="ru-RU" b="1" spc="-1" dirty="0" err="1">
                <a:solidFill>
                  <a:srgbClr val="000000"/>
                </a:solidFill>
              </a:rPr>
              <a:t>різних</a:t>
            </a:r>
            <a:r>
              <a:rPr lang="ru-RU" b="1" spc="-1" dirty="0">
                <a:solidFill>
                  <a:srgbClr val="000000"/>
                </a:solidFill>
              </a:rPr>
              <a:t> </a:t>
            </a:r>
            <a:r>
              <a:rPr lang="ru-RU" b="1" spc="-1" dirty="0" err="1">
                <a:solidFill>
                  <a:srgbClr val="000000"/>
                </a:solidFill>
              </a:rPr>
              <a:t>організмах</a:t>
            </a:r>
            <a:r>
              <a:rPr lang="ru-RU" b="1" spc="-1" dirty="0">
                <a:solidFill>
                  <a:srgbClr val="000000"/>
                </a:solidFill>
              </a:rPr>
              <a:t>. </a:t>
            </a:r>
            <a:endParaRPr lang="ru-RU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b="1" dirty="0" err="1" smtClean="0"/>
              <a:t>Ферменти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знаряддя</a:t>
            </a:r>
            <a:r>
              <a:rPr lang="ru-RU" b="1" dirty="0"/>
              <a:t> </a:t>
            </a:r>
            <a:r>
              <a:rPr lang="ru-RU" b="1" dirty="0" err="1"/>
              <a:t>генетичної</a:t>
            </a:r>
            <a:r>
              <a:rPr lang="ru-RU" b="1" dirty="0"/>
              <a:t> </a:t>
            </a:r>
            <a:r>
              <a:rPr lang="ru-RU" b="1" dirty="0" err="1"/>
              <a:t>інженерії</a:t>
            </a:r>
            <a:r>
              <a:rPr lang="ru-RU" b="1" dirty="0"/>
              <a:t>. </a:t>
            </a:r>
            <a:r>
              <a:rPr lang="ru-RU" b="1" dirty="0" err="1"/>
              <a:t>Загальне</a:t>
            </a:r>
            <a:r>
              <a:rPr lang="ru-RU" b="1" dirty="0"/>
              <a:t> </a:t>
            </a:r>
            <a:r>
              <a:rPr lang="ru-RU" b="1" dirty="0" err="1"/>
              <a:t>уявлення</a:t>
            </a:r>
            <a:r>
              <a:rPr lang="ru-RU" b="1" dirty="0"/>
              <a:t> про </a:t>
            </a:r>
            <a:r>
              <a:rPr lang="ru-RU" b="1" dirty="0" err="1"/>
              <a:t>ферменти</a:t>
            </a:r>
            <a:r>
              <a:rPr lang="ru-RU" b="1" dirty="0"/>
              <a:t> </a:t>
            </a:r>
            <a:r>
              <a:rPr lang="ru-RU" b="1" dirty="0" err="1"/>
              <a:t>рестрикції</a:t>
            </a:r>
            <a:r>
              <a:rPr lang="ru-RU" b="1" dirty="0"/>
              <a:t> та </a:t>
            </a:r>
            <a:r>
              <a:rPr lang="ru-RU" b="1" dirty="0" err="1"/>
              <a:t>модифікації</a:t>
            </a:r>
            <a:r>
              <a:rPr lang="ru-RU" b="1" dirty="0"/>
              <a:t>. ДНК-</a:t>
            </a:r>
            <a:r>
              <a:rPr lang="ru-RU" b="1" dirty="0" err="1"/>
              <a:t>лігаза</a:t>
            </a:r>
            <a:r>
              <a:rPr lang="ru-RU" b="1" dirty="0"/>
              <a:t>. ДНК-</a:t>
            </a:r>
            <a:r>
              <a:rPr lang="ru-RU" b="1" dirty="0" err="1"/>
              <a:t>полімераза</a:t>
            </a:r>
            <a:r>
              <a:rPr lang="ru-RU" b="1" dirty="0"/>
              <a:t> І. </a:t>
            </a:r>
            <a:r>
              <a:rPr lang="ru-RU" b="1" dirty="0" err="1"/>
              <a:t>Зворотня</a:t>
            </a:r>
            <a:r>
              <a:rPr lang="ru-RU" b="1" dirty="0"/>
              <a:t> транскриптаза. </a:t>
            </a:r>
            <a:endParaRPr lang="ru-RU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b="1" dirty="0" err="1" smtClean="0"/>
              <a:t>Вектори</a:t>
            </a:r>
            <a:r>
              <a:rPr lang="ru-RU" b="1" dirty="0" smtClean="0"/>
              <a:t> </a:t>
            </a:r>
            <a:r>
              <a:rPr lang="ru-RU" b="1" dirty="0"/>
              <a:t>для </a:t>
            </a:r>
            <a:r>
              <a:rPr lang="ru-RU" b="1" dirty="0" err="1"/>
              <a:t>перенесення</a:t>
            </a:r>
            <a:r>
              <a:rPr lang="ru-RU" b="1" dirty="0"/>
              <a:t> </a:t>
            </a:r>
            <a:r>
              <a:rPr lang="ru-RU" b="1" dirty="0" err="1"/>
              <a:t>генів</a:t>
            </a:r>
            <a:r>
              <a:rPr lang="ru-RU" b="1" dirty="0"/>
              <a:t> у </a:t>
            </a:r>
            <a:r>
              <a:rPr lang="ru-RU" b="1" dirty="0" err="1"/>
              <a:t>живі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. </a:t>
            </a:r>
            <a:endParaRPr lang="ru-RU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b="1" dirty="0" err="1" smtClean="0"/>
              <a:t>Плазміди</a:t>
            </a:r>
            <a:r>
              <a:rPr lang="ru-RU" b="1" dirty="0" smtClean="0"/>
              <a:t> </a:t>
            </a:r>
            <a:r>
              <a:rPr lang="ru-RU" b="1" dirty="0"/>
              <a:t>як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вектори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використовуються</a:t>
            </a:r>
            <a:r>
              <a:rPr lang="ru-RU" b="1" dirty="0"/>
              <a:t> в </a:t>
            </a:r>
            <a:r>
              <a:rPr lang="ru-RU" b="1" dirty="0" err="1"/>
              <a:t>генетичній</a:t>
            </a:r>
            <a:r>
              <a:rPr lang="ru-RU" b="1" dirty="0"/>
              <a:t> </a:t>
            </a:r>
            <a:r>
              <a:rPr lang="ru-RU" b="1" dirty="0" err="1"/>
              <a:t>інженерії</a:t>
            </a:r>
            <a:r>
              <a:rPr lang="ru-RU" b="1" dirty="0"/>
              <a:t>. </a:t>
            </a:r>
            <a:r>
              <a:rPr lang="ru-RU" b="1" dirty="0" err="1"/>
              <a:t>Помірні</a:t>
            </a:r>
            <a:r>
              <a:rPr lang="ru-RU" b="1" dirty="0"/>
              <a:t> фаги та </a:t>
            </a:r>
            <a:r>
              <a:rPr lang="ru-RU" b="1" dirty="0" err="1"/>
              <a:t>косміди</a:t>
            </a:r>
            <a:r>
              <a:rPr lang="ru-RU" b="1" dirty="0"/>
              <a:t> як </a:t>
            </a:r>
            <a:r>
              <a:rPr lang="ru-RU" b="1" dirty="0" err="1"/>
              <a:t>вектори</a:t>
            </a:r>
            <a:r>
              <a:rPr lang="ru-RU" b="1" dirty="0"/>
              <a:t> для </a:t>
            </a:r>
            <a:r>
              <a:rPr lang="ru-RU" b="1" dirty="0" err="1"/>
              <a:t>перенесення</a:t>
            </a:r>
            <a:r>
              <a:rPr lang="ru-RU" b="1" dirty="0"/>
              <a:t> </a:t>
            </a:r>
            <a:r>
              <a:rPr lang="ru-RU" b="1" dirty="0" err="1"/>
              <a:t>виділених</a:t>
            </a:r>
            <a:r>
              <a:rPr lang="ru-RU" b="1" dirty="0"/>
              <a:t> та </a:t>
            </a:r>
            <a:r>
              <a:rPr lang="ru-RU" b="1" dirty="0" err="1"/>
              <a:t>синтезованих</a:t>
            </a:r>
            <a:r>
              <a:rPr lang="ru-RU" b="1" dirty="0"/>
              <a:t> </a:t>
            </a:r>
            <a:r>
              <a:rPr lang="ru-RU" b="1" dirty="0" err="1"/>
              <a:t>генів</a:t>
            </a:r>
            <a:r>
              <a:rPr lang="ru-RU" b="1" dirty="0"/>
              <a:t>. </a:t>
            </a:r>
            <a:r>
              <a:rPr lang="ru-RU" b="1" dirty="0" err="1"/>
              <a:t>Технологія</a:t>
            </a:r>
            <a:r>
              <a:rPr lang="ru-RU" b="1" dirty="0"/>
              <a:t> </a:t>
            </a:r>
            <a:r>
              <a:rPr lang="ru-RU" b="1" dirty="0" err="1"/>
              <a:t>рекомбінантних</a:t>
            </a:r>
            <a:r>
              <a:rPr lang="ru-RU" b="1" dirty="0"/>
              <a:t> ДНК. </a:t>
            </a:r>
            <a:endParaRPr lang="ru-RU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b="1" dirty="0" err="1" smtClean="0"/>
              <a:t>Досягнення</a:t>
            </a:r>
            <a:r>
              <a:rPr lang="ru-RU" b="1" dirty="0" smtClean="0"/>
              <a:t> </a:t>
            </a:r>
            <a:r>
              <a:rPr lang="ru-RU" b="1" dirty="0" err="1"/>
              <a:t>генетичної</a:t>
            </a:r>
            <a:r>
              <a:rPr lang="ru-RU" b="1" dirty="0"/>
              <a:t> </a:t>
            </a:r>
            <a:r>
              <a:rPr lang="ru-RU" b="1" dirty="0" err="1"/>
              <a:t>інженерії</a:t>
            </a:r>
            <a:r>
              <a:rPr lang="ru-RU" b="1" dirty="0"/>
              <a:t>. </a:t>
            </a:r>
            <a:endParaRPr lang="ru-RU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b="1" dirty="0" err="1" smtClean="0"/>
              <a:t>Біоетичні</a:t>
            </a:r>
            <a:r>
              <a:rPr lang="ru-RU" b="1" dirty="0" smtClean="0"/>
              <a:t> </a:t>
            </a:r>
            <a:r>
              <a:rPr lang="ru-RU" b="1" dirty="0" err="1"/>
              <a:t>аспекти</a:t>
            </a:r>
            <a:r>
              <a:rPr lang="ru-RU" b="1" dirty="0"/>
              <a:t> </a:t>
            </a:r>
            <a:r>
              <a:rPr lang="ru-RU" b="1" dirty="0" err="1"/>
              <a:t>генної</a:t>
            </a:r>
            <a:r>
              <a:rPr lang="ru-RU" b="1" dirty="0"/>
              <a:t> </a:t>
            </a:r>
            <a:r>
              <a:rPr lang="ru-RU" b="1" dirty="0" err="1"/>
              <a:t>інженерії</a:t>
            </a:r>
            <a:r>
              <a:rPr lang="ru-RU" b="1" dirty="0"/>
              <a:t>. </a:t>
            </a:r>
            <a:endParaRPr lang="ru-RU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b="1" dirty="0" err="1" smtClean="0"/>
              <a:t>Генетична</a:t>
            </a:r>
            <a:r>
              <a:rPr lang="ru-RU" b="1" dirty="0" smtClean="0"/>
              <a:t> </a:t>
            </a:r>
            <a:r>
              <a:rPr lang="ru-RU" b="1" dirty="0" err="1"/>
              <a:t>інженерія</a:t>
            </a:r>
            <a:r>
              <a:rPr lang="ru-RU" b="1" dirty="0"/>
              <a:t> й </a:t>
            </a:r>
            <a:r>
              <a:rPr lang="ru-RU" b="1" dirty="0" err="1"/>
              <a:t>біологічна</a:t>
            </a:r>
            <a:r>
              <a:rPr lang="ru-RU" b="1" dirty="0"/>
              <a:t> </a:t>
            </a:r>
            <a:r>
              <a:rPr lang="ru-RU" b="1" dirty="0" err="1"/>
              <a:t>зброя</a:t>
            </a:r>
            <a:r>
              <a:rPr lang="ru-RU" b="1" dirty="0" smtClean="0"/>
              <a:t>.</a:t>
            </a:r>
            <a:endParaRPr lang="ru-RU" sz="28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5016622" y="587159"/>
            <a:ext cx="314064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i="1" strike="noStrike" spc="-1">
                <a:solidFill>
                  <a:srgbClr val="0070C0"/>
                </a:solidFill>
                <a:latin typeface="Calibri"/>
                <a:ea typeface="DejaVu Sans"/>
              </a:rPr>
              <a:t>План</a:t>
            </a:r>
            <a:endParaRPr lang="ru-RU" sz="6600" b="0" strike="noStrike" spc="-1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" name="Рисунок 285"/>
          <p:cNvPicPr/>
          <p:nvPr/>
        </p:nvPicPr>
        <p:blipFill>
          <a:blip r:embed="rId2"/>
          <a:stretch/>
        </p:blipFill>
        <p:spPr>
          <a:xfrm>
            <a:off x="457920" y="368132"/>
            <a:ext cx="3362182" cy="15331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224000" y="216000"/>
            <a:ext cx="6840000" cy="5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720" b="1" strike="noStrike" spc="-1">
                <a:solidFill>
                  <a:srgbClr val="000000"/>
                </a:solidFill>
                <a:latin typeface="Calibri"/>
              </a:rPr>
              <a:t>Рестриктази </a:t>
            </a:r>
            <a:r>
              <a:rPr lang="ru-RU" sz="18720" b="1" strike="noStrike" spc="-1">
                <a:solidFill>
                  <a:srgbClr val="00B000"/>
                </a:solidFill>
                <a:latin typeface="Calibri"/>
              </a:rPr>
              <a:t>IІ-го типу</a:t>
            </a:r>
            <a:endParaRPr lang="ru-RU" sz="18720" b="0" strike="noStrike" spc="-1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0" y="1008000"/>
            <a:ext cx="9143280" cy="5849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Широко використовуються в біотехнології: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Розпізнають паліндромні (4-8 нуклеотидів) і непаліндромні послідовності;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Сайт гідролізу розміщений в сайті розпізнавання і чітко детермінований (або розміщений на чітко детермінованій відстані);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Здебільшого потребують Mg </a:t>
            </a:r>
            <a:r>
              <a:rPr lang="ru-RU" sz="2400" b="1" strike="noStrike" spc="-1" baseline="30000">
                <a:solidFill>
                  <a:srgbClr val="000000"/>
                </a:solidFill>
                <a:latin typeface="Calibri"/>
              </a:rPr>
              <a:t>2+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 якості кофактора;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 РМ-системі метилаза і рестриктаза є незалежними окремими білками;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Не потребують АТФ;</a:t>
            </a: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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При гідролізі ДНК на 5’-кінці залишається залишок фосфорної кислоти.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38" name="CustomShape 3" hidden="1"/>
          <p:cNvSpPr/>
          <p:nvPr/>
        </p:nvSpPr>
        <p:spPr>
          <a:xfrm>
            <a:off x="8255160" y="254160"/>
            <a:ext cx="380160" cy="31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Tahoma"/>
                <a:ea typeface="DejaVu Sans"/>
              </a:rPr>
              <a:t>0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0" y="0"/>
            <a:ext cx="9143280" cy="856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Calibri"/>
              </a:rPr>
              <a:t>Рестриктази IІ-го типу підкласу ІІР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0" y="928800"/>
            <a:ext cx="9143280" cy="5928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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Більше половини усіх рестриктаз ІІ типу відносяться до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</a:rPr>
              <a:t>ПІДКЛАСУ ІІР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: розпізнають тетра- гекса- і октануклеотидні паліндроми: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  <a:buClr>
                <a:srgbClr val="FF0000"/>
              </a:buClr>
              <a:buSzPct val="120000"/>
              <a:buFont typeface="Wingdings 2" charset="2"/>
              <a:buChar char="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Або - для HaeI i HaeII, відповідно, сайти, в яких можливі альтернативні симетричні варіанти: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519"/>
              </a:spcBef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(де Pu – пуриновий нуклеотид, Py – піримідиновий, N –будь-який)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341" name="CustomShape 3" hidden="1"/>
          <p:cNvSpPr/>
          <p:nvPr/>
        </p:nvSpPr>
        <p:spPr>
          <a:xfrm>
            <a:off x="8255160" y="254160"/>
            <a:ext cx="380160" cy="31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Tahoma"/>
                <a:ea typeface="DejaVu Sans"/>
              </a:rPr>
              <a:t>0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1857240" y="2214720"/>
            <a:ext cx="2642400" cy="1142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5’ - TСGА - 3’</a:t>
            </a:r>
            <a:endParaRPr lang="ru-RU" sz="32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3’ – AGCT - 5’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43" name="CustomShape 5"/>
          <p:cNvSpPr/>
          <p:nvPr/>
        </p:nvSpPr>
        <p:spPr>
          <a:xfrm>
            <a:off x="6000840" y="2214720"/>
            <a:ext cx="3142440" cy="1142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5’ - TGGСCА - 3’</a:t>
            </a:r>
            <a:endParaRPr lang="ru-RU" sz="32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3’ – ACCGGT - 5’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44" name="CustomShape 6"/>
          <p:cNvSpPr/>
          <p:nvPr/>
        </p:nvSpPr>
        <p:spPr>
          <a:xfrm>
            <a:off x="214200" y="2428920"/>
            <a:ext cx="1428120" cy="713520"/>
          </a:xfrm>
          <a:prstGeom prst="rect">
            <a:avLst/>
          </a:prstGeom>
          <a:solidFill>
            <a:srgbClr val="FFFFFF"/>
          </a:solidFill>
          <a:ln w="66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TaqI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45" name="CustomShape 7"/>
          <p:cNvSpPr/>
          <p:nvPr/>
        </p:nvSpPr>
        <p:spPr>
          <a:xfrm>
            <a:off x="4608000" y="2382480"/>
            <a:ext cx="1249560" cy="713520"/>
          </a:xfrm>
          <a:prstGeom prst="rect">
            <a:avLst/>
          </a:prstGeom>
          <a:solidFill>
            <a:srgbClr val="FFFFFF"/>
          </a:solidFill>
          <a:ln w="66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BalI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46" name="CustomShape 8"/>
          <p:cNvSpPr/>
          <p:nvPr/>
        </p:nvSpPr>
        <p:spPr>
          <a:xfrm>
            <a:off x="214200" y="4500720"/>
            <a:ext cx="4642920" cy="1142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3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5’ – (A/T)GGCC(А/T) - 3’</a:t>
            </a:r>
            <a:endParaRPr lang="ru-RU" sz="34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</a:pPr>
            <a:r>
              <a:rPr lang="ru-RU" sz="3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3’ – (T/A)CCGG(T/A) - 5’ 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347" name="CustomShape 9"/>
          <p:cNvSpPr/>
          <p:nvPr/>
        </p:nvSpPr>
        <p:spPr>
          <a:xfrm>
            <a:off x="4857840" y="4500720"/>
            <a:ext cx="4285440" cy="1142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3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5’ – PuGCGCPy - 3’</a:t>
            </a:r>
            <a:endParaRPr lang="ru-RU" sz="34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</a:pPr>
            <a:r>
              <a:rPr lang="ru-RU" sz="3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3’ – PyCGCGPu - 5’ </a:t>
            </a:r>
            <a:endParaRPr lang="ru-RU" sz="3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0" y="0"/>
            <a:ext cx="9143280" cy="785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Рестриктази IІ-го типу підкласів ІІW і IIN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0" y="928800"/>
            <a:ext cx="9143280" cy="5928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>
              <a:lnSpc>
                <a:spcPct val="120000"/>
              </a:lnSpc>
              <a:spcBef>
                <a:spcPts val="459"/>
              </a:spcBef>
              <a:buClr>
                <a:srgbClr val="FF0000"/>
              </a:buClr>
              <a:buSzPct val="120000"/>
              <a:buFont typeface="Wingdings 2" charset="2"/>
              <a:buChar char=""/>
            </a:pPr>
            <a:r>
              <a:rPr lang="ru-RU" sz="2300" b="1" strike="noStrike" spc="-1">
                <a:solidFill>
                  <a:srgbClr val="000000"/>
                </a:solidFill>
                <a:latin typeface="Calibri"/>
              </a:rPr>
              <a:t>ІІW - pозпізнають пента- та гептануклеотидні (непарна к-ть) паліндроми з різними варіантами центрального і фланкуючих нуклеотидів: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59"/>
              </a:spcBef>
            </a:pPr>
            <a:endParaRPr lang="ru-RU" sz="23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59"/>
              </a:spcBef>
            </a:pPr>
            <a:endParaRPr lang="ru-RU" sz="23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59"/>
              </a:spcBef>
              <a:buClr>
                <a:srgbClr val="FF0000"/>
              </a:buClr>
              <a:buSzPct val="120000"/>
              <a:buFont typeface="Wingdings 2" charset="2"/>
              <a:buChar char=""/>
            </a:pPr>
            <a:r>
              <a:rPr lang="ru-RU" sz="2300" b="1" strike="noStrike" spc="-1">
                <a:solidFill>
                  <a:srgbClr val="000000"/>
                </a:solidFill>
                <a:latin typeface="Calibri"/>
              </a:rPr>
              <a:t>ІІN – pозпізнають паліндроми, які можуть перериватись декількома довільними нуклеотидами: SfiI - сайти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59"/>
              </a:spcBef>
            </a:pPr>
            <a:endParaRPr lang="ru-RU" sz="23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59"/>
              </a:spcBef>
            </a:pPr>
            <a:endParaRPr lang="ru-RU" sz="23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59"/>
              </a:spcBef>
            </a:pPr>
            <a:endParaRPr lang="ru-RU" sz="23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59"/>
              </a:spcBef>
            </a:pPr>
            <a:r>
              <a:rPr lang="ru-RU" sz="2300" b="1" strike="noStrike" spc="-1">
                <a:solidFill>
                  <a:srgbClr val="000000"/>
                </a:solidFill>
                <a:latin typeface="Calibri"/>
              </a:rPr>
              <a:t>(де Pu – пуриновий нуклеотид, Py – піримідиновий, N –будь-який)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350" name="CustomShape 3" hidden="1"/>
          <p:cNvSpPr/>
          <p:nvPr/>
        </p:nvSpPr>
        <p:spPr>
          <a:xfrm>
            <a:off x="8255160" y="254160"/>
            <a:ext cx="380160" cy="31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Tahoma"/>
                <a:ea typeface="DejaVu Sans"/>
              </a:rPr>
              <a:t>0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1285920" y="2643120"/>
            <a:ext cx="2856960" cy="1142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5’ - GA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N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TС - 3’</a:t>
            </a:r>
            <a:endParaRPr lang="ru-RU" sz="32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3’ – CT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N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AG - 5’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52" name="CustomShape 5"/>
          <p:cNvSpPr/>
          <p:nvPr/>
        </p:nvSpPr>
        <p:spPr>
          <a:xfrm>
            <a:off x="5429160" y="2643120"/>
            <a:ext cx="3714120" cy="1142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5’ - PuGG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N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СCPy - 3’</a:t>
            </a:r>
            <a:endParaRPr lang="ru-RU" sz="32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3’ – PyCC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N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GGPu - 5’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53" name="CustomShape 6"/>
          <p:cNvSpPr/>
          <p:nvPr/>
        </p:nvSpPr>
        <p:spPr>
          <a:xfrm>
            <a:off x="142920" y="2857320"/>
            <a:ext cx="1285200" cy="713520"/>
          </a:xfrm>
          <a:prstGeom prst="rect">
            <a:avLst/>
          </a:prstGeom>
          <a:solidFill>
            <a:srgbClr val="FFFFFF"/>
          </a:solidFill>
          <a:ln w="66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HinfI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54" name="CustomShape 7"/>
          <p:cNvSpPr/>
          <p:nvPr/>
        </p:nvSpPr>
        <p:spPr>
          <a:xfrm>
            <a:off x="4357800" y="2857320"/>
            <a:ext cx="1071000" cy="713520"/>
          </a:xfrm>
          <a:prstGeom prst="rect">
            <a:avLst/>
          </a:prstGeom>
          <a:solidFill>
            <a:srgbClr val="FFFFFF"/>
          </a:solidFill>
          <a:ln w="66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DraI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55" name="CustomShape 8"/>
          <p:cNvSpPr/>
          <p:nvPr/>
        </p:nvSpPr>
        <p:spPr>
          <a:xfrm>
            <a:off x="928800" y="4786200"/>
            <a:ext cx="6786000" cy="1142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5’ – GGCC</a:t>
            </a: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N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5</a:t>
            </a:r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GGCС - 3’</a:t>
            </a:r>
            <a:endParaRPr lang="ru-RU" sz="40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3’ – CCGG</a:t>
            </a: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N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5</a:t>
            </a:r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CCGG - 5’ 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56" name="CustomShape 9"/>
          <p:cNvSpPr/>
          <p:nvPr/>
        </p:nvSpPr>
        <p:spPr>
          <a:xfrm>
            <a:off x="428760" y="4929120"/>
            <a:ext cx="1071000" cy="713520"/>
          </a:xfrm>
          <a:prstGeom prst="rect">
            <a:avLst/>
          </a:prstGeom>
          <a:solidFill>
            <a:srgbClr val="FFFFFF"/>
          </a:solidFill>
          <a:ln w="66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SfiI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0" y="0"/>
            <a:ext cx="9143280" cy="785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Рестриктази IІ-го типу підкласів ІІS і IIT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0" y="857160"/>
            <a:ext cx="9143280" cy="600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47560" indent="-410400">
              <a:lnSpc>
                <a:spcPct val="120000"/>
              </a:lnSpc>
              <a:spcBef>
                <a:spcPts val="459"/>
              </a:spcBef>
              <a:buClr>
                <a:srgbClr val="FF0000"/>
              </a:buClr>
              <a:buSzPct val="120000"/>
              <a:buFont typeface="Wingdings 2" charset="2"/>
              <a:buChar char=""/>
            </a:pPr>
            <a:r>
              <a:rPr lang="ru-RU" sz="2300" b="1" strike="noStrike" spc="-1">
                <a:solidFill>
                  <a:srgbClr val="000000"/>
                </a:solidFill>
                <a:latin typeface="Calibri"/>
              </a:rPr>
              <a:t>ІІS – pозпізнають НЕПАЛІНДРОМНІ послідовності, які складаються з 4-6 і більшої кількості нуклеотидів і гідролізують ДНК на чітко детермінованій відстані від сайту розпізнавання (1-20 нуклеотидів): MnlI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59"/>
              </a:spcBef>
            </a:pPr>
            <a:endParaRPr lang="ru-RU" sz="23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59"/>
              </a:spcBef>
            </a:pPr>
            <a:endParaRPr lang="ru-RU" sz="23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59"/>
              </a:spcBef>
              <a:buClr>
                <a:srgbClr val="FF0000"/>
              </a:buClr>
              <a:buSzPct val="120000"/>
              <a:buFont typeface="Wingdings 2" charset="2"/>
              <a:buChar char=""/>
            </a:pPr>
            <a:r>
              <a:rPr lang="ru-RU" sz="2300" b="1" strike="noStrike" spc="-1">
                <a:solidFill>
                  <a:srgbClr val="000000"/>
                </a:solidFill>
                <a:latin typeface="Calibri"/>
              </a:rPr>
              <a:t>ІІT – pозпізнають НЕПАЛІНДРОМНІ послідовності, які складаються з 4-6 і більшої кількості нуклеотидів і гідролізують ДНК в цих сайтах: SgrAI</a:t>
            </a:r>
            <a:endParaRPr lang="ru-RU" sz="23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59"/>
              </a:spcBef>
            </a:pPr>
            <a:endParaRPr lang="ru-RU" sz="23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59"/>
              </a:spcBef>
            </a:pPr>
            <a:endParaRPr lang="ru-RU" sz="2300" b="0" strike="noStrike" spc="-1">
              <a:latin typeface="Arial"/>
            </a:endParaRPr>
          </a:p>
          <a:p>
            <a:pPr marL="547560" indent="-410400">
              <a:lnSpc>
                <a:spcPct val="120000"/>
              </a:lnSpc>
              <a:spcBef>
                <a:spcPts val="459"/>
              </a:spcBef>
            </a:pPr>
            <a:r>
              <a:rPr lang="ru-RU" sz="2300" b="1" strike="noStrike" spc="-1">
                <a:solidFill>
                  <a:srgbClr val="000000"/>
                </a:solidFill>
                <a:latin typeface="Calibri"/>
              </a:rPr>
              <a:t>(де Pu – пуриновий нуклеотид, Py – піримідиновий, N –будь-який)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359" name="CustomShape 3" hidden="1"/>
          <p:cNvSpPr/>
          <p:nvPr/>
        </p:nvSpPr>
        <p:spPr>
          <a:xfrm>
            <a:off x="8255160" y="254160"/>
            <a:ext cx="380160" cy="31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Tahoma"/>
                <a:ea typeface="DejaVu Sans"/>
              </a:rPr>
              <a:t>0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3214800" y="2571840"/>
            <a:ext cx="5142960" cy="1142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5’ – CCTC</a:t>
            </a:r>
            <a:r>
              <a:rPr lang="ru-RU" sz="5400" b="1" strike="noStrike" spc="-1">
                <a:solidFill>
                  <a:srgbClr val="FF0000"/>
                </a:solidFill>
                <a:latin typeface="Calibri"/>
                <a:ea typeface="DejaVu Sans"/>
              </a:rPr>
              <a:t>N</a:t>
            </a:r>
            <a:r>
              <a:rPr lang="ru-RU" sz="4400" b="1" strike="noStrike" spc="-1">
                <a:solidFill>
                  <a:srgbClr val="FF0000"/>
                </a:solidFill>
                <a:latin typeface="Calibri"/>
                <a:ea typeface="DejaVu Sans"/>
              </a:rPr>
              <a:t>7</a:t>
            </a:r>
            <a:r>
              <a:rPr lang="ru-RU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5400" b="1" strike="noStrike" spc="-1">
                <a:solidFill>
                  <a:srgbClr val="00B050"/>
                </a:solidFill>
                <a:latin typeface="Calibri"/>
                <a:ea typeface="DejaVu Sans"/>
              </a:rPr>
              <a:t>– 3’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361" name="CustomShape 5"/>
          <p:cNvSpPr/>
          <p:nvPr/>
        </p:nvSpPr>
        <p:spPr>
          <a:xfrm>
            <a:off x="2714760" y="4857840"/>
            <a:ext cx="6285960" cy="1142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000000"/>
                </a:solidFill>
                <a:latin typeface="Calibri"/>
                <a:ea typeface="DejaVu Sans"/>
              </a:rPr>
              <a:t>5’ – CAG  CCGGTCG – 3’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62" name="CustomShape 6"/>
          <p:cNvSpPr/>
          <p:nvPr/>
        </p:nvSpPr>
        <p:spPr>
          <a:xfrm>
            <a:off x="1428840" y="2786040"/>
            <a:ext cx="1285200" cy="713520"/>
          </a:xfrm>
          <a:prstGeom prst="rect">
            <a:avLst/>
          </a:prstGeom>
          <a:solidFill>
            <a:srgbClr val="FFFFFF"/>
          </a:solidFill>
          <a:ln w="66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MnlI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63" name="CustomShape 7"/>
          <p:cNvSpPr/>
          <p:nvPr/>
        </p:nvSpPr>
        <p:spPr>
          <a:xfrm rot="5400000">
            <a:off x="4787640" y="5571000"/>
            <a:ext cx="85644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8568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8"/>
          <p:cNvSpPr/>
          <p:nvPr/>
        </p:nvSpPr>
        <p:spPr>
          <a:xfrm>
            <a:off x="1143000" y="5072040"/>
            <a:ext cx="1285200" cy="713520"/>
          </a:xfrm>
          <a:prstGeom prst="rect">
            <a:avLst/>
          </a:prstGeom>
          <a:solidFill>
            <a:srgbClr val="FFFFFF"/>
          </a:solidFill>
          <a:ln w="66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47560" indent="-410400"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SgrAI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100" b="1" i="1" strike="noStrike" spc="-1">
                <a:solidFill>
                  <a:srgbClr val="0000B0"/>
                </a:solidFill>
                <a:latin typeface="Calibri"/>
              </a:rPr>
              <a:t>РЕСТРИКТАЗИ ІІ ТИПУ</a:t>
            </a:r>
            <a:r>
              <a:rPr lang="ru-RU" sz="4100" b="1" strike="noStrike" spc="-1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4100" b="1" strike="noStrike" spc="-1">
                <a:solidFill>
                  <a:srgbClr val="FE007F"/>
                </a:solidFill>
                <a:latin typeface="Calibri"/>
              </a:rPr>
              <a:t>УЗАГАЛЬНЕННЯ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457200" y="1285920"/>
            <a:ext cx="8228880" cy="52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 Найбільш широко використовуються в клонуванні і, загалом, аналізі геному;</a:t>
            </a:r>
            <a:endParaRPr lang="ru-RU" sz="3500" b="0" strike="noStrike" spc="-1">
              <a:latin typeface="Arial"/>
            </a:endParaRPr>
          </a:p>
          <a:p>
            <a:pPr marL="547560" indent="-410400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 Більш ніж 3500 представників;</a:t>
            </a:r>
            <a:endParaRPr lang="ru-RU" sz="3500" b="0" strike="noStrike" spc="-1">
              <a:latin typeface="Arial"/>
            </a:endParaRPr>
          </a:p>
          <a:p>
            <a:pPr marL="547560" indent="-410400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 Розпізнають 4-8 нуклеотидні послідовності (не усі з них паліндроми);</a:t>
            </a:r>
            <a:endParaRPr lang="ru-RU" sz="3500" b="0" strike="noStrike" spc="-1">
              <a:latin typeface="Arial"/>
            </a:endParaRPr>
          </a:p>
          <a:p>
            <a:pPr marL="547560" indent="-410400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  Гідроліз ДНК на чітко детермінованій відстані від сайту розпізнавання;</a:t>
            </a:r>
            <a:endParaRPr lang="ru-RU" sz="3500" b="0" strike="noStrike" spc="-1">
              <a:latin typeface="Arial"/>
            </a:endParaRPr>
          </a:p>
          <a:p>
            <a:pPr marL="547560" indent="-410400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 Гомодимери.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367" name="CustomShape 3" hidden="1"/>
          <p:cNvSpPr/>
          <p:nvPr/>
        </p:nvSpPr>
        <p:spPr>
          <a:xfrm>
            <a:off x="8255160" y="254160"/>
            <a:ext cx="380160" cy="31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Tahoma"/>
                <a:ea typeface="DejaVu Sans"/>
              </a:rPr>
              <a:t>0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1"/>
          <p:cNvPicPr/>
          <p:nvPr/>
        </p:nvPicPr>
        <p:blipFill>
          <a:blip r:embed="rId3"/>
          <a:stretch/>
        </p:blipFill>
        <p:spPr>
          <a:xfrm>
            <a:off x="9360" y="1152360"/>
            <a:ext cx="9133920" cy="5704920"/>
          </a:xfrm>
          <a:prstGeom prst="rect">
            <a:avLst/>
          </a:prstGeom>
          <a:ln>
            <a:noFill/>
          </a:ln>
        </p:spPr>
      </p:pic>
      <p:sp>
        <p:nvSpPr>
          <p:cNvPr id="369" name="CustomShape 1"/>
          <p:cNvSpPr/>
          <p:nvPr/>
        </p:nvSpPr>
        <p:spPr>
          <a:xfrm>
            <a:off x="0" y="0"/>
            <a:ext cx="914328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,,ЗШИВАННЯ” ЛИПКИХ КІНЦІВ ПІСЛЯ РЕСТРИКЦІЇ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2"/>
          <p:cNvPicPr/>
          <p:nvPr/>
        </p:nvPicPr>
        <p:blipFill>
          <a:blip r:embed="rId3"/>
          <a:stretch/>
        </p:blipFill>
        <p:spPr>
          <a:xfrm>
            <a:off x="0" y="928800"/>
            <a:ext cx="9143280" cy="5699880"/>
          </a:xfrm>
          <a:prstGeom prst="rect">
            <a:avLst/>
          </a:prstGeom>
          <a:ln>
            <a:noFill/>
          </a:ln>
        </p:spPr>
      </p:pic>
      <p:sp>
        <p:nvSpPr>
          <p:cNvPr id="371" name="CustomShape 1"/>
          <p:cNvSpPr/>
          <p:nvPr/>
        </p:nvSpPr>
        <p:spPr>
          <a:xfrm>
            <a:off x="0" y="0"/>
            <a:ext cx="914328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,,ЗШИВАННЯ” ЛИПКИХ КІНЦІВ ПІСЛЯ РЕСТРИКЦІЇ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0" y="0"/>
            <a:ext cx="914328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35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,,ЗШИВАННЯ” ТУПИХ КІНЦІВ ПІСЛЯ РЕСТРИКЦІЇ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73" name="Picture 2"/>
          <p:cNvPicPr/>
          <p:nvPr/>
        </p:nvPicPr>
        <p:blipFill>
          <a:blip r:embed="rId3"/>
          <a:stretch/>
        </p:blipFill>
        <p:spPr>
          <a:xfrm>
            <a:off x="77760" y="928800"/>
            <a:ext cx="9065520" cy="579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0" y="0"/>
            <a:ext cx="914328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ЧИ МОЖЛИВЕ ,,ЗШИВАННЯ” ТУПИХ І ЛИПКИХ КІНЦІВ ПІСЛЯ РЕСТРИКЦІЇ ?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75" name="Picture 2"/>
          <p:cNvPicPr/>
          <p:nvPr/>
        </p:nvPicPr>
        <p:blipFill>
          <a:blip r:embed="rId3"/>
          <a:stretch/>
        </p:blipFill>
        <p:spPr>
          <a:xfrm>
            <a:off x="0" y="1192320"/>
            <a:ext cx="9143280" cy="566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288000" y="216000"/>
            <a:ext cx="8641440" cy="594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 порівнянням фрагментів ДНК, після обробки ділянки геному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набором рестриктаз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складають </a:t>
            </a:r>
            <a:r>
              <a:rPr lang="ru-RU" sz="2000" b="1" i="1" strike="noStrike" spc="-1">
                <a:solidFill>
                  <a:srgbClr val="E300E3"/>
                </a:solidFill>
                <a:latin typeface="Arial"/>
                <a:ea typeface="DejaVu Sans"/>
              </a:rPr>
              <a:t>рестрикційну карту</a:t>
            </a:r>
            <a:r>
              <a:rPr lang="ru-RU" sz="1800" b="1" i="1" strike="noStrike" spc="-1">
                <a:solidFill>
                  <a:srgbClr val="E300E3"/>
                </a:solidFill>
                <a:latin typeface="Arial"/>
                <a:ea typeface="DejaVu Sans"/>
              </a:rPr>
              <a:t>,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яка відображає розташування певної послідовності нуклеотидів на цій ділянці.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FF"/>
                </a:solidFill>
                <a:latin typeface="Arial"/>
                <a:ea typeface="DejaVu Sans"/>
              </a:rPr>
              <a:t>Рестрикційні карти використовують: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для визначення гомологічності окремих генів;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при клонуванні, вирішенні еволюційних та філогенетичних завдань.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генетичній інженерії велике значення має </a:t>
            </a:r>
            <a:r>
              <a:rPr lang="ru-RU" sz="1800" b="1" i="1" strike="noStrike" spc="-1">
                <a:solidFill>
                  <a:srgbClr val="E40072"/>
                </a:solidFill>
                <a:latin typeface="Arial"/>
                <a:ea typeface="DejaVu Sans"/>
              </a:rPr>
              <a:t>секвенування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(визначення послідовності нуклеотидів у нуклеїнових кислотах, амінокислот у білках).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Для цього використовують два методи: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18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хімічний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– вихідний фрагмент ДНК, мічений за 5’ - кінцем, піддається специфічному розщепленню за певним нуклеотидом; ця операція виконується на чотирьох пробах, з використанням агентів, які розщеплюють за різними нуклеотидами. </a:t>
            </a: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18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ензиматичний метод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секвенування заснований на ензиматичному введенні нуклеотиду, який термінує полінуклеотидний ланцюг; для цього використовують модифікований нуклеотид без дезоксирибози-3’ -ОН, що зумовлює приєднання таких нуклеотидів після його впровадження.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288000" y="131760"/>
            <a:ext cx="8699760" cy="6400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Генна інженерія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b="1" i="1" strike="noStrike" spc="-1">
                <a:solidFill>
                  <a:srgbClr val="000000"/>
                </a:solidFill>
                <a:latin typeface="Times New Roman"/>
                <a:ea typeface="Calibri"/>
              </a:rPr>
              <a:t>це напрям молекулярної генетики, який досліджує можливості та способи створення лабораторним шляхом (in vitro) генетичних структур і спадково змінених органів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Існують дві назви (у загальному сенсі синоніми):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b="1" i="1" strike="noStrike" spc="-1">
                <a:solidFill>
                  <a:srgbClr val="CA00CA"/>
                </a:solidFill>
                <a:latin typeface="Times New Roman"/>
                <a:ea typeface="Calibri"/>
              </a:rPr>
              <a:t>генетична інженерія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займається створенням рекомбінантної ДНК шляхом з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’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єднання фрагментів; 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b="1" i="1" strike="noStrike" spc="-1">
                <a:solidFill>
                  <a:srgbClr val="E300E3"/>
                </a:solidFill>
                <a:latin typeface="Times New Roman"/>
                <a:ea typeface="Calibri"/>
              </a:rPr>
              <a:t>генна інженерія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працює тільки з генами.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84"/>
                </a:solidFill>
                <a:latin typeface="Times New Roman"/>
                <a:ea typeface="Calibri"/>
              </a:rPr>
              <a:t>Рекомбінантна ДНК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це молекула ДНК, яка отримана зовні живими клітинами шляхом з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’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єднання природних або синтетичних фрагментів ДНК із молекулами, що здатні реплікувати в клітині.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Перша рекомбінантна ДНК отримана в </a:t>
            </a:r>
            <a:r>
              <a:rPr lang="ru-RU" sz="2000" b="1" i="1" strike="noStrike" spc="-1">
                <a:solidFill>
                  <a:srgbClr val="DC0000"/>
                </a:solidFill>
                <a:latin typeface="Times New Roman"/>
                <a:ea typeface="Calibri"/>
              </a:rPr>
              <a:t>1972 році П. Бергом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Calibri"/>
              </a:rPr>
              <a:t>Ця дата є датою народження генетичної інженерії.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А вже в</a:t>
            </a:r>
            <a:r>
              <a:rPr lang="ru-RU" sz="2000" b="1" i="1" strike="noStrike" spc="-1">
                <a:solidFill>
                  <a:srgbClr val="DC0000"/>
                </a:solidFill>
                <a:latin typeface="Times New Roman"/>
                <a:ea typeface="Calibri"/>
              </a:rPr>
              <a:t> 1973 році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у США було сформульовано послання учасників </a:t>
            </a:r>
            <a:r>
              <a:rPr lang="ru-RU" sz="2000" b="1" i="1" strike="noStrike" spc="-1">
                <a:solidFill>
                  <a:srgbClr val="DC0000"/>
                </a:solidFill>
                <a:latin typeface="Times New Roman"/>
                <a:ea typeface="Calibri"/>
              </a:rPr>
              <a:t>Гордонівської конференції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, яке попереджувало США про можливу небезпеку цієї технології.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У </a:t>
            </a:r>
            <a:r>
              <a:rPr lang="ru-RU" sz="2000" b="1" i="1" strike="noStrike" spc="-1">
                <a:solidFill>
                  <a:srgbClr val="DC0000"/>
                </a:solidFill>
                <a:latin typeface="Times New Roman"/>
                <a:ea typeface="Calibri"/>
              </a:rPr>
              <a:t>1975</a:t>
            </a:r>
            <a:r>
              <a:rPr lang="ru-RU" sz="2000" b="1" i="1" strike="noStrike" spc="-1">
                <a:solidFill>
                  <a:srgbClr val="DC0000"/>
                </a:solidFill>
                <a:latin typeface="Calibri"/>
                <a:ea typeface="Calibri"/>
              </a:rPr>
              <a:t>–</a:t>
            </a:r>
            <a:r>
              <a:rPr lang="ru-RU" sz="2000" b="1" i="1" strike="noStrike" spc="-1">
                <a:solidFill>
                  <a:srgbClr val="DC0000"/>
                </a:solidFill>
                <a:latin typeface="Times New Roman"/>
                <a:ea typeface="Calibri"/>
              </a:rPr>
              <a:t>1977 рр. Сенгер, Баррел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розробили методи швидкого визначення нуклеотидної послідовності.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У </a:t>
            </a:r>
            <a:r>
              <a:rPr lang="ru-RU" sz="2000" b="1" i="1" strike="noStrike" spc="-1">
                <a:solidFill>
                  <a:srgbClr val="DC0000"/>
                </a:solidFill>
                <a:latin typeface="Times New Roman"/>
                <a:ea typeface="Calibri"/>
              </a:rPr>
              <a:t>1981</a:t>
            </a:r>
            <a:r>
              <a:rPr lang="ru-RU" sz="2000" b="1" i="1" strike="noStrike" spc="-1">
                <a:solidFill>
                  <a:srgbClr val="DC0000"/>
                </a:solidFill>
                <a:latin typeface="Calibri"/>
                <a:ea typeface="Calibri"/>
              </a:rPr>
              <a:t>–</a:t>
            </a:r>
            <a:r>
              <a:rPr lang="ru-RU" sz="2000" b="1" i="1" strike="noStrike" spc="-1">
                <a:solidFill>
                  <a:srgbClr val="DC0000"/>
                </a:solidFill>
                <a:latin typeface="Times New Roman"/>
                <a:ea typeface="Calibri"/>
              </a:rPr>
              <a:t>1982 рр. Пальмітер, Брінстер, Рубін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отримали трансгенні організми мишей, дрозофіли.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А в </a:t>
            </a:r>
            <a:r>
              <a:rPr lang="ru-RU" sz="2000" b="1" i="1" strike="noStrike" spc="-1">
                <a:solidFill>
                  <a:srgbClr val="DC0000"/>
                </a:solidFill>
                <a:latin typeface="Times New Roman"/>
                <a:ea typeface="Calibri"/>
              </a:rPr>
              <a:t>1993 році Ернст, Брем, Прокоф</a:t>
            </a:r>
            <a:r>
              <a:rPr lang="ru-RU" sz="2000" b="1" i="1" strike="noStrike" spc="-1">
                <a:solidFill>
                  <a:srgbClr val="DC0000"/>
                </a:solidFill>
                <a:latin typeface="Calibri"/>
                <a:ea typeface="Calibri"/>
              </a:rPr>
              <a:t>’</a:t>
            </a:r>
            <a:r>
              <a:rPr lang="ru-RU" sz="2000" b="1" i="1" strike="noStrike" spc="-1">
                <a:solidFill>
                  <a:srgbClr val="DC0000"/>
                </a:solidFill>
                <a:latin typeface="Times New Roman"/>
                <a:ea typeface="Calibri"/>
              </a:rPr>
              <a:t>єв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одержали трансгенних вівць.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Рисунок 376"/>
          <p:cNvPicPr/>
          <p:nvPr/>
        </p:nvPicPr>
        <p:blipFill>
          <a:blip r:embed="rId2"/>
          <a:stretch/>
        </p:blipFill>
        <p:spPr>
          <a:xfrm>
            <a:off x="72000" y="157320"/>
            <a:ext cx="8855640" cy="639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Рисунок 377"/>
          <p:cNvPicPr/>
          <p:nvPr/>
        </p:nvPicPr>
        <p:blipFill>
          <a:blip r:embed="rId2"/>
          <a:stretch/>
        </p:blipFill>
        <p:spPr>
          <a:xfrm>
            <a:off x="288000" y="216000"/>
            <a:ext cx="8064000" cy="604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0" y="142920"/>
            <a:ext cx="91432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500"/>
          </a:bodyPr>
          <a:lstStyle/>
          <a:p>
            <a:pPr algn="ctr">
              <a:lnSpc>
                <a:spcPct val="100000"/>
              </a:lnSpc>
              <a:spcAft>
                <a:spcPts val="14"/>
              </a:spcAft>
            </a:pPr>
            <a:r>
              <a:rPr lang="ru-RU" sz="4100" b="1" strike="noStrike" spc="-1">
                <a:solidFill>
                  <a:srgbClr val="000000"/>
                </a:solidFill>
                <a:latin typeface="Times New Roman"/>
              </a:rPr>
              <a:t>Рестрикційна карта вектора pUC 18/19</a:t>
            </a:r>
            <a:endParaRPr lang="ru-RU" sz="4100" b="0" strike="noStrike" spc="-1">
              <a:latin typeface="Arial"/>
            </a:endParaRPr>
          </a:p>
        </p:txBody>
      </p:sp>
      <p:pic>
        <p:nvPicPr>
          <p:cNvPr id="380" name="Picture 2"/>
          <p:cNvPicPr/>
          <p:nvPr/>
        </p:nvPicPr>
        <p:blipFill>
          <a:blip r:embed="rId2"/>
          <a:stretch/>
        </p:blipFill>
        <p:spPr>
          <a:xfrm>
            <a:off x="428760" y="1000080"/>
            <a:ext cx="8211240" cy="58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0" y="0"/>
            <a:ext cx="9143280" cy="1499400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Інтеграція гена-вставки в полілінкерну ділянку вектора pUC18/19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382" name="Picture 4"/>
          <p:cNvPicPr/>
          <p:nvPr/>
        </p:nvPicPr>
        <p:blipFill>
          <a:blip r:embed="rId2"/>
          <a:stretch/>
        </p:blipFill>
        <p:spPr>
          <a:xfrm>
            <a:off x="428760" y="2000160"/>
            <a:ext cx="8009640" cy="463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214200" y="214200"/>
            <a:ext cx="8641440" cy="603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Найважливішим методом отримання рекомбінантних ДНК є: </a:t>
            </a:r>
            <a:endParaRPr lang="ru-RU" sz="24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нагрівання до 100</a:t>
            </a:r>
            <a:r>
              <a:rPr lang="ru-RU" sz="2000" b="1" strike="noStrike" spc="-1" baseline="33000">
                <a:solidFill>
                  <a:srgbClr val="000000"/>
                </a:solidFill>
                <a:latin typeface="Arial"/>
                <a:ea typeface="DejaVu Sans"/>
              </a:rPr>
              <a:t>о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 у лужному середовищі комплементарних пар ДНК (денатурація ДНК, „</a:t>
            </a:r>
            <a:r>
              <a:rPr lang="ru-RU" sz="2000" b="1" strike="noStrike" spc="-1">
                <a:solidFill>
                  <a:srgbClr val="008400"/>
                </a:solidFill>
                <a:latin typeface="Arial"/>
                <a:ea typeface="DejaVu Sans"/>
              </a:rPr>
              <a:t>плавлення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”);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витримування комплементарних ланцюгів при температурі 65</a:t>
            </a:r>
            <a:r>
              <a:rPr lang="ru-RU" sz="2000" b="1" strike="noStrike" spc="-1" baseline="33000">
                <a:solidFill>
                  <a:srgbClr val="000000"/>
                </a:solidFill>
                <a:latin typeface="Arial"/>
                <a:ea typeface="DejaVu Sans"/>
              </a:rPr>
              <a:t>о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 (їх спаювання, відновлення подвійної спіралі, гібридизація, ренатурація, „</a:t>
            </a:r>
            <a:r>
              <a:rPr lang="ru-RU" sz="2000" b="1" strike="noStrike" spc="-1">
                <a:solidFill>
                  <a:srgbClr val="008400"/>
                </a:solidFill>
                <a:latin typeface="Arial"/>
                <a:ea typeface="DejaVu Sans"/>
              </a:rPr>
              <a:t>отжиг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”); швидкість ренатурації залежить від концентрації комплементарних нуклеотидних послідовностей.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ідентифікування нуклеотидних послідовностей використовують уведення одноланцюгової молекули ДНК (мічений індикатор, </a:t>
            </a:r>
            <a:r>
              <a:rPr lang="ru-RU" sz="2000" b="1" i="1" strike="noStrike" spc="-1">
                <a:solidFill>
                  <a:srgbClr val="E300E3"/>
                </a:solidFill>
                <a:latin typeface="Arial"/>
                <a:ea typeface="DejaVu Sans"/>
              </a:rPr>
              <a:t>ДНК-зонд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який містить радіоактивний елемент).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200" b="1" i="1" strike="noStrike" spc="-1">
                <a:solidFill>
                  <a:srgbClr val="CA00CA"/>
                </a:solidFill>
                <a:latin typeface="Arial"/>
                <a:ea typeface="DejaVu Sans"/>
              </a:rPr>
              <a:t>ДНК-зонди застосовують для: </a:t>
            </a:r>
            <a:endParaRPr lang="ru-RU" sz="2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- ідентифікації нуклеотидних послідовностей з низькою концентрацією;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- пошуку споріднених генів;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- виявлення комплементарних молекул ДНК.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285840" y="214200"/>
            <a:ext cx="8641440" cy="60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7200E4"/>
                </a:solidFill>
                <a:latin typeface="Arial"/>
                <a:ea typeface="DejaVu Sans"/>
              </a:rPr>
              <a:t>Обмін генами і введення гена в клітину ґрунтується на важливій властивості ДНК – </a:t>
            </a:r>
            <a:r>
              <a:rPr lang="ru-RU" sz="1800" b="1" i="1" strike="noStrike" spc="-1">
                <a:solidFill>
                  <a:srgbClr val="7200E4"/>
                </a:solidFill>
                <a:latin typeface="Arial"/>
                <a:ea typeface="DejaVu Sans"/>
              </a:rPr>
              <a:t>здібності до перебудов, що змінює комбінацію генів у геномі та їх експресію (забезпечує пристосування до зміни умов):</a:t>
            </a:r>
            <a:endParaRPr lang="ru-RU" sz="18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1) </a:t>
            </a:r>
            <a:r>
              <a:rPr lang="ru-RU" sz="1600" b="1" strike="noStrike" spc="-1">
                <a:solidFill>
                  <a:srgbClr val="DC0000"/>
                </a:solidFill>
                <a:latin typeface="Arial"/>
                <a:ea typeface="DejaVu Sans"/>
              </a:rPr>
              <a:t>загальна рекомбінацію 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(генетичний обмін у ДНК здійснюється між гомологічними нуклеотидними послідовностями). Наприклад, між двома копіями однієї і тієї ж хромосоми мейоз (кросинговер) або при схрещуванні, перегрупування генів у бактерій; </a:t>
            </a:r>
            <a:endParaRPr lang="ru-RU" sz="16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2) </a:t>
            </a:r>
            <a:r>
              <a:rPr lang="ru-RU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сайт-специфічна рекомбінація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(в обмін вступають короткі специфічні нуклеотидні послідовності однієї і тієї ж або обох спіралей ДНК, які розпізнаються особливим сайт-специфічним ферментом, що забезпечує трансформацію нуклеотидних послідовностей у геномі). </a:t>
            </a:r>
            <a:endParaRPr lang="ru-RU" sz="16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Будь-які комплементарні взаємодії між гомологічними спіралями ДНК можливі лише при розриві одного з ланцюгів.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До чинників, які викликають одноланцюгові розриви, належить дія: </a:t>
            </a:r>
            <a:endParaRPr lang="ru-RU" sz="16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хімічних агентів; </a:t>
            </a:r>
            <a:endParaRPr lang="ru-RU" sz="16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окремих видів випромінювання; </a:t>
            </a:r>
            <a:endParaRPr lang="ru-RU" sz="16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специфічних білків (так, білок rec приєднується до подвійної спіралі ДНК з боку 5’ і гідролізує – поділяє ланцюг з утворенням „вуса”, ділянки-сайту, „вус” – відривається, цей „вус” ініціює подальшу генетичну рекомбінацію; </a:t>
            </a:r>
            <a:endParaRPr lang="ru-RU" sz="16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потім працює білок recA, який зв’язує поодинокі ланцюги ДНК, завдяки цьому білку можливий обмін між одноланцюговою ДНК і дволанцюговою ДНК, обмін здійснюється за законами генетики (кросинговер, ізомеризація).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32360" y="360000"/>
            <a:ext cx="8423280" cy="552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DC"/>
                </a:solidFill>
                <a:latin typeface="Arial"/>
                <a:ea typeface="DejaVu Sans"/>
              </a:rPr>
              <a:t>Сутністю генетичної інженерії є цілеспрямоване конструювання генетичних систем поза організмом та їх упровадження в живий організм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Одним з важливих етапів конструювання ДНК є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лігування (зшивання) генів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за допомогою ферменту </a:t>
            </a:r>
            <a:r>
              <a:rPr lang="ru-RU" sz="2000" b="1" strike="noStrike" spc="-1">
                <a:solidFill>
                  <a:srgbClr val="DC0000"/>
                </a:solidFill>
                <a:latin typeface="Arial"/>
                <a:ea typeface="DejaVu Sans"/>
              </a:rPr>
              <a:t>ДНК-лігази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i="1" strike="noStrike" spc="-1">
                <a:solidFill>
                  <a:srgbClr val="005800"/>
                </a:solidFill>
                <a:latin typeface="Arial"/>
                <a:ea typeface="DejaVu Sans"/>
              </a:rPr>
              <a:t>Воно здійснюється: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1) зшиванням фрагментів (генів) ДНК за „липкими” кінцями тобто взаємокомплементарним; </a:t>
            </a:r>
            <a:endParaRPr lang="ru-RU" sz="18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2) за допомогою штучно добудованих „липких” кінців; за відсутності „липких” кінців їх добудовують, (синтезують) штучно, з використанням </a:t>
            </a:r>
            <a:r>
              <a:rPr lang="ru-RU" sz="1800" b="1" i="1" strike="noStrike" spc="-1">
                <a:solidFill>
                  <a:srgbClr val="0000DC"/>
                </a:solidFill>
                <a:latin typeface="Arial"/>
                <a:ea typeface="DejaVu Sans"/>
              </a:rPr>
              <a:t>лінкерів (перехідників)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– коротких ділянок ДНК, що мають різні „липкі” кінці; </a:t>
            </a:r>
            <a:endParaRPr lang="ru-RU" sz="18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3) зшиванням фрагментів за тупими кінцями, коли кінці фрагмента дволанцюгові (ефективність нижча, має біохімічні особливості).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i="1" strike="noStrike" spc="-1">
                <a:solidFill>
                  <a:srgbClr val="9E004F"/>
                </a:solidFill>
                <a:latin typeface="Arial"/>
                <a:ea typeface="DejaVu Sans"/>
              </a:rPr>
              <a:t>Після зшивання ДНК уводять у живі клітини, але вона не здатна до відтворення і її руйнують внутрішньоклітинні нуклеази.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запобігання цьому: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1) вона повинна вбудуватися в геном і реплікувати за його рахунок;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2) або володіти автономною реплікацією.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0" y="0"/>
            <a:ext cx="914328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514440" indent="-513720"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Calibri"/>
              </a:rPr>
              <a:t>Т4-ДНК-ЛІГАЗА</a:t>
            </a:r>
            <a:endParaRPr lang="ru-RU" sz="4100" b="0" strike="noStrike" spc="-1">
              <a:latin typeface="Arial"/>
            </a:endParaRPr>
          </a:p>
        </p:txBody>
      </p:sp>
      <p:pic>
        <p:nvPicPr>
          <p:cNvPr id="393" name="Picture 1"/>
          <p:cNvPicPr/>
          <p:nvPr/>
        </p:nvPicPr>
        <p:blipFill>
          <a:blip r:embed="rId3"/>
          <a:stretch/>
        </p:blipFill>
        <p:spPr>
          <a:xfrm>
            <a:off x="285840" y="711360"/>
            <a:ext cx="8857440" cy="614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marL="514440" indent="-513720" algn="ctr">
              <a:lnSpc>
                <a:spcPct val="100000"/>
              </a:lnSpc>
            </a:pPr>
            <a:r>
              <a:rPr lang="ru-RU" sz="4100" b="1" i="1" strike="noStrike" spc="-1">
                <a:solidFill>
                  <a:srgbClr val="0000DC"/>
                </a:solidFill>
                <a:latin typeface="Calibri"/>
              </a:rPr>
              <a:t>Ферментативні активності Т4-ДНК лігази</a:t>
            </a:r>
            <a:endParaRPr lang="ru-RU" sz="4100" b="0" i="1" strike="noStrike" spc="-1">
              <a:solidFill>
                <a:srgbClr val="0000DC"/>
              </a:solidFill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0" y="1214280"/>
            <a:ext cx="9143280" cy="56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547560" indent="-410400">
              <a:lnSpc>
                <a:spcPct val="100000"/>
              </a:lnSpc>
              <a:spcBef>
                <a:spcPts val="72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Каталізує утворення фосфодиефірного зв’язку між 5’‑фосфатом та 3’-гідроксильною групою:</a:t>
            </a:r>
            <a:endParaRPr lang="ru-RU" sz="36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SzPct val="65000"/>
              <a:buFont typeface="Lucida Sans"/>
              <a:buAutoNum type="arabicParenR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Репарує одноланцюгові розриви (ніки) в дуплексах ДНК, РНК, чи ДНК/РНК-гібридах;</a:t>
            </a:r>
            <a:endParaRPr lang="ru-RU" sz="36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SzPct val="65000"/>
              <a:buFont typeface="Lucida Sans"/>
              <a:buAutoNum type="arabicParenR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“Зшиває” фрагменти ДНК з липкими чи тупими кінцями;</a:t>
            </a:r>
            <a:endParaRPr lang="ru-RU" sz="3600" b="0" strike="noStrike" spc="-1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Для каталізу T4-ДНК лігазі необхідний АТФ в якості кофактора.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0" y="0"/>
            <a:ext cx="914328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514440" indent="-513720"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Calibri"/>
              </a:rPr>
              <a:t>Т4-ДНК-ЛІГАЗА- ЛІГУЄ ЛИПКІ КІНЦІ ДНК</a:t>
            </a:r>
            <a:endParaRPr lang="ru-RU" sz="4100" b="0" strike="noStrike" spc="-1">
              <a:latin typeface="Arial"/>
            </a:endParaRPr>
          </a:p>
        </p:txBody>
      </p:sp>
      <p:pic>
        <p:nvPicPr>
          <p:cNvPr id="397" name="Picture 1"/>
          <p:cNvPicPr/>
          <p:nvPr/>
        </p:nvPicPr>
        <p:blipFill>
          <a:blip r:embed="rId3"/>
          <a:stretch/>
        </p:blipFill>
        <p:spPr>
          <a:xfrm>
            <a:off x="0" y="1017720"/>
            <a:ext cx="9143280" cy="561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0" y="0"/>
            <a:ext cx="842724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520" algn="just">
              <a:lnSpc>
                <a:spcPct val="100000"/>
              </a:lnSpc>
              <a:buClr>
                <a:srgbClr val="FF0000"/>
              </a:buClr>
            </a:pPr>
            <a:r>
              <a:rPr lang="ru-RU" sz="2800" b="1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Біотехнологія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рекомбінантних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ДНК та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їх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конструювання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.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0" y="857160"/>
            <a:ext cx="8927280" cy="585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DC"/>
                </a:solidFill>
                <a:latin typeface="Arial"/>
                <a:ea typeface="DejaVu Sans"/>
              </a:rPr>
              <a:t>Створення рекомбінантних ДНК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здійснюється за рахунок використання нових та таких методів, які застосовують інші дисципліни. </a:t>
            </a:r>
            <a:r>
              <a:rPr lang="ru-RU" sz="1800" b="1" i="1" strike="noStrike" spc="-1">
                <a:solidFill>
                  <a:srgbClr val="9C009C"/>
                </a:solidFill>
                <a:latin typeface="Arial"/>
                <a:ea typeface="DejaVu Sans"/>
              </a:rPr>
              <a:t>До найбільш важливих методів біотехнології рекомбінантних ДНК належить: </a:t>
            </a: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800" b="1" strike="noStrike" spc="-1">
                <a:solidFill>
                  <a:srgbClr val="008400"/>
                </a:solidFill>
                <a:latin typeface="Arial"/>
                <a:ea typeface="DejaVu Sans"/>
              </a:rPr>
              <a:t>Специфічне розщеплення ДНК рестрикуючими нуклеазами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що прискорює виділення різних генів і маніпуляції з ними. </a:t>
            </a: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800" b="1" strike="noStrike" spc="-1">
                <a:solidFill>
                  <a:srgbClr val="008400"/>
                </a:solidFill>
                <a:latin typeface="Arial"/>
                <a:ea typeface="DejaVu Sans"/>
              </a:rPr>
              <a:t>Швидке секвенування всіх нуклеотидів в очищеному фрагменті ДНК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що дозволяє визначити точні межі гена й амінокислотну послідовність поліпептиду, яку він кодує. </a:t>
            </a: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800" b="1" strike="noStrike" spc="-1">
                <a:solidFill>
                  <a:srgbClr val="008400"/>
                </a:solidFill>
                <a:latin typeface="Arial"/>
                <a:ea typeface="DejaVu Sans"/>
              </a:rPr>
              <a:t>Гібридизація нуклеїнових кислот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яка дозволяє з більшою точністю виявити специфічні нуклеотидні послідовності на основі їх здатності зв’язувати комплементарні основи. </a:t>
            </a: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800" b="1" strike="noStrike" spc="-1">
                <a:solidFill>
                  <a:srgbClr val="008400"/>
                </a:solidFill>
                <a:latin typeface="Arial"/>
                <a:ea typeface="DejaVu Sans"/>
              </a:rPr>
              <a:t>Клонування ДНК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сутність якого полягає у введенні ДНК-фрагменту в самореплікуючий генетичний апарат (плазміди або віруси), який використовують для трансформації бактерій. Бактеріальна клітина після трансформації здатна продукувати цей фрагмент у багатьох ідентичних копіях. </a:t>
            </a: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800" b="1" strike="noStrike" spc="-1">
                <a:solidFill>
                  <a:srgbClr val="008400"/>
                </a:solidFill>
                <a:latin typeface="Arial"/>
                <a:ea typeface="DejaVu Sans"/>
              </a:rPr>
              <a:t>Методи, що дозволяють отримувати модифіковані версії генів і потім упроваджувати їх у клітини або організми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Технологія рекомбінантних ДНК дозволяє визначати будову і функції білків, розшифрувати механізми регуляції експресії генів, отримувати білки, які беруть участь у регуляції обмінних процесів і т. ін.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0" y="0"/>
            <a:ext cx="914328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514440" indent="-513720"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Calibri"/>
              </a:rPr>
              <a:t>Т4-ДНК-ЛІГАЗА – ЛІГУЄ ТУПІ КІНЦІ ДНК</a:t>
            </a:r>
            <a:endParaRPr lang="ru-RU" sz="4100" b="0" strike="noStrike" spc="-1">
              <a:latin typeface="Arial"/>
            </a:endParaRPr>
          </a:p>
        </p:txBody>
      </p:sp>
      <p:pic>
        <p:nvPicPr>
          <p:cNvPr id="399" name="Picture 2"/>
          <p:cNvPicPr/>
          <p:nvPr/>
        </p:nvPicPr>
        <p:blipFill>
          <a:blip r:embed="rId3"/>
          <a:stretch/>
        </p:blipFill>
        <p:spPr>
          <a:xfrm>
            <a:off x="0" y="946080"/>
            <a:ext cx="9143280" cy="591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0" y="0"/>
            <a:ext cx="914328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514440" indent="-513720"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Calibri"/>
              </a:rPr>
              <a:t>ДНК-ЛІГАЗА </a:t>
            </a:r>
            <a:r>
              <a:rPr lang="ru-RU" sz="4100" b="1" i="1" strike="noStrike" spc="-1">
                <a:solidFill>
                  <a:srgbClr val="000000"/>
                </a:solidFill>
                <a:latin typeface="Calibri"/>
              </a:rPr>
              <a:t>E. coli</a:t>
            </a:r>
            <a:endParaRPr lang="ru-RU" sz="4100" b="0" strike="noStrike" spc="-1">
              <a:latin typeface="Arial"/>
            </a:endParaRPr>
          </a:p>
        </p:txBody>
      </p:sp>
      <p:pic>
        <p:nvPicPr>
          <p:cNvPr id="401" name="Picture 2"/>
          <p:cNvPicPr/>
          <p:nvPr/>
        </p:nvPicPr>
        <p:blipFill>
          <a:blip r:embed="rId3"/>
          <a:stretch/>
        </p:blipFill>
        <p:spPr>
          <a:xfrm>
            <a:off x="285840" y="692280"/>
            <a:ext cx="8571960" cy="6165000"/>
          </a:xfrm>
          <a:prstGeom prst="rect">
            <a:avLst/>
          </a:prstGeom>
          <a:ln>
            <a:noFill/>
          </a:ln>
        </p:spPr>
      </p:pic>
      <p:sp>
        <p:nvSpPr>
          <p:cNvPr id="402" name="CustomShape 2"/>
          <p:cNvSpPr/>
          <p:nvPr/>
        </p:nvSpPr>
        <p:spPr>
          <a:xfrm>
            <a:off x="214200" y="2786040"/>
            <a:ext cx="1142280" cy="13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latin typeface="Arial"/>
                <a:ea typeface="DejaVu Sans"/>
              </a:rPr>
              <a:t>H  O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500040" y="3071880"/>
            <a:ext cx="4993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 2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404" name="CustomShape 4"/>
          <p:cNvSpPr/>
          <p:nvPr/>
        </p:nvSpPr>
        <p:spPr>
          <a:xfrm>
            <a:off x="6357960" y="2786040"/>
            <a:ext cx="11422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latin typeface="Arial"/>
                <a:ea typeface="DejaVu Sans"/>
              </a:rPr>
              <a:t>Мg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405" name="CustomShape 5"/>
          <p:cNvSpPr/>
          <p:nvPr/>
        </p:nvSpPr>
        <p:spPr>
          <a:xfrm>
            <a:off x="7072200" y="2500200"/>
            <a:ext cx="11422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latin typeface="Arial"/>
                <a:ea typeface="DejaVu Sans"/>
              </a:rPr>
              <a:t>2+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0" y="0"/>
            <a:ext cx="914328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14440" indent="-513720"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ДНК-ЛІГАЗА </a:t>
            </a:r>
            <a:r>
              <a:rPr lang="ru-RU" sz="3600" b="1" i="1" strike="noStrike" spc="-1">
                <a:solidFill>
                  <a:srgbClr val="000000"/>
                </a:solidFill>
                <a:latin typeface="Calibri"/>
              </a:rPr>
              <a:t>E. coli</a:t>
            </a: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 – ЧИМ ВІДРІЗНЯЄТЬСЯ ВІД Т4-ЛІГАЗИ?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407" name="Picture 2"/>
          <p:cNvPicPr/>
          <p:nvPr/>
        </p:nvPicPr>
        <p:blipFill>
          <a:blip r:embed="rId3"/>
          <a:stretch/>
        </p:blipFill>
        <p:spPr>
          <a:xfrm>
            <a:off x="0" y="1104840"/>
            <a:ext cx="8941680" cy="575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0" y="0"/>
            <a:ext cx="914328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marL="514440" indent="-513720"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DC"/>
                </a:solidFill>
                <a:latin typeface="Calibri"/>
              </a:rPr>
              <a:t>ВИКОРИСТАННЯ ЛІГАЗ В МОЛЕКУЛЯРНІЙ БІОТЕХНОЛОГІЇ</a:t>
            </a:r>
            <a:endParaRPr lang="ru-RU" sz="3600" b="0" strike="noStrike" spc="-1">
              <a:solidFill>
                <a:srgbClr val="0000DC"/>
              </a:solidFill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0" y="1214280"/>
            <a:ext cx="9143280" cy="56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50880" indent="-51372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Lucida Sans"/>
              <a:buAutoNum type="arabicParenR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Клонування фрагментів (зокрема, ПЛР) ДНК після рестрикції;</a:t>
            </a:r>
            <a:endParaRPr lang="ru-RU" sz="2800" b="0" strike="noStrike" spc="-1">
              <a:latin typeface="Arial"/>
            </a:endParaRPr>
          </a:p>
          <a:p>
            <a:pPr marL="650880" indent="-51372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Lucida Sans"/>
              <a:buAutoNum type="arabicParenR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Приєднання двохланцюгових ДНК-лінкерів/адапторів до цільової ДНК;</a:t>
            </a:r>
            <a:endParaRPr lang="ru-RU" sz="2800" b="0" strike="noStrike" spc="-1">
              <a:latin typeface="Arial"/>
            </a:endParaRPr>
          </a:p>
          <a:p>
            <a:pPr marL="650880" indent="-51372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Lucida Sans"/>
              <a:buAutoNum type="arabicParenR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Сайт-спрямований мутагенез (Site-directed mutagenesis);</a:t>
            </a:r>
            <a:endParaRPr lang="ru-RU" sz="2800" b="0" strike="noStrike" spc="-1">
              <a:latin typeface="Arial"/>
            </a:endParaRPr>
          </a:p>
          <a:p>
            <a:pPr marL="650880" indent="-51372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Lucida Sans"/>
              <a:buAutoNum type="arabicParenR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Поліморфізм довжин ампліфікованих фрагментів (Amplified fragment length polymorphism (AFLP));</a:t>
            </a:r>
            <a:endParaRPr lang="ru-RU" sz="2800" b="0" strike="noStrike" spc="-1">
              <a:latin typeface="Arial"/>
            </a:endParaRPr>
          </a:p>
          <a:p>
            <a:pPr marL="650880" indent="-51372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Lucida Sans"/>
              <a:buAutoNum type="arabicParenR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Лігазна ПЛР (Ligase-mediated RNA detection);</a:t>
            </a:r>
            <a:endParaRPr lang="ru-RU" sz="2800" b="0" strike="noStrike" spc="-1">
              <a:latin typeface="Arial"/>
            </a:endParaRPr>
          </a:p>
          <a:p>
            <a:pPr marL="650880" indent="-51372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Lucida Sans"/>
              <a:buAutoNum type="arabicParenR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Репарація ніків в дуплексах ДНК, РНК чи ДНК/РНК-гібридах;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457200" y="651164"/>
            <a:ext cx="822888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514440" indent="-513720" algn="ctr">
              <a:lnSpc>
                <a:spcPct val="100000"/>
              </a:lnSpc>
            </a:pPr>
            <a:r>
              <a:rPr lang="ru-RU" sz="4100" b="1" strike="noStrike" spc="-1" dirty="0">
                <a:solidFill>
                  <a:srgbClr val="007FFE"/>
                </a:solidFill>
                <a:latin typeface="Calibri"/>
              </a:rPr>
              <a:t>Т4 РНК-ЛІГАЗА</a:t>
            </a:r>
            <a:endParaRPr lang="ru-RU" sz="4100" b="0" strike="noStrike" spc="-1" dirty="0">
              <a:solidFill>
                <a:srgbClr val="007FFE"/>
              </a:solid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0" y="785880"/>
            <a:ext cx="9143280" cy="607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7560" indent="-41040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SzPct val="65000"/>
              <a:buFont typeface="Wingdings" charset="2"/>
              <a:buChar char=""/>
            </a:pP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Т4 РНК </a:t>
            </a: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лігаза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каталізує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утворення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фосфодиефірних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зв’язків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між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 3’-ОН – </a:t>
            </a: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групою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 та 5’-залишком </a:t>
            </a: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фосфорної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кислоти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 в:</a:t>
            </a:r>
            <a:endParaRPr lang="ru-RU" sz="40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SzPct val="65000"/>
              <a:buFont typeface="Wingdings" charset="2"/>
              <a:buChar char=""/>
            </a:pP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Олігонуклеотидах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;</a:t>
            </a:r>
            <a:endParaRPr lang="ru-RU" sz="40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SzPct val="65000"/>
              <a:buFont typeface="Wingdings" charset="2"/>
              <a:buChar char=""/>
            </a:pP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Одноланцюгових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 молекулах РНК та ДНК;</a:t>
            </a:r>
            <a:endParaRPr lang="ru-RU" sz="40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SzPct val="65000"/>
              <a:buFont typeface="Wingdings" charset="2"/>
              <a:buChar char=""/>
            </a:pPr>
            <a:r>
              <a:rPr lang="ru-RU" sz="4000" b="0" strike="noStrike" spc="-1" dirty="0" err="1">
                <a:solidFill>
                  <a:srgbClr val="000000"/>
                </a:solidFill>
                <a:latin typeface="Calibri"/>
              </a:rPr>
              <a:t>Реакція</a:t>
            </a: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 є АТФ-залежною.</a:t>
            </a:r>
            <a:endParaRPr lang="ru-RU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0" y="0"/>
            <a:ext cx="914328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514440" indent="-513720"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Calibri"/>
              </a:rPr>
              <a:t>Т4-РНК-ЛІГАЗА</a:t>
            </a:r>
            <a:endParaRPr lang="ru-RU" sz="4100" b="0" strike="noStrike" spc="-1">
              <a:latin typeface="Arial"/>
            </a:endParaRPr>
          </a:p>
        </p:txBody>
      </p:sp>
      <p:pic>
        <p:nvPicPr>
          <p:cNvPr id="413" name="Picture 4"/>
          <p:cNvPicPr/>
          <p:nvPr/>
        </p:nvPicPr>
        <p:blipFill>
          <a:blip r:embed="rId3"/>
          <a:stretch/>
        </p:blipFill>
        <p:spPr>
          <a:xfrm>
            <a:off x="214200" y="669960"/>
            <a:ext cx="8714520" cy="618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457200" y="0"/>
            <a:ext cx="822888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514440" indent="-513720"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DC"/>
                </a:solidFill>
                <a:latin typeface="Calibri"/>
              </a:rPr>
              <a:t>ВИКОРИСТАННЯ Т4 РНК-ЛІГАЗИ</a:t>
            </a:r>
            <a:endParaRPr lang="ru-RU" sz="4100" b="0" strike="noStrike" spc="-1">
              <a:solidFill>
                <a:srgbClr val="0000DC"/>
              </a:solidFill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0" y="785880"/>
            <a:ext cx="9143280" cy="607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50880" indent="-513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Lucida Sans"/>
              <a:buAutoNum type="arabicParenR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Внесення міток на 3’-кінці РНК (зокрема, різних похідних рСр (цитидин  3’,5’‑ біс – фосфат));</a:t>
            </a:r>
            <a:endParaRPr lang="ru-RU" sz="3200" b="0" strike="noStrike" spc="-1">
              <a:latin typeface="Arial"/>
            </a:endParaRPr>
          </a:p>
          <a:p>
            <a:pPr marL="650880" indent="-513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Lucida Sans"/>
              <a:buAutoNum type="arabicParenR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,,Зшивання” одноланцюгових молекул РНК;</a:t>
            </a:r>
            <a:endParaRPr lang="ru-RU" sz="3200" b="0" strike="noStrike" spc="-1">
              <a:latin typeface="Arial"/>
            </a:endParaRPr>
          </a:p>
          <a:p>
            <a:pPr marL="650880" indent="-513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Lucida Sans"/>
              <a:buAutoNum type="arabicParenR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Специфічні модифікації тРНК;</a:t>
            </a:r>
            <a:endParaRPr lang="ru-RU" sz="3200" b="0" strike="noStrike" spc="-1">
              <a:latin typeface="Arial"/>
            </a:endParaRPr>
          </a:p>
          <a:p>
            <a:pPr marL="650880" indent="-513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Lucida Sans"/>
              <a:buAutoNum type="arabicParenR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Лігування олігодезоксинуклеотидів з одноланцюговими кДНК для 5’ RACE (Rapid Amplification of cDNA Ends).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315000" y="216000"/>
            <a:ext cx="8612640" cy="639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цього використовують </a:t>
            </a:r>
            <a:r>
              <a:rPr lang="ru-RU" sz="2000" b="1" i="1" strike="noStrike" spc="-1">
                <a:solidFill>
                  <a:srgbClr val="E300E3"/>
                </a:solidFill>
                <a:latin typeface="Arial"/>
                <a:ea typeface="DejaVu Sans"/>
              </a:rPr>
              <a:t>вектори.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Молекули ДНК, які здатні акцептувати сторонню ДНК і реплікувати автономно, називають </a:t>
            </a:r>
            <a:r>
              <a:rPr lang="ru-RU" sz="2000" b="1" i="1" strike="noStrike" spc="-1">
                <a:solidFill>
                  <a:srgbClr val="0000DC"/>
                </a:solidFill>
                <a:latin typeface="Arial"/>
                <a:ea typeface="DejaVu Sans"/>
              </a:rPr>
              <a:t>векторними молекулами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B00000"/>
                </a:solidFill>
                <a:latin typeface="Arial"/>
                <a:ea typeface="DejaVu Sans"/>
              </a:rPr>
              <a:t>Векторами можуть бути плазміди, бактеріофаги, віруси тварин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Так, </a:t>
            </a:r>
            <a:r>
              <a:rPr lang="ru-RU" sz="2000" b="1" strike="noStrike" spc="-1">
                <a:solidFill>
                  <a:srgbClr val="0062C4"/>
                </a:solidFill>
                <a:latin typeface="Arial"/>
                <a:ea typeface="DejaVu Sans"/>
              </a:rPr>
              <a:t>плазміди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складають 1–3% геному бактеріальної клітини, вони забезпечують додаткові властивості.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Існують різні види плазмід: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20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R-плазміди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(забезпечують стійкість до антибіотиків);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20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D-плазміди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(забезпечують стійкість до біодеградації);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20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Col-плазміди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(синтез коліцинів, які подавляють інші штами);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20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FP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(забезпечують статевий процес).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Кількість плазмід коливається від 1 до 100 і більше.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Перший плазмідний вектор був отриманий в 1973 році Коеном.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Сьогодні плазмідні вектори характеризуються найбільшим використанням.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72E4"/>
                </a:solidFill>
                <a:latin typeface="Arial"/>
                <a:ea typeface="DejaVu Sans"/>
              </a:rPr>
              <a:t>Еукаріотичні віруси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використовуються менше. На практиці часто використовується </a:t>
            </a:r>
            <a:r>
              <a:rPr lang="ru-RU" sz="2000" b="1" i="1" strike="noStrike" spc="-1">
                <a:solidFill>
                  <a:srgbClr val="00763B"/>
                </a:solidFill>
                <a:latin typeface="Arial"/>
                <a:ea typeface="DejaVu Sans"/>
              </a:rPr>
              <a:t>онгогенний вірус SV 40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і його похідні. Вони являють собою дефектні віруси, які не здатні давати повноцінні вірусні частки.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З </a:t>
            </a:r>
            <a:r>
              <a:rPr lang="ru-RU" sz="2000" b="1" strike="noStrike" spc="-1">
                <a:solidFill>
                  <a:srgbClr val="0072E4"/>
                </a:solidFill>
                <a:latin typeface="Arial"/>
                <a:ea typeface="DejaVu Sans"/>
              </a:rPr>
              <a:t>фагів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найбільш часто використовують похідні </a:t>
            </a:r>
            <a:r>
              <a:rPr lang="ru-RU" sz="20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фага £, М 13; fd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428760" y="214200"/>
            <a:ext cx="8426880" cy="59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Кожен вектор містить </a:t>
            </a:r>
            <a:r>
              <a:rPr lang="ru-RU" sz="2000" b="1" i="1" strike="noStrike" spc="-1">
                <a:solidFill>
                  <a:srgbClr val="E40072"/>
                </a:solidFill>
                <a:latin typeface="Arial"/>
                <a:ea typeface="DejaVu Sans"/>
              </a:rPr>
              <a:t>міжгенну послідовність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не важливу для життєдіяльності, куди й упроваджують за допомогою лігаз сторонню ДНК.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Векторні плазміди і векторні віруси з вбудованими чужорідними генами називають </a:t>
            </a:r>
            <a:r>
              <a:rPr lang="ru-RU" sz="2000" b="1" i="1" strike="noStrike" spc="-1">
                <a:solidFill>
                  <a:srgbClr val="DC0000"/>
                </a:solidFill>
                <a:latin typeface="Arial"/>
                <a:ea typeface="DejaVu Sans"/>
              </a:rPr>
              <a:t>гібридними (химерними) плазмідами (фагами)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Потім їх уводять у рослинну, тваринну, грибкову, бактеріальну клітину.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цього </a:t>
            </a:r>
            <a:r>
              <a:rPr lang="ru-RU" sz="20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клітини обробляють сполуками, що зумовлюють проникнення ДНК усередину клітин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(CaCl</a:t>
            </a:r>
            <a:r>
              <a:rPr lang="ru-RU" sz="2000" b="1" strike="noStrike" spc="-1" baseline="-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) і </a:t>
            </a:r>
            <a:r>
              <a:rPr lang="ru-RU" sz="20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вміщують у середовище, у якому виживають тільки векторні клітини.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Процес інфікування клітин чужорідною ДНК, що приводить до утворення зрілого фагового потомства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називають </a:t>
            </a:r>
            <a:r>
              <a:rPr lang="ru-RU" sz="2200" b="1" i="1" strike="noStrike" spc="-1">
                <a:solidFill>
                  <a:srgbClr val="0000DC"/>
                </a:solidFill>
                <a:latin typeface="Arial"/>
                <a:ea typeface="DejaVu Sans"/>
              </a:rPr>
              <a:t>трансфекцію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Крім </a:t>
            </a:r>
            <a:r>
              <a:rPr lang="ru-RU" sz="2000" b="1" strike="noStrike" spc="-1">
                <a:solidFill>
                  <a:srgbClr val="7C007C"/>
                </a:solidFill>
                <a:latin typeface="Arial"/>
                <a:ea typeface="DejaVu Sans"/>
              </a:rPr>
              <a:t>методу ідентифікації на поживних середовищах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використовують </a:t>
            </a:r>
            <a:r>
              <a:rPr lang="ru-RU" sz="2000" b="1" strike="noStrike" spc="-1">
                <a:solidFill>
                  <a:srgbClr val="9C009C"/>
                </a:solidFill>
                <a:latin typeface="Arial"/>
                <a:ea typeface="DejaVu Sans"/>
              </a:rPr>
              <a:t>метод за визначенням синтезованих продуктів,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а також </a:t>
            </a:r>
            <a:r>
              <a:rPr lang="ru-RU" sz="2000" b="1" strike="noStrike" spc="-1">
                <a:solidFill>
                  <a:srgbClr val="9C009C"/>
                </a:solidFill>
                <a:latin typeface="Arial"/>
                <a:ea typeface="DejaVu Sans"/>
              </a:rPr>
              <a:t>шлях гібридизації нуклеотидної вставки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428760" y="214200"/>
            <a:ext cx="84272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400" b="1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Клонування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та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експресія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чужорідних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генів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у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різних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організмах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.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429480" y="1296000"/>
            <a:ext cx="8282160" cy="49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Сутність генетичної інженерії зводиться до спрямованого конструювання генетичних систем поза організмом з подальшим уведенням їх у живий організм.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DC"/>
                </a:solidFill>
                <a:latin typeface="Arial"/>
                <a:ea typeface="DejaVu Sans"/>
              </a:rPr>
              <a:t>При цьому рекомбінантні ДНК стають складовою частиною генетичного апарату реципієнтного організму і привносять до нього нові генетичні та фізіолого-біохімічні властивості, які корисні для людини.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таких властивостей можна віднести </a:t>
            </a:r>
            <a:r>
              <a:rPr lang="ru-RU" sz="2000" b="1" strike="noStrike" spc="-1">
                <a:solidFill>
                  <a:srgbClr val="7C007C"/>
                </a:solidFill>
                <a:latin typeface="Arial"/>
                <a:ea typeface="DejaVu Sans"/>
              </a:rPr>
              <a:t>синтез окремих амінокислот, білків, гормонів, ферментів, вітамінів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тощо.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Один з найважливіших етапів конструювання молекули ДНК є </a:t>
            </a:r>
            <a:r>
              <a:rPr lang="ru-RU" sz="20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лігування (або зшивання) генів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за допомогою ферменту ДНК-лігази.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216000" y="216360"/>
            <a:ext cx="8783640" cy="621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C40062"/>
                </a:solidFill>
                <a:latin typeface="Times New Roman"/>
                <a:ea typeface="Calibri"/>
              </a:rPr>
              <a:t>Усі ферменти, що беруть участь у зміні ДНК, поділяють на ті, що: </a:t>
            </a:r>
            <a:endParaRPr lang="ru-RU" sz="2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використовуються для отримання рекомбінантних ДНК;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синтезують фрагменти ДНК наматриці РНК;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з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’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єднують фрагменти ДНК;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дозволяють здійснити зміну структури кінцевих фрагментів ДНК;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використовуються для приготування гібридизаційних проб.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Розщеплення ДНК у специфічних ділянках нуклеотидних послідовностей здійснюється ферментами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b="1" i="1" strike="noStrike" spc="-1">
                <a:solidFill>
                  <a:srgbClr val="0000DC"/>
                </a:solidFill>
                <a:latin typeface="Times New Roman"/>
                <a:ea typeface="Calibri"/>
              </a:rPr>
              <a:t>рестриктуючими нуклеазами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Calibri"/>
              </a:rPr>
              <a:t>Назва рестриктаз складається з першої букви назви роду і двох - виду, до якого належить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. Наприклад, </a:t>
            </a:r>
            <a:r>
              <a:rPr lang="ru-RU" sz="2000" b="1" strike="noStrike" spc="-1">
                <a:solidFill>
                  <a:srgbClr val="DC0000"/>
                </a:solidFill>
                <a:latin typeface="Times New Roman"/>
                <a:ea typeface="Calibri"/>
              </a:rPr>
              <a:t>фермент Е. coli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має назву </a:t>
            </a:r>
            <a:r>
              <a:rPr lang="ru-RU" sz="2000" b="1" strike="noStrike" spc="-1">
                <a:solidFill>
                  <a:srgbClr val="DC0000"/>
                </a:solidFill>
                <a:latin typeface="Times New Roman"/>
                <a:ea typeface="Calibri"/>
              </a:rPr>
              <a:t>Eco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Calibri"/>
              </a:rPr>
              <a:t>Кожен фермент упізнає 4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–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Calibri"/>
              </a:rPr>
              <a:t>6 специфічних послідовностей.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Більшість ферментів розриває тільки двохниткові ДНК, з утворенням </a:t>
            </a:r>
            <a:r>
              <a:rPr lang="ru-RU" sz="2000" b="1" strike="noStrike" spc="-1">
                <a:solidFill>
                  <a:srgbClr val="0000FF"/>
                </a:solidFill>
                <a:latin typeface="Times New Roman"/>
                <a:ea typeface="Calibri"/>
              </a:rPr>
              <a:t>серії фрагментів (рестрикт або рестрикційних) з тупими або липкими кінцями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: тупі кінці липкі кінці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5‘-Х-Т-Т-А-А-Х1-3‘       5‘-Х-Т-Т-А-А-Х1-3‘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3‘-Х1-А-А-Т-Т-Х-5‘       3‘-Х1-А-А-Т-Т-Х-5‘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– сукупність нуклеотидів.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Фрагменти з липкими кінцями, тобто розірвані зі зміщенням на кілька нуклеотидів, з’єднуються легше.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285480" y="363240"/>
            <a:ext cx="8570160" cy="56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B00000"/>
                </a:solidFill>
                <a:latin typeface="Arial"/>
                <a:ea typeface="DejaVu Sans"/>
              </a:rPr>
              <a:t>Зшивання фрагментів ДНК, які містять потрібні гени, здійснюють двома основними методами: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1. </a:t>
            </a:r>
            <a:r>
              <a:rPr lang="ru-RU" sz="1800" b="1" strike="noStrike" spc="-1">
                <a:solidFill>
                  <a:srgbClr val="005800"/>
                </a:solidFill>
                <a:latin typeface="Arial"/>
                <a:ea typeface="DejaVu Sans"/>
              </a:rPr>
              <a:t>Зшиванням генів (фрагментів) ДНК за „липкими” кінцями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які є взаємно комплементарними ділянками, довжиною у 4–6 пар нуклеотидів, здійснюється ферментом</a:t>
            </a:r>
            <a:r>
              <a:rPr lang="ru-RU" sz="1800" b="1" strike="noStrike" spc="-1">
                <a:solidFill>
                  <a:srgbClr val="9E004F"/>
                </a:solidFill>
                <a:latin typeface="Arial"/>
                <a:ea typeface="DejaVu Sans"/>
              </a:rPr>
              <a:t> ДНК-лігазою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з утворенням ковалентного фосфодиефірного зв’язку між сусідніми нуклеотидами. </a:t>
            </a:r>
            <a:endParaRPr lang="ru-RU" sz="18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lang="ru-RU" sz="1800" b="1" strike="noStrike" spc="-1">
                <a:solidFill>
                  <a:srgbClr val="005800"/>
                </a:solidFill>
                <a:latin typeface="Arial"/>
                <a:ea typeface="DejaVu Sans"/>
              </a:rPr>
              <a:t>Зшиванням генів (фрагментів) ДНК за допомогою штучно добудованих „липких” кінців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За відсутності комплементарних „липких” кінців у фрагментів їх добудовують, тобто штучно синтезують </a:t>
            </a:r>
            <a:r>
              <a:rPr lang="ru-RU" sz="1800" b="1" i="1" strike="noStrike" spc="-1">
                <a:solidFill>
                  <a:srgbClr val="DC0000"/>
                </a:solidFill>
                <a:latin typeface="Arial"/>
                <a:ea typeface="DejaVu Sans"/>
              </a:rPr>
              <a:t>ферментативним шляхом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цієї мети застосовують так звані </a:t>
            </a:r>
            <a:r>
              <a:rPr lang="ru-RU" sz="1800" b="1" i="1" strike="noStrike" spc="-1">
                <a:solidFill>
                  <a:srgbClr val="DC0000"/>
                </a:solidFill>
                <a:latin typeface="Arial"/>
                <a:ea typeface="DejaVu Sans"/>
              </a:rPr>
              <a:t>лінкери (або „перехідники”)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тобто короткі ділянки ДНК, які мають різні „липкі” кінці.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B0"/>
                </a:solidFill>
                <a:latin typeface="Arial"/>
                <a:ea typeface="DejaVu Sans"/>
              </a:rPr>
              <a:t>Лінкерні фрагменти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забезпечують об’єднання генів, зумовлюють їхню експресію, тому в середину лінкера </a:t>
            </a:r>
            <a:r>
              <a:rPr lang="ru-RU" sz="1800" b="1" i="1" strike="noStrike" spc="-1">
                <a:solidFill>
                  <a:srgbClr val="C40062"/>
                </a:solidFill>
                <a:latin typeface="Arial"/>
                <a:ea typeface="DejaVu Sans"/>
              </a:rPr>
              <a:t>вміщують регуляторний генетичний елемент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наприклад, промотор або ділянку зв’язування з рибосомою.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Можливе зшивання фрагментів і за тупими кінцями, коли кінці фрагментів двохнитчасті.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У цьому випадку реакція лігування має біохімічні особливості та її ефективність нижче, ніж при зшиванні за „липким” кінцями.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288000" y="216000"/>
            <a:ext cx="8641440" cy="61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Після того, як рекомбінантна ДНК зшита, її вводять у живі клітини. Але оскільки вона не здатна до самовідтворення, </a:t>
            </a:r>
            <a:r>
              <a:rPr lang="ru-RU" sz="20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її руйнують </a:t>
            </a:r>
            <a:r>
              <a:rPr lang="ru-RU" sz="2000" b="1" i="1" strike="noStrike" spc="-1">
                <a:solidFill>
                  <a:srgbClr val="C40062"/>
                </a:solidFill>
                <a:latin typeface="Arial"/>
                <a:ea typeface="DejaVu Sans"/>
              </a:rPr>
              <a:t>внутрішньоклітинні нуклеази</a:t>
            </a:r>
            <a:r>
              <a:rPr lang="ru-RU" sz="2000" b="1" strike="noStrike" spc="-1">
                <a:solidFill>
                  <a:srgbClr val="C40062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того, щоб рекомбінантна ДНК стала частиною генетичного апарату клітини, вона повинна вбудуватися (інтегрувати) у її геном і реплікувати за його рахунок або бути здатною до автономної реплікації.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Молекули ДНК, які здатні акцептувати сторонню ДНК і автономно реплікувати, мають назву </a:t>
            </a:r>
            <a:r>
              <a:rPr lang="ru-RU" sz="2000" b="1" i="1" strike="noStrike" spc="-1">
                <a:solidFill>
                  <a:srgbClr val="4F009E"/>
                </a:solidFill>
                <a:latin typeface="Arial"/>
                <a:ea typeface="DejaVu Sans"/>
              </a:rPr>
              <a:t>векторних молекул.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числа векторів належать плазміди, бактеріофаги, віруси тварин.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DC"/>
                </a:solidFill>
                <a:latin typeface="Arial"/>
                <a:ea typeface="DejaVu Sans"/>
              </a:rPr>
              <a:t>Вектори повинні мати такі особливості: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Уміщувати субстратні ділянки для певних ендонуклеаз рестрикції.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Мати властивості реплікону.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Уміщувати один або кілька маркерних генів, які після проникнення вектора у клітину зумовлюють її фенотип, що свідчить про наявність вектора.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000" b="1" i="1" strike="noStrike" spc="-1">
                <a:solidFill>
                  <a:srgbClr val="B00000"/>
                </a:solidFill>
                <a:latin typeface="Arial"/>
                <a:ea typeface="DejaVu Sans"/>
              </a:rPr>
              <a:t>Так, усі вектори забезпечують реплікацію вбудованих генів, їх експресію, інтеграцію в хромосому клітини тощо.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216000" y="288000"/>
            <a:ext cx="8641440" cy="606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Частіше в генетичній інженерії як векторів використовують плазміди.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</a:pPr>
            <a:r>
              <a:rPr lang="ru-RU" sz="26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Плазміди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це бактеріальні реплікони (позахромосомні елементи спадковості), які успадковуються стабільно й містять собою дволанцюгові кільцеві молекули ДНК з розміром 1–3% геному бактеріальної клітини. </a:t>
            </a:r>
            <a:endParaRPr lang="ru-RU" sz="2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Плазміди поділяють на </a:t>
            </a:r>
            <a:r>
              <a:rPr lang="ru-RU" sz="2000" b="1" i="1" strike="noStrike" spc="-1">
                <a:solidFill>
                  <a:srgbClr val="0000B0"/>
                </a:solidFill>
                <a:latin typeface="Arial"/>
                <a:ea typeface="DejaVu Sans"/>
              </a:rPr>
              <a:t>кон’югативні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які самі можуть переноситися в реципієнтну клітину за допомогою кон’югації і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DC"/>
                </a:solidFill>
                <a:latin typeface="Arial"/>
                <a:ea typeface="DejaVu Sans"/>
              </a:rPr>
              <a:t>некон’югативні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що не мають цієї властивості.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Кількість плазмід у клітині може коливатися від </a:t>
            </a:r>
            <a:r>
              <a:rPr lang="ru-RU" sz="2000" b="1" strike="noStrike" spc="-1">
                <a:solidFill>
                  <a:srgbClr val="008400"/>
                </a:solidFill>
                <a:latin typeface="Arial"/>
                <a:ea typeface="DejaVu Sans"/>
              </a:rPr>
              <a:t>однієї до більше, ніж сто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Чим більша плазміда, тим менша кількість її копій знаходиться у клітині.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Рисунок 422"/>
          <p:cNvPicPr/>
          <p:nvPr/>
        </p:nvPicPr>
        <p:blipFill>
          <a:blip r:embed="rId2"/>
          <a:stretch/>
        </p:blipFill>
        <p:spPr>
          <a:xfrm>
            <a:off x="1190160" y="361080"/>
            <a:ext cx="7161480" cy="626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360000" y="432000"/>
            <a:ext cx="8570160" cy="59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Плазмідні вектори сьогодні надзвичайно різноманітні за рахунок: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>
                <a:solidFill>
                  <a:srgbClr val="0000B0"/>
                </a:solidFill>
                <a:latin typeface="Arial"/>
                <a:ea typeface="DejaVu Sans"/>
              </a:rPr>
              <a:t>зменшення розмірів плазміди внаслідок вилучення ділянок, не обов’язкових для реплікації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(чим більше плазміда містить унікальних ділянок упізнавання для рестриктаз, тим вона має більш універсальні властивості); </a:t>
            </a:r>
            <a:endParaRPr lang="ru-RU" sz="18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>
                <a:solidFill>
                  <a:srgbClr val="0000B0"/>
                </a:solidFill>
                <a:latin typeface="Arial"/>
                <a:ea typeface="DejaVu Sans"/>
              </a:rPr>
              <a:t>гібридизації векторів одного роду з іншими векторами або природними плазмідами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При цьому знову сконструюйована рекомбінантна ДНК повинна зберегати реплікаційні властивості вихідної плазміди; </a:t>
            </a:r>
            <a:endParaRPr lang="ru-RU" sz="18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>
                <a:solidFill>
                  <a:srgbClr val="0000B0"/>
                </a:solidFill>
                <a:latin typeface="Arial"/>
                <a:ea typeface="DejaVu Sans"/>
              </a:rPr>
              <a:t>використання нових плазмід; </a:t>
            </a:r>
            <a:endParaRPr lang="ru-RU" sz="18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–</a:t>
            </a:r>
            <a:r>
              <a:rPr lang="ru-RU" sz="1800" b="1" strike="noStrike" spc="-1">
                <a:solidFill>
                  <a:srgbClr val="0000B0"/>
                </a:solidFill>
                <a:latin typeface="Arial"/>
                <a:ea typeface="DejaVu Sans"/>
              </a:rPr>
              <a:t> застосування транспозонів; </a:t>
            </a:r>
            <a:endParaRPr lang="ru-RU" sz="18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–</a:t>
            </a:r>
            <a:r>
              <a:rPr lang="ru-RU" sz="1800" b="1" strike="noStrike" spc="-1">
                <a:solidFill>
                  <a:srgbClr val="0000B0"/>
                </a:solidFill>
                <a:latin typeface="Arial"/>
                <a:ea typeface="DejaVu Sans"/>
              </a:rPr>
              <a:t> створення векторів з генетичними маркерами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які дозволяють вести відбір рекомбінантних клонів.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C40062"/>
                </a:solidFill>
                <a:latin typeface="Arial"/>
                <a:ea typeface="DejaVu Sans"/>
              </a:rPr>
              <a:t>Еукаріотичні віруси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використовують як вектори дещо менше. Практично використовують тільки онкогенний вірус SV 40 і його похідні.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Усі ці вектори є дефектними вірусами, які не здатні давати повноцінні вірусні частинки в клітині господаря.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З </a:t>
            </a:r>
            <a:r>
              <a:rPr lang="ru-RU" sz="1800" b="1" strike="noStrike" spc="-1">
                <a:solidFill>
                  <a:srgbClr val="B400B4"/>
                </a:solidFill>
                <a:latin typeface="Arial"/>
                <a:ea typeface="DejaVu Sans"/>
              </a:rPr>
              <a:t>фагів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найчастіше як вектори, застосовують сконструйовані похідні фага X і фагів М13 і fd.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357120" y="214200"/>
            <a:ext cx="8570160" cy="64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векторах на основі </a:t>
            </a:r>
            <a:r>
              <a:rPr lang="ru-RU" sz="2000" b="1" i="1" strike="noStrike" spc="-1">
                <a:solidFill>
                  <a:srgbClr val="B400B4"/>
                </a:solidFill>
                <a:latin typeface="Arial"/>
                <a:ea typeface="DejaVu Sans"/>
              </a:rPr>
              <a:t>бактеріофага X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використовується його особливість, яка полягає в тому, що більша частина його ДНК не бере участь у репродукції фага в клітині. Це дозволяє уводити сторонню ДНК у ДНК фага X як вектор.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Векторні плазміди і векторні віруси з вбудованими чужорідними генами часто називають </a:t>
            </a:r>
            <a:r>
              <a:rPr lang="ru-RU" sz="2000" b="1" strike="noStrike" spc="-1">
                <a:solidFill>
                  <a:srgbClr val="0000B0"/>
                </a:solidFill>
                <a:latin typeface="Arial"/>
                <a:ea typeface="DejaVu Sans"/>
              </a:rPr>
              <a:t>гібридними (або химерними) плазмідами (або фагами)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Після конструювання рекомбінантну ДНК за допомогою трансформації вводять у </a:t>
            </a:r>
            <a:r>
              <a:rPr lang="ru-RU" sz="2000" b="1" i="1" strike="noStrike" spc="-1">
                <a:solidFill>
                  <a:srgbClr val="DC0000"/>
                </a:solidFill>
                <a:latin typeface="Arial"/>
                <a:ea typeface="DejaVu Sans"/>
              </a:rPr>
              <a:t>реципієнтний організм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ru-RU" sz="2000" b="1" strike="noStrike" spc="-1">
                <a:solidFill>
                  <a:srgbClr val="004E27"/>
                </a:solidFill>
                <a:latin typeface="Arial"/>
                <a:ea typeface="DejaVu Sans"/>
              </a:rPr>
              <a:t>бактеріальну, грибну, рослинну або тваринну клітину.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9C009C"/>
                </a:solidFill>
                <a:latin typeface="Arial"/>
                <a:ea typeface="DejaVu Sans"/>
              </a:rPr>
              <a:t>Трансформація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передбачає попередню обробку клітин сполуками, які зумовлюють проникнення ДНК усередину клітини з подальшим їх перенесенням у середовище, де здатні існувати тільки клітини з векторними молекулами.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Процес інфікування клітин за допомогою сторонньої ДНК, який приводить до утворення</a:t>
            </a:r>
            <a:r>
              <a:rPr lang="ru-RU" sz="20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 зрілого фагового потомства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має назву </a:t>
            </a:r>
            <a:r>
              <a:rPr lang="ru-RU" sz="2000" b="1" i="1" strike="noStrike" spc="-1">
                <a:solidFill>
                  <a:srgbClr val="0000DC"/>
                </a:solidFill>
                <a:latin typeface="Arial"/>
                <a:ea typeface="DejaVu Sans"/>
              </a:rPr>
              <a:t>трансфекції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288000" y="214200"/>
            <a:ext cx="8639280" cy="636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Практично загальні способи трансформації та трансфекції засновані на тому, що при обробці клітин бактерій СаСl</a:t>
            </a:r>
            <a:r>
              <a:rPr lang="ru-RU" sz="1700" b="1" strike="noStrike" spc="-1" baseline="-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 їх мембрана стає проникною для ДНК. Проте ефективність проникнення екзогенної ДНК у клітину досить низька. Тому серед бактерій, які зазнали трансформації, тільки невелика кількість виявляється трансформованою. 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1" i="1" strike="noStrike" spc="-1">
                <a:solidFill>
                  <a:srgbClr val="9C009C"/>
                </a:solidFill>
                <a:latin typeface="Arial"/>
                <a:ea typeface="DejaVu Sans"/>
              </a:rPr>
              <a:t>Відділення їх від загальної маси здійснюється у процесі клонування.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клонування бактеріальну суспензію певної концентрації наносять на </a:t>
            </a:r>
            <a:r>
              <a:rPr lang="ru-RU" sz="1700" b="1" u="sng" strike="noStrike" spc="-1">
                <a:solidFill>
                  <a:srgbClr val="4F009E"/>
                </a:solidFill>
                <a:uFillTx/>
                <a:latin typeface="Arial"/>
                <a:ea typeface="DejaVu Sans"/>
              </a:rPr>
              <a:t>тверде поживне середовище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Бактеріальна клітина на поверхні агару починає ділитися з утворенням невеликої колонії. Ця колонія має назву </a:t>
            </a:r>
            <a:r>
              <a:rPr lang="ru-RU" sz="1700" b="1" i="1" strike="noStrike" spc="-1">
                <a:solidFill>
                  <a:srgbClr val="DC0000"/>
                </a:solidFill>
                <a:latin typeface="Arial"/>
                <a:ea typeface="DejaVu Sans"/>
              </a:rPr>
              <a:t>клону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, причому </a:t>
            </a:r>
            <a:r>
              <a:rPr lang="ru-RU" sz="17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з кожної клітини утворюється свій клон, усі клітини якого мають властивості бактерії-родоначальника.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1" i="1" strike="noStrike" spc="-1">
                <a:solidFill>
                  <a:srgbClr val="005800"/>
                </a:solidFill>
                <a:latin typeface="Arial"/>
                <a:ea typeface="DejaVu Sans"/>
              </a:rPr>
              <a:t>Рекомбінантні клони можуть бути ідентифіковані за продуктами, які вони синтезують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Але частіше доводиться ідентифікувати безпосередньо нуклеотидну вставку з використанням </a:t>
            </a:r>
            <a:r>
              <a:rPr lang="ru-RU" sz="1700" b="1" i="1" strike="noStrike" spc="-1">
                <a:solidFill>
                  <a:srgbClr val="005800"/>
                </a:solidFill>
                <a:latin typeface="Arial"/>
                <a:ea typeface="DejaVu Sans"/>
              </a:rPr>
              <a:t>методів гібридизації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. З цією метою бактеріальні колонії </a:t>
            </a:r>
            <a:r>
              <a:rPr lang="ru-RU" sz="17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вирощують на нітроцелюлозних фільтрах, які вміщені на чашку Петрі з живильним середовищем.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 Далі </a:t>
            </a:r>
            <a:r>
              <a:rPr lang="ru-RU" sz="1700" b="1" i="1" strike="noStrike" spc="-1">
                <a:solidFill>
                  <a:srgbClr val="FE007F"/>
                </a:solidFill>
                <a:latin typeface="Arial"/>
                <a:ea typeface="DejaVu Sans"/>
              </a:rPr>
              <a:t>готують репліки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 – </a:t>
            </a:r>
            <a:r>
              <a:rPr lang="ru-RU" sz="17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до фільтра з вихідними колоніями притискають свіжий нітроцелюлозний фільтр, який потім переносять на чашку Петрі з щільним поживним середовищем, де утворюються колонії, ідентичні до перших.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 Потім </a:t>
            </a:r>
            <a:r>
              <a:rPr lang="ru-RU" sz="1700" b="1" i="1" strike="noStrike" spc="-1">
                <a:solidFill>
                  <a:srgbClr val="DC0000"/>
                </a:solidFill>
                <a:latin typeface="Arial"/>
                <a:ea typeface="DejaVu Sans"/>
              </a:rPr>
              <a:t>фільтр-репліку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 піддають лужній обробці, при цьому клітини в колоніях лізуються і денатурована ДНК з клітин зв’язується з нітроцелюлозою у тій ділянці, де була розташована відповідна колонія. </a:t>
            </a:r>
            <a:endParaRPr lang="ru-RU" sz="1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214200" y="214200"/>
            <a:ext cx="8713440" cy="64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5800"/>
                </a:solidFill>
                <a:latin typeface="Arial"/>
                <a:ea typeface="DejaVu Sans"/>
              </a:rPr>
              <a:t>Ефективність функціонування бактеріальних генів неоднакова, що зумовлено варіабельністю концентрації окремих білків залежно від їх функцій.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Бактеріальні гени, які включені в геном, як правило, експресуються досить легко, даючи мРНК і білок у силу того, що в сигнальних послідовностях, що керують процесами транскрипції і трансляції у різних прокаріотичних організмів, багато спільних рис.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Що стосується експресії генів еукаріот у бактеріях, то вона здійснюється вкрай рідко, якщо не створювати спеціальні умови, оскільки регуляторні ділянки еукаріот відмінні від таких у бактерій.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DC"/>
                </a:solidFill>
                <a:latin typeface="Arial"/>
                <a:ea typeface="DejaVu Sans"/>
              </a:rPr>
              <a:t>Регуляторні (сигнальні) ділянки не пізнаються бактеріальними РНК-полімеразами, що призводить до уповільнення транскрипції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клонуванні геномної ДНК еукаріотичної клітини експресія генів не здійснюється через відсутність у бактерій системи сплайсингу.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Отже, </a:t>
            </a:r>
            <a:r>
              <a:rPr lang="ru-RU" sz="2000" b="1" i="1" strike="noStrike" spc="-1">
                <a:solidFill>
                  <a:srgbClr val="4F009E"/>
                </a:solidFill>
                <a:latin typeface="Arial"/>
                <a:ea typeface="DejaVu Sans"/>
              </a:rPr>
              <a:t>для експресії еукаріотичних генів у клітинах прокаріотів необхідно, щоб ці гени знаходилися під контролем прокаріотичних регуляторних елементів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227520" y="361800"/>
            <a:ext cx="8570160" cy="57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зв’язку з цим для здійснення експресії еукаріотичного гену відповідна </a:t>
            </a:r>
            <a:r>
              <a:rPr lang="ru-RU" sz="2200" b="1" strike="noStrike" spc="-1">
                <a:solidFill>
                  <a:srgbClr val="000084"/>
                </a:solidFill>
                <a:latin typeface="Arial"/>
                <a:ea typeface="DejaVu Sans"/>
              </a:rPr>
              <a:t>ДНК, що кодує послідовність, у складі векторної молекули (наприклад, плазміди) приєднується до регуляторних елементів бактерії промотора, оператора й рибосом-зв’язуючої ділянки.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Таким чином, у сконструйованих проміжних рекомбінантних ДНК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еукаріотичний ген буде перебувати під контролем бактеріальних регуляторних елементів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Доцільніше вбудовувати ген у відповідний вектор для експресії, який уже містить регуляторні елементи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, що сприяють активній експресії вбудованого гена після введення рекомбінантної плазміди в бактеріальну клітину.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000084"/>
                </a:solidFill>
                <a:latin typeface="Arial"/>
                <a:ea typeface="DejaVu Sans"/>
              </a:rPr>
              <a:t>Сумарна активність гена, який експресує,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зростає зі зростанням числа копій рекомбінантної ДНК у розрахунку на клітину. 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388440" y="415440"/>
            <a:ext cx="8641440" cy="557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Використовуючи багатокопійні плазміди, можна отримати </a:t>
            </a:r>
            <a:r>
              <a:rPr lang="ru-RU" sz="2000" b="1" strike="noStrike" spc="-1">
                <a:solidFill>
                  <a:srgbClr val="0000DC"/>
                </a:solidFill>
                <a:latin typeface="Arial"/>
                <a:ea typeface="DejaVu Sans"/>
              </a:rPr>
              <a:t>надсинтез потрібних білкових продуктів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Отримання </a:t>
            </a:r>
            <a:r>
              <a:rPr lang="ru-RU" sz="2000" b="1" strike="noStrike" spc="-1">
                <a:solidFill>
                  <a:srgbClr val="DC0000"/>
                </a:solidFill>
                <a:latin typeface="Arial"/>
                <a:ea typeface="DejaVu Sans"/>
              </a:rPr>
              <a:t>бактеріальних штамів-надпродуцентів плазмідних генів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є одним з найважливіших завдань сучасної біотехнології в економічному, медичному та соціальному напрямах.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Сьогодні розроблено системи клонування в бактеріях, дріжджах, грибах, рослинах і ссавцях.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Особливий інтерес з економічної точки зору містять с</a:t>
            </a:r>
            <a:r>
              <a:rPr lang="ru-RU" sz="2000" b="1" i="1" strike="noStrike" spc="-1">
                <a:solidFill>
                  <a:srgbClr val="C40062"/>
                </a:solidFill>
                <a:latin typeface="Arial"/>
                <a:ea typeface="DejaVu Sans"/>
              </a:rPr>
              <a:t>истеми клонування генів у грампозитивних бактеріях, багато з яких є надпродуцентами найважливіших хімічних сполук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Вектори для клонування в таких системах становлять собою </a:t>
            </a:r>
            <a:r>
              <a:rPr lang="ru-RU" sz="20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подвійні реплікони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здатні існувати й у клітині-донорі плазміди, і в тій клітині господаря, для якої вони призначені.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цього створюють </a:t>
            </a:r>
            <a:r>
              <a:rPr lang="ru-RU" sz="2000" b="1" i="1" strike="noStrike" spc="-1">
                <a:solidFill>
                  <a:srgbClr val="0000DC"/>
                </a:solidFill>
                <a:latin typeface="Arial"/>
                <a:ea typeface="DejaVu Sans"/>
              </a:rPr>
              <a:t>гібридні вектори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що містять реплікони з плазмід і необхідний реплікон з бактерії, дріжджів тощо, і спочатку клонують з подальшим відбором необхідних генів у добре вивченій системі.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04920" y="228600"/>
            <a:ext cx="8686080" cy="29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000"/>
          </a:bodyPr>
          <a:lstStyle/>
          <a:p>
            <a:pPr marL="547560" indent="-410400" algn="ctr">
              <a:lnSpc>
                <a:spcPct val="100000"/>
              </a:lnSpc>
              <a:spcBef>
                <a:spcPts val="780"/>
              </a:spcBef>
            </a:pPr>
            <a:r>
              <a:rPr lang="ru-RU" sz="3900" b="1" i="1" strike="noStrike" spc="-1">
                <a:solidFill>
                  <a:srgbClr val="7030A0"/>
                </a:solidFill>
                <a:latin typeface="Calibri"/>
              </a:rPr>
              <a:t>ЯК УТВОРЮЮТЬСЯ НАЗВИ РЕСТРИКТАЗ:</a:t>
            </a:r>
            <a:endParaRPr lang="ru-RU" sz="3900" b="0" strike="noStrike" spc="-1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Назва виду бактерій, в клітинах яких було виявлено рестриктазу;</a:t>
            </a:r>
            <a:endParaRPr lang="ru-RU" sz="2800" b="0" strike="noStrike" spc="-1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В якому порядку з клітин даного виду рестриктаза була ідентифікована, очищена та охарактеризована.</a:t>
            </a:r>
            <a:endParaRPr lang="ru-RU" sz="28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571680" y="2714760"/>
            <a:ext cx="8228880" cy="39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ПРИКЛАД: </a:t>
            </a:r>
            <a:r>
              <a:rPr lang="ru-RU" sz="3600" b="1" i="1" strike="noStrike" spc="-1">
                <a:solidFill>
                  <a:srgbClr val="CA00CA"/>
                </a:solidFill>
                <a:latin typeface="Calibri"/>
                <a:ea typeface="DejaVu Sans"/>
              </a:rPr>
              <a:t>Eco</a:t>
            </a:r>
            <a:r>
              <a:rPr lang="ru-RU" sz="3600" b="1" strike="noStrike" spc="-1">
                <a:solidFill>
                  <a:srgbClr val="CA00CA"/>
                </a:solidFill>
                <a:latin typeface="Calibri"/>
                <a:ea typeface="DejaVu Sans"/>
              </a:rPr>
              <a:t>RI</a:t>
            </a:r>
            <a:endParaRPr lang="ru-RU" sz="3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FF0000"/>
                </a:solidFill>
                <a:latin typeface="Calibri"/>
                <a:ea typeface="DejaVu Sans"/>
              </a:rPr>
              <a:t>R</a:t>
            </a: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– ШТАМ </a:t>
            </a:r>
            <a:r>
              <a:rPr lang="ru-RU" sz="36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1" i="1" strike="noStrike" spc="-1">
                <a:solidFill>
                  <a:srgbClr val="008400"/>
                </a:solidFill>
                <a:latin typeface="Calibri"/>
                <a:ea typeface="DejaVu Sans"/>
              </a:rPr>
              <a:t>E.coli  </a:t>
            </a:r>
            <a:endParaRPr lang="ru-RU" sz="3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– ПЕРША РЕСТРИКТАЗА, ЯКУ БУЛО ІДЕНТИФІКОВАНО І ОХАРАКТЕРИЗОВАНО В КЛІТИНАХ ДАНОГО ШТАМУ </a:t>
            </a:r>
            <a:r>
              <a:rPr lang="ru-RU" sz="36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E.coli</a:t>
            </a: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286200" y="453600"/>
            <a:ext cx="8641440" cy="545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Потім виділені </a:t>
            </a:r>
            <a:r>
              <a:rPr lang="ru-RU" sz="2200" b="1" i="1" strike="noStrike" spc="-1">
                <a:solidFill>
                  <a:srgbClr val="0072E4"/>
                </a:solidFill>
                <a:latin typeface="Arial"/>
                <a:ea typeface="DejaVu Sans"/>
              </a:rPr>
              <a:t>рекомбінантні плазміди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вводять у новий організм.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Такі вектори повинні містити ген (або гени), що надає клітині-господарю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легко тестовану ознаку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Серед дріжджів найбільш повно вивчений вид </a:t>
            </a:r>
            <a:r>
              <a:rPr lang="ru-RU" sz="2200" b="1" i="1" strike="noStrike" spc="-1">
                <a:solidFill>
                  <a:srgbClr val="0000DC"/>
                </a:solidFill>
                <a:latin typeface="Arial"/>
                <a:ea typeface="DejaVu Sans"/>
              </a:rPr>
              <a:t>S. cerevisiae.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Більшість штамів дріжджів містять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автономно реплікуючу кільцеву ДНК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Робота з дріжджами полегшується тим, що подібно до бактерій, вони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можуть рости в рідкому середовищі й давати колонії на твердому середовищі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, а такі мають порівняно короткий час регенерації.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9C009C"/>
                </a:solidFill>
                <a:latin typeface="Arial"/>
                <a:ea typeface="DejaVu Sans"/>
              </a:rPr>
              <a:t>Проблема введення генів у клітини ссавців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дуже важлива для дослідження функціонування генів вищих еукаріот.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Попередньо клоновані гени вводять у клітину тварин різними шляхами. 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285840" y="285840"/>
            <a:ext cx="8641440" cy="560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Сутність одного з них полягає у </a:t>
            </a:r>
            <a:r>
              <a:rPr lang="ru-RU" sz="2000" b="1" i="1" strike="noStrike" spc="-1">
                <a:solidFill>
                  <a:srgbClr val="0000DC"/>
                </a:solidFill>
                <a:latin typeface="Arial"/>
                <a:ea typeface="DejaVu Sans"/>
              </a:rPr>
              <a:t>трансформації клітин потрібним геном, сполученим з одним з генів, для яких здійснюється селекція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Для ідентифікації і розмноження клітин, що містять інтегровану ДНК, розроблено </a:t>
            </a:r>
            <a:r>
              <a:rPr lang="ru-RU" sz="2200" b="1" strike="noStrike" spc="-1">
                <a:solidFill>
                  <a:srgbClr val="008400"/>
                </a:solidFill>
                <a:latin typeface="Arial"/>
                <a:ea typeface="DejaVu Sans"/>
              </a:rPr>
              <a:t>метод-маркери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0000"/>
                </a:solidFill>
                <a:latin typeface="Arial"/>
                <a:ea typeface="DejaVu Sans"/>
              </a:rPr>
              <a:t>Селективні маркери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дають можливість уводити в клітини ссавців будь-який ген, попередньо створений з клонованим селективним маркером.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 останні роки сконструйовано велику кількість так званих </a:t>
            </a:r>
            <a:r>
              <a:rPr lang="ru-RU" sz="2000" b="1" strike="noStrike" spc="-1">
                <a:solidFill>
                  <a:srgbClr val="005800"/>
                </a:solidFill>
                <a:latin typeface="Arial"/>
                <a:ea typeface="DejaVu Sans"/>
              </a:rPr>
              <a:t>човникових векторів і їх рекомбінантних похідних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які здатні до реплікації у тваринних, бактеріальних клітинах, що експресують клонований ген у тваринній клітині.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Одне з найважливіших завдань генної інженерії – </a:t>
            </a:r>
            <a:r>
              <a:rPr lang="ru-RU" sz="20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розробка технологій зі створення векторів, які подібні плазміді, не вбивають клітинугосподаря й ефективно експресують клонований ген у тваринній клітині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Становлять важливий інтерес </a:t>
            </a:r>
            <a:r>
              <a:rPr lang="ru-RU" sz="2000" b="1" strike="noStrike" spc="-1">
                <a:solidFill>
                  <a:srgbClr val="007FFE"/>
                </a:solidFill>
                <a:latin typeface="Arial"/>
                <a:ea typeface="DejaVu Sans"/>
              </a:rPr>
              <a:t>мікроін’єкції ДНК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безпосередньо в ядро клітини.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214200" y="474120"/>
            <a:ext cx="8641440" cy="57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4F9E"/>
                </a:solidFill>
                <a:latin typeface="Arial"/>
                <a:ea typeface="DejaVu Sans"/>
              </a:rPr>
              <a:t>Трансформація соматичних клітин ссавців 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відкриває можливість для вивчення механізмів регуляції експресії генів і цілеспрямованого модифікування генетичного апарату клітини тварин, людини.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Культури клітин ссавців можуть стати ефективним джерелом виділення низки вірусних антигенів з метою отримання таких </a:t>
            </a:r>
            <a:r>
              <a:rPr lang="ru-RU" sz="2200" b="1" i="1" strike="noStrike" spc="-1">
                <a:solidFill>
                  <a:srgbClr val="0000B0"/>
                </a:solidFill>
                <a:latin typeface="Arial"/>
                <a:ea typeface="DejaVu Sans"/>
              </a:rPr>
              <a:t>необхідних вакцин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Сьогодні вже дещо розроблено с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пособи введення генів у ембріональні клітини ссавців, мух та окремих рослин з метою зміни властивостей організму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– швидкість росту, стійкість до захворювань, впливу зовнішніх факторів.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З’ясовано, що </a:t>
            </a:r>
            <a:r>
              <a:rPr lang="ru-RU" sz="2200" b="1" strike="noStrike" spc="-1">
                <a:solidFill>
                  <a:srgbClr val="000084"/>
                </a:solidFill>
                <a:latin typeface="Arial"/>
                <a:ea typeface="DejaVu Sans"/>
              </a:rPr>
              <a:t>рівень експресії стороннього гену залежить від місця інтеграції ДНК з хромосомами, від диференцювання тканин.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432000" y="574920"/>
            <a:ext cx="8210520" cy="3746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Незважаючи на </a:t>
            </a:r>
            <a:r>
              <a:rPr lang="ru-RU" sz="2400" b="1" i="1" strike="noStrike" spc="-1">
                <a:solidFill>
                  <a:srgbClr val="0000DC"/>
                </a:solidFill>
                <a:latin typeface="Times New Roman"/>
                <a:ea typeface="Calibri"/>
              </a:rPr>
              <a:t>певні успіхи в галузі інтеграції сторонніх генів у ембріональні клітини тварин,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до цих пір не вдалося вбудувати сторонню ДНК у задану ділянку хромосоми, витіснити ген і замінити його новою нуклеотидною послідовністю, підпорядкувати новий ген системі регуляції організму.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Подолання цих труднощів дозволить успішно здійснювати </a:t>
            </a:r>
            <a:r>
              <a:rPr lang="ru-RU" sz="2400" b="1" strike="noStrike" spc="-1">
                <a:solidFill>
                  <a:srgbClr val="B400B4"/>
                </a:solidFill>
                <a:latin typeface="Times New Roman"/>
                <a:ea typeface="Calibri"/>
              </a:rPr>
              <a:t>генотерапію людини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, а саме: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лікування кількох десятків генетичних захворювань, які зумовлені відсутністю чи дефектами генів.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572760" y="288000"/>
            <a:ext cx="8282880" cy="490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600" b="1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Використання</a:t>
            </a:r>
            <a:r>
              <a:rPr lang="ru-RU" sz="26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6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генетичної</a:t>
            </a:r>
            <a:r>
              <a:rPr lang="ru-RU" sz="2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6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інженерії</a:t>
            </a:r>
            <a:r>
              <a:rPr lang="ru-RU" sz="2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.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296280" y="939600"/>
            <a:ext cx="8639640" cy="55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7C007C"/>
                </a:solidFill>
                <a:latin typeface="Arial"/>
                <a:ea typeface="DejaVu Sans"/>
              </a:rPr>
              <a:t>Перспективою </a:t>
            </a:r>
            <a:r>
              <a:rPr lang="ru-RU" sz="1800" b="1" i="1" strike="noStrike" spc="-1" dirty="0" err="1">
                <a:solidFill>
                  <a:srgbClr val="7C007C"/>
                </a:solidFill>
                <a:latin typeface="Arial"/>
                <a:ea typeface="DejaVu Sans"/>
              </a:rPr>
              <a:t>використання</a:t>
            </a:r>
            <a:r>
              <a:rPr lang="ru-RU" sz="1800" b="1" i="1" strike="noStrike" spc="-1" dirty="0">
                <a:solidFill>
                  <a:srgbClr val="7C007C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7C007C"/>
                </a:solidFill>
                <a:latin typeface="Arial"/>
                <a:ea typeface="DejaVu Sans"/>
              </a:rPr>
              <a:t>генетичної</a:t>
            </a:r>
            <a:r>
              <a:rPr lang="ru-RU" sz="1800" b="1" i="1" strike="noStrike" spc="-1" dirty="0">
                <a:solidFill>
                  <a:srgbClr val="7C007C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7C007C"/>
                </a:solidFill>
                <a:latin typeface="Arial"/>
                <a:ea typeface="DejaVu Sans"/>
              </a:rPr>
              <a:t>інженерії</a:t>
            </a:r>
            <a:r>
              <a:rPr lang="ru-RU" sz="1800" b="1" i="1" strike="noStrike" spc="-1" dirty="0">
                <a:solidFill>
                  <a:srgbClr val="7C007C"/>
                </a:solidFill>
                <a:latin typeface="Arial"/>
                <a:ea typeface="DejaVu Sans"/>
              </a:rPr>
              <a:t> є </a:t>
            </a:r>
            <a:r>
              <a:rPr lang="ru-RU" sz="1800" b="1" i="1" strike="noStrike" spc="-1" dirty="0" err="1">
                <a:solidFill>
                  <a:srgbClr val="7C007C"/>
                </a:solidFill>
                <a:latin typeface="Arial"/>
                <a:ea typeface="DejaVu Sans"/>
              </a:rPr>
              <a:t>зміна</a:t>
            </a:r>
            <a:r>
              <a:rPr lang="ru-RU" sz="1800" b="1" i="1" strike="noStrike" spc="-1" dirty="0">
                <a:solidFill>
                  <a:srgbClr val="7C007C"/>
                </a:solidFill>
                <a:latin typeface="Arial"/>
                <a:ea typeface="DejaVu Sans"/>
              </a:rPr>
              <a:t> низки </a:t>
            </a:r>
            <a:r>
              <a:rPr lang="ru-RU" sz="1800" b="1" i="1" strike="noStrike" spc="-1" dirty="0" err="1">
                <a:solidFill>
                  <a:srgbClr val="7C007C"/>
                </a:solidFill>
                <a:latin typeface="Arial"/>
                <a:ea typeface="DejaVu Sans"/>
              </a:rPr>
              <a:t>властивостей</a:t>
            </a:r>
            <a:r>
              <a:rPr lang="ru-RU" sz="1800" b="1" i="1" strike="noStrike" spc="-1" dirty="0">
                <a:solidFill>
                  <a:srgbClr val="7C007C"/>
                </a:solidFill>
                <a:latin typeface="Arial"/>
                <a:ea typeface="DejaVu Sans"/>
              </a:rPr>
              <a:t>, </a:t>
            </a:r>
            <a:r>
              <a:rPr lang="ru-RU" sz="1800" b="1" i="1" strike="noStrike" spc="-1" dirty="0" err="1">
                <a:solidFill>
                  <a:srgbClr val="7C007C"/>
                </a:solidFill>
                <a:latin typeface="Arial"/>
                <a:ea typeface="DejaVu Sans"/>
              </a:rPr>
              <a:t>важливих</a:t>
            </a:r>
            <a:r>
              <a:rPr lang="ru-RU" sz="1800" b="1" i="1" strike="noStrike" spc="-1" dirty="0">
                <a:solidFill>
                  <a:srgbClr val="7C007C"/>
                </a:solidFill>
                <a:latin typeface="Arial"/>
                <a:ea typeface="DejaVu Sans"/>
              </a:rPr>
              <a:t> для </a:t>
            </a:r>
            <a:r>
              <a:rPr lang="ru-RU" sz="1800" b="1" i="1" strike="noStrike" spc="-1" dirty="0" err="1">
                <a:solidFill>
                  <a:srgbClr val="7C007C"/>
                </a:solidFill>
                <a:latin typeface="Arial"/>
                <a:ea typeface="DejaVu Sans"/>
              </a:rPr>
              <a:t>людини</a:t>
            </a:r>
            <a:r>
              <a:rPr lang="ru-RU" sz="1800" b="1" i="1" strike="noStrike" spc="-1" dirty="0">
                <a:solidFill>
                  <a:srgbClr val="7C007C"/>
                </a:solidFill>
                <a:latin typeface="Arial"/>
                <a:ea typeface="DejaVu Sans"/>
              </a:rPr>
              <a:t>, </a:t>
            </a:r>
            <a:r>
              <a:rPr lang="ru-RU" sz="1800" b="1" i="1" strike="noStrike" spc="-1" dirty="0" err="1">
                <a:solidFill>
                  <a:srgbClr val="7C007C"/>
                </a:solidFill>
                <a:latin typeface="Arial"/>
                <a:ea typeface="DejaVu Sans"/>
              </a:rPr>
              <a:t>організмів</a:t>
            </a:r>
            <a:r>
              <a:rPr lang="ru-RU" sz="1800" b="1" i="1" strike="noStrike" spc="-1" dirty="0">
                <a:solidFill>
                  <a:srgbClr val="7C007C"/>
                </a:solidFill>
                <a:latin typeface="Arial"/>
                <a:ea typeface="DejaVu Sans"/>
              </a:rPr>
              <a:t>, а </a:t>
            </a:r>
            <a:r>
              <a:rPr lang="ru-RU" sz="1800" b="1" i="1" strike="noStrike" spc="-1" dirty="0" err="1">
                <a:solidFill>
                  <a:srgbClr val="7C007C"/>
                </a:solidFill>
                <a:latin typeface="Arial"/>
                <a:ea typeface="DejaVu Sans"/>
              </a:rPr>
              <a:t>саме</a:t>
            </a:r>
            <a:r>
              <a:rPr lang="ru-RU" sz="1800" b="1" i="1" strike="noStrike" spc="-1" dirty="0">
                <a:solidFill>
                  <a:srgbClr val="7C007C"/>
                </a:solidFill>
                <a:latin typeface="Arial"/>
                <a:ea typeface="DejaVu Sans"/>
              </a:rPr>
              <a:t>: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підвищення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продуктивності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організмів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підвищення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резистентності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організмів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захворювань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збільшення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швидкості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росту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організмів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поліпшення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продукції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Організми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що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містять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своєму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геномі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рекомбінантний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сторонній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ген),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називають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8400"/>
                </a:solidFill>
                <a:latin typeface="Arial"/>
                <a:ea typeface="DejaVu Sans"/>
              </a:rPr>
              <a:t>трансгенними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інтегрований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ген – </a:t>
            </a:r>
            <a:r>
              <a:rPr lang="ru-RU" sz="1800" b="1" strike="noStrike" spc="-1" dirty="0" err="1">
                <a:solidFill>
                  <a:srgbClr val="008400"/>
                </a:solidFill>
                <a:latin typeface="Arial"/>
                <a:ea typeface="DejaVu Sans"/>
              </a:rPr>
              <a:t>трансгеном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Продукт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цього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гену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білок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має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назву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8400"/>
                </a:solidFill>
                <a:latin typeface="Arial"/>
                <a:ea typeface="DejaVu Sans"/>
              </a:rPr>
              <a:t>трансгенного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 dirty="0" err="1">
                <a:solidFill>
                  <a:srgbClr val="9C009C"/>
                </a:solidFill>
                <a:latin typeface="Arial"/>
                <a:ea typeface="DejaVu Sans"/>
              </a:rPr>
              <a:t>Перспективним</a:t>
            </a:r>
            <a:r>
              <a:rPr lang="ru-RU" sz="1800" b="1" i="1" strike="noStrike" spc="-1" dirty="0">
                <a:solidFill>
                  <a:srgbClr val="9C009C"/>
                </a:solidFill>
                <a:latin typeface="Arial"/>
                <a:ea typeface="DejaVu Sans"/>
              </a:rPr>
              <a:t> є </a:t>
            </a:r>
            <a:r>
              <a:rPr lang="ru-RU" sz="1800" b="1" i="1" strike="noStrike" spc="-1" dirty="0" err="1">
                <a:solidFill>
                  <a:srgbClr val="9C009C"/>
                </a:solidFill>
                <a:latin typeface="Arial"/>
                <a:ea typeface="DejaVu Sans"/>
              </a:rPr>
              <a:t>отримання</a:t>
            </a:r>
            <a:r>
              <a:rPr lang="ru-RU" sz="1800" b="1" i="1" strike="noStrike" spc="-1" dirty="0">
                <a:solidFill>
                  <a:srgbClr val="9C009C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9C009C"/>
                </a:solidFill>
                <a:latin typeface="Arial"/>
                <a:ea typeface="DejaVu Sans"/>
              </a:rPr>
              <a:t>трансгенних</a:t>
            </a:r>
            <a:r>
              <a:rPr lang="ru-RU" sz="1800" b="1" i="1" strike="noStrike" spc="-1" dirty="0">
                <a:solidFill>
                  <a:srgbClr val="9C009C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9C009C"/>
                </a:solidFill>
                <a:latin typeface="Arial"/>
                <a:ea typeface="DejaVu Sans"/>
              </a:rPr>
              <a:t>тварин</a:t>
            </a:r>
            <a:r>
              <a:rPr lang="ru-RU" sz="1800" b="1" i="1" strike="noStrike" spc="-1" dirty="0">
                <a:solidFill>
                  <a:srgbClr val="9C009C"/>
                </a:solidFill>
                <a:latin typeface="Arial"/>
                <a:ea typeface="DejaVu Sans"/>
              </a:rPr>
              <a:t>, яке </a:t>
            </a:r>
            <a:r>
              <a:rPr lang="ru-RU" sz="1800" b="1" i="1" strike="noStrike" spc="-1" dirty="0" err="1">
                <a:solidFill>
                  <a:srgbClr val="9C009C"/>
                </a:solidFill>
                <a:latin typeface="Arial"/>
                <a:ea typeface="DejaVu Sans"/>
              </a:rPr>
              <a:t>містить</a:t>
            </a:r>
            <a:r>
              <a:rPr lang="ru-RU" sz="1800" b="1" i="1" strike="noStrike" spc="-1" dirty="0">
                <a:solidFill>
                  <a:srgbClr val="9C009C"/>
                </a:solidFill>
                <a:latin typeface="Arial"/>
                <a:ea typeface="DejaVu Sans"/>
              </a:rPr>
              <a:t> низку </a:t>
            </a:r>
            <a:r>
              <a:rPr lang="ru-RU" sz="1800" b="1" i="1" strike="noStrike" spc="-1" dirty="0" err="1">
                <a:solidFill>
                  <a:srgbClr val="9C009C"/>
                </a:solidFill>
                <a:latin typeface="Arial"/>
                <a:ea typeface="DejaVu Sans"/>
              </a:rPr>
              <a:t>етапів</a:t>
            </a:r>
            <a:r>
              <a:rPr lang="ru-RU" sz="1800" b="1" i="1" strike="noStrike" spc="-1" dirty="0">
                <a:solidFill>
                  <a:srgbClr val="9C009C"/>
                </a:solidFill>
                <a:latin typeface="Arial"/>
                <a:ea typeface="DejaVu Sans"/>
              </a:rPr>
              <a:t>: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1)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приготування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ДНК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мікроін’єкції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2)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отримання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ембріонів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організмів-донорів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3)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мікроін’єкція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ДНК і пересадка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ін’єкованих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ембріонів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яйцевід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після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культивування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матку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синхронізованих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реципієнтів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4)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нащадків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що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народилися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експресію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трансгена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рівні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транскрипції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трансляції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 dirty="0" err="1">
                <a:solidFill>
                  <a:srgbClr val="0000DC"/>
                </a:solidFill>
                <a:latin typeface="Arial"/>
                <a:ea typeface="DejaVu Sans"/>
              </a:rPr>
              <a:t>Трансгенне</a:t>
            </a:r>
            <a:r>
              <a:rPr lang="ru-RU" sz="1800" b="1" i="1" strike="noStrike" spc="-1" dirty="0">
                <a:solidFill>
                  <a:srgbClr val="0000DC"/>
                </a:solidFill>
                <a:latin typeface="Arial"/>
                <a:ea typeface="DejaVu Sans"/>
              </a:rPr>
              <a:t> потомство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отримують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шляхом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використання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традиційних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методів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розведення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тварин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 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312480" y="144000"/>
            <a:ext cx="8641800" cy="65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0000B0"/>
                </a:solidFill>
                <a:latin typeface="Arial"/>
                <a:ea typeface="DejaVu Sans"/>
              </a:rPr>
              <a:t>Для трансформації генів у геном тварин використовують такі прийоми: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мікроін’єкція ДНК у пронуклеус зигот або у бластомер двоклітинного ембріона (найбільш поширений прийом);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уведення ДНК за допомогою вірусних векторів;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отримання трансгенних химер з генетично трансформованих клітин та ембріонів.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9C009C"/>
                </a:solidFill>
                <a:latin typeface="Arial"/>
                <a:ea typeface="DejaVu Sans"/>
              </a:rPr>
              <a:t>Мікроін’єкції ДНК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здійснюють піпеткою діаметром 1 мкм, потім ембріони культивують до пересадки й переносять одночасно </a:t>
            </a:r>
            <a:r>
              <a:rPr lang="ru-RU" sz="2000" b="1" i="1" strike="noStrike" spc="-1">
                <a:solidFill>
                  <a:srgbClr val="3B7600"/>
                </a:solidFill>
                <a:latin typeface="Arial"/>
                <a:ea typeface="DejaVu Sans"/>
              </a:rPr>
              <a:t>20–30 ін’єктованих зигот у яйцеводи (хірургічним шляхом)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Здійснюють аналізи на доказ інтеграції та експресії ДНК у трансгенних тварин, виділяючи РНК із тканин, аналізом екзогенних білків.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5D005D"/>
                </a:solidFill>
                <a:latin typeface="Arial"/>
                <a:ea typeface="DejaVu Sans"/>
              </a:rPr>
              <a:t>Організми, які народилися, можуть бути: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трансгенні;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– мозаїки (походять з однієї зиготи, але мають різні генотипи, вони складають 30% від потомства); частина мозаїк не дає початок трансгенним лініях і не передає трансгени за спадщиною.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144000" y="72000"/>
            <a:ext cx="8855640" cy="670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i="1" strike="noStrike" spc="-1">
                <a:solidFill>
                  <a:srgbClr val="9C009C"/>
                </a:solidFill>
                <a:latin typeface="Arial"/>
                <a:ea typeface="DejaVu Sans"/>
              </a:rPr>
              <a:t>Завданнями сільськогосподарської біотехнології тваринництва є: </a:t>
            </a:r>
            <a:endParaRPr lang="ru-RU" sz="26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E007F"/>
                </a:solidFill>
                <a:latin typeface="Arial"/>
                <a:ea typeface="DejaVu Sans"/>
              </a:rPr>
              <a:t>1. Створення тварин–біореакторів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які є продуцентами цінних біологічно активних речовин. Так, отриманий гормон росту підвищує надої на 23–31% при дозі 13 мг на день, інші форми препарату можна використовувати один раз на тиждень. Уведення гормону росту молодняку збільшує добові прирости на 20-30% при скороченні витрат кормів. При введенні цього ж гормону окремим тваринам здійснюється підвищення вмісту білка і зменшення жиру в тканинах. </a:t>
            </a:r>
            <a:endParaRPr lang="ru-RU" sz="18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E007F"/>
                </a:solidFill>
                <a:latin typeface="Arial"/>
                <a:ea typeface="DejaVu Sans"/>
              </a:rPr>
              <a:t>2. Виділення трансгенних тварин, стійких до захворювань.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Має велике значення у тваринництві, поки результати незначні, але обнадійливі. Так, створені </a:t>
            </a:r>
            <a:r>
              <a:rPr lang="ru-RU" sz="1800" b="1" i="1" strike="noStrike" spc="-1">
                <a:solidFill>
                  <a:srgbClr val="008400"/>
                </a:solidFill>
                <a:latin typeface="Arial"/>
                <a:ea typeface="DejaVu Sans"/>
              </a:rPr>
              <a:t>популяції скота з домішкою крові інших тварин, стійких до кровно-паразитних захворювань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із властивостями стійкості. Установлено, що захисні механізми від інфекційних захворювань зумовлені перешкодою проникненню збудника або зміною рецепторів. У мишей виявлено </a:t>
            </a:r>
            <a:r>
              <a:rPr lang="ru-RU" sz="1800" b="1" i="1" strike="noStrike" spc="-1">
                <a:solidFill>
                  <a:srgbClr val="00763B"/>
                </a:solidFill>
                <a:latin typeface="Arial"/>
                <a:ea typeface="DejaVu Sans"/>
              </a:rPr>
              <a:t>ген (Мх) резистентності до грипу А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який у модификаційній формі наявний у всіх ссавців. Цей ген виділено, клоновано та використовують для одержання т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рансгенних свиней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але стійкість їх до вірусу грипу А доки не доведено. У культурі клітин з нирок трансгенних кроликів отримують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трансгенну РНК, яка резистентна до аденовірусу Н5.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Ведуться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роботи з отримання трансгенних тварин, стійких до маститу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за рахунок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підвищення вмісту білка лактоферину в їх молочній залозі.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160560" y="238320"/>
            <a:ext cx="8713080" cy="649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 dirty="0" err="1" smtClean="0">
                <a:solidFill>
                  <a:srgbClr val="FE007F"/>
                </a:solidFill>
                <a:latin typeface="Arial"/>
                <a:ea typeface="DejaVu Sans"/>
              </a:rPr>
              <a:t>Отримання</a:t>
            </a:r>
            <a:r>
              <a:rPr lang="ru-RU" sz="2000" b="1" strike="noStrike" spc="-1" dirty="0" smtClean="0">
                <a:solidFill>
                  <a:srgbClr val="FE007F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біологічно</a:t>
            </a:r>
            <a:r>
              <a:rPr lang="ru-RU" sz="2000" b="1" strike="noStrike" spc="-1" dirty="0">
                <a:solidFill>
                  <a:srgbClr val="FE007F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активних</a:t>
            </a:r>
            <a:r>
              <a:rPr lang="ru-RU" sz="2000" b="1" strike="noStrike" spc="-1" dirty="0">
                <a:solidFill>
                  <a:srgbClr val="FE007F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сполук</a:t>
            </a:r>
            <a:r>
              <a:rPr lang="ru-RU" sz="2000" b="1" strike="noStrike" spc="-1" dirty="0">
                <a:solidFill>
                  <a:srgbClr val="FE007F"/>
                </a:solidFill>
                <a:latin typeface="Arial"/>
                <a:ea typeface="DejaVu Sans"/>
              </a:rPr>
              <a:t> за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рахунок</a:t>
            </a:r>
            <a:r>
              <a:rPr lang="ru-RU" sz="2000" b="1" strike="noStrike" spc="-1" dirty="0">
                <a:solidFill>
                  <a:srgbClr val="FE007F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включення</a:t>
            </a:r>
            <a:r>
              <a:rPr lang="ru-RU" sz="2000" b="1" strike="noStrike" spc="-1" dirty="0">
                <a:solidFill>
                  <a:srgbClr val="FE007F"/>
                </a:solidFill>
                <a:latin typeface="Arial"/>
                <a:ea typeface="DejaVu Sans"/>
              </a:rPr>
              <a:t> в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клітини</a:t>
            </a:r>
            <a:r>
              <a:rPr lang="ru-RU" sz="2000" b="1" strike="noStrike" spc="-1" dirty="0">
                <a:solidFill>
                  <a:srgbClr val="FE007F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організму</a:t>
            </a:r>
            <a:r>
              <a:rPr lang="ru-RU" sz="2000" b="1" strike="noStrike" spc="-1" dirty="0">
                <a:solidFill>
                  <a:srgbClr val="FE007F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генів</a:t>
            </a:r>
            <a:r>
              <a:rPr lang="ru-RU" sz="2000" b="1" strike="noStrike" spc="-1" dirty="0">
                <a:solidFill>
                  <a:srgbClr val="FE007F"/>
                </a:solidFill>
                <a:latin typeface="Arial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що</a:t>
            </a:r>
            <a:r>
              <a:rPr lang="ru-RU" sz="2000" b="1" strike="noStrike" spc="-1" dirty="0">
                <a:solidFill>
                  <a:srgbClr val="FE007F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викликають</a:t>
            </a:r>
            <a:r>
              <a:rPr lang="ru-RU" sz="2000" b="1" strike="noStrike" spc="-1" dirty="0">
                <a:solidFill>
                  <a:srgbClr val="FE007F"/>
                </a:solidFill>
                <a:latin typeface="Arial"/>
                <a:ea typeface="DejaVu Sans"/>
              </a:rPr>
              <a:t> у них синтез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нових</a:t>
            </a:r>
            <a:r>
              <a:rPr lang="ru-RU" sz="2000" b="1" strike="noStrike" spc="-1" dirty="0">
                <a:solidFill>
                  <a:srgbClr val="FE007F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E007F"/>
                </a:solidFill>
                <a:latin typeface="Arial"/>
                <a:ea typeface="DejaVu Sans"/>
              </a:rPr>
              <a:t>білків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Так,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трансгенні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тварини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переваги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перед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мікроорганізмами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клітинними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системами.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Нові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білки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які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одержують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</a:t>
            </a:r>
            <a:r>
              <a:rPr lang="ru-RU" sz="1800" b="1" i="1" strike="noStrike" spc="-1" dirty="0">
                <a:solidFill>
                  <a:srgbClr val="0084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8400"/>
                </a:solidFill>
                <a:latin typeface="Arial"/>
                <a:ea typeface="DejaVu Sans"/>
              </a:rPr>
              <a:t>лініях</a:t>
            </a:r>
            <a:r>
              <a:rPr lang="ru-RU" sz="1800" b="1" i="1" strike="noStrike" spc="-1" dirty="0">
                <a:solidFill>
                  <a:srgbClr val="0084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8400"/>
                </a:solidFill>
                <a:latin typeface="Arial"/>
                <a:ea typeface="DejaVu Sans"/>
              </a:rPr>
              <a:t>трансгенних</a:t>
            </a:r>
            <a:r>
              <a:rPr lang="ru-RU" sz="1800" b="1" i="1" strike="noStrike" spc="-1" dirty="0">
                <a:solidFill>
                  <a:srgbClr val="0084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8400"/>
                </a:solidFill>
                <a:latin typeface="Arial"/>
                <a:ea typeface="DejaVu Sans"/>
              </a:rPr>
              <a:t>тварин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можуть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бути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модифікованими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й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можуть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спрямовано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експресирувати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молочної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залози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виходити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 молоком.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3B0076"/>
                </a:solidFill>
                <a:latin typeface="Arial"/>
                <a:ea typeface="DejaVu Sans"/>
              </a:rPr>
              <a:t>З молока </a:t>
            </a:r>
            <a:r>
              <a:rPr lang="ru-RU" sz="1800" b="1" i="1" strike="noStrike" spc="-1" dirty="0" err="1">
                <a:solidFill>
                  <a:srgbClr val="3B0076"/>
                </a:solidFill>
                <a:latin typeface="Arial"/>
                <a:ea typeface="DejaVu Sans"/>
              </a:rPr>
              <a:t>трансгенних</a:t>
            </a:r>
            <a:r>
              <a:rPr lang="ru-RU" sz="1800" b="1" i="1" strike="noStrike" spc="-1" dirty="0">
                <a:solidFill>
                  <a:srgbClr val="3B0076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3B0076"/>
                </a:solidFill>
                <a:latin typeface="Arial"/>
                <a:ea typeface="DejaVu Sans"/>
              </a:rPr>
              <a:t>тварин</a:t>
            </a:r>
            <a:r>
              <a:rPr lang="ru-RU" sz="1800" b="1" i="1" strike="noStrike" spc="-1" dirty="0">
                <a:solidFill>
                  <a:srgbClr val="3B0076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3B0076"/>
                </a:solidFill>
                <a:latin typeface="Arial"/>
                <a:ea typeface="DejaVu Sans"/>
              </a:rPr>
              <a:t>отримують</a:t>
            </a:r>
            <a:r>
              <a:rPr lang="ru-RU" sz="1800" b="1" i="1" strike="noStrike" spc="-1" dirty="0">
                <a:solidFill>
                  <a:srgbClr val="3B0076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3B0076"/>
                </a:solidFill>
                <a:latin typeface="Arial"/>
                <a:ea typeface="DejaVu Sans"/>
              </a:rPr>
              <a:t>такі</a:t>
            </a:r>
            <a:r>
              <a:rPr lang="ru-RU" sz="1800" b="1" i="1" strike="noStrike" spc="-1" dirty="0">
                <a:solidFill>
                  <a:srgbClr val="3B0076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3B0076"/>
                </a:solidFill>
                <a:latin typeface="Arial"/>
                <a:ea typeface="DejaVu Sans"/>
              </a:rPr>
              <a:t>рекомбінантні</a:t>
            </a:r>
            <a:r>
              <a:rPr lang="ru-RU" sz="1800" b="1" i="1" strike="noStrike" spc="-1" dirty="0">
                <a:solidFill>
                  <a:srgbClr val="3B0076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3B0076"/>
                </a:solidFill>
                <a:latin typeface="Arial"/>
                <a:ea typeface="DejaVu Sans"/>
              </a:rPr>
              <a:t>білки</a:t>
            </a:r>
            <a:r>
              <a:rPr lang="ru-RU" sz="1800" b="1" i="1" strike="noStrike" spc="-1" dirty="0">
                <a:solidFill>
                  <a:srgbClr val="3B0076"/>
                </a:solidFill>
                <a:latin typeface="Arial"/>
                <a:ea typeface="DejaVu Sans"/>
              </a:rPr>
              <a:t> (на </a:t>
            </a:r>
            <a:r>
              <a:rPr lang="ru-RU" sz="1800" b="1" i="1" strike="noStrike" spc="-1" dirty="0" err="1">
                <a:solidFill>
                  <a:srgbClr val="3B0076"/>
                </a:solidFill>
                <a:latin typeface="Arial"/>
                <a:ea typeface="DejaVu Sans"/>
              </a:rPr>
              <a:t>стадії</a:t>
            </a:r>
            <a:r>
              <a:rPr lang="ru-RU" sz="1800" b="1" i="1" strike="noStrike" spc="-1" dirty="0">
                <a:solidFill>
                  <a:srgbClr val="3B0076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3B0076"/>
                </a:solidFill>
                <a:latin typeface="Arial"/>
                <a:ea typeface="DejaVu Sans"/>
              </a:rPr>
              <a:t>розробки</a:t>
            </a:r>
            <a:r>
              <a:rPr lang="ru-RU" sz="1800" b="1" i="1" strike="noStrike" spc="-1" dirty="0">
                <a:solidFill>
                  <a:srgbClr val="3B0076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3B0076"/>
                </a:solidFill>
                <a:latin typeface="Arial"/>
                <a:ea typeface="DejaVu Sans"/>
              </a:rPr>
              <a:t>або</a:t>
            </a:r>
            <a:r>
              <a:rPr lang="ru-RU" sz="1800" b="1" i="1" strike="noStrike" spc="-1" dirty="0">
                <a:solidFill>
                  <a:srgbClr val="3B0076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3B0076"/>
                </a:solidFill>
                <a:latin typeface="Arial"/>
                <a:ea typeface="DejaVu Sans"/>
              </a:rPr>
              <a:t>виробництва</a:t>
            </a:r>
            <a:r>
              <a:rPr lang="ru-RU" sz="1800" b="1" i="1" strike="noStrike" spc="-1" dirty="0">
                <a:solidFill>
                  <a:srgbClr val="3B0076"/>
                </a:solidFill>
                <a:latin typeface="Arial"/>
                <a:ea typeface="DejaVu Sans"/>
              </a:rPr>
              <a:t>):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людський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білок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антигемофільний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фактор 1Х;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L-1-антитрипсин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одержують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лактоферин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урокіназу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хімозин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одержують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); 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інтерлейкін-2.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Единбурзі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у </a:t>
            </a:r>
            <a:r>
              <a:rPr lang="ru-RU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1992 </a:t>
            </a:r>
            <a:r>
              <a:rPr lang="ru-RU" sz="18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році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виведено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B0"/>
                </a:solidFill>
                <a:latin typeface="Arial"/>
                <a:ea typeface="DejaVu Sans"/>
              </a:rPr>
              <a:t>трансгенних</a:t>
            </a:r>
            <a:r>
              <a:rPr lang="ru-RU" sz="1800" b="1" i="1" strike="noStrike" spc="-1" dirty="0">
                <a:solidFill>
                  <a:srgbClr val="0000B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B0"/>
                </a:solidFill>
                <a:latin typeface="Arial"/>
                <a:ea typeface="DejaVu Sans"/>
              </a:rPr>
              <a:t>овець</a:t>
            </a:r>
            <a:r>
              <a:rPr lang="ru-RU" sz="1800" b="1" i="1" strike="noStrike" spc="-1" dirty="0">
                <a:solidFill>
                  <a:srgbClr val="0000B0"/>
                </a:solidFill>
                <a:latin typeface="Arial"/>
                <a:ea typeface="DejaVu Sans"/>
              </a:rPr>
              <a:t> з геном L-1 – </a:t>
            </a:r>
            <a:r>
              <a:rPr lang="ru-RU" sz="1800" b="1" i="1" strike="noStrike" spc="-1" dirty="0" err="1">
                <a:solidFill>
                  <a:srgbClr val="0000B0"/>
                </a:solidFill>
                <a:latin typeface="Arial"/>
                <a:ea typeface="DejaVu Sans"/>
              </a:rPr>
              <a:t>антитрипсину</a:t>
            </a:r>
            <a:r>
              <a:rPr lang="ru-RU" sz="1800" b="1" i="1" strike="noStrike" spc="-1" dirty="0">
                <a:solidFill>
                  <a:srgbClr val="0000B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B0"/>
                </a:solidFill>
                <a:latin typeface="Arial"/>
                <a:ea typeface="DejaVu Sans"/>
              </a:rPr>
              <a:t>людини</a:t>
            </a:r>
            <a:r>
              <a:rPr lang="ru-RU" sz="1800" b="1" i="1" strike="noStrike" spc="-1" dirty="0">
                <a:solidFill>
                  <a:srgbClr val="0000B0"/>
                </a:solidFill>
                <a:latin typeface="Arial"/>
                <a:ea typeface="DejaVu Sans"/>
              </a:rPr>
              <a:t> та β-</a:t>
            </a:r>
            <a:r>
              <a:rPr lang="ru-RU" sz="1800" b="1" i="1" strike="noStrike" spc="-1" dirty="0" err="1">
                <a:solidFill>
                  <a:srgbClr val="0000B0"/>
                </a:solidFill>
                <a:latin typeface="Arial"/>
                <a:ea typeface="DejaVu Sans"/>
              </a:rPr>
              <a:t>глобуліном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Вміст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їх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молоці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складає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1 до 35 г/л,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що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відповідає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половині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всіх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білків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молоці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Так,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отримують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10 кг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трансгенного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білка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від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однієї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тварини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за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рік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, а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цього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достатньо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для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лікування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50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хворих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при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лікуванні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емфіземи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легенів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культурі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вихід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рекомбінантних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білків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становить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приблизно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200 мг/л, а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трансгенних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тварин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може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доходити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до 1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літра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214200" y="301680"/>
            <a:ext cx="5473440" cy="560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 допомогою методів генетичної інженерії сьогодні одержують інсулін.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Інсулін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– це гормон підшлункової залози, що регулює водний обмін і підтримує нормальний рівень цукру в крові.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Зниження його синтезу призводить до цукрового діабету.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FF"/>
                </a:solidFill>
                <a:latin typeface="Arial"/>
                <a:ea typeface="DejaVu Sans"/>
              </a:rPr>
              <a:t>Інсулін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–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це глобулярний білок, який містить 51 амінокислотний залишок, складається з двох поліпептидних ланцюгів, зв’язаних двома дисульфідними містками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Синтезується він з одноланцюгового попередника – проінсуліну. Для лікування найважчої форми діабету (інсулінозалежного діабету) використовують препарат</a:t>
            </a:r>
            <a:r>
              <a:rPr lang="ru-RU" sz="2000" b="1" i="1" strike="noStrike" spc="-1">
                <a:solidFill>
                  <a:srgbClr val="B400B4"/>
                </a:solidFill>
                <a:latin typeface="Arial"/>
                <a:ea typeface="DejaVu Sans"/>
              </a:rPr>
              <a:t> інсулін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40" name="Рисунок 439"/>
          <p:cNvPicPr/>
          <p:nvPr/>
        </p:nvPicPr>
        <p:blipFill>
          <a:blip r:embed="rId2"/>
          <a:stretch/>
        </p:blipFill>
        <p:spPr>
          <a:xfrm>
            <a:off x="6120000" y="144000"/>
            <a:ext cx="2680920" cy="1799640"/>
          </a:xfrm>
          <a:prstGeom prst="rect">
            <a:avLst/>
          </a:prstGeom>
          <a:ln>
            <a:noFill/>
          </a:ln>
        </p:spPr>
      </p:pic>
      <p:pic>
        <p:nvPicPr>
          <p:cNvPr id="441" name="Рисунок 440"/>
          <p:cNvPicPr/>
          <p:nvPr/>
        </p:nvPicPr>
        <p:blipFill>
          <a:blip r:embed="rId3"/>
          <a:srcRect l="8331" t="20828" r="8331" b="14588"/>
          <a:stretch/>
        </p:blipFill>
        <p:spPr>
          <a:xfrm>
            <a:off x="6120000" y="2232000"/>
            <a:ext cx="2879640" cy="2231640"/>
          </a:xfrm>
          <a:prstGeom prst="rect">
            <a:avLst/>
          </a:prstGeom>
          <a:ln>
            <a:noFill/>
          </a:ln>
        </p:spPr>
      </p:pic>
      <p:pic>
        <p:nvPicPr>
          <p:cNvPr id="442" name="Рисунок 441"/>
          <p:cNvPicPr/>
          <p:nvPr/>
        </p:nvPicPr>
        <p:blipFill>
          <a:blip r:embed="rId4"/>
          <a:srcRect t="22498" r="3610" b="22687"/>
          <a:stretch/>
        </p:blipFill>
        <p:spPr>
          <a:xfrm>
            <a:off x="5760000" y="4536000"/>
            <a:ext cx="3311640" cy="194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2165400" y="2143080"/>
            <a:ext cx="455364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7030A0"/>
                </a:solidFill>
                <a:latin typeface="Arial"/>
                <a:ea typeface="DejaVu Sans"/>
              </a:rPr>
              <a:t>Дякую за увагу!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304920" y="0"/>
            <a:ext cx="822888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7030A0"/>
                </a:solidFill>
                <a:latin typeface="Lucida Sans"/>
              </a:rPr>
              <a:t>ПРИКЛАДИ РЕСТРИКТАЗ</a:t>
            </a:r>
            <a:endParaRPr lang="ru-RU" sz="4000" b="0" strike="noStrike" spc="-1">
              <a:latin typeface="Arial"/>
            </a:endParaRPr>
          </a:p>
        </p:txBody>
      </p:sp>
      <p:graphicFrame>
        <p:nvGraphicFramePr>
          <p:cNvPr id="294" name="Table 2"/>
          <p:cNvGraphicFramePr/>
          <p:nvPr/>
        </p:nvGraphicFramePr>
        <p:xfrm>
          <a:off x="0" y="714240"/>
          <a:ext cx="9143640" cy="5928840"/>
        </p:xfrm>
        <a:graphic>
          <a:graphicData uri="http://schemas.openxmlformats.org/drawingml/2006/table">
            <a:tbl>
              <a:tblPr/>
              <a:tblGrid>
                <a:gridCol w="176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8840"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30000"/>
                        </a:lnSpc>
                      </a:pPr>
                      <a:r>
                        <a:rPr lang="ru-RU" sz="2400" b="1" strike="noStrike" spc="-1">
                          <a:solidFill>
                            <a:srgbClr val="008400"/>
                          </a:solidFill>
                          <a:latin typeface="Arial"/>
                        </a:rPr>
                        <a:t>ФЕРМЕНТ</a:t>
                      </a:r>
                      <a:endParaRPr lang="ru-RU" sz="2400" b="0" strike="noStrike" spc="-1">
                        <a:solidFill>
                          <a:srgbClr val="0084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30000"/>
                        </a:lnSpc>
                      </a:pPr>
                      <a:r>
                        <a:rPr lang="ru-RU" sz="2400" b="1" strike="noStrike" spc="-1">
                          <a:solidFill>
                            <a:srgbClr val="008400"/>
                          </a:solidFill>
                          <a:latin typeface="Arial"/>
                        </a:rPr>
                        <a:t>ОРГАНІЗМ</a:t>
                      </a:r>
                      <a:endParaRPr lang="ru-RU" sz="2400" b="0" strike="noStrike" spc="-1">
                        <a:solidFill>
                          <a:srgbClr val="0084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30000"/>
                        </a:lnSpc>
                      </a:pPr>
                      <a:r>
                        <a:rPr lang="ru-RU" sz="2400" b="1" strike="noStrike" spc="-1">
                          <a:solidFill>
                            <a:srgbClr val="008400"/>
                          </a:solidFill>
                          <a:latin typeface="Arial"/>
                        </a:rPr>
                        <a:t>САЙТ РЕСТРИКЦІЇ </a:t>
                      </a:r>
                      <a:endParaRPr lang="ru-RU" sz="2400" b="0" strike="noStrike" spc="-1">
                        <a:solidFill>
                          <a:srgbClr val="008400"/>
                        </a:solidFill>
                        <a:latin typeface="Arial"/>
                      </a:endParaRPr>
                    </a:p>
                    <a:p>
                      <a:pPr marL="635040" indent="-634320" algn="ctr">
                        <a:lnSpc>
                          <a:spcPct val="130000"/>
                        </a:lnSpc>
                      </a:pPr>
                      <a:r>
                        <a:rPr lang="ru-RU" sz="2400" b="1" strike="noStrike" spc="-1">
                          <a:solidFill>
                            <a:srgbClr val="008400"/>
                          </a:solidFill>
                          <a:latin typeface="Arial"/>
                        </a:rPr>
                        <a:t>(5' --&gt;3’)</a:t>
                      </a:r>
                      <a:endParaRPr lang="ru-RU" sz="2400" b="0" strike="noStrike" spc="-1">
                        <a:solidFill>
                          <a:srgbClr val="0084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80"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Bam HI </a:t>
                      </a:r>
                      <a:endParaRPr lang="ru-RU" sz="24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Bacillus amyloliquefaciens 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DC"/>
                          </a:solidFill>
                          <a:latin typeface="Arial"/>
                        </a:rPr>
                        <a:t>G* G A T C C </a:t>
                      </a:r>
                      <a:endParaRPr lang="ru-RU" sz="2400" b="0" strike="noStrike" spc="-1">
                        <a:solidFill>
                          <a:srgbClr val="0000DC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80"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Eco RI </a:t>
                      </a:r>
                      <a:endParaRPr lang="ru-RU" sz="24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Escherichia coli RY 13 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DC"/>
                          </a:solidFill>
                          <a:latin typeface="Arial"/>
                        </a:rPr>
                        <a:t>G* A A T T C </a:t>
                      </a:r>
                      <a:endParaRPr lang="ru-RU" sz="2400" b="0" strike="noStrike" spc="-1">
                        <a:solidFill>
                          <a:srgbClr val="0000DC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680"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Hind III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Haemophilus inflenzae Rd 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DC"/>
                          </a:solidFill>
                          <a:latin typeface="Arial"/>
                        </a:rPr>
                        <a:t>A* A G C T T </a:t>
                      </a:r>
                      <a:endParaRPr lang="ru-RU" sz="2400" b="0" strike="noStrike" spc="-1">
                        <a:solidFill>
                          <a:srgbClr val="0000DC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680"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Mbo I </a:t>
                      </a:r>
                      <a:endParaRPr lang="ru-RU" sz="24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Moraxella bovis 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DC"/>
                          </a:solidFill>
                          <a:latin typeface="Arial"/>
                        </a:rPr>
                        <a:t>*G A T C </a:t>
                      </a:r>
                      <a:endParaRPr lang="ru-RU" sz="2400" b="0" strike="noStrike" spc="-1">
                        <a:solidFill>
                          <a:srgbClr val="0000DC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680"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Pst I </a:t>
                      </a:r>
                      <a:endParaRPr lang="ru-RU" sz="24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Providencia stuartii 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DC"/>
                          </a:solidFill>
                          <a:latin typeface="Arial"/>
                        </a:rPr>
                        <a:t>C T G C A * G </a:t>
                      </a:r>
                      <a:endParaRPr lang="ru-RU" sz="2400" b="0" strike="noStrike" spc="-1">
                        <a:solidFill>
                          <a:srgbClr val="0000DC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680"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Sma I </a:t>
                      </a:r>
                      <a:endParaRPr lang="ru-RU" sz="24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Serratia marcescens 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DC"/>
                          </a:solidFill>
                          <a:latin typeface="Arial"/>
                        </a:rPr>
                        <a:t>C C C * G G G </a:t>
                      </a:r>
                      <a:endParaRPr lang="ru-RU" sz="2400" b="0" strike="noStrike" spc="-1">
                        <a:solidFill>
                          <a:srgbClr val="0000DC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680"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Taq I </a:t>
                      </a:r>
                      <a:endParaRPr lang="ru-RU" sz="24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Thermophilus aquaticus 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DC"/>
                          </a:solidFill>
                          <a:latin typeface="Arial"/>
                        </a:rPr>
                        <a:t>T * C G A </a:t>
                      </a:r>
                      <a:endParaRPr lang="ru-RU" sz="2400" b="0" strike="noStrike" spc="-1">
                        <a:solidFill>
                          <a:srgbClr val="0000DC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680"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Xma I </a:t>
                      </a:r>
                      <a:endParaRPr lang="ru-RU" sz="24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Xanthamonas malvacearum 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DC"/>
                          </a:solidFill>
                          <a:latin typeface="Arial"/>
                        </a:rPr>
                        <a:t>C * C C G G  </a:t>
                      </a:r>
                      <a:endParaRPr lang="ru-RU" sz="2400" b="0" strike="noStrike" spc="-1">
                        <a:solidFill>
                          <a:srgbClr val="0000DC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6560"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PmeI</a:t>
                      </a:r>
                      <a:endParaRPr lang="ru-RU" sz="24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Psuedomonas mendocina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40" indent="-6343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DC"/>
                          </a:solidFill>
                          <a:latin typeface="Arial"/>
                        </a:rPr>
                        <a:t>GTTT * AAAC</a:t>
                      </a:r>
                      <a:endParaRPr lang="ru-RU" sz="2400" b="0" strike="noStrike" spc="-1">
                        <a:solidFill>
                          <a:srgbClr val="0000DC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5" name="CustomShape 3" hidden="1"/>
          <p:cNvSpPr/>
          <p:nvPr/>
        </p:nvSpPr>
        <p:spPr>
          <a:xfrm>
            <a:off x="8255160" y="254160"/>
            <a:ext cx="380160" cy="31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Tahoma"/>
                <a:ea typeface="DejaVu Sans"/>
              </a:rPr>
              <a:t>0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Рисунок 298"/>
          <p:cNvPicPr/>
          <p:nvPr/>
        </p:nvPicPr>
        <p:blipFill>
          <a:blip r:embed="rId2"/>
          <a:stretch/>
        </p:blipFill>
        <p:spPr>
          <a:xfrm>
            <a:off x="2025763" y="792267"/>
            <a:ext cx="3075840" cy="1285200"/>
          </a:xfrm>
          <a:prstGeom prst="rect">
            <a:avLst/>
          </a:prstGeom>
          <a:ln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1609243" y="2077467"/>
            <a:ext cx="19544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latin typeface="Arial"/>
              </a:rPr>
              <a:t>Сайт рестрикції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01" name="Рисунок 300"/>
          <p:cNvPicPr/>
          <p:nvPr/>
        </p:nvPicPr>
        <p:blipFill>
          <a:blip r:embed="rId3"/>
          <a:stretch/>
        </p:blipFill>
        <p:spPr>
          <a:xfrm>
            <a:off x="4394945" y="2102983"/>
            <a:ext cx="4458109" cy="3817353"/>
          </a:xfrm>
          <a:prstGeom prst="rect">
            <a:avLst/>
          </a:prstGeom>
          <a:ln>
            <a:noFill/>
          </a:ln>
        </p:spPr>
      </p:pic>
      <p:sp>
        <p:nvSpPr>
          <p:cNvPr id="302" name="CustomShape 2"/>
          <p:cNvSpPr/>
          <p:nvPr/>
        </p:nvSpPr>
        <p:spPr>
          <a:xfrm>
            <a:off x="554546" y="3121023"/>
            <a:ext cx="3424768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latin typeface="Arial"/>
              </a:rPr>
              <a:t>У </a:t>
            </a:r>
            <a:r>
              <a:rPr lang="ru-RU" sz="1600" b="1" strike="noStrike" spc="-1" dirty="0" err="1">
                <a:latin typeface="Arial"/>
              </a:rPr>
              <a:t>лабораторній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практиці</a:t>
            </a:r>
            <a:r>
              <a:rPr lang="ru-RU" sz="1600" b="1" strike="noStrike" spc="-1" dirty="0">
                <a:latin typeface="Arial"/>
              </a:rPr>
              <a:t> широко </a:t>
            </a:r>
            <a:r>
              <a:rPr lang="ru-RU" sz="1600" b="1" strike="noStrike" spc="-1" dirty="0" err="1">
                <a:latin typeface="Arial"/>
              </a:rPr>
              <a:t>застосовуються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i="1" strike="noStrike" spc="-1" dirty="0" err="1">
                <a:solidFill>
                  <a:srgbClr val="CA00CA"/>
                </a:solidFill>
                <a:latin typeface="Arial"/>
              </a:rPr>
              <a:t>рестриктази</a:t>
            </a:r>
            <a:r>
              <a:rPr lang="ru-RU" sz="1600" b="1" i="1" strike="noStrike" spc="-1" dirty="0">
                <a:solidFill>
                  <a:srgbClr val="CA00CA"/>
                </a:solidFill>
                <a:latin typeface="Arial"/>
              </a:rPr>
              <a:t> II типу.</a:t>
            </a:r>
            <a:r>
              <a:rPr lang="ru-RU" sz="1600" b="1" strike="noStrike" spc="-1" dirty="0">
                <a:solidFill>
                  <a:srgbClr val="CA00CA"/>
                </a:solidFill>
                <a:latin typeface="Arial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Вони в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більшості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впізнають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симетричні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сайти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володіють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центральною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віссю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зчитуються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однаково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обидві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сторони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осі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симетрії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якщо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дивитися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різних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ланцюгах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ДНК).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Такі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сайти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називаються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i="1" strike="noStrike" spc="-1" dirty="0" err="1">
                <a:solidFill>
                  <a:srgbClr val="0000DC"/>
                </a:solidFill>
                <a:latin typeface="Arial"/>
              </a:rPr>
              <a:t>паліндромними</a:t>
            </a:r>
            <a:r>
              <a:rPr lang="ru-RU" sz="1600" b="1" i="1" strike="noStrike" spc="-1" dirty="0">
                <a:solidFill>
                  <a:srgbClr val="0000DC"/>
                </a:solidFill>
                <a:latin typeface="Arial"/>
              </a:rPr>
              <a:t>.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457200" y="274680"/>
            <a:ext cx="8228880" cy="17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8400"/>
                </a:solidFill>
                <a:latin typeface="Calibri"/>
              </a:rPr>
              <a:t>ПРИКЛАДИ СЛІВ-ПАЛІНДРОМІВ</a:t>
            </a: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 (ДАЛЕКО НЕ УСІ РЕСТРИКТАЗИ ГІДРОЛІЗУЮТЬ ДНК В ПАЛІНДРОМАХ)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990720" y="2362320"/>
            <a:ext cx="2133000" cy="422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47560" indent="-410400"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Зараз</a:t>
            </a:r>
            <a:endParaRPr lang="ru-RU" sz="36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  <a:spcBef>
                <a:spcPts val="720"/>
              </a:spcBef>
            </a:pPr>
            <a:endParaRPr lang="ru-RU" sz="36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Анна</a:t>
            </a:r>
            <a:endParaRPr lang="ru-RU" sz="36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  <a:spcBef>
                <a:spcPts val="720"/>
              </a:spcBef>
            </a:pPr>
            <a:endParaRPr lang="ru-RU" sz="3600" b="0" strike="noStrike" spc="-1">
              <a:latin typeface="Arial"/>
            </a:endParaRPr>
          </a:p>
          <a:p>
            <a:pPr marL="547560" indent="-410400"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Пилип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5181480" y="2362320"/>
            <a:ext cx="2133000" cy="422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зараЗ</a:t>
            </a:r>
            <a:endParaRPr lang="ru-RU" sz="3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endParaRPr lang="ru-RU" sz="3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аннА</a:t>
            </a:r>
            <a:endParaRPr lang="ru-RU" sz="3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endParaRPr lang="ru-RU" sz="3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пилиП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</TotalTime>
  <Words>5483</Words>
  <Application>Microsoft Office PowerPoint</Application>
  <PresentationFormat>Экран (4:3)</PresentationFormat>
  <Paragraphs>505</Paragraphs>
  <Slides>69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69</vt:i4>
      </vt:variant>
    </vt:vector>
  </HeadingPairs>
  <TitlesOfParts>
    <vt:vector size="86" baseType="lpstr">
      <vt:lpstr>Arial</vt:lpstr>
      <vt:lpstr>Calibri</vt:lpstr>
      <vt:lpstr>DejaVu Sans</vt:lpstr>
      <vt:lpstr>Lucida Sans</vt:lpstr>
      <vt:lpstr>StarSymbol</vt:lpstr>
      <vt:lpstr>Symbol</vt:lpstr>
      <vt:lpstr>Tahoma</vt:lpstr>
      <vt:lpstr>Times New Roman</vt:lpstr>
      <vt:lpstr>Wingdings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User</cp:lastModifiedBy>
  <cp:revision>446</cp:revision>
  <dcterms:created xsi:type="dcterms:W3CDTF">2020-10-25T20:49:32Z</dcterms:created>
  <dcterms:modified xsi:type="dcterms:W3CDTF">2023-04-05T05:23:17Z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92</vt:i4>
  </property>
</Properties>
</file>