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64"/>
  </p:handoutMasterIdLst>
  <p:sldIdLst>
    <p:sldId id="309" r:id="rId2"/>
    <p:sldId id="310" r:id="rId3"/>
    <p:sldId id="313" r:id="rId4"/>
    <p:sldId id="314" r:id="rId5"/>
    <p:sldId id="315" r:id="rId6"/>
    <p:sldId id="317" r:id="rId7"/>
    <p:sldId id="318" r:id="rId8"/>
    <p:sldId id="319" r:id="rId9"/>
    <p:sldId id="320" r:id="rId10"/>
    <p:sldId id="316" r:id="rId11"/>
    <p:sldId id="312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0" r:id="rId25"/>
    <p:sldId id="271" r:id="rId26"/>
    <p:sldId id="272" r:id="rId27"/>
    <p:sldId id="273" r:id="rId28"/>
    <p:sldId id="275" r:id="rId29"/>
    <p:sldId id="274" r:id="rId30"/>
    <p:sldId id="276" r:id="rId31"/>
    <p:sldId id="277" r:id="rId32"/>
    <p:sldId id="278" r:id="rId33"/>
    <p:sldId id="269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1" r:id="rId46"/>
    <p:sldId id="290" r:id="rId47"/>
    <p:sldId id="292" r:id="rId48"/>
    <p:sldId id="294" r:id="rId49"/>
    <p:sldId id="293" r:id="rId50"/>
    <p:sldId id="295" r:id="rId51"/>
    <p:sldId id="296" r:id="rId52"/>
    <p:sldId id="297" r:id="rId53"/>
    <p:sldId id="298" r:id="rId54"/>
    <p:sldId id="299" r:id="rId55"/>
    <p:sldId id="301" r:id="rId56"/>
    <p:sldId id="302" r:id="rId57"/>
    <p:sldId id="304" r:id="rId58"/>
    <p:sldId id="303" r:id="rId59"/>
    <p:sldId id="305" r:id="rId60"/>
    <p:sldId id="306" r:id="rId61"/>
    <p:sldId id="307" r:id="rId62"/>
    <p:sldId id="30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7C9E3-839E-46E1-B4D0-68167205EE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57D57-F580-4969-83C5-A7E41CF28BC8}">
      <dgm:prSet phldrT="[Текст]"/>
      <dgm:spPr/>
      <dgm:t>
        <a:bodyPr/>
        <a:lstStyle/>
        <a:p>
          <a:r>
            <a:rPr lang="ru-RU" dirty="0" smtClean="0"/>
            <a:t>Вертикальный</a:t>
          </a:r>
          <a:endParaRPr lang="ru-RU" dirty="0"/>
        </a:p>
      </dgm:t>
    </dgm:pt>
    <dgm:pt modelId="{C27B57C5-D674-4921-9772-039A5F4ED627}" type="parTrans" cxnId="{EB8884CD-6EB4-4595-BECD-798C7657DFA5}">
      <dgm:prSet/>
      <dgm:spPr/>
      <dgm:t>
        <a:bodyPr/>
        <a:lstStyle/>
        <a:p>
          <a:endParaRPr lang="ru-RU"/>
        </a:p>
      </dgm:t>
    </dgm:pt>
    <dgm:pt modelId="{ACDA2965-1E89-433D-B50F-552CE51E7CCD}" type="sibTrans" cxnId="{EB8884CD-6EB4-4595-BECD-798C7657DFA5}">
      <dgm:prSet/>
      <dgm:spPr/>
      <dgm:t>
        <a:bodyPr/>
        <a:lstStyle/>
        <a:p>
          <a:endParaRPr lang="ru-RU"/>
        </a:p>
      </dgm:t>
    </dgm:pt>
    <dgm:pt modelId="{B979EEB3-24D1-487E-91DE-87907D5B042A}">
      <dgm:prSet phldrT="[Текст]"/>
      <dgm:spPr/>
      <dgm:t>
        <a:bodyPr/>
        <a:lstStyle/>
        <a:p>
          <a:r>
            <a:rPr lang="ru-RU" dirty="0" smtClean="0"/>
            <a:t>Горизонтальный</a:t>
          </a:r>
          <a:endParaRPr lang="ru-RU" dirty="0"/>
        </a:p>
      </dgm:t>
    </dgm:pt>
    <dgm:pt modelId="{78619302-9674-4FE7-8765-C7ACE1002A8C}" type="parTrans" cxnId="{01CC5442-7FA5-47AD-BCC3-D4B3BDF572E5}">
      <dgm:prSet/>
      <dgm:spPr/>
      <dgm:t>
        <a:bodyPr/>
        <a:lstStyle/>
        <a:p>
          <a:endParaRPr lang="ru-RU"/>
        </a:p>
      </dgm:t>
    </dgm:pt>
    <dgm:pt modelId="{569C10D5-F472-4E3A-9EAE-8381AEDD6315}" type="sibTrans" cxnId="{01CC5442-7FA5-47AD-BCC3-D4B3BDF572E5}">
      <dgm:prSet/>
      <dgm:spPr/>
      <dgm:t>
        <a:bodyPr/>
        <a:lstStyle/>
        <a:p>
          <a:endParaRPr lang="ru-RU"/>
        </a:p>
      </dgm:t>
    </dgm:pt>
    <dgm:pt modelId="{A9114071-794A-49B0-A924-5E28E2EE2B60}">
      <dgm:prSet phldrT="[Текст]"/>
      <dgm:spPr/>
      <dgm:t>
        <a:bodyPr/>
        <a:lstStyle/>
        <a:p>
          <a:r>
            <a:rPr lang="ru-RU" dirty="0" smtClean="0"/>
            <a:t>Смешанный (КОНГЛОМЕРАТ)</a:t>
          </a:r>
          <a:endParaRPr lang="ru-RU" dirty="0"/>
        </a:p>
      </dgm:t>
    </dgm:pt>
    <dgm:pt modelId="{05BDF683-2980-4E4C-BF5E-791BD18ADF92}" type="parTrans" cxnId="{899B72DD-24F4-4818-8542-291E19782F64}">
      <dgm:prSet/>
      <dgm:spPr/>
      <dgm:t>
        <a:bodyPr/>
        <a:lstStyle/>
        <a:p>
          <a:endParaRPr lang="ru-RU"/>
        </a:p>
      </dgm:t>
    </dgm:pt>
    <dgm:pt modelId="{013721CC-67D3-4C18-BB92-014B20B2D284}" type="sibTrans" cxnId="{899B72DD-24F4-4818-8542-291E19782F64}">
      <dgm:prSet/>
      <dgm:spPr/>
      <dgm:t>
        <a:bodyPr/>
        <a:lstStyle/>
        <a:p>
          <a:endParaRPr lang="ru-RU"/>
        </a:p>
      </dgm:t>
    </dgm:pt>
    <dgm:pt modelId="{490628DB-18FB-4C03-A34B-4B6DD599223D}">
      <dgm:prSet/>
      <dgm:spPr/>
      <dgm:t>
        <a:bodyPr/>
        <a:lstStyle/>
        <a:p>
          <a:r>
            <a:rPr lang="ru-RU" dirty="0" smtClean="0"/>
            <a:t>весь цикл от закупки материалов до сбыта одного определённого вида продукции</a:t>
          </a:r>
          <a:endParaRPr lang="ru-RU" dirty="0"/>
        </a:p>
      </dgm:t>
    </dgm:pt>
    <dgm:pt modelId="{BAF485E3-3E40-411B-AB14-3B6D194A1FA4}" type="parTrans" cxnId="{165719BE-D9C8-4AEF-80A1-84BF13C197E7}">
      <dgm:prSet/>
      <dgm:spPr/>
    </dgm:pt>
    <dgm:pt modelId="{45A66C22-5A80-49EC-A1D7-F4441D7E86D4}" type="sibTrans" cxnId="{165719BE-D9C8-4AEF-80A1-84BF13C197E7}">
      <dgm:prSet/>
      <dgm:spPr/>
    </dgm:pt>
    <dgm:pt modelId="{A6663FA2-222E-4782-93AB-A469292B3E09}">
      <dgm:prSet/>
      <dgm:spPr/>
      <dgm:t>
        <a:bodyPr/>
        <a:lstStyle/>
        <a:p>
          <a:r>
            <a:rPr lang="ru-RU" dirty="0" smtClean="0"/>
            <a:t>похожие фирмы с различной клиентурой</a:t>
          </a:r>
          <a:endParaRPr lang="ru-RU" dirty="0"/>
        </a:p>
      </dgm:t>
    </dgm:pt>
    <dgm:pt modelId="{FA2109A8-E873-4BB4-9A9A-09668776BEDF}" type="parTrans" cxnId="{4D37CCA9-F2D4-4A73-911D-1F67C6BE42FE}">
      <dgm:prSet/>
      <dgm:spPr/>
    </dgm:pt>
    <dgm:pt modelId="{5B44AB84-D969-4B3F-AEAC-29F27E7DE131}" type="sibTrans" cxnId="{4D37CCA9-F2D4-4A73-911D-1F67C6BE42FE}">
      <dgm:prSet/>
      <dgm:spPr/>
    </dgm:pt>
    <dgm:pt modelId="{1D729498-E649-4200-AC4A-F440DA5CFEC7}" type="pres">
      <dgm:prSet presAssocID="{CBA7C9E3-839E-46E1-B4D0-68167205EE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BC882-4CC9-4C65-AE9F-5288C6F3FA9E}" type="pres">
      <dgm:prSet presAssocID="{C1557D57-F580-4969-83C5-A7E41CF28BC8}" presName="parentLin" presStyleCnt="0"/>
      <dgm:spPr/>
    </dgm:pt>
    <dgm:pt modelId="{99FF6A5D-6336-4C53-ACF5-841412638F54}" type="pres">
      <dgm:prSet presAssocID="{C1557D57-F580-4969-83C5-A7E41CF28B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7D87E5-37EE-4144-8389-D9A0C0485755}" type="pres">
      <dgm:prSet presAssocID="{C1557D57-F580-4969-83C5-A7E41CF28B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E822D-C46B-44EF-98F1-0C9BD60FC41D}" type="pres">
      <dgm:prSet presAssocID="{C1557D57-F580-4969-83C5-A7E41CF28BC8}" presName="negativeSpace" presStyleCnt="0"/>
      <dgm:spPr/>
    </dgm:pt>
    <dgm:pt modelId="{AAE08AF1-D172-4E9A-B643-34BAB76C37B2}" type="pres">
      <dgm:prSet presAssocID="{C1557D57-F580-4969-83C5-A7E41CF28B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DA8BD-06A5-46AF-B1FA-EC4C9FB735AD}" type="pres">
      <dgm:prSet presAssocID="{ACDA2965-1E89-433D-B50F-552CE51E7CCD}" presName="spaceBetweenRectangles" presStyleCnt="0"/>
      <dgm:spPr/>
    </dgm:pt>
    <dgm:pt modelId="{32962FA1-A7B9-4395-B28D-C1EA099EDB9C}" type="pres">
      <dgm:prSet presAssocID="{B979EEB3-24D1-487E-91DE-87907D5B042A}" presName="parentLin" presStyleCnt="0"/>
      <dgm:spPr/>
    </dgm:pt>
    <dgm:pt modelId="{F03E8905-F7F9-4A8D-BF9B-222E3081ADD9}" type="pres">
      <dgm:prSet presAssocID="{B979EEB3-24D1-487E-91DE-87907D5B04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7E14CC-3766-40D2-B63E-ACDD88B3371E}" type="pres">
      <dgm:prSet presAssocID="{B979EEB3-24D1-487E-91DE-87907D5B04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D135A-D4DC-4224-8C11-4C3D8F90CF84}" type="pres">
      <dgm:prSet presAssocID="{B979EEB3-24D1-487E-91DE-87907D5B042A}" presName="negativeSpace" presStyleCnt="0"/>
      <dgm:spPr/>
    </dgm:pt>
    <dgm:pt modelId="{0B485A95-F1E9-4DDB-A090-8BFC881E92BF}" type="pres">
      <dgm:prSet presAssocID="{B979EEB3-24D1-487E-91DE-87907D5B04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DE513-A50E-4033-B0FA-6838F73FD72C}" type="pres">
      <dgm:prSet presAssocID="{569C10D5-F472-4E3A-9EAE-8381AEDD6315}" presName="spaceBetweenRectangles" presStyleCnt="0"/>
      <dgm:spPr/>
    </dgm:pt>
    <dgm:pt modelId="{4D8BDD4E-68B6-4BA6-B521-3B63A4B30158}" type="pres">
      <dgm:prSet presAssocID="{A9114071-794A-49B0-A924-5E28E2EE2B60}" presName="parentLin" presStyleCnt="0"/>
      <dgm:spPr/>
    </dgm:pt>
    <dgm:pt modelId="{E0440EA5-8923-4BB7-820B-8CEE2900C009}" type="pres">
      <dgm:prSet presAssocID="{A9114071-794A-49B0-A924-5E28E2EE2B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01C5510-5175-44A7-9084-3C6C4091C7BC}" type="pres">
      <dgm:prSet presAssocID="{A9114071-794A-49B0-A924-5E28E2EE2B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6D32E-3D21-4933-ABB8-04481F882E9F}" type="pres">
      <dgm:prSet presAssocID="{A9114071-794A-49B0-A924-5E28E2EE2B60}" presName="negativeSpace" presStyleCnt="0"/>
      <dgm:spPr/>
    </dgm:pt>
    <dgm:pt modelId="{F993FFA5-2B60-48E4-AAB0-03BEB77E1BCC}" type="pres">
      <dgm:prSet presAssocID="{A9114071-794A-49B0-A924-5E28E2EE2B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24CDEE-9517-459B-85FD-EA945475C642}" type="presOf" srcId="{A6663FA2-222E-4782-93AB-A469292B3E09}" destId="{0B485A95-F1E9-4DDB-A090-8BFC881E92BF}" srcOrd="0" destOrd="0" presId="urn:microsoft.com/office/officeart/2005/8/layout/list1"/>
    <dgm:cxn modelId="{8DE8F70D-876A-4885-9761-EF07FA00C096}" type="presOf" srcId="{B979EEB3-24D1-487E-91DE-87907D5B042A}" destId="{F03E8905-F7F9-4A8D-BF9B-222E3081ADD9}" srcOrd="0" destOrd="0" presId="urn:microsoft.com/office/officeart/2005/8/layout/list1"/>
    <dgm:cxn modelId="{E1A6A12F-6124-4869-AF94-556273D9BA84}" type="presOf" srcId="{C1557D57-F580-4969-83C5-A7E41CF28BC8}" destId="{99FF6A5D-6336-4C53-ACF5-841412638F54}" srcOrd="0" destOrd="0" presId="urn:microsoft.com/office/officeart/2005/8/layout/list1"/>
    <dgm:cxn modelId="{4D37CCA9-F2D4-4A73-911D-1F67C6BE42FE}" srcId="{B979EEB3-24D1-487E-91DE-87907D5B042A}" destId="{A6663FA2-222E-4782-93AB-A469292B3E09}" srcOrd="0" destOrd="0" parTransId="{FA2109A8-E873-4BB4-9A9A-09668776BEDF}" sibTransId="{5B44AB84-D969-4B3F-AEAC-29F27E7DE131}"/>
    <dgm:cxn modelId="{165719BE-D9C8-4AEF-80A1-84BF13C197E7}" srcId="{C1557D57-F580-4969-83C5-A7E41CF28BC8}" destId="{490628DB-18FB-4C03-A34B-4B6DD599223D}" srcOrd="0" destOrd="0" parTransId="{BAF485E3-3E40-411B-AB14-3B6D194A1FA4}" sibTransId="{45A66C22-5A80-49EC-A1D7-F4441D7E86D4}"/>
    <dgm:cxn modelId="{42393143-07FD-480E-9F21-96092F0C8E51}" type="presOf" srcId="{A9114071-794A-49B0-A924-5E28E2EE2B60}" destId="{E0440EA5-8923-4BB7-820B-8CEE2900C009}" srcOrd="0" destOrd="0" presId="urn:microsoft.com/office/officeart/2005/8/layout/list1"/>
    <dgm:cxn modelId="{01CC5442-7FA5-47AD-BCC3-D4B3BDF572E5}" srcId="{CBA7C9E3-839E-46E1-B4D0-68167205EE4A}" destId="{B979EEB3-24D1-487E-91DE-87907D5B042A}" srcOrd="1" destOrd="0" parTransId="{78619302-9674-4FE7-8765-C7ACE1002A8C}" sibTransId="{569C10D5-F472-4E3A-9EAE-8381AEDD6315}"/>
    <dgm:cxn modelId="{EB8884CD-6EB4-4595-BECD-798C7657DFA5}" srcId="{CBA7C9E3-839E-46E1-B4D0-68167205EE4A}" destId="{C1557D57-F580-4969-83C5-A7E41CF28BC8}" srcOrd="0" destOrd="0" parTransId="{C27B57C5-D674-4921-9772-039A5F4ED627}" sibTransId="{ACDA2965-1E89-433D-B50F-552CE51E7CCD}"/>
    <dgm:cxn modelId="{7F5B5299-7C02-487C-8EE0-6BD9FDC224D8}" type="presOf" srcId="{C1557D57-F580-4969-83C5-A7E41CF28BC8}" destId="{AE7D87E5-37EE-4144-8389-D9A0C0485755}" srcOrd="1" destOrd="0" presId="urn:microsoft.com/office/officeart/2005/8/layout/list1"/>
    <dgm:cxn modelId="{700267DB-38A1-4CDC-99E4-30618FCB314F}" type="presOf" srcId="{490628DB-18FB-4C03-A34B-4B6DD599223D}" destId="{AAE08AF1-D172-4E9A-B643-34BAB76C37B2}" srcOrd="0" destOrd="0" presId="urn:microsoft.com/office/officeart/2005/8/layout/list1"/>
    <dgm:cxn modelId="{899B72DD-24F4-4818-8542-291E19782F64}" srcId="{CBA7C9E3-839E-46E1-B4D0-68167205EE4A}" destId="{A9114071-794A-49B0-A924-5E28E2EE2B60}" srcOrd="2" destOrd="0" parTransId="{05BDF683-2980-4E4C-BF5E-791BD18ADF92}" sibTransId="{013721CC-67D3-4C18-BB92-014B20B2D284}"/>
    <dgm:cxn modelId="{46B9D7C8-3AA8-422A-9732-C7DC51744740}" type="presOf" srcId="{B979EEB3-24D1-487E-91DE-87907D5B042A}" destId="{B37E14CC-3766-40D2-B63E-ACDD88B3371E}" srcOrd="1" destOrd="0" presId="urn:microsoft.com/office/officeart/2005/8/layout/list1"/>
    <dgm:cxn modelId="{3B4BC4AB-17D2-4F80-A7B3-5B8DDB463C85}" type="presOf" srcId="{CBA7C9E3-839E-46E1-B4D0-68167205EE4A}" destId="{1D729498-E649-4200-AC4A-F440DA5CFEC7}" srcOrd="0" destOrd="0" presId="urn:microsoft.com/office/officeart/2005/8/layout/list1"/>
    <dgm:cxn modelId="{76ACF8BF-18A9-4F82-863C-44A99B3F5259}" type="presOf" srcId="{A9114071-794A-49B0-A924-5E28E2EE2B60}" destId="{E01C5510-5175-44A7-9084-3C6C4091C7BC}" srcOrd="1" destOrd="0" presId="urn:microsoft.com/office/officeart/2005/8/layout/list1"/>
    <dgm:cxn modelId="{4117CB31-E8B7-4EA6-B6D7-D79372505A6A}" type="presParOf" srcId="{1D729498-E649-4200-AC4A-F440DA5CFEC7}" destId="{1DEBC882-4CC9-4C65-AE9F-5288C6F3FA9E}" srcOrd="0" destOrd="0" presId="urn:microsoft.com/office/officeart/2005/8/layout/list1"/>
    <dgm:cxn modelId="{BA926C15-F6BA-4531-941A-BD2825744830}" type="presParOf" srcId="{1DEBC882-4CC9-4C65-AE9F-5288C6F3FA9E}" destId="{99FF6A5D-6336-4C53-ACF5-841412638F54}" srcOrd="0" destOrd="0" presId="urn:microsoft.com/office/officeart/2005/8/layout/list1"/>
    <dgm:cxn modelId="{A709E2F4-7A5E-432D-AF4C-6AF58CC19A5C}" type="presParOf" srcId="{1DEBC882-4CC9-4C65-AE9F-5288C6F3FA9E}" destId="{AE7D87E5-37EE-4144-8389-D9A0C0485755}" srcOrd="1" destOrd="0" presId="urn:microsoft.com/office/officeart/2005/8/layout/list1"/>
    <dgm:cxn modelId="{205AA77F-8AB2-4A4E-AC14-7DBF9AAD67BE}" type="presParOf" srcId="{1D729498-E649-4200-AC4A-F440DA5CFEC7}" destId="{3A2E822D-C46B-44EF-98F1-0C9BD60FC41D}" srcOrd="1" destOrd="0" presId="urn:microsoft.com/office/officeart/2005/8/layout/list1"/>
    <dgm:cxn modelId="{3715DF3E-C4D3-4660-8399-9689B0C6052D}" type="presParOf" srcId="{1D729498-E649-4200-AC4A-F440DA5CFEC7}" destId="{AAE08AF1-D172-4E9A-B643-34BAB76C37B2}" srcOrd="2" destOrd="0" presId="urn:microsoft.com/office/officeart/2005/8/layout/list1"/>
    <dgm:cxn modelId="{24DBFC80-CF4D-4044-9CE4-D49EA5249C95}" type="presParOf" srcId="{1D729498-E649-4200-AC4A-F440DA5CFEC7}" destId="{F26DA8BD-06A5-46AF-B1FA-EC4C9FB735AD}" srcOrd="3" destOrd="0" presId="urn:microsoft.com/office/officeart/2005/8/layout/list1"/>
    <dgm:cxn modelId="{D645E49C-7F61-4E1B-B318-42D30FA4FF2D}" type="presParOf" srcId="{1D729498-E649-4200-AC4A-F440DA5CFEC7}" destId="{32962FA1-A7B9-4395-B28D-C1EA099EDB9C}" srcOrd="4" destOrd="0" presId="urn:microsoft.com/office/officeart/2005/8/layout/list1"/>
    <dgm:cxn modelId="{1F9BB6E4-E789-4FA6-9356-819E8D7B1F64}" type="presParOf" srcId="{32962FA1-A7B9-4395-B28D-C1EA099EDB9C}" destId="{F03E8905-F7F9-4A8D-BF9B-222E3081ADD9}" srcOrd="0" destOrd="0" presId="urn:microsoft.com/office/officeart/2005/8/layout/list1"/>
    <dgm:cxn modelId="{9FDC8350-35CA-4DB8-A940-EB14A76ECF47}" type="presParOf" srcId="{32962FA1-A7B9-4395-B28D-C1EA099EDB9C}" destId="{B37E14CC-3766-40D2-B63E-ACDD88B3371E}" srcOrd="1" destOrd="0" presId="urn:microsoft.com/office/officeart/2005/8/layout/list1"/>
    <dgm:cxn modelId="{985DE424-9624-4619-92C1-3C843C374AD1}" type="presParOf" srcId="{1D729498-E649-4200-AC4A-F440DA5CFEC7}" destId="{E8DD135A-D4DC-4224-8C11-4C3D8F90CF84}" srcOrd="5" destOrd="0" presId="urn:microsoft.com/office/officeart/2005/8/layout/list1"/>
    <dgm:cxn modelId="{1ADAC743-DA1E-4E59-B542-38343242D763}" type="presParOf" srcId="{1D729498-E649-4200-AC4A-F440DA5CFEC7}" destId="{0B485A95-F1E9-4DDB-A090-8BFC881E92BF}" srcOrd="6" destOrd="0" presId="urn:microsoft.com/office/officeart/2005/8/layout/list1"/>
    <dgm:cxn modelId="{9ED3D574-E093-4493-8C5F-0355B51560D2}" type="presParOf" srcId="{1D729498-E649-4200-AC4A-F440DA5CFEC7}" destId="{9A6DE513-A50E-4033-B0FA-6838F73FD72C}" srcOrd="7" destOrd="0" presId="urn:microsoft.com/office/officeart/2005/8/layout/list1"/>
    <dgm:cxn modelId="{5C4DA8F4-A437-4FB4-82BD-469BB9F54FD1}" type="presParOf" srcId="{1D729498-E649-4200-AC4A-F440DA5CFEC7}" destId="{4D8BDD4E-68B6-4BA6-B521-3B63A4B30158}" srcOrd="8" destOrd="0" presId="urn:microsoft.com/office/officeart/2005/8/layout/list1"/>
    <dgm:cxn modelId="{E8FF7958-DB37-4309-88CE-C5FB7BA21108}" type="presParOf" srcId="{4D8BDD4E-68B6-4BA6-B521-3B63A4B30158}" destId="{E0440EA5-8923-4BB7-820B-8CEE2900C009}" srcOrd="0" destOrd="0" presId="urn:microsoft.com/office/officeart/2005/8/layout/list1"/>
    <dgm:cxn modelId="{6911F245-B59D-439A-961F-290D87F0A6E0}" type="presParOf" srcId="{4D8BDD4E-68B6-4BA6-B521-3B63A4B30158}" destId="{E01C5510-5175-44A7-9084-3C6C4091C7BC}" srcOrd="1" destOrd="0" presId="urn:microsoft.com/office/officeart/2005/8/layout/list1"/>
    <dgm:cxn modelId="{EDCF5FE9-4DE2-4544-BF92-3976E634FD4F}" type="presParOf" srcId="{1D729498-E649-4200-AC4A-F440DA5CFEC7}" destId="{2F26D32E-3D21-4933-ABB8-04481F882E9F}" srcOrd="9" destOrd="0" presId="urn:microsoft.com/office/officeart/2005/8/layout/list1"/>
    <dgm:cxn modelId="{7C529E96-FCBF-4997-B32F-874E4E20D421}" type="presParOf" srcId="{1D729498-E649-4200-AC4A-F440DA5CFEC7}" destId="{F993FFA5-2B60-48E4-AAB0-03BEB77E1B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935B7-F2FF-4E03-ABC7-593A7FBCC0D1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A0B8A6-4A6A-422A-9962-5D5E3A006AF1}">
      <dgm:prSet/>
      <dgm:spPr/>
      <dgm:t>
        <a:bodyPr/>
        <a:lstStyle/>
        <a:p>
          <a:pPr algn="ctr" rtl="0"/>
          <a:r>
            <a:rPr lang="en-US" dirty="0" smtClean="0"/>
            <a:t>I T = 1/3 (A I /A + R I /R + S I /S) x 100 % </a:t>
          </a:r>
          <a:endParaRPr lang="ru-RU" dirty="0"/>
        </a:p>
      </dgm:t>
    </dgm:pt>
    <dgm:pt modelId="{39FD0948-DE82-4F13-8021-3BD196E6DAD9}" type="parTrans" cxnId="{772E6853-E6E7-4B43-A964-C9B5DDF40F9F}">
      <dgm:prSet/>
      <dgm:spPr/>
      <dgm:t>
        <a:bodyPr/>
        <a:lstStyle/>
        <a:p>
          <a:endParaRPr lang="ru-RU"/>
        </a:p>
      </dgm:t>
    </dgm:pt>
    <dgm:pt modelId="{481BD634-B834-4BD6-ABDF-55EF79CE9CF1}" type="sibTrans" cxnId="{772E6853-E6E7-4B43-A964-C9B5DDF40F9F}">
      <dgm:prSet/>
      <dgm:spPr/>
      <dgm:t>
        <a:bodyPr/>
        <a:lstStyle/>
        <a:p>
          <a:endParaRPr lang="ru-RU"/>
        </a:p>
      </dgm:t>
    </dgm:pt>
    <dgm:pt modelId="{AB6DE05E-B2A6-4660-8F99-AE2D8442E054}">
      <dgm:prSet/>
      <dgm:spPr/>
      <dgm:t>
        <a:bodyPr/>
        <a:lstStyle/>
        <a:p>
          <a:pPr rtl="0"/>
          <a:r>
            <a:rPr lang="en-US" smtClean="0"/>
            <a:t>I T — </a:t>
          </a:r>
          <a:r>
            <a:rPr lang="ru-RU" smtClean="0"/>
            <a:t>индекс транснационализации, %;</a:t>
          </a:r>
          <a:endParaRPr lang="ru-RU"/>
        </a:p>
      </dgm:t>
    </dgm:pt>
    <dgm:pt modelId="{BC0BC9A8-77D2-439B-9402-FB5F6ECC3954}" type="parTrans" cxnId="{D539748E-4755-4771-B1CC-6EA50B3FDC91}">
      <dgm:prSet/>
      <dgm:spPr/>
      <dgm:t>
        <a:bodyPr/>
        <a:lstStyle/>
        <a:p>
          <a:endParaRPr lang="ru-RU"/>
        </a:p>
      </dgm:t>
    </dgm:pt>
    <dgm:pt modelId="{A3028B26-77E7-4BEC-BF34-68BE229BD764}" type="sibTrans" cxnId="{D539748E-4755-4771-B1CC-6EA50B3FDC91}">
      <dgm:prSet/>
      <dgm:spPr/>
      <dgm:t>
        <a:bodyPr/>
        <a:lstStyle/>
        <a:p>
          <a:endParaRPr lang="ru-RU"/>
        </a:p>
      </dgm:t>
    </dgm:pt>
    <dgm:pt modelId="{1C2153BD-BD83-483D-A1FB-F93DDE7FEEF4}">
      <dgm:prSet/>
      <dgm:spPr/>
      <dgm:t>
        <a:bodyPr/>
        <a:lstStyle/>
        <a:p>
          <a:pPr rtl="0"/>
          <a:r>
            <a:rPr lang="en-US" smtClean="0"/>
            <a:t>A I — </a:t>
          </a:r>
          <a:r>
            <a:rPr lang="ru-RU" smtClean="0"/>
            <a:t>зарубежные активы;</a:t>
          </a:r>
          <a:endParaRPr lang="ru-RU"/>
        </a:p>
      </dgm:t>
    </dgm:pt>
    <dgm:pt modelId="{D86CF78D-279B-4A25-9255-90E8D16FCAC6}" type="parTrans" cxnId="{7794CD85-95C2-40A8-8004-FD820AAC6378}">
      <dgm:prSet/>
      <dgm:spPr/>
      <dgm:t>
        <a:bodyPr/>
        <a:lstStyle/>
        <a:p>
          <a:endParaRPr lang="ru-RU"/>
        </a:p>
      </dgm:t>
    </dgm:pt>
    <dgm:pt modelId="{32050E81-4B74-4EBC-9772-02AA287C0795}" type="sibTrans" cxnId="{7794CD85-95C2-40A8-8004-FD820AAC6378}">
      <dgm:prSet/>
      <dgm:spPr/>
      <dgm:t>
        <a:bodyPr/>
        <a:lstStyle/>
        <a:p>
          <a:endParaRPr lang="ru-RU"/>
        </a:p>
      </dgm:t>
    </dgm:pt>
    <dgm:pt modelId="{485B081F-A701-48AC-AFAC-FD2F51FABF84}">
      <dgm:prSet/>
      <dgm:spPr/>
      <dgm:t>
        <a:bodyPr/>
        <a:lstStyle/>
        <a:p>
          <a:pPr rtl="0"/>
          <a:r>
            <a:rPr lang="en-US" smtClean="0"/>
            <a:t>A — </a:t>
          </a:r>
          <a:r>
            <a:rPr lang="ru-RU" smtClean="0"/>
            <a:t>общие активы;</a:t>
          </a:r>
          <a:endParaRPr lang="ru-RU"/>
        </a:p>
      </dgm:t>
    </dgm:pt>
    <dgm:pt modelId="{1419DC8B-8103-42C9-B627-6D88AEFF8076}" type="parTrans" cxnId="{813DB7EA-DBDC-4DD6-A7E0-06BB912C9CCE}">
      <dgm:prSet/>
      <dgm:spPr/>
      <dgm:t>
        <a:bodyPr/>
        <a:lstStyle/>
        <a:p>
          <a:endParaRPr lang="ru-RU"/>
        </a:p>
      </dgm:t>
    </dgm:pt>
    <dgm:pt modelId="{45DB8C96-DF8F-4962-93F4-F448FEE7810D}" type="sibTrans" cxnId="{813DB7EA-DBDC-4DD6-A7E0-06BB912C9CCE}">
      <dgm:prSet/>
      <dgm:spPr/>
      <dgm:t>
        <a:bodyPr/>
        <a:lstStyle/>
        <a:p>
          <a:endParaRPr lang="ru-RU"/>
        </a:p>
      </dgm:t>
    </dgm:pt>
    <dgm:pt modelId="{5C3E6368-DBF1-40D0-BA72-5D0669278B51}">
      <dgm:prSet/>
      <dgm:spPr/>
      <dgm:t>
        <a:bodyPr/>
        <a:lstStyle/>
        <a:p>
          <a:pPr rtl="0"/>
          <a:r>
            <a:rPr lang="en-US" dirty="0" smtClean="0"/>
            <a:t>R I — </a:t>
          </a:r>
          <a:r>
            <a:rPr lang="ru-RU" dirty="0" smtClean="0"/>
            <a:t>объём продаж товаров и услуг зарубежными филиалами;</a:t>
          </a:r>
          <a:endParaRPr lang="ru-RU" dirty="0"/>
        </a:p>
      </dgm:t>
    </dgm:pt>
    <dgm:pt modelId="{BC011867-E92E-4747-BE4C-B29E963B3782}" type="parTrans" cxnId="{AB2D5AEF-8C1D-4614-9AD1-1B61FE2FDC76}">
      <dgm:prSet/>
      <dgm:spPr/>
      <dgm:t>
        <a:bodyPr/>
        <a:lstStyle/>
        <a:p>
          <a:endParaRPr lang="ru-RU"/>
        </a:p>
      </dgm:t>
    </dgm:pt>
    <dgm:pt modelId="{4FC9463F-92DA-4C3F-B820-E44942D185BC}" type="sibTrans" cxnId="{AB2D5AEF-8C1D-4614-9AD1-1B61FE2FDC76}">
      <dgm:prSet/>
      <dgm:spPr/>
      <dgm:t>
        <a:bodyPr/>
        <a:lstStyle/>
        <a:p>
          <a:endParaRPr lang="ru-RU"/>
        </a:p>
      </dgm:t>
    </dgm:pt>
    <dgm:pt modelId="{6CFE75C1-D5E6-42B9-86FA-7989FEDD927B}">
      <dgm:prSet/>
      <dgm:spPr/>
      <dgm:t>
        <a:bodyPr/>
        <a:lstStyle/>
        <a:p>
          <a:pPr rtl="0"/>
          <a:r>
            <a:rPr lang="en-US" smtClean="0"/>
            <a:t>R — </a:t>
          </a:r>
          <a:r>
            <a:rPr lang="ru-RU" smtClean="0"/>
            <a:t>общий объём продаж товаров и услуг;</a:t>
          </a:r>
          <a:endParaRPr lang="ru-RU"/>
        </a:p>
      </dgm:t>
    </dgm:pt>
    <dgm:pt modelId="{2D42D2D9-7DEB-4B8B-BC1E-7D4558510986}" type="parTrans" cxnId="{2E864783-3448-43ED-B696-CE802C0CB5B3}">
      <dgm:prSet/>
      <dgm:spPr/>
      <dgm:t>
        <a:bodyPr/>
        <a:lstStyle/>
        <a:p>
          <a:endParaRPr lang="ru-RU"/>
        </a:p>
      </dgm:t>
    </dgm:pt>
    <dgm:pt modelId="{A06FCBCD-8158-4940-A4C2-2820FE4884D4}" type="sibTrans" cxnId="{2E864783-3448-43ED-B696-CE802C0CB5B3}">
      <dgm:prSet/>
      <dgm:spPr/>
      <dgm:t>
        <a:bodyPr/>
        <a:lstStyle/>
        <a:p>
          <a:endParaRPr lang="ru-RU"/>
        </a:p>
      </dgm:t>
    </dgm:pt>
    <dgm:pt modelId="{2458F795-8FD1-496E-822E-E3535618207D}">
      <dgm:prSet/>
      <dgm:spPr/>
      <dgm:t>
        <a:bodyPr/>
        <a:lstStyle/>
        <a:p>
          <a:pPr rtl="0"/>
          <a:r>
            <a:rPr lang="en-US" smtClean="0"/>
            <a:t>S I — </a:t>
          </a:r>
          <a:r>
            <a:rPr lang="ru-RU" smtClean="0"/>
            <a:t>зарубежный штат;</a:t>
          </a:r>
          <a:endParaRPr lang="ru-RU"/>
        </a:p>
      </dgm:t>
    </dgm:pt>
    <dgm:pt modelId="{EFC27B90-4FAC-4A1B-B2F5-E0F4EC3C161C}" type="parTrans" cxnId="{7F4758BA-25A3-4E9B-98D6-B449E18AE7EC}">
      <dgm:prSet/>
      <dgm:spPr/>
      <dgm:t>
        <a:bodyPr/>
        <a:lstStyle/>
        <a:p>
          <a:endParaRPr lang="ru-RU"/>
        </a:p>
      </dgm:t>
    </dgm:pt>
    <dgm:pt modelId="{0AF3D6F0-C656-48A9-BDA7-925ECEFD78D1}" type="sibTrans" cxnId="{7F4758BA-25A3-4E9B-98D6-B449E18AE7EC}">
      <dgm:prSet/>
      <dgm:spPr/>
      <dgm:t>
        <a:bodyPr/>
        <a:lstStyle/>
        <a:p>
          <a:endParaRPr lang="ru-RU"/>
        </a:p>
      </dgm:t>
    </dgm:pt>
    <dgm:pt modelId="{92CB3FE0-12E3-4E27-B31A-F87608C415DE}">
      <dgm:prSet/>
      <dgm:spPr/>
      <dgm:t>
        <a:bodyPr/>
        <a:lstStyle/>
        <a:p>
          <a:pPr rtl="0"/>
          <a:r>
            <a:rPr lang="en-US" smtClean="0"/>
            <a:t>S — </a:t>
          </a:r>
          <a:r>
            <a:rPr lang="ru-RU" smtClean="0"/>
            <a:t>общий штат работников компании.</a:t>
          </a:r>
          <a:endParaRPr lang="ru-RU"/>
        </a:p>
      </dgm:t>
    </dgm:pt>
    <dgm:pt modelId="{632C849A-BAEC-4D71-80AA-9C54C6927DC2}" type="parTrans" cxnId="{A98C17B3-A940-4EA0-86A7-FAC23CB77EA1}">
      <dgm:prSet/>
      <dgm:spPr/>
      <dgm:t>
        <a:bodyPr/>
        <a:lstStyle/>
        <a:p>
          <a:endParaRPr lang="ru-RU"/>
        </a:p>
      </dgm:t>
    </dgm:pt>
    <dgm:pt modelId="{BA0680A7-CBB8-43AB-ADB9-3757F4C3D232}" type="sibTrans" cxnId="{A98C17B3-A940-4EA0-86A7-FAC23CB77EA1}">
      <dgm:prSet/>
      <dgm:spPr/>
      <dgm:t>
        <a:bodyPr/>
        <a:lstStyle/>
        <a:p>
          <a:endParaRPr lang="ru-RU"/>
        </a:p>
      </dgm:t>
    </dgm:pt>
    <dgm:pt modelId="{39073259-F8F7-4ADD-9C35-F139ABA02A47}" type="pres">
      <dgm:prSet presAssocID="{646935B7-F2FF-4E03-ABC7-593A7FBCC0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04FF5-D1B8-4C6B-905E-98AAC852BD51}" type="pres">
      <dgm:prSet presAssocID="{29A0B8A6-4A6A-422A-9962-5D5E3A006AF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3D249-C3C5-4B83-B27E-08702276D1AC}" type="pres">
      <dgm:prSet presAssocID="{481BD634-B834-4BD6-ABDF-55EF79CE9CF1}" presName="spacer" presStyleCnt="0"/>
      <dgm:spPr/>
    </dgm:pt>
    <dgm:pt modelId="{9FBBA486-C7FC-4995-8B51-86FCCCD7B946}" type="pres">
      <dgm:prSet presAssocID="{AB6DE05E-B2A6-4660-8F99-AE2D8442E05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0DD65-95DA-490C-A1D9-3C3211224F4B}" type="pres">
      <dgm:prSet presAssocID="{A3028B26-77E7-4BEC-BF34-68BE229BD764}" presName="spacer" presStyleCnt="0"/>
      <dgm:spPr/>
    </dgm:pt>
    <dgm:pt modelId="{05776467-9AF0-4EB7-8612-A6F4816EF052}" type="pres">
      <dgm:prSet presAssocID="{1C2153BD-BD83-483D-A1FB-F93DDE7FEEF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6E65F-56BD-4032-80B7-3A1BE14EF0CA}" type="pres">
      <dgm:prSet presAssocID="{32050E81-4B74-4EBC-9772-02AA287C0795}" presName="spacer" presStyleCnt="0"/>
      <dgm:spPr/>
    </dgm:pt>
    <dgm:pt modelId="{9D8EE9F6-40C1-4C4C-999D-A3F25DFFB03D}" type="pres">
      <dgm:prSet presAssocID="{485B081F-A701-48AC-AFAC-FD2F51FABF8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86C3B-5370-455C-ACA7-0F9E0FB55EFF}" type="pres">
      <dgm:prSet presAssocID="{45DB8C96-DF8F-4962-93F4-F448FEE7810D}" presName="spacer" presStyleCnt="0"/>
      <dgm:spPr/>
    </dgm:pt>
    <dgm:pt modelId="{07A77BC3-2F82-4E50-BC6E-BB4A0F908BA2}" type="pres">
      <dgm:prSet presAssocID="{5C3E6368-DBF1-40D0-BA72-5D0669278B5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E4560-FA2D-45DB-92B6-02173E311AEC}" type="pres">
      <dgm:prSet presAssocID="{4FC9463F-92DA-4C3F-B820-E44942D185BC}" presName="spacer" presStyleCnt="0"/>
      <dgm:spPr/>
    </dgm:pt>
    <dgm:pt modelId="{A3BE192D-053D-4413-96A4-AE9F12CF2E46}" type="pres">
      <dgm:prSet presAssocID="{6CFE75C1-D5E6-42B9-86FA-7989FEDD927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BDB8B-C649-4779-93F9-BA9B4982B00F}" type="pres">
      <dgm:prSet presAssocID="{A06FCBCD-8158-4940-A4C2-2820FE4884D4}" presName="spacer" presStyleCnt="0"/>
      <dgm:spPr/>
    </dgm:pt>
    <dgm:pt modelId="{FA868195-403A-44DF-A0D6-4566EEEA9BAE}" type="pres">
      <dgm:prSet presAssocID="{2458F795-8FD1-496E-822E-E3535618207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64B9D-CD45-4B14-BD6E-21DBFA5EB62D}" type="pres">
      <dgm:prSet presAssocID="{0AF3D6F0-C656-48A9-BDA7-925ECEFD78D1}" presName="spacer" presStyleCnt="0"/>
      <dgm:spPr/>
    </dgm:pt>
    <dgm:pt modelId="{8ABDDAF5-E9B3-496B-A01B-83B48B464194}" type="pres">
      <dgm:prSet presAssocID="{92CB3FE0-12E3-4E27-B31A-F87608C415D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08E31-E1FA-43D9-AB10-4EF3D6496809}" type="presOf" srcId="{485B081F-A701-48AC-AFAC-FD2F51FABF84}" destId="{9D8EE9F6-40C1-4C4C-999D-A3F25DFFB03D}" srcOrd="0" destOrd="0" presId="urn:microsoft.com/office/officeart/2005/8/layout/vList2"/>
    <dgm:cxn modelId="{F2BBC14D-DBC9-4D63-9E63-B8826475DF74}" type="presOf" srcId="{646935B7-F2FF-4E03-ABC7-593A7FBCC0D1}" destId="{39073259-F8F7-4ADD-9C35-F139ABA02A47}" srcOrd="0" destOrd="0" presId="urn:microsoft.com/office/officeart/2005/8/layout/vList2"/>
    <dgm:cxn modelId="{7794CD85-95C2-40A8-8004-FD820AAC6378}" srcId="{646935B7-F2FF-4E03-ABC7-593A7FBCC0D1}" destId="{1C2153BD-BD83-483D-A1FB-F93DDE7FEEF4}" srcOrd="2" destOrd="0" parTransId="{D86CF78D-279B-4A25-9255-90E8D16FCAC6}" sibTransId="{32050E81-4B74-4EBC-9772-02AA287C0795}"/>
    <dgm:cxn modelId="{7F4758BA-25A3-4E9B-98D6-B449E18AE7EC}" srcId="{646935B7-F2FF-4E03-ABC7-593A7FBCC0D1}" destId="{2458F795-8FD1-496E-822E-E3535618207D}" srcOrd="6" destOrd="0" parTransId="{EFC27B90-4FAC-4A1B-B2F5-E0F4EC3C161C}" sibTransId="{0AF3D6F0-C656-48A9-BDA7-925ECEFD78D1}"/>
    <dgm:cxn modelId="{A146EB44-A523-4799-B13F-944EE1DE225A}" type="presOf" srcId="{1C2153BD-BD83-483D-A1FB-F93DDE7FEEF4}" destId="{05776467-9AF0-4EB7-8612-A6F4816EF052}" srcOrd="0" destOrd="0" presId="urn:microsoft.com/office/officeart/2005/8/layout/vList2"/>
    <dgm:cxn modelId="{772E6853-E6E7-4B43-A964-C9B5DDF40F9F}" srcId="{646935B7-F2FF-4E03-ABC7-593A7FBCC0D1}" destId="{29A0B8A6-4A6A-422A-9962-5D5E3A006AF1}" srcOrd="0" destOrd="0" parTransId="{39FD0948-DE82-4F13-8021-3BD196E6DAD9}" sibTransId="{481BD634-B834-4BD6-ABDF-55EF79CE9CF1}"/>
    <dgm:cxn modelId="{2BE1AEBE-17C6-40C8-8B27-6D37B485B62B}" type="presOf" srcId="{AB6DE05E-B2A6-4660-8F99-AE2D8442E054}" destId="{9FBBA486-C7FC-4995-8B51-86FCCCD7B946}" srcOrd="0" destOrd="0" presId="urn:microsoft.com/office/officeart/2005/8/layout/vList2"/>
    <dgm:cxn modelId="{54C1323C-3265-4BC8-92C2-758EFDF22181}" type="presOf" srcId="{2458F795-8FD1-496E-822E-E3535618207D}" destId="{FA868195-403A-44DF-A0D6-4566EEEA9BAE}" srcOrd="0" destOrd="0" presId="urn:microsoft.com/office/officeart/2005/8/layout/vList2"/>
    <dgm:cxn modelId="{D539748E-4755-4771-B1CC-6EA50B3FDC91}" srcId="{646935B7-F2FF-4E03-ABC7-593A7FBCC0D1}" destId="{AB6DE05E-B2A6-4660-8F99-AE2D8442E054}" srcOrd="1" destOrd="0" parTransId="{BC0BC9A8-77D2-439B-9402-FB5F6ECC3954}" sibTransId="{A3028B26-77E7-4BEC-BF34-68BE229BD764}"/>
    <dgm:cxn modelId="{813DB7EA-DBDC-4DD6-A7E0-06BB912C9CCE}" srcId="{646935B7-F2FF-4E03-ABC7-593A7FBCC0D1}" destId="{485B081F-A701-48AC-AFAC-FD2F51FABF84}" srcOrd="3" destOrd="0" parTransId="{1419DC8B-8103-42C9-B627-6D88AEFF8076}" sibTransId="{45DB8C96-DF8F-4962-93F4-F448FEE7810D}"/>
    <dgm:cxn modelId="{34075BD1-062A-4833-910A-0A14CDAB8DC9}" type="presOf" srcId="{92CB3FE0-12E3-4E27-B31A-F87608C415DE}" destId="{8ABDDAF5-E9B3-496B-A01B-83B48B464194}" srcOrd="0" destOrd="0" presId="urn:microsoft.com/office/officeart/2005/8/layout/vList2"/>
    <dgm:cxn modelId="{2E864783-3448-43ED-B696-CE802C0CB5B3}" srcId="{646935B7-F2FF-4E03-ABC7-593A7FBCC0D1}" destId="{6CFE75C1-D5E6-42B9-86FA-7989FEDD927B}" srcOrd="5" destOrd="0" parTransId="{2D42D2D9-7DEB-4B8B-BC1E-7D4558510986}" sibTransId="{A06FCBCD-8158-4940-A4C2-2820FE4884D4}"/>
    <dgm:cxn modelId="{A98C17B3-A940-4EA0-86A7-FAC23CB77EA1}" srcId="{646935B7-F2FF-4E03-ABC7-593A7FBCC0D1}" destId="{92CB3FE0-12E3-4E27-B31A-F87608C415DE}" srcOrd="7" destOrd="0" parTransId="{632C849A-BAEC-4D71-80AA-9C54C6927DC2}" sibTransId="{BA0680A7-CBB8-43AB-ADB9-3757F4C3D232}"/>
    <dgm:cxn modelId="{2E4D72E9-7237-4629-954C-1D690F1332A7}" type="presOf" srcId="{5C3E6368-DBF1-40D0-BA72-5D0669278B51}" destId="{07A77BC3-2F82-4E50-BC6E-BB4A0F908BA2}" srcOrd="0" destOrd="0" presId="urn:microsoft.com/office/officeart/2005/8/layout/vList2"/>
    <dgm:cxn modelId="{AB2D5AEF-8C1D-4614-9AD1-1B61FE2FDC76}" srcId="{646935B7-F2FF-4E03-ABC7-593A7FBCC0D1}" destId="{5C3E6368-DBF1-40D0-BA72-5D0669278B51}" srcOrd="4" destOrd="0" parTransId="{BC011867-E92E-4747-BE4C-B29E963B3782}" sibTransId="{4FC9463F-92DA-4C3F-B820-E44942D185BC}"/>
    <dgm:cxn modelId="{D24D939A-6EB3-4224-A34D-FF9AE897D579}" type="presOf" srcId="{29A0B8A6-4A6A-422A-9962-5D5E3A006AF1}" destId="{91604FF5-D1B8-4C6B-905E-98AAC852BD51}" srcOrd="0" destOrd="0" presId="urn:microsoft.com/office/officeart/2005/8/layout/vList2"/>
    <dgm:cxn modelId="{A153D95E-B39A-4062-867C-D2F2B90657C6}" type="presOf" srcId="{6CFE75C1-D5E6-42B9-86FA-7989FEDD927B}" destId="{A3BE192D-053D-4413-96A4-AE9F12CF2E46}" srcOrd="0" destOrd="0" presId="urn:microsoft.com/office/officeart/2005/8/layout/vList2"/>
    <dgm:cxn modelId="{FD3146DF-C7AC-466B-8DA3-B7259D0B8AB8}" type="presParOf" srcId="{39073259-F8F7-4ADD-9C35-F139ABA02A47}" destId="{91604FF5-D1B8-4C6B-905E-98AAC852BD51}" srcOrd="0" destOrd="0" presId="urn:microsoft.com/office/officeart/2005/8/layout/vList2"/>
    <dgm:cxn modelId="{87ED0106-2EC7-4137-A7E0-986108A84868}" type="presParOf" srcId="{39073259-F8F7-4ADD-9C35-F139ABA02A47}" destId="{E723D249-C3C5-4B83-B27E-08702276D1AC}" srcOrd="1" destOrd="0" presId="urn:microsoft.com/office/officeart/2005/8/layout/vList2"/>
    <dgm:cxn modelId="{F1DAA0F7-5F4D-48CC-B1A8-CB39BE986787}" type="presParOf" srcId="{39073259-F8F7-4ADD-9C35-F139ABA02A47}" destId="{9FBBA486-C7FC-4995-8B51-86FCCCD7B946}" srcOrd="2" destOrd="0" presId="urn:microsoft.com/office/officeart/2005/8/layout/vList2"/>
    <dgm:cxn modelId="{C63D72E3-16D1-4CC4-A37E-6C4EF4582B04}" type="presParOf" srcId="{39073259-F8F7-4ADD-9C35-F139ABA02A47}" destId="{1E00DD65-95DA-490C-A1D9-3C3211224F4B}" srcOrd="3" destOrd="0" presId="urn:microsoft.com/office/officeart/2005/8/layout/vList2"/>
    <dgm:cxn modelId="{18ECE7DE-E4D6-4D35-997D-EA28DAD166D6}" type="presParOf" srcId="{39073259-F8F7-4ADD-9C35-F139ABA02A47}" destId="{05776467-9AF0-4EB7-8612-A6F4816EF052}" srcOrd="4" destOrd="0" presId="urn:microsoft.com/office/officeart/2005/8/layout/vList2"/>
    <dgm:cxn modelId="{46D409E0-F6C5-41F3-A056-ED22396FE3AC}" type="presParOf" srcId="{39073259-F8F7-4ADD-9C35-F139ABA02A47}" destId="{36A6E65F-56BD-4032-80B7-3A1BE14EF0CA}" srcOrd="5" destOrd="0" presId="urn:microsoft.com/office/officeart/2005/8/layout/vList2"/>
    <dgm:cxn modelId="{A838E9A3-94A3-4F60-A8C9-9434D002D4B5}" type="presParOf" srcId="{39073259-F8F7-4ADD-9C35-F139ABA02A47}" destId="{9D8EE9F6-40C1-4C4C-999D-A3F25DFFB03D}" srcOrd="6" destOrd="0" presId="urn:microsoft.com/office/officeart/2005/8/layout/vList2"/>
    <dgm:cxn modelId="{64D66C9A-F7C0-454D-8F0E-20E92379E8F0}" type="presParOf" srcId="{39073259-F8F7-4ADD-9C35-F139ABA02A47}" destId="{DD986C3B-5370-455C-ACA7-0F9E0FB55EFF}" srcOrd="7" destOrd="0" presId="urn:microsoft.com/office/officeart/2005/8/layout/vList2"/>
    <dgm:cxn modelId="{3FE61731-B80D-4534-8AFB-A8ECDCE3B79C}" type="presParOf" srcId="{39073259-F8F7-4ADD-9C35-F139ABA02A47}" destId="{07A77BC3-2F82-4E50-BC6E-BB4A0F908BA2}" srcOrd="8" destOrd="0" presId="urn:microsoft.com/office/officeart/2005/8/layout/vList2"/>
    <dgm:cxn modelId="{6B1A6CED-3D54-43CC-A7C9-DD1C7D80DC4E}" type="presParOf" srcId="{39073259-F8F7-4ADD-9C35-F139ABA02A47}" destId="{2A9E4560-FA2D-45DB-92B6-02173E311AEC}" srcOrd="9" destOrd="0" presId="urn:microsoft.com/office/officeart/2005/8/layout/vList2"/>
    <dgm:cxn modelId="{86821D19-3F3F-412B-A064-1A2BF15FB819}" type="presParOf" srcId="{39073259-F8F7-4ADD-9C35-F139ABA02A47}" destId="{A3BE192D-053D-4413-96A4-AE9F12CF2E46}" srcOrd="10" destOrd="0" presId="urn:microsoft.com/office/officeart/2005/8/layout/vList2"/>
    <dgm:cxn modelId="{45BFDAD5-E687-4A02-8777-A92CCB381966}" type="presParOf" srcId="{39073259-F8F7-4ADD-9C35-F139ABA02A47}" destId="{0B2BDB8B-C649-4779-93F9-BA9B4982B00F}" srcOrd="11" destOrd="0" presId="urn:microsoft.com/office/officeart/2005/8/layout/vList2"/>
    <dgm:cxn modelId="{2D9C5EE9-0A29-4CFE-BDEA-C78DF7BED54E}" type="presParOf" srcId="{39073259-F8F7-4ADD-9C35-F139ABA02A47}" destId="{FA868195-403A-44DF-A0D6-4566EEEA9BAE}" srcOrd="12" destOrd="0" presId="urn:microsoft.com/office/officeart/2005/8/layout/vList2"/>
    <dgm:cxn modelId="{15A5D18B-D310-44B1-9758-BC39FD15D0FC}" type="presParOf" srcId="{39073259-F8F7-4ADD-9C35-F139ABA02A47}" destId="{8E064B9D-CD45-4B14-BD6E-21DBFA5EB62D}" srcOrd="13" destOrd="0" presId="urn:microsoft.com/office/officeart/2005/8/layout/vList2"/>
    <dgm:cxn modelId="{AA6ACB40-F70A-4C61-8F18-41F5854C5CF3}" type="presParOf" srcId="{39073259-F8F7-4ADD-9C35-F139ABA02A47}" destId="{8ABDDAF5-E9B3-496B-A01B-83B48B46419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08AF1-D172-4E9A-B643-34BAB76C37B2}">
      <dsp:nvSpPr>
        <dsp:cNvPr id="0" name=""/>
        <dsp:cNvSpPr/>
      </dsp:nvSpPr>
      <dsp:spPr>
        <a:xfrm>
          <a:off x="0" y="438175"/>
          <a:ext cx="82296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весь цикл от закупки материалов до сбыта одного определённого вида продукции</a:t>
          </a:r>
          <a:endParaRPr lang="ru-RU" sz="2500" kern="1200" dirty="0"/>
        </a:p>
      </dsp:txBody>
      <dsp:txXfrm>
        <a:off x="0" y="438175"/>
        <a:ext cx="8229600" cy="1417500"/>
      </dsp:txXfrm>
    </dsp:sp>
    <dsp:sp modelId="{AE7D87E5-37EE-4144-8389-D9A0C0485755}">
      <dsp:nvSpPr>
        <dsp:cNvPr id="0" name=""/>
        <dsp:cNvSpPr/>
      </dsp:nvSpPr>
      <dsp:spPr>
        <a:xfrm>
          <a:off x="411480" y="69175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Вертикальный</a:t>
          </a:r>
          <a:endParaRPr lang="ru-RU" sz="2500" kern="1200" dirty="0"/>
        </a:p>
      </dsp:txBody>
      <dsp:txXfrm>
        <a:off x="447506" y="105201"/>
        <a:ext cx="5688668" cy="665948"/>
      </dsp:txXfrm>
    </dsp:sp>
    <dsp:sp modelId="{0B485A95-F1E9-4DDB-A090-8BFC881E92BF}">
      <dsp:nvSpPr>
        <dsp:cNvPr id="0" name=""/>
        <dsp:cNvSpPr/>
      </dsp:nvSpPr>
      <dsp:spPr>
        <a:xfrm>
          <a:off x="0" y="2359675"/>
          <a:ext cx="82296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похожие фирмы с различной клиентурой</a:t>
          </a:r>
          <a:endParaRPr lang="ru-RU" sz="2500" kern="1200" dirty="0"/>
        </a:p>
      </dsp:txBody>
      <dsp:txXfrm>
        <a:off x="0" y="2359675"/>
        <a:ext cx="8229600" cy="1063125"/>
      </dsp:txXfrm>
    </dsp:sp>
    <dsp:sp modelId="{B37E14CC-3766-40D2-B63E-ACDD88B3371E}">
      <dsp:nvSpPr>
        <dsp:cNvPr id="0" name=""/>
        <dsp:cNvSpPr/>
      </dsp:nvSpPr>
      <dsp:spPr>
        <a:xfrm>
          <a:off x="411480" y="1990675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Горизонтальный</a:t>
          </a:r>
          <a:endParaRPr lang="ru-RU" sz="2500" kern="1200" dirty="0"/>
        </a:p>
      </dsp:txBody>
      <dsp:txXfrm>
        <a:off x="447506" y="2026701"/>
        <a:ext cx="5688668" cy="665948"/>
      </dsp:txXfrm>
    </dsp:sp>
    <dsp:sp modelId="{F993FFA5-2B60-48E4-AAB0-03BEB77E1BCC}">
      <dsp:nvSpPr>
        <dsp:cNvPr id="0" name=""/>
        <dsp:cNvSpPr/>
      </dsp:nvSpPr>
      <dsp:spPr>
        <a:xfrm>
          <a:off x="0" y="392680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5510-5175-44A7-9084-3C6C4091C7BC}">
      <dsp:nvSpPr>
        <dsp:cNvPr id="0" name=""/>
        <dsp:cNvSpPr/>
      </dsp:nvSpPr>
      <dsp:spPr>
        <a:xfrm>
          <a:off x="411480" y="3557800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Смешанный (КОНГЛОМЕРАТ)</a:t>
          </a:r>
          <a:endParaRPr lang="ru-RU" sz="2500" kern="1200" dirty="0"/>
        </a:p>
      </dsp:txBody>
      <dsp:txXfrm>
        <a:off x="447506" y="3593826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4FF5-D1B8-4C6B-905E-98AAC852BD51}">
      <dsp:nvSpPr>
        <dsp:cNvPr id="0" name=""/>
        <dsp:cNvSpPr/>
      </dsp:nvSpPr>
      <dsp:spPr>
        <a:xfrm>
          <a:off x="0" y="4662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 T = 1/3 (A I /A + R I /R + S I /S) x 100 % </a:t>
          </a:r>
          <a:endParaRPr lang="ru-RU" sz="2400" kern="1200" dirty="0"/>
        </a:p>
      </dsp:txBody>
      <dsp:txXfrm>
        <a:off x="28100" y="74720"/>
        <a:ext cx="8630600" cy="519439"/>
      </dsp:txXfrm>
    </dsp:sp>
    <dsp:sp modelId="{9FBBA486-C7FC-4995-8B51-86FCCCD7B946}">
      <dsp:nvSpPr>
        <dsp:cNvPr id="0" name=""/>
        <dsp:cNvSpPr/>
      </dsp:nvSpPr>
      <dsp:spPr>
        <a:xfrm>
          <a:off x="0" y="69138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176474"/>
                <a:satOff val="-3422"/>
                <a:lumOff val="-1232"/>
                <a:alphaOff val="0"/>
                <a:shade val="47500"/>
                <a:satMod val="137000"/>
              </a:schemeClr>
            </a:gs>
            <a:gs pos="55000">
              <a:schemeClr val="accent5">
                <a:hueOff val="-176474"/>
                <a:satOff val="-3422"/>
                <a:lumOff val="-1232"/>
                <a:alphaOff val="0"/>
                <a:shade val="69000"/>
                <a:satMod val="137000"/>
              </a:schemeClr>
            </a:gs>
            <a:gs pos="100000">
              <a:schemeClr val="accent5">
                <a:hueOff val="-176474"/>
                <a:satOff val="-3422"/>
                <a:lumOff val="-123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 T — </a:t>
          </a:r>
          <a:r>
            <a:rPr lang="ru-RU" sz="2400" kern="1200" smtClean="0"/>
            <a:t>индекс транснационализации, %;</a:t>
          </a:r>
          <a:endParaRPr lang="ru-RU" sz="2400" kern="1200"/>
        </a:p>
      </dsp:txBody>
      <dsp:txXfrm>
        <a:off x="28100" y="719480"/>
        <a:ext cx="8630600" cy="519439"/>
      </dsp:txXfrm>
    </dsp:sp>
    <dsp:sp modelId="{05776467-9AF0-4EB7-8612-A6F4816EF052}">
      <dsp:nvSpPr>
        <dsp:cNvPr id="0" name=""/>
        <dsp:cNvSpPr/>
      </dsp:nvSpPr>
      <dsp:spPr>
        <a:xfrm>
          <a:off x="0" y="133614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352948"/>
                <a:satOff val="-6844"/>
                <a:lumOff val="-2465"/>
                <a:alphaOff val="0"/>
                <a:shade val="47500"/>
                <a:satMod val="137000"/>
              </a:schemeClr>
            </a:gs>
            <a:gs pos="55000">
              <a:schemeClr val="accent5">
                <a:hueOff val="-352948"/>
                <a:satOff val="-6844"/>
                <a:lumOff val="-2465"/>
                <a:alphaOff val="0"/>
                <a:shade val="69000"/>
                <a:satMod val="137000"/>
              </a:schemeClr>
            </a:gs>
            <a:gs pos="100000">
              <a:schemeClr val="accent5">
                <a:hueOff val="-352948"/>
                <a:satOff val="-6844"/>
                <a:lumOff val="-246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 I — </a:t>
          </a:r>
          <a:r>
            <a:rPr lang="ru-RU" sz="2400" kern="1200" smtClean="0"/>
            <a:t>зарубежные активы;</a:t>
          </a:r>
          <a:endParaRPr lang="ru-RU" sz="2400" kern="1200"/>
        </a:p>
      </dsp:txBody>
      <dsp:txXfrm>
        <a:off x="28100" y="1364240"/>
        <a:ext cx="8630600" cy="519439"/>
      </dsp:txXfrm>
    </dsp:sp>
    <dsp:sp modelId="{9D8EE9F6-40C1-4C4C-999D-A3F25DFFB03D}">
      <dsp:nvSpPr>
        <dsp:cNvPr id="0" name=""/>
        <dsp:cNvSpPr/>
      </dsp:nvSpPr>
      <dsp:spPr>
        <a:xfrm>
          <a:off x="0" y="198090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529422"/>
                <a:satOff val="-10266"/>
                <a:lumOff val="-3697"/>
                <a:alphaOff val="0"/>
                <a:shade val="47500"/>
                <a:satMod val="137000"/>
              </a:schemeClr>
            </a:gs>
            <a:gs pos="55000">
              <a:schemeClr val="accent5">
                <a:hueOff val="-529422"/>
                <a:satOff val="-10266"/>
                <a:lumOff val="-3697"/>
                <a:alphaOff val="0"/>
                <a:shade val="69000"/>
                <a:satMod val="137000"/>
              </a:schemeClr>
            </a:gs>
            <a:gs pos="100000">
              <a:schemeClr val="accent5">
                <a:hueOff val="-529422"/>
                <a:satOff val="-10266"/>
                <a:lumOff val="-369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 — </a:t>
          </a:r>
          <a:r>
            <a:rPr lang="ru-RU" sz="2400" kern="1200" smtClean="0"/>
            <a:t>общие активы;</a:t>
          </a:r>
          <a:endParaRPr lang="ru-RU" sz="2400" kern="1200"/>
        </a:p>
      </dsp:txBody>
      <dsp:txXfrm>
        <a:off x="28100" y="2009000"/>
        <a:ext cx="8630600" cy="519439"/>
      </dsp:txXfrm>
    </dsp:sp>
    <dsp:sp modelId="{07A77BC3-2F82-4E50-BC6E-BB4A0F908BA2}">
      <dsp:nvSpPr>
        <dsp:cNvPr id="0" name=""/>
        <dsp:cNvSpPr/>
      </dsp:nvSpPr>
      <dsp:spPr>
        <a:xfrm>
          <a:off x="0" y="262566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705896"/>
                <a:satOff val="-13687"/>
                <a:lumOff val="-4930"/>
                <a:alphaOff val="0"/>
                <a:shade val="47500"/>
                <a:satMod val="137000"/>
              </a:schemeClr>
            </a:gs>
            <a:gs pos="55000">
              <a:schemeClr val="accent5">
                <a:hueOff val="-705896"/>
                <a:satOff val="-13687"/>
                <a:lumOff val="-4930"/>
                <a:alphaOff val="0"/>
                <a:shade val="69000"/>
                <a:satMod val="137000"/>
              </a:schemeClr>
            </a:gs>
            <a:gs pos="100000">
              <a:schemeClr val="accent5">
                <a:hueOff val="-705896"/>
                <a:satOff val="-13687"/>
                <a:lumOff val="-493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 I — </a:t>
          </a:r>
          <a:r>
            <a:rPr lang="ru-RU" sz="2400" kern="1200" dirty="0" smtClean="0"/>
            <a:t>объём продаж товаров и услуг зарубежными филиалами;</a:t>
          </a:r>
          <a:endParaRPr lang="ru-RU" sz="2400" kern="1200" dirty="0"/>
        </a:p>
      </dsp:txBody>
      <dsp:txXfrm>
        <a:off x="28100" y="2653760"/>
        <a:ext cx="8630600" cy="519439"/>
      </dsp:txXfrm>
    </dsp:sp>
    <dsp:sp modelId="{A3BE192D-053D-4413-96A4-AE9F12CF2E46}">
      <dsp:nvSpPr>
        <dsp:cNvPr id="0" name=""/>
        <dsp:cNvSpPr/>
      </dsp:nvSpPr>
      <dsp:spPr>
        <a:xfrm>
          <a:off x="0" y="327042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882370"/>
                <a:satOff val="-17109"/>
                <a:lumOff val="-6162"/>
                <a:alphaOff val="0"/>
                <a:shade val="47500"/>
                <a:satMod val="137000"/>
              </a:schemeClr>
            </a:gs>
            <a:gs pos="55000">
              <a:schemeClr val="accent5">
                <a:hueOff val="-882370"/>
                <a:satOff val="-17109"/>
                <a:lumOff val="-6162"/>
                <a:alphaOff val="0"/>
                <a:shade val="69000"/>
                <a:satMod val="137000"/>
              </a:schemeClr>
            </a:gs>
            <a:gs pos="100000">
              <a:schemeClr val="accent5">
                <a:hueOff val="-882370"/>
                <a:satOff val="-17109"/>
                <a:lumOff val="-616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 — </a:t>
          </a:r>
          <a:r>
            <a:rPr lang="ru-RU" sz="2400" kern="1200" smtClean="0"/>
            <a:t>общий объём продаж товаров и услуг;</a:t>
          </a:r>
          <a:endParaRPr lang="ru-RU" sz="2400" kern="1200"/>
        </a:p>
      </dsp:txBody>
      <dsp:txXfrm>
        <a:off x="28100" y="3298520"/>
        <a:ext cx="8630600" cy="519439"/>
      </dsp:txXfrm>
    </dsp:sp>
    <dsp:sp modelId="{FA868195-403A-44DF-A0D6-4566EEEA9BAE}">
      <dsp:nvSpPr>
        <dsp:cNvPr id="0" name=""/>
        <dsp:cNvSpPr/>
      </dsp:nvSpPr>
      <dsp:spPr>
        <a:xfrm>
          <a:off x="0" y="391518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1058844"/>
                <a:satOff val="-20531"/>
                <a:lumOff val="-7395"/>
                <a:alphaOff val="0"/>
                <a:shade val="47500"/>
                <a:satMod val="137000"/>
              </a:schemeClr>
            </a:gs>
            <a:gs pos="55000">
              <a:schemeClr val="accent5">
                <a:hueOff val="-1058844"/>
                <a:satOff val="-20531"/>
                <a:lumOff val="-7395"/>
                <a:alphaOff val="0"/>
                <a:shade val="69000"/>
                <a:satMod val="137000"/>
              </a:schemeClr>
            </a:gs>
            <a:gs pos="100000">
              <a:schemeClr val="accent5">
                <a:hueOff val="-1058844"/>
                <a:satOff val="-20531"/>
                <a:lumOff val="-739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 I — </a:t>
          </a:r>
          <a:r>
            <a:rPr lang="ru-RU" sz="2400" kern="1200" smtClean="0"/>
            <a:t>зарубежный штат;</a:t>
          </a:r>
          <a:endParaRPr lang="ru-RU" sz="2400" kern="1200"/>
        </a:p>
      </dsp:txBody>
      <dsp:txXfrm>
        <a:off x="28100" y="3943280"/>
        <a:ext cx="8630600" cy="519439"/>
      </dsp:txXfrm>
    </dsp:sp>
    <dsp:sp modelId="{8ABDDAF5-E9B3-496B-A01B-83B48B464194}">
      <dsp:nvSpPr>
        <dsp:cNvPr id="0" name=""/>
        <dsp:cNvSpPr/>
      </dsp:nvSpPr>
      <dsp:spPr>
        <a:xfrm>
          <a:off x="0" y="4559940"/>
          <a:ext cx="8686800" cy="575639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 — </a:t>
          </a:r>
          <a:r>
            <a:rPr lang="ru-RU" sz="2400" kern="1200" smtClean="0"/>
            <a:t>общий штат работников компании.</a:t>
          </a:r>
          <a:endParaRPr lang="ru-RU" sz="2400" kern="1200"/>
        </a:p>
      </dsp:txBody>
      <dsp:txXfrm>
        <a:off x="28100" y="4588040"/>
        <a:ext cx="863060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E9DAF-41C6-4157-924A-A03CC63C8948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4919-1C56-4435-9357-0A5E7F654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E19676-F1E6-4C90-93AE-477B1BBEF1E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2C0FBC-5F6A-4464-92A5-F7714D3395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ru/url?sa=i&amp;rct=j&amp;q=&amp;esrc=s&amp;source=images&amp;cd=&amp;cad=rja&amp;uact=8&amp;ved=0ahUKEwirsJSbtfDPAhXhPZoKHc-DBGIQjRwIBw&amp;url=http://www.raexpert.ru/researches/factoring/factoring/part1/&amp;psig=AFQjCNHLwKeIQf6NC7LO84T3h4AiLDg4Ew&amp;ust=147729447145093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ru/url?sa=i&amp;rct=j&amp;q=&amp;esrc=s&amp;source=images&amp;cd=&amp;cad=rja&amp;uact=8&amp;ved=0ahUKEwiLtKG1tfDPAhWka5oKHeC9DwsQjRwIBw&amp;url=http://myzaim.ru/factoring/vid-factoring.html&amp;psig=AFQjCNHLwKeIQf6NC7LO84T3h4AiLDg4Ew&amp;ust=147729447145093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k8oiFw4LQAhUEkCwKHcbYC-AQjRwIBw&amp;url=http://www.haberturk.com/ekonomi/makro-ekonomi/haber/703955-coca-cola-ile-nestlenin-arasina-cay-girdi&amp;psig=AFQjCNF9AQ6Ivxq--hE9tKSl-ZXxvGsLmQ&amp;ust=147791673884587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ru/url?sa=i&amp;rct=j&amp;q=&amp;esrc=s&amp;source=images&amp;cd=&amp;cad=rja&amp;uact=8&amp;ved=0ahUKEwiYzK6834TQAhUF3SwKHQC3C5cQjRwIBw&amp;url=http://www.fool.com/investing/general/2015/10/10/could-general-electric-company-be-a-rule-breaker-i.aspx&amp;bvm=bv.136811127,d.bGg&amp;psig=AFQjCNH20dyujUyofVIUiHbN6--BRDJ6yA&amp;ust=147799292841347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google.ru/url?sa=i&amp;rct=j&amp;q=&amp;esrc=s&amp;source=images&amp;cd=&amp;cad=rja&amp;uact=8&amp;ved=0ahUKEwiml9ny34TQAhUKVywKHRTzDMIQjRwIBw&amp;url=https://www.emaze.com/@AWIZCFF/Virgin-Group-copy1&amp;bvm=bv.136811127,d.bGg&amp;psig=AFQjCNGFgu-Aqxw9_pvsn5rOr3px0EyL1Q&amp;ust=1477993174139015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ru/url?sa=i&amp;rct=j&amp;q=&amp;esrc=s&amp;source=images&amp;cd=&amp;cad=rja&amp;uact=8&amp;ved=0ahUKEwjGh-Kw-ZPQAhXFPxoKHa4MAPYQjRwIBw&amp;url=http://www.ntv.ru/novosti/619656/&amp;bvm=bv.137904068,d.d2s&amp;psig=AFQjCNFZuwOXe2iAwvjF2M8BqbkNFQU1hQ&amp;ust=14785154394803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Комерційні </a:t>
            </a:r>
            <a:r>
              <a:rPr lang="uk-UA" dirty="0"/>
              <a:t>організації </a:t>
            </a:r>
            <a:r>
              <a:rPr lang="uk-UA" dirty="0" smtClean="0"/>
              <a:t>= Господарські товариства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04856" cy="50509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uk-UA" b="1" u="sng" dirty="0"/>
              <a:t>Господарські товариства</a:t>
            </a:r>
            <a:r>
              <a:rPr lang="uk-UA" dirty="0"/>
              <a:t> – це комерційні організації зі статутним капіталом, розділеним на вклади його учасників. Господарськими товариствами визнаються підприємства або інші суб'єкти господарювання, створені юридичними особами та/або громадянами шляхом об'єднання їх майна і участі в підприємницькій діяльності товариства з метою одержання прибутку.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2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Підприємство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— це самостійний суб'єкт господарювання, ство­рений компетентним органом державної влади або органом міс­цевого самоврядування чи іншими суб'єктами для задоволення суспільних та особистих потреб шляхом систематичного здійс­нення виробничої, науково-дослідної, торговельної, іншої госпо­дарської діяльності в порядку, передбаченому ГКУ та відповід­ними законами України.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681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7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772816"/>
          </a:xfrm>
        </p:spPr>
        <p:txBody>
          <a:bodyPr anchor="t">
            <a:noAutofit/>
          </a:bodyPr>
          <a:lstStyle/>
          <a:p>
            <a:r>
              <a:rPr lang="ru-RU" sz="2800" dirty="0" smtClean="0"/>
              <a:t>Факторинг – </a:t>
            </a:r>
            <a:r>
              <a:rPr lang="uk-UA" sz="2800" dirty="0" smtClean="0"/>
              <a:t>фінансування </a:t>
            </a:r>
            <a:r>
              <a:rPr lang="uk-UA" sz="2800" dirty="0"/>
              <a:t>під відступлення банку клієнтом-постачальником неоплачених платежів-вимог на поставлені товари, виконані роботи, надані послуги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060033"/>
          </a:xfrm>
        </p:spPr>
        <p:txBody>
          <a:bodyPr/>
          <a:lstStyle/>
          <a:p>
            <a:pPr marL="118872" indent="0">
              <a:buNone/>
            </a:pPr>
            <a:endParaRPr lang="ru-RU" sz="2800" dirty="0"/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6" name="Рисунок 5" descr="Картинки по запросу факторинг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17"/>
            <a:ext cx="8784976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6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факторинг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" y="332656"/>
            <a:ext cx="9036496" cy="576265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923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/>
              <a:t>Інжинірингові фірми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r>
              <a:rPr lang="uk-UA" dirty="0"/>
              <a:t>Інжиніринг – надання на основі договору однією стороною (консультантом) другій стороні (замовнику) комплексу або окремих видів інженерно-технічних послуг, пов'язаних з проектуванням, будівництвом і введенням об'єкта в експлуатацію, розробкою нових технологічних процесів, удосконаленням наявних виробничих процесів.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44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інжинірингу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i="1" u="sng" dirty="0"/>
              <a:t>Консультативний інжиніринг</a:t>
            </a:r>
            <a:r>
              <a:rPr lang="uk-UA" dirty="0"/>
              <a:t> пов'язаний з інтелектуальними послугами з метою проектування об'єктів, розробки планів будівництва і контролю за проведенням робіт.</a:t>
            </a:r>
            <a:endParaRPr lang="ru-RU" dirty="0"/>
          </a:p>
          <a:p>
            <a:r>
              <a:rPr lang="uk-UA" i="1" u="sng" dirty="0"/>
              <a:t>Технологічний інжиніринг</a:t>
            </a:r>
            <a:r>
              <a:rPr lang="uk-UA" dirty="0"/>
              <a:t> полягає в наданні замовнику технологій, необхідних для будівництва промислового об'єкту і його експлуатації, розробки проектів з енергопостачання, водопостачання, транспорту та ін.</a:t>
            </a:r>
            <a:endParaRPr lang="ru-RU" dirty="0"/>
          </a:p>
          <a:p>
            <a:r>
              <a:rPr lang="uk-UA" i="1" u="sng" dirty="0"/>
              <a:t>Будівельний, або загальний, інжиніринг</a:t>
            </a:r>
            <a:r>
              <a:rPr lang="uk-UA" dirty="0"/>
              <a:t> – це надання обладнання, техніки і монтаж установок, включаючи інженерні роботи.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99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/>
              <a:t>Лізингові фірми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Лізинг </a:t>
            </a:r>
            <a:r>
              <a:rPr lang="uk-UA" dirty="0"/>
              <a:t>– це форма довгострокового договору оренди, що характеризується певними умовами використання орендованого майна.</a:t>
            </a:r>
            <a:endParaRPr lang="ru-RU" dirty="0"/>
          </a:p>
          <a:p>
            <a:pPr marL="118872" indent="0">
              <a:buNone/>
            </a:pPr>
            <a:r>
              <a:rPr lang="uk-UA" b="1" dirty="0" smtClean="0"/>
              <a:t> Лізинг:</a:t>
            </a:r>
          </a:p>
          <a:p>
            <a:pPr marL="118872" indent="0">
              <a:buNone/>
            </a:pPr>
            <a:r>
              <a:rPr lang="uk-UA" b="1" dirty="0"/>
              <a:t>-</a:t>
            </a:r>
            <a:r>
              <a:rPr lang="uk-UA" b="1" dirty="0" smtClean="0"/>
              <a:t> </a:t>
            </a:r>
            <a:r>
              <a:rPr lang="uk-UA" dirty="0" smtClean="0"/>
              <a:t>фінансовий</a:t>
            </a:r>
          </a:p>
          <a:p>
            <a:pPr marL="118872" indent="0">
              <a:buNone/>
            </a:pPr>
            <a:r>
              <a:rPr lang="uk-UA" dirty="0" smtClean="0"/>
              <a:t>- оперативний </a:t>
            </a:r>
          </a:p>
          <a:p>
            <a:pPr marL="118872" indent="0">
              <a:buNone/>
            </a:pPr>
            <a:r>
              <a:rPr lang="uk-UA" dirty="0" smtClean="0"/>
              <a:t>- зворотний</a:t>
            </a:r>
            <a:r>
              <a:rPr lang="uk-UA" dirty="0"/>
              <a:t>.</a:t>
            </a:r>
            <a:endParaRPr lang="ru-RU" dirty="0"/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76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КОРПОРАТИВНІ ОРГАНІЗАЦІЇ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Корпорація - найдосконаліша форма організації підприємств, що існує переважно у вигляді публічного акціонерного товариства, засновники якого формують акціонерний капітал шляхом об'єднання власних ресурсів через механізм випуску і продажу цінних паперів (передусім акцій), а співвласники несуть обмежену відповідальність.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946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корпорації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8856984" cy="51845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можливість збільшити джерела фінансування для розширення виробництва;</a:t>
            </a:r>
          </a:p>
          <a:p>
            <a:r>
              <a:rPr lang="uk-UA" dirty="0" smtClean="0"/>
              <a:t>кращі умови доступу до кредитів банків;</a:t>
            </a:r>
          </a:p>
          <a:p>
            <a:r>
              <a:rPr lang="uk-UA" dirty="0" smtClean="0"/>
              <a:t>можливість впроваджувати передові досягнення науки і техніки у виробництво;</a:t>
            </a:r>
          </a:p>
          <a:p>
            <a:r>
              <a:rPr lang="uk-UA" dirty="0" smtClean="0"/>
              <a:t>обмежена відповідальність акціонерів за зобов'язання корпорації;</a:t>
            </a:r>
          </a:p>
          <a:p>
            <a:r>
              <a:rPr lang="uk-UA" dirty="0" smtClean="0"/>
              <a:t>залучення до управління виробництвом професійних управляючих;</a:t>
            </a:r>
          </a:p>
          <a:p>
            <a:r>
              <a:rPr lang="uk-UA" dirty="0" smtClean="0"/>
              <a:t>здійснення внутрікорпораційного планування на поточний та віддалений період, комплексне вивчення ринку, формування потреб споживачів = отримання переваги над конкурентами.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208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 корпорацій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40559"/>
          </a:xfrm>
        </p:spPr>
        <p:txBody>
          <a:bodyPr>
            <a:normAutofit/>
          </a:bodyPr>
          <a:lstStyle/>
          <a:p>
            <a:r>
              <a:rPr lang="uk-UA" dirty="0" smtClean="0"/>
              <a:t>значне знецінення акцій корпорацій під час погіршення економічної кон'юнктури;</a:t>
            </a:r>
          </a:p>
          <a:p>
            <a:r>
              <a:rPr lang="uk-UA" dirty="0" smtClean="0"/>
              <a:t>недосконалий механізм оподаткування в окремих країнах;</a:t>
            </a:r>
          </a:p>
          <a:p>
            <a:r>
              <a:rPr lang="uk-UA" dirty="0" smtClean="0"/>
              <a:t>перетворення дрібних акціонерів на формальних власників, розподіл прибутків і прийняття управлінських рішень на основі кількості акцій;</a:t>
            </a:r>
          </a:p>
          <a:p>
            <a:r>
              <a:rPr lang="uk-UA" dirty="0" smtClean="0"/>
              <a:t>встановлення контролю крупних акціонерів над заощадженнями дрібних акціонерів.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3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8126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3100" dirty="0" smtClean="0"/>
              <a:t>Види господарських товариств (</a:t>
            </a:r>
            <a:r>
              <a:rPr lang="uk-UA" sz="3100" dirty="0"/>
              <a:t>ст.80 ГКУ):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37" y="1700808"/>
            <a:ext cx="8579296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12968" cy="1252728"/>
          </a:xfrm>
        </p:spPr>
        <p:txBody>
          <a:bodyPr>
            <a:normAutofit/>
          </a:bodyPr>
          <a:lstStyle/>
          <a:p>
            <a:r>
              <a:rPr lang="ru-RU" sz="3600" dirty="0"/>
              <a:t>Стратегический </a:t>
            </a:r>
            <a:r>
              <a:rPr lang="ru-RU" sz="3600" dirty="0" smtClean="0"/>
              <a:t>альянс</a:t>
            </a:r>
            <a:r>
              <a:rPr lang="ru-RU" sz="3600" dirty="0"/>
              <a:t> </a:t>
            </a:r>
            <a:r>
              <a:rPr lang="ru-RU" sz="3600" dirty="0" smtClean="0"/>
              <a:t>(</a:t>
            </a:r>
            <a:r>
              <a:rPr lang="ru-RU" sz="3600" dirty="0"/>
              <a:t>Strategic Alliance)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соглашение о кооперации двух или более независимых фирм для достижения определенных коммерческих целей, для получения синергии объединенных и взаимодополняющих стратегических ресурсов </a:t>
            </a:r>
            <a:r>
              <a:rPr lang="ru-RU" dirty="0" smtClean="0"/>
              <a:t>компаний.</a:t>
            </a:r>
          </a:p>
          <a:p>
            <a:r>
              <a:rPr lang="ru-RU" b="1" dirty="0" smtClean="0"/>
              <a:t>самая перспективная форма </a:t>
            </a:r>
            <a:r>
              <a:rPr lang="ru-RU" b="1" dirty="0"/>
              <a:t>интеграции компаний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7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r>
              <a:rPr lang="ru-RU" dirty="0"/>
              <a:t>стратегических альянсов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3012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соглашения </a:t>
            </a:r>
            <a:r>
              <a:rPr lang="ru-RU" dirty="0"/>
              <a:t>о сотрудничестве между фирмами, идущие дальше обычных торговых операций, но не доводящие дело до слияния </a:t>
            </a:r>
            <a:r>
              <a:rPr lang="ru-RU" dirty="0" smtClean="0"/>
              <a:t>компаний </a:t>
            </a:r>
          </a:p>
          <a:p>
            <a:r>
              <a:rPr lang="ru-RU" dirty="0" smtClean="0"/>
              <a:t>основан </a:t>
            </a:r>
            <a:r>
              <a:rPr lang="ru-RU" dirty="0"/>
              <a:t>на заключении среднесрочных или долгосрочных, двусторонних или многосторонних </a:t>
            </a:r>
            <a:r>
              <a:rPr lang="ru-RU" dirty="0" smtClean="0"/>
              <a:t>соглашений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стратегический альянс могут вступать не только поставщики и </a:t>
            </a:r>
            <a:r>
              <a:rPr lang="ru-RU" dirty="0" smtClean="0"/>
              <a:t>клиенты (</a:t>
            </a:r>
            <a:r>
              <a:rPr lang="ru-RU" dirty="0" err="1" smtClean="0"/>
              <a:t>Marks&amp;Spencer</a:t>
            </a:r>
            <a:r>
              <a:rPr lang="ru-RU" dirty="0" smtClean="0"/>
              <a:t>), но и конкуренты (</a:t>
            </a:r>
            <a:r>
              <a:rPr lang="en-US" dirty="0"/>
              <a:t>Honda </a:t>
            </a:r>
            <a:r>
              <a:rPr lang="ru-RU" dirty="0"/>
              <a:t>и </a:t>
            </a:r>
            <a:r>
              <a:rPr lang="en-US" dirty="0"/>
              <a:t>Rover 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1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стратегических альянсов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040559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</a:t>
            </a:r>
            <a:r>
              <a:rPr lang="ru-RU" dirty="0"/>
              <a:t>координация стратегического планирования и управления </a:t>
            </a:r>
            <a:r>
              <a:rPr lang="ru-RU" dirty="0" smtClean="0"/>
              <a:t>= согласованность долгосрочных партнерских отношений </a:t>
            </a:r>
            <a:r>
              <a:rPr lang="ru-RU" dirty="0"/>
              <a:t>с выгодой для каждого участника;</a:t>
            </a:r>
          </a:p>
          <a:p>
            <a:r>
              <a:rPr lang="ru-RU" dirty="0" smtClean="0"/>
              <a:t>горизонтальная межфирменная кооперация, взаимодополняющие технологии </a:t>
            </a:r>
            <a:r>
              <a:rPr lang="ru-RU" dirty="0"/>
              <a:t>и </a:t>
            </a:r>
            <a:r>
              <a:rPr lang="ru-RU" dirty="0" smtClean="0"/>
              <a:t>опыт;</a:t>
            </a:r>
            <a:endParaRPr lang="ru-RU" dirty="0"/>
          </a:p>
          <a:p>
            <a:r>
              <a:rPr lang="ru-RU" dirty="0" smtClean="0"/>
              <a:t>не </a:t>
            </a:r>
            <a:r>
              <a:rPr lang="ru-RU" dirty="0"/>
              <a:t>является самостоятельным юридическим </a:t>
            </a:r>
            <a:r>
              <a:rPr lang="ru-RU" dirty="0" smtClean="0"/>
              <a:t>лицом</a:t>
            </a:r>
            <a:r>
              <a:rPr lang="ru-RU" dirty="0"/>
              <a:t>;</a:t>
            </a:r>
          </a:p>
          <a:p>
            <a:r>
              <a:rPr lang="ru-RU" dirty="0" smtClean="0"/>
              <a:t>компании </a:t>
            </a:r>
            <a:r>
              <a:rPr lang="ru-RU" dirty="0"/>
              <a:t>могут быть участниками множества стратегических альянсов;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16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стратегических альянсов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84784"/>
            <a:ext cx="9108504" cy="5373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достаточно подвижны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более ориентированы в будущее, уменьшают неясность и </a:t>
            </a:r>
            <a:r>
              <a:rPr lang="ru-RU" dirty="0" smtClean="0"/>
              <a:t>неопределенность </a:t>
            </a:r>
            <a:r>
              <a:rPr lang="ru-RU" dirty="0"/>
              <a:t>в отношениях партнеров, увеличивают стабильность в обеспечении ресурсами и распределении продукции и услуг;</a:t>
            </a:r>
          </a:p>
          <a:p>
            <a:r>
              <a:rPr lang="ru-RU" dirty="0" smtClean="0"/>
              <a:t>создаются </a:t>
            </a:r>
            <a:r>
              <a:rPr lang="ru-RU" dirty="0"/>
              <a:t>на определенный </a:t>
            </a:r>
            <a:r>
              <a:rPr lang="ru-RU" dirty="0" smtClean="0"/>
              <a:t>срок и распадаются</a:t>
            </a:r>
            <a:r>
              <a:rPr lang="ru-RU" dirty="0"/>
              <a:t>, когда необходимость в объединении отпадает;</a:t>
            </a:r>
          </a:p>
          <a:p>
            <a:r>
              <a:rPr lang="ru-RU" dirty="0" smtClean="0"/>
              <a:t>оказывают </a:t>
            </a:r>
            <a:r>
              <a:rPr lang="ru-RU" dirty="0"/>
              <a:t>влияние на конкуренцию: объединившиеся </a:t>
            </a:r>
            <a:r>
              <a:rPr lang="ru-RU" dirty="0" smtClean="0"/>
              <a:t>компании </a:t>
            </a:r>
            <a:r>
              <a:rPr lang="ru-RU" dirty="0"/>
              <a:t>направляют усилия в большей степени против общих конкурентов, чем против друг друга;</a:t>
            </a:r>
          </a:p>
          <a:p>
            <a:r>
              <a:rPr lang="ru-RU" dirty="0" smtClean="0"/>
              <a:t>наименее </a:t>
            </a:r>
            <a:r>
              <a:rPr lang="ru-RU" dirty="0"/>
              <a:t>ограничиваемые в законодательном порядке способы проникновения на рынок.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65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азновидности </a:t>
            </a:r>
            <a:r>
              <a:rPr lang="ru-RU" dirty="0"/>
              <a:t>стратегических альянсов: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альянсы </a:t>
            </a:r>
            <a:r>
              <a:rPr lang="ru-RU" dirty="0"/>
              <a:t>с акционерным участием в существующих предприятиях;</a:t>
            </a:r>
          </a:p>
          <a:p>
            <a:r>
              <a:rPr lang="ru-RU" dirty="0" smtClean="0"/>
              <a:t>альянсы </a:t>
            </a:r>
            <a:r>
              <a:rPr lang="ru-RU" dirty="0"/>
              <a:t>с созданием новых компаний (совместных предприятий);</a:t>
            </a:r>
          </a:p>
          <a:p>
            <a:r>
              <a:rPr lang="ru-RU" dirty="0" smtClean="0"/>
              <a:t>консорциумы </a:t>
            </a:r>
            <a:r>
              <a:rPr lang="ru-RU" dirty="0"/>
              <a:t>и концерны;</a:t>
            </a:r>
          </a:p>
          <a:p>
            <a:r>
              <a:rPr lang="ru-RU" dirty="0" smtClean="0"/>
              <a:t>альянсы </a:t>
            </a:r>
            <a:r>
              <a:rPr lang="ru-RU" dirty="0"/>
              <a:t>со слабой кооперацией.</a:t>
            </a:r>
          </a:p>
          <a:p>
            <a:pPr marL="118872" indent="0">
              <a:buNone/>
            </a:pPr>
            <a:r>
              <a:rPr lang="ru-RU" i="1" dirty="0"/>
              <a:t>С точки зрения сферы </a:t>
            </a:r>
            <a:r>
              <a:rPr lang="ru-RU" i="1" dirty="0" smtClean="0"/>
              <a:t>деятельности:</a:t>
            </a:r>
            <a:endParaRPr lang="ru-RU" i="1" dirty="0"/>
          </a:p>
          <a:p>
            <a:r>
              <a:rPr lang="ru-RU" dirty="0" smtClean="0"/>
              <a:t>альянсы </a:t>
            </a:r>
            <a:r>
              <a:rPr lang="ru-RU" dirty="0"/>
              <a:t>по реализации проектов НИОКР;</a:t>
            </a:r>
          </a:p>
          <a:p>
            <a:r>
              <a:rPr lang="ru-RU" dirty="0" smtClean="0"/>
              <a:t>альянсы </a:t>
            </a:r>
            <a:r>
              <a:rPr lang="ru-RU" dirty="0"/>
              <a:t>по организации совместного производства;</a:t>
            </a:r>
          </a:p>
          <a:p>
            <a:r>
              <a:rPr lang="ru-RU" dirty="0" smtClean="0"/>
              <a:t>альянсы </a:t>
            </a:r>
            <a:r>
              <a:rPr lang="ru-RU" dirty="0"/>
              <a:t>по совместному освоению новых рынков.</a:t>
            </a:r>
          </a:p>
        </p:txBody>
      </p:sp>
    </p:spTree>
    <p:extLst>
      <p:ext uri="{BB962C8B-B14F-4D97-AF65-F5344CB8AC3E}">
        <p14:creationId xmlns:p14="http://schemas.microsoft.com/office/powerpoint/2010/main" val="349322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достижение </a:t>
            </a:r>
            <a:r>
              <a:rPr lang="ru-RU" dirty="0"/>
              <a:t>экономии на масштабах производства;</a:t>
            </a:r>
          </a:p>
          <a:p>
            <a:r>
              <a:rPr lang="ru-RU" dirty="0" smtClean="0"/>
              <a:t>совместное </a:t>
            </a:r>
            <a:r>
              <a:rPr lang="ru-RU" dirty="0"/>
              <a:t>использование производственных мощностей;</a:t>
            </a:r>
          </a:p>
          <a:p>
            <a:r>
              <a:rPr lang="ru-RU" dirty="0" smtClean="0"/>
              <a:t>объединение </a:t>
            </a:r>
            <a:r>
              <a:rPr lang="ru-RU" dirty="0"/>
              <a:t>усилий в производстве компонентов или сборке </a:t>
            </a:r>
            <a:r>
              <a:rPr lang="ru-RU" dirty="0" smtClean="0"/>
              <a:t>конечной </a:t>
            </a:r>
            <a:r>
              <a:rPr lang="ru-RU" dirty="0"/>
              <a:t>продукции;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неопределенности и усиление стабильности </a:t>
            </a:r>
            <a:r>
              <a:rPr lang="ru-RU" dirty="0" smtClean="0"/>
              <a:t>развития при объединении опыта </a:t>
            </a:r>
            <a:r>
              <a:rPr lang="ru-RU" dirty="0"/>
              <a:t>и </a:t>
            </a:r>
            <a:r>
              <a:rPr lang="ru-RU" dirty="0" smtClean="0"/>
              <a:t>ресурсов;</a:t>
            </a:r>
            <a:endParaRPr lang="ru-RU" dirty="0"/>
          </a:p>
          <a:p>
            <a:r>
              <a:rPr lang="ru-RU" dirty="0" smtClean="0"/>
              <a:t>снижение </a:t>
            </a:r>
            <a:r>
              <a:rPr lang="ru-RU" dirty="0"/>
              <a:t>рисков в деятельности;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доступа на </a:t>
            </a:r>
            <a:r>
              <a:rPr lang="ru-RU" dirty="0" smtClean="0"/>
              <a:t>рынок;</a:t>
            </a:r>
            <a:endParaRPr lang="ru-RU" dirty="0"/>
          </a:p>
          <a:p>
            <a:r>
              <a:rPr lang="ru-RU" dirty="0" smtClean="0"/>
              <a:t>передача </a:t>
            </a:r>
            <a:r>
              <a:rPr lang="ru-RU" dirty="0"/>
              <a:t>технологий, знаний и ноу-хау, проведение совместных </a:t>
            </a:r>
            <a:r>
              <a:rPr lang="ru-RU" dirty="0" smtClean="0"/>
              <a:t>исследований</a:t>
            </a:r>
            <a:r>
              <a:rPr lang="ru-RU" dirty="0"/>
              <a:t>, обучение персонала;</a:t>
            </a:r>
          </a:p>
          <a:p>
            <a:r>
              <a:rPr lang="ru-RU" dirty="0" smtClean="0"/>
              <a:t>совместная </a:t>
            </a:r>
            <a:r>
              <a:rPr lang="ru-RU" dirty="0"/>
              <a:t>разработка и производство технически сложных изделий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0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56043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04" y="0"/>
            <a:ext cx="735662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973"/>
            <a:ext cx="4762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5950"/>
            <a:ext cx="3481908" cy="26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8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Strategic </a:t>
            </a:r>
            <a:r>
              <a:rPr lang="ru-RU" i="1" dirty="0" smtClean="0"/>
              <a:t>Alliance</a:t>
            </a:r>
            <a:r>
              <a:rPr lang="en-US" i="1" dirty="0" smtClean="0"/>
              <a:t>s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88025"/>
          </a:xfrm>
        </p:spPr>
        <p:txBody>
          <a:bodyPr/>
          <a:lstStyle/>
          <a:p>
            <a:r>
              <a:rPr lang="en-US" dirty="0"/>
              <a:t>American Airlines и British </a:t>
            </a:r>
            <a:r>
              <a:rPr lang="en-US" dirty="0" smtClean="0"/>
              <a:t>Airways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en-US" dirty="0" smtClean="0"/>
              <a:t>                 Coca-Cola </a:t>
            </a:r>
            <a:r>
              <a:rPr lang="ru-RU" dirty="0"/>
              <a:t>и </a:t>
            </a:r>
            <a:r>
              <a:rPr lang="en-US" dirty="0" smtClean="0"/>
              <a:t>Nestle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Ibm Apple </a:t>
            </a:r>
            <a:r>
              <a:rPr lang="en-US" dirty="0"/>
              <a:t>partnership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1" y="1916832"/>
            <a:ext cx="3096344" cy="21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Картинки по запросу coca-cola и nest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89" y="2564904"/>
            <a:ext cx="27432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6" y="4581128"/>
            <a:ext cx="5772213" cy="21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63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89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Глобальные задачи стратегических альянсов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256583"/>
          </a:xfrm>
        </p:spPr>
        <p:txBody>
          <a:bodyPr/>
          <a:lstStyle/>
          <a:p>
            <a:r>
              <a:rPr lang="ru-RU" sz="3600" dirty="0"/>
              <a:t>– создание, сохранение и распределение комплексных глобальных </a:t>
            </a:r>
            <a:r>
              <a:rPr lang="ru-RU" sz="3600" dirty="0" smtClean="0"/>
              <a:t>активов;</a:t>
            </a:r>
            <a:endParaRPr lang="ru-RU" sz="3600" dirty="0"/>
          </a:p>
          <a:p>
            <a:r>
              <a:rPr lang="ru-RU" sz="3600" dirty="0"/>
              <a:t>– выработка процедур принятия </a:t>
            </a:r>
            <a:r>
              <a:rPr lang="ru-RU" sz="3600" dirty="0" smtClean="0"/>
              <a:t>решений </a:t>
            </a:r>
            <a:r>
              <a:rPr lang="ru-RU" sz="3600" dirty="0"/>
              <a:t>для противостояния кризисам в любой части образованной сети;</a:t>
            </a:r>
          </a:p>
          <a:p>
            <a:r>
              <a:rPr lang="ru-RU" sz="3600" dirty="0"/>
              <a:t>– использование новых ролей и обязанностей. </a:t>
            </a:r>
            <a:endParaRPr lang="ru-RU" sz="3600" dirty="0" smtClean="0"/>
          </a:p>
          <a:p>
            <a:pPr marL="118872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8"/>
            <a:ext cx="9144000" cy="514505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1119"/>
              </p:ext>
            </p:extLst>
          </p:nvPr>
        </p:nvGraphicFramePr>
        <p:xfrm>
          <a:off x="2671" y="1628800"/>
          <a:ext cx="9108504" cy="51740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1"/>
                <a:gridCol w="3264025"/>
                <a:gridCol w="3036168"/>
              </a:tblGrid>
              <a:tr h="76144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Малий</a:t>
                      </a:r>
                      <a:r>
                        <a:rPr lang="uk-UA" sz="2400" baseline="0" dirty="0" smtClean="0"/>
                        <a:t> бізнес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Партнерство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Корпоративне підприємництво</a:t>
                      </a:r>
                      <a:endParaRPr lang="ru-RU" sz="2400" dirty="0"/>
                    </a:p>
                  </a:txBody>
                  <a:tcPr/>
                </a:tc>
              </a:tr>
              <a:tr h="435112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Малі, приватні, сімейні, фермерські, орендні підприємства – з обмеженою</a:t>
                      </a:r>
                      <a:r>
                        <a:rPr lang="uk-UA" sz="2400" baseline="0" dirty="0" smtClean="0"/>
                        <a:t> кількістю робітників та невеликими обсягами роботи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Колективні підприємства,</a:t>
                      </a:r>
                      <a:r>
                        <a:rPr lang="uk-UA" sz="2400" baseline="0" dirty="0" smtClean="0"/>
                        <a:t> що засновані на різних формах власності та функціонують як різноманітні товариства (повне, командитне, з обмеженою і допоміжною відповідальністю)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Великі об'єднання, що функціонують в основному як акціонерні товариства закритого та відкритого типів (приватні та публічні АТ), а також великі партнерства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51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Специфические управленческие структуры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856984" cy="48941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Экспедиторы решений</a:t>
            </a:r>
            <a:r>
              <a:rPr lang="ru-RU" dirty="0"/>
              <a:t> – отдельные лица или группы, обеспечивающие ускорение принятия </a:t>
            </a:r>
            <a:r>
              <a:rPr lang="ru-RU" dirty="0" smtClean="0"/>
              <a:t>решений.</a:t>
            </a:r>
            <a:endParaRPr lang="ru-RU" dirty="0"/>
          </a:p>
          <a:p>
            <a:r>
              <a:rPr lang="ru-RU" b="1" dirty="0"/>
              <a:t>Альянс-энтузиасты </a:t>
            </a:r>
            <a:r>
              <a:rPr lang="ru-RU" dirty="0"/>
              <a:t>и </a:t>
            </a:r>
            <a:r>
              <a:rPr lang="ru-RU" b="1" dirty="0"/>
              <a:t>альянс-менеджеры </a:t>
            </a:r>
            <a:r>
              <a:rPr lang="ru-RU" dirty="0"/>
              <a:t>взаимодействуют с участниками стратегического альянса в целях развития как компании, так и всего альянса. </a:t>
            </a:r>
            <a:endParaRPr lang="ru-RU" dirty="0" smtClean="0"/>
          </a:p>
          <a:p>
            <a:r>
              <a:rPr lang="ru-RU" b="1" dirty="0" smtClean="0"/>
              <a:t>Персонал</a:t>
            </a:r>
            <a:r>
              <a:rPr lang="ru-RU" b="1" dirty="0"/>
              <a:t>, работающий с потребителем, </a:t>
            </a:r>
            <a:r>
              <a:rPr lang="ru-RU" dirty="0"/>
              <a:t>получает информацию о качестве продукции из первых рук, наделен соответствующими полномочиями для устранения проблем в случае претензий со стороны клиентов. </a:t>
            </a:r>
          </a:p>
        </p:txBody>
      </p:sp>
    </p:spTree>
    <p:extLst>
      <p:ext uri="{BB962C8B-B14F-4D97-AF65-F5344CB8AC3E}">
        <p14:creationId xmlns:p14="http://schemas.microsoft.com/office/powerpoint/2010/main" val="223089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Консорциумы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5191"/>
            <a:ext cx="8928992" cy="4966177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r>
              <a:rPr lang="ru-RU" sz="3600" dirty="0" smtClean="0"/>
              <a:t>Имеют </a:t>
            </a:r>
            <a:r>
              <a:rPr lang="ru-RU" sz="3600" dirty="0"/>
              <a:t>более четко </a:t>
            </a:r>
            <a:endParaRPr lang="ru-RU" sz="3600" dirty="0" smtClean="0"/>
          </a:p>
          <a:p>
            <a:pPr marL="118872" indent="0">
              <a:buNone/>
            </a:pPr>
            <a:r>
              <a:rPr lang="ru-RU" sz="3600" dirty="0" smtClean="0"/>
              <a:t>очерченную </a:t>
            </a:r>
            <a:r>
              <a:rPr lang="ru-RU" sz="3600" dirty="0"/>
              <a:t>организационную структуру управления, а также специальную объединенную службу, выделенную в самостоятельное звено над структурами отдельных компаний для решения ряда общих управленческих и маркетинговых задач участников консорциума.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77" y="29534"/>
            <a:ext cx="5058223" cy="26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09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65"/>
            <a:ext cx="4095747" cy="15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" y="1298892"/>
            <a:ext cx="5408011" cy="390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65"/>
            <a:ext cx="3033179" cy="303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48" y="116632"/>
            <a:ext cx="3403476" cy="11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2886744"/>
            <a:ext cx="310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REFINE Research Consortium</a:t>
            </a:r>
            <a:endParaRPr lang="ru-RU" b="1" u="sng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356992"/>
            <a:ext cx="1588555" cy="32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9" y="5334118"/>
            <a:ext cx="6580288" cy="13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32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Концерн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184575"/>
          </a:xfrm>
        </p:spPr>
        <p:txBody>
          <a:bodyPr/>
          <a:lstStyle/>
          <a:p>
            <a:r>
              <a:rPr lang="ru-RU" sz="2800" dirty="0" smtClean="0"/>
              <a:t>объединение предприятий, при котором они сохраняют свою юридическую самостоятельность, но финансовый контроль и определенные функции по снабжению, производству, маркетингу предприятий взяты под единое управление.</a:t>
            </a:r>
            <a:endParaRPr lang="en-US" sz="28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62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86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Концерн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4545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201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Концерн подчинения и координации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5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/>
              <a:t>концерн подчинения: </a:t>
            </a:r>
            <a:r>
              <a:rPr lang="ru-RU" dirty="0" smtClean="0"/>
              <a:t>организован </a:t>
            </a:r>
            <a:r>
              <a:rPr lang="ru-RU" dirty="0"/>
              <a:t>в виде материнской и дочерних </a:t>
            </a:r>
            <a:r>
              <a:rPr lang="ru-RU" dirty="0" smtClean="0"/>
              <a:t>компаний </a:t>
            </a:r>
            <a:r>
              <a:rPr lang="ru-RU" dirty="0"/>
              <a:t>для объединения производств по технологической цепочке</a:t>
            </a:r>
          </a:p>
          <a:p>
            <a:r>
              <a:rPr lang="ru-RU" b="1" i="1" u="sng" dirty="0" smtClean="0"/>
              <a:t>концерн координации: </a:t>
            </a:r>
            <a:r>
              <a:rPr lang="ru-RU" dirty="0" smtClean="0"/>
              <a:t>состоит </a:t>
            </a:r>
            <a:r>
              <a:rPr lang="ru-RU" dirty="0"/>
              <a:t>из сестринских обществ, </a:t>
            </a:r>
            <a:r>
              <a:rPr lang="ru-RU" dirty="0" smtClean="0"/>
              <a:t>отдельные </a:t>
            </a:r>
            <a:r>
              <a:rPr lang="ru-RU" dirty="0"/>
              <a:t>входящие в него компании производят взаимный обмен </a:t>
            </a:r>
            <a:r>
              <a:rPr lang="ru-RU" dirty="0" smtClean="0"/>
              <a:t>акциями </a:t>
            </a:r>
            <a:r>
              <a:rPr lang="ru-RU" dirty="0"/>
              <a:t>в целях интеграции финансовой </a:t>
            </a:r>
            <a:r>
              <a:rPr lang="ru-RU" dirty="0" smtClean="0"/>
              <a:t>или </a:t>
            </a:r>
            <a:r>
              <a:rPr lang="ru-RU" dirty="0"/>
              <a:t>научно-технической </a:t>
            </a:r>
            <a:r>
              <a:rPr lang="ru-RU" dirty="0" smtClean="0"/>
              <a:t>деятельности, </a:t>
            </a:r>
            <a:r>
              <a:rPr lang="ru-RU" dirty="0"/>
              <a:t>согласованного производственного развития компаний, кадровой политики и т.п. </a:t>
            </a:r>
          </a:p>
        </p:txBody>
      </p:sp>
    </p:spTree>
    <p:extLst>
      <p:ext uri="{BB962C8B-B14F-4D97-AF65-F5344CB8AC3E}">
        <p14:creationId xmlns:p14="http://schemas.microsoft.com/office/powerpoint/2010/main" val="612174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Картель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союз предпринимателей на основе картельного соглашения, в котором устанавливаются обязательные для всех участников условия: по объему производства, ценам, доле на рынке сбыта и др. Участники картеля сохраняют свою юридическую и хозяйственную самостоятельность и осуществляют свою деятельность на основе картельного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3916016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Картель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484785"/>
            <a:ext cx="9252520" cy="53732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Объединение фирм </a:t>
            </a:r>
            <a:r>
              <a:rPr lang="ru-RU" dirty="0"/>
              <a:t>одной отрасли, которые вступают между собой в соглашение, касающееся различных сторон коммерческой деятельности </a:t>
            </a:r>
            <a:r>
              <a:rPr lang="ru-RU" dirty="0" smtClean="0"/>
              <a:t>компании: о </a:t>
            </a:r>
            <a:r>
              <a:rPr lang="ru-RU" dirty="0"/>
              <a:t>ценах, рынках сбыта, объемах производства и сбыта, об ассортименте, обмене патентами, условиях найма рабочей силы и т.д</a:t>
            </a:r>
            <a:r>
              <a:rPr lang="ru-RU" dirty="0" smtClean="0"/>
              <a:t>.</a:t>
            </a:r>
          </a:p>
          <a:p>
            <a:r>
              <a:rPr lang="ru-RU" dirty="0"/>
              <a:t>не имеют ярко выраженного доминирующего </a:t>
            </a:r>
            <a:r>
              <a:rPr lang="ru-RU" dirty="0" smtClean="0"/>
              <a:t>звена</a:t>
            </a:r>
          </a:p>
          <a:p>
            <a:r>
              <a:rPr lang="ru-RU" b="1" dirty="0" smtClean="0"/>
              <a:t>существуют </a:t>
            </a:r>
            <a:r>
              <a:rPr lang="ru-RU" b="1" dirty="0"/>
              <a:t>негласно</a:t>
            </a:r>
            <a:r>
              <a:rPr lang="ru-RU" dirty="0"/>
              <a:t>, в виде секретных </a:t>
            </a:r>
            <a:r>
              <a:rPr lang="ru-RU" dirty="0" smtClean="0"/>
              <a:t>статей, "джентльменских </a:t>
            </a:r>
            <a:r>
              <a:rPr lang="ru-RU" dirty="0"/>
              <a:t>соглашений". </a:t>
            </a:r>
          </a:p>
        </p:txBody>
      </p:sp>
    </p:spTree>
    <p:extLst>
      <p:ext uri="{BB962C8B-B14F-4D97-AF65-F5344CB8AC3E}">
        <p14:creationId xmlns:p14="http://schemas.microsoft.com/office/powerpoint/2010/main" val="10834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Картель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договорный характер объединения (сговор группы производителей с целью полного или частичного уничтожения конкуренции между ними и получения монопольной прибыли);</a:t>
            </a:r>
          </a:p>
          <a:p>
            <a:r>
              <a:rPr lang="ru-RU" dirty="0"/>
              <a:t>сохранение права собственности участников картеля на свои предприятия и обеспечиваемая этим хозяйственная, финансовая и юридическая самостоятельность;</a:t>
            </a:r>
          </a:p>
          <a:p>
            <a:r>
              <a:rPr lang="ru-RU" dirty="0"/>
              <a:t>объединение ряда компаний, как правило, одной отрасли;</a:t>
            </a:r>
          </a:p>
          <a:p>
            <a:r>
              <a:rPr lang="ru-RU" dirty="0"/>
              <a:t>совместная деятельность по реализации продукции, которая может распространяться в определенной степени и на ее производство;</a:t>
            </a:r>
          </a:p>
          <a:p>
            <a:r>
              <a:rPr lang="ru-RU" dirty="0"/>
              <a:t>наличие системы принуждения, включающей выявление нарушений и санкции к нарушителям.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1765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Запрет на создание картелей может быть снят для: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картелей</a:t>
            </a:r>
            <a:r>
              <a:rPr lang="ru-RU" dirty="0"/>
              <a:t>, на которые приходится небольшая доля рынка (например, в рамках Европейского Союза: если доля рынка, охваченного соглашением, не превышает 5 % производства определенного </a:t>
            </a:r>
            <a:r>
              <a:rPr lang="ru-RU" dirty="0" smtClean="0"/>
              <a:t>продукта);</a:t>
            </a:r>
            <a:endParaRPr lang="ru-RU" dirty="0"/>
          </a:p>
          <a:p>
            <a:r>
              <a:rPr lang="ru-RU" dirty="0"/>
              <a:t>картелей, деятельность которых базируется на освоении нового рынка;</a:t>
            </a:r>
          </a:p>
          <a:p>
            <a:r>
              <a:rPr lang="ru-RU" dirty="0"/>
              <a:t>картелей, приносящих пользу экономике всей страны, например способствующих техническому прогрессу;</a:t>
            </a:r>
          </a:p>
          <a:p>
            <a:r>
              <a:rPr lang="ru-RU" dirty="0"/>
              <a:t>"кризисных" картелей, уменьшающих, например, излишние производственные мощности.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617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97752" cy="68539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22169"/>
            <a:ext cx="889248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Акціонерне товариство (</a:t>
            </a:r>
            <a:r>
              <a:rPr lang="ru-RU" sz="2400" b="1" dirty="0"/>
              <a:t>а</a:t>
            </a:r>
            <a:r>
              <a:rPr lang="ru-RU" sz="2400" dirty="0" smtClean="0"/>
              <a:t> </a:t>
            </a:r>
            <a:r>
              <a:rPr lang="ru-RU" sz="2400" b="1" dirty="0"/>
              <a:t>joint-stock company</a:t>
            </a:r>
            <a:r>
              <a:rPr lang="ru-RU" sz="2400" dirty="0"/>
              <a:t> </a:t>
            </a:r>
            <a:r>
              <a:rPr lang="ru-RU" sz="2400" dirty="0" smtClean="0"/>
              <a:t>)</a:t>
            </a:r>
            <a:r>
              <a:rPr lang="uk-UA" sz="2400" dirty="0" smtClean="0"/>
              <a:t>- господарське товариство, яке має статутний капітал, поділений на визначену кількість акцій однакової номінальної вартості, і несе відповідальність за зобов'язаннями тільки майном товариства, а акціонери несуть ризик збитків, пов'язаних із діяльністю товариства, в межах вартості належних їм акцій, крім випадків, визначених законом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9" y="2348880"/>
            <a:ext cx="6086006" cy="45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7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картелей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779929"/>
              </p:ext>
            </p:extLst>
          </p:nvPr>
        </p:nvGraphicFramePr>
        <p:xfrm>
          <a:off x="0" y="1412776"/>
          <a:ext cx="9046840" cy="537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840"/>
              </a:tblGrid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Денежный 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Долевой: </a:t>
                      </a:r>
                      <a:r>
                        <a:rPr kumimoji="0" lang="ru-RU" sz="2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квотный (картель продукции), территориальный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Закупочный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Калькуляционный 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Кондиционный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Контингентированный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Кризисный 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</a:t>
                      </a:r>
                      <a:endParaRPr lang="ru-RU" sz="2600" dirty="0"/>
                    </a:p>
                  </a:txBody>
                  <a:tcPr/>
                </a:tc>
              </a:tr>
              <a:tr h="4884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Ценовой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4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Синдикат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2859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dirty="0" smtClean="0"/>
              <a:t>Одна </a:t>
            </a:r>
            <a:r>
              <a:rPr lang="ru-RU" dirty="0"/>
              <a:t>из форм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объединения</a:t>
            </a:r>
          </a:p>
          <a:p>
            <a:pPr marL="118872" indent="0">
              <a:buNone/>
            </a:pPr>
            <a:r>
              <a:rPr lang="ru-RU" dirty="0" smtClean="0"/>
              <a:t> предприятий с </a:t>
            </a:r>
            <a:r>
              <a:rPr lang="ru-RU" dirty="0"/>
              <a:t>ц</a:t>
            </a:r>
            <a:r>
              <a:rPr lang="ru-RU" dirty="0" smtClean="0"/>
              <a:t>елью</a:t>
            </a:r>
          </a:p>
          <a:p>
            <a:pPr marL="118872" indent="0">
              <a:buNone/>
            </a:pPr>
            <a:r>
              <a:rPr lang="ru-RU" dirty="0" smtClean="0"/>
              <a:t>устранения </a:t>
            </a:r>
          </a:p>
          <a:p>
            <a:pPr marL="118872" indent="0">
              <a:buNone/>
            </a:pPr>
            <a:r>
              <a:rPr lang="ru-RU" dirty="0" smtClean="0"/>
              <a:t>конкуренции </a:t>
            </a:r>
            <a:r>
              <a:rPr lang="ru-RU" dirty="0"/>
              <a:t>и улучшения условий коммерческой деятельности в области определения цен, закупки сырья, сбыта продукции, сохраняющая при этом за членами синдиката производственную и юридическую самостоятельность.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41" y="0"/>
            <a:ext cx="485495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99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Трест</a:t>
            </a:r>
            <a:r>
              <a:rPr lang="ru-RU" dirty="0"/>
              <a:t> (от </a:t>
            </a:r>
            <a:r>
              <a:rPr lang="ru-RU" dirty="0">
                <a:solidFill>
                  <a:srgbClr val="FFC000"/>
                </a:solidFill>
                <a:hlinkClick r:id="rId2" tooltip="Английский язык"/>
              </a:rPr>
              <a:t>англ.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i="1" dirty="0"/>
              <a:t>trust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508280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форма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капиталистических </a:t>
            </a:r>
          </a:p>
          <a:p>
            <a:pPr marL="118872" indent="0">
              <a:buNone/>
            </a:pPr>
            <a:r>
              <a:rPr lang="ru-RU" dirty="0" smtClean="0"/>
              <a:t>монополий</a:t>
            </a:r>
            <a:r>
              <a:rPr lang="ru-RU" dirty="0"/>
              <a:t>, при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которой </a:t>
            </a:r>
            <a:r>
              <a:rPr lang="ru-RU" dirty="0"/>
              <a:t>все </a:t>
            </a:r>
            <a:endParaRPr lang="ru-RU" dirty="0" smtClean="0"/>
          </a:p>
          <a:p>
            <a:pPr marL="118872" indent="0">
              <a:buNone/>
            </a:pPr>
            <a:r>
              <a:rPr lang="ru-RU" dirty="0"/>
              <a:t>о</a:t>
            </a:r>
            <a:r>
              <a:rPr lang="ru-RU" dirty="0" smtClean="0"/>
              <a:t>бъединяющиеся</a:t>
            </a:r>
          </a:p>
          <a:p>
            <a:pPr marL="118872" indent="0">
              <a:buNone/>
            </a:pPr>
            <a:r>
              <a:rPr lang="ru-RU" dirty="0" smtClean="0"/>
              <a:t>предприятия теряют</a:t>
            </a:r>
          </a:p>
          <a:p>
            <a:pPr marL="118872" indent="0">
              <a:buNone/>
            </a:pPr>
            <a:r>
              <a:rPr lang="ru-RU" dirty="0" smtClean="0"/>
              <a:t> </a:t>
            </a:r>
            <a:r>
              <a:rPr lang="ru-RU" dirty="0"/>
              <a:t>свою коммерческую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и </a:t>
            </a:r>
            <a:r>
              <a:rPr lang="ru-RU" dirty="0"/>
              <a:t>производственную самостоятельность и подчиняются единому управлению.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38" y="1412776"/>
            <a:ext cx="5294362" cy="36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96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альянсов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сложность </a:t>
            </a:r>
            <a:r>
              <a:rPr lang="ru-RU" dirty="0"/>
              <a:t>определения четких </a:t>
            </a:r>
            <a:r>
              <a:rPr lang="ru-RU" dirty="0" smtClean="0"/>
              <a:t>целей;</a:t>
            </a:r>
          </a:p>
          <a:p>
            <a:r>
              <a:rPr lang="ru-RU" dirty="0" smtClean="0"/>
              <a:t>трудности </a:t>
            </a:r>
            <a:r>
              <a:rPr lang="ru-RU" dirty="0"/>
              <a:t>в управлении и координации интересов </a:t>
            </a:r>
            <a:r>
              <a:rPr lang="ru-RU" dirty="0" smtClean="0"/>
              <a:t>сторон;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нанесения </a:t>
            </a:r>
            <a:r>
              <a:rPr lang="ru-RU" dirty="0" smtClean="0"/>
              <a:t>ущерба </a:t>
            </a:r>
            <a:r>
              <a:rPr lang="ru-RU" dirty="0"/>
              <a:t>имиджу альянса из-за ошибок или неудач одного из </a:t>
            </a:r>
            <a:r>
              <a:rPr lang="ru-RU" dirty="0" smtClean="0"/>
              <a:t>участников;</a:t>
            </a:r>
          </a:p>
          <a:p>
            <a:r>
              <a:rPr lang="ru-RU" dirty="0" smtClean="0"/>
              <a:t>опасность </a:t>
            </a:r>
            <a:r>
              <a:rPr lang="ru-RU" dirty="0"/>
              <a:t>утечки информации через сотрудников </a:t>
            </a:r>
            <a:r>
              <a:rPr lang="ru-RU" dirty="0" smtClean="0"/>
              <a:t>фирмы-партнера;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невыполнения партнером </a:t>
            </a:r>
            <a:r>
              <a:rPr lang="ru-RU" dirty="0" smtClean="0"/>
              <a:t>обязательств;</a:t>
            </a:r>
          </a:p>
          <a:p>
            <a:r>
              <a:rPr lang="ru-RU" dirty="0" smtClean="0"/>
              <a:t>трудность контроля </a:t>
            </a:r>
            <a:r>
              <a:rPr lang="ru-RU" dirty="0"/>
              <a:t>за работой </a:t>
            </a:r>
            <a:r>
              <a:rPr lang="ru-RU" dirty="0" smtClean="0"/>
              <a:t>альянса;</a:t>
            </a:r>
          </a:p>
          <a:p>
            <a:r>
              <a:rPr lang="ru-RU" dirty="0" smtClean="0"/>
              <a:t>проблемы </a:t>
            </a:r>
            <a:r>
              <a:rPr lang="ru-RU" dirty="0"/>
              <a:t>выбора критериев оценки эффективности работы альянса и подведения результатов его финансовой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93668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Финансово-промышленные группы (ФПГ)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dirty="0" smtClean="0"/>
              <a:t>многофункциональные </a:t>
            </a:r>
            <a:r>
              <a:rPr lang="ru-RU" dirty="0"/>
              <a:t>структуры, образующиеся в результате объединения капиталов предприятий, кредитно-финансовых и инвестиционных институтов, а также других организаций с целью максимизации прибыли, повышения эффективности производственных и финансовых операций, усиления конкурентоспособности на внутреннем и внешнем рынках, роста экономического потенциала их 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19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ФПГ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22" y="1412776"/>
            <a:ext cx="9108504" cy="5445224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по способу формирования: </a:t>
            </a:r>
            <a:r>
              <a:rPr lang="ru-RU" sz="2800" dirty="0"/>
              <a:t>по инициативе участников; по решению государственных органов; на основе межправительственных </a:t>
            </a:r>
            <a:r>
              <a:rPr lang="ru-RU" sz="2800" dirty="0" smtClean="0"/>
              <a:t>соглашений</a:t>
            </a:r>
          </a:p>
          <a:p>
            <a:r>
              <a:rPr lang="ru-RU" sz="2800" b="1" u="sng" dirty="0"/>
              <a:t>по типу организационного построения: </a:t>
            </a:r>
            <a:r>
              <a:rPr lang="ru-RU" sz="2800" dirty="0" smtClean="0"/>
              <a:t>горизонтальные; вертикальные; конгломеративные</a:t>
            </a:r>
            <a:endParaRPr lang="ru-RU" sz="2800" dirty="0"/>
          </a:p>
          <a:p>
            <a:r>
              <a:rPr lang="ru-RU" sz="2800" b="1" u="sng" dirty="0"/>
              <a:t>по форме собственности</a:t>
            </a:r>
            <a:r>
              <a:rPr lang="ru-RU" sz="2800" dirty="0"/>
              <a:t>: частные; смешанные; </a:t>
            </a:r>
            <a:r>
              <a:rPr lang="ru-RU" sz="2800" dirty="0" smtClean="0"/>
              <a:t>государственные</a:t>
            </a:r>
          </a:p>
          <a:p>
            <a:r>
              <a:rPr lang="ru-RU" sz="2800" b="1" u="sng" dirty="0"/>
              <a:t>по способу внутригруппового управления:</a:t>
            </a:r>
            <a:r>
              <a:rPr lang="ru-RU" sz="2800" dirty="0"/>
              <a:t> холдинги, советы акционеров, трастовые компании</a:t>
            </a:r>
          </a:p>
          <a:p>
            <a:r>
              <a:rPr lang="ru-RU" sz="2800" b="1" u="sng" dirty="0" smtClean="0"/>
              <a:t>по </a:t>
            </a:r>
            <a:r>
              <a:rPr lang="ru-RU" sz="2800" b="1" u="sng" dirty="0"/>
              <a:t>территориальным границам </a:t>
            </a:r>
            <a:r>
              <a:rPr lang="ru-RU" sz="2800" b="1" u="sng" dirty="0" smtClean="0"/>
              <a:t>производственной </a:t>
            </a:r>
            <a:r>
              <a:rPr lang="ru-RU" sz="2800" b="1" u="sng" dirty="0"/>
              <a:t>деятельности: </a:t>
            </a:r>
            <a:r>
              <a:rPr lang="ru-RU" sz="2800" dirty="0"/>
              <a:t>транснациональные; межрегиональные; </a:t>
            </a:r>
            <a:r>
              <a:rPr lang="ru-RU" sz="2800" dirty="0" smtClean="0"/>
              <a:t>региональные</a:t>
            </a:r>
          </a:p>
          <a:p>
            <a:pPr marL="118872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4363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General Electr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3259"/>
            <a:ext cx="4499992" cy="18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57294"/>
            <a:ext cx="3058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General Electric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Картинки по запросу Virgin Gro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5929"/>
            <a:ext cx="4412549" cy="33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742069"/>
            <a:ext cx="2691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Virgin Group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39"/>
            <a:ext cx="3748958" cy="281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039565"/>
            <a:ext cx="161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Hitachi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81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Шаги повышения </a:t>
            </a:r>
            <a:r>
              <a:rPr lang="ru-RU" dirty="0"/>
              <a:t>эффективности ФПГ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445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включать </a:t>
            </a:r>
            <a:r>
              <a:rPr lang="ru-RU" dirty="0"/>
              <a:t>в состав ФПГ не только крупные, </a:t>
            </a:r>
            <a:r>
              <a:rPr lang="ru-RU" dirty="0" smtClean="0"/>
              <a:t>но средние и мелкие </a:t>
            </a:r>
            <a:r>
              <a:rPr lang="ru-RU" dirty="0"/>
              <a:t>предприятия;</a:t>
            </a:r>
          </a:p>
          <a:p>
            <a:r>
              <a:rPr lang="ru-RU" dirty="0" smtClean="0"/>
              <a:t>разнообразить </a:t>
            </a:r>
            <a:r>
              <a:rPr lang="ru-RU" dirty="0"/>
              <a:t>виды и формы деятельности финансовых организаций в рамках групп, включая в их состав не только универсальные, но и специализированные банки, инвестиционные фонды и финансовые компании, позволяющие широко привлекать временно свободные финансовые ресурсы с уменьшением риска потерь;</a:t>
            </a:r>
          </a:p>
          <a:p>
            <a:r>
              <a:rPr lang="ru-RU" dirty="0" smtClean="0"/>
              <a:t>активизировать </a:t>
            </a:r>
            <a:r>
              <a:rPr lang="ru-RU" dirty="0"/>
              <a:t>создание региональных ФПГ с привлечением средств местных бюджетов и региональных отделений банков.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8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lvl="0"/>
            <a:r>
              <a:rPr lang="ru-RU" dirty="0"/>
              <a:t>МЕЖДУНАРОДНЫЕ СОВМЕСТНЫЕ ПРЕДПРИЯТИЯ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международная фирма, создающаяся двумя или несколькими национальными предприятиями с целью наиболее полного использования потенциала каждой из сторон для максимизации полезного экономического эффекта их деятельности. </a:t>
            </a:r>
          </a:p>
          <a:p>
            <a:r>
              <a:rPr lang="ru-RU" dirty="0"/>
              <a:t>равноправие сторон в процессах принятия решений, контроль за деятельностью фирмы, стратегическом </a:t>
            </a:r>
            <a:r>
              <a:rPr lang="ru-RU" dirty="0" smtClean="0"/>
              <a:t>планировании</a:t>
            </a:r>
          </a:p>
          <a:p>
            <a:r>
              <a:rPr lang="ru-RU" dirty="0"/>
              <a:t>руководство осуществляется высшим </a:t>
            </a:r>
            <a:r>
              <a:rPr lang="ru-RU"/>
              <a:t>органом </a:t>
            </a:r>
            <a:r>
              <a:rPr lang="ru-RU" smtClean="0"/>
              <a:t>управления, </a:t>
            </a:r>
            <a:r>
              <a:rPr lang="ru-RU" dirty="0"/>
              <a:t>назначаемым совладельцами совместного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662841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lvl="0"/>
            <a:r>
              <a:rPr lang="ru-RU" dirty="0"/>
              <a:t>МЕЖДУНАРОДНЫЕ СОВМЕСТНЫЕ ПРЕДПРИЯТИЯ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064896" cy="5143753"/>
          </a:xfrm>
        </p:spPr>
      </p:pic>
    </p:spTree>
    <p:extLst>
      <p:ext uri="{BB962C8B-B14F-4D97-AF65-F5344CB8AC3E}">
        <p14:creationId xmlns:p14="http://schemas.microsoft.com/office/powerpoint/2010/main" val="1630410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33"/>
            <a:ext cx="9140308" cy="62019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630"/>
            <a:ext cx="914030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Товариство з обмеженою відповідальністю (Limited Liability Company) </a:t>
            </a:r>
            <a:r>
              <a:rPr lang="uk-UA" sz="2400" dirty="0" smtClean="0"/>
              <a:t>– господарське товариство, що має статутний капітал, поділений на частки, розмір яких визначається установчими документами, і </a:t>
            </a:r>
            <a:r>
              <a:rPr lang="uk-UA" sz="2400" b="1" dirty="0" smtClean="0"/>
              <a:t>несе відповідальність за своїми зобов'язаннями тільки своїм майном</a:t>
            </a:r>
            <a:r>
              <a:rPr lang="uk-UA" sz="2400" dirty="0" smtClean="0"/>
              <a:t>. Учасники товариства, які повністю сплатили свої вклади, несуть ризик збитків, пов'язаних з діяльністю товариства, у межах своїх вкладів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11180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lvl="0"/>
            <a:r>
              <a:rPr lang="ru-RU" sz="4000" dirty="0"/>
              <a:t>ПОНЯТИЕ И СУЩНОСТЬ ТРАНСНАЦИОНАЛЬНЫХ КОМПАНИЙ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особый вид корпорации, переросшей национальные рамки и осуществляющей деятельность на мировом рынке через свои заграничные филиалы и дочерние общества. </a:t>
            </a:r>
            <a:endParaRPr lang="ru-RU" b="1" dirty="0" smtClean="0"/>
          </a:p>
          <a:p>
            <a:r>
              <a:rPr lang="ru-RU" b="1" dirty="0" smtClean="0"/>
              <a:t>национальная </a:t>
            </a:r>
            <a:r>
              <a:rPr lang="ru-RU" b="1" dirty="0"/>
              <a:t>компания с зарубежными активами, но международная по сфере своей деятельности.</a:t>
            </a:r>
          </a:p>
          <a:p>
            <a:r>
              <a:rPr lang="ru-RU" b="1" dirty="0" smtClean="0"/>
              <a:t>выступают </a:t>
            </a:r>
            <a:r>
              <a:rPr lang="ru-RU" b="1" dirty="0"/>
              <a:t>в форме международных трестов и </a:t>
            </a:r>
            <a:r>
              <a:rPr lang="ru-RU" b="1" dirty="0" smtClean="0"/>
              <a:t>концернов с сетью </a:t>
            </a:r>
            <a:r>
              <a:rPr lang="ru-RU" b="1" dirty="0"/>
              <a:t>подконтрольных зарубежных предприятий.</a:t>
            </a:r>
          </a:p>
          <a:p>
            <a:r>
              <a:rPr lang="ru-RU" b="1" dirty="0" smtClean="0"/>
              <a:t>компания</a:t>
            </a:r>
            <a:r>
              <a:rPr lang="ru-RU" b="1" dirty="0"/>
              <a:t>, международный бизнес которой является </a:t>
            </a:r>
            <a:r>
              <a:rPr lang="ru-RU" b="1" dirty="0" smtClean="0"/>
              <a:t>существенным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компания</a:t>
            </a:r>
            <a:r>
              <a:rPr lang="ru-RU" b="1" dirty="0"/>
              <a:t>, на зарубежные активы которой приходится около 25-30 % их общего объёма и </a:t>
            </a:r>
            <a:r>
              <a:rPr lang="ru-RU" b="1" dirty="0" smtClean="0"/>
              <a:t>имеет </a:t>
            </a:r>
            <a:r>
              <a:rPr lang="ru-RU" b="1" dirty="0"/>
              <a:t>филиалы в двух и более странах.</a:t>
            </a:r>
          </a:p>
          <a:p>
            <a:r>
              <a:rPr lang="ru-RU" b="1" i="1" u="sng" dirty="0"/>
              <a:t>Страна базирования </a:t>
            </a:r>
            <a:r>
              <a:rPr lang="ru-RU" b="1" dirty="0"/>
              <a:t>— страна, в которой находится штаб-квартира ТНК.</a:t>
            </a:r>
          </a:p>
          <a:p>
            <a:r>
              <a:rPr lang="ru-RU" b="1" i="1" u="sng" dirty="0"/>
              <a:t>Принимающие страны </a:t>
            </a:r>
            <a:r>
              <a:rPr lang="ru-RU" b="1" dirty="0"/>
              <a:t>— страны, в которых размещена собственность ТНК.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519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01" y="44624"/>
            <a:ext cx="8229600" cy="825280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>История ТНК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71" y="627066"/>
            <a:ext cx="4860033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Тамплиеров </a:t>
            </a:r>
            <a:r>
              <a:rPr lang="ru-RU" sz="2600" b="1" dirty="0" smtClean="0"/>
              <a:t>– </a:t>
            </a:r>
          </a:p>
          <a:p>
            <a:r>
              <a:rPr lang="ru-RU" sz="2600" b="1" dirty="0" smtClean="0"/>
              <a:t>основан в 1118. 1135 – начало</a:t>
            </a:r>
          </a:p>
          <a:p>
            <a:r>
              <a:rPr lang="ru-RU" sz="2600" b="1" dirty="0" smtClean="0"/>
              <a:t>банковской деятельности, с этого момента, возможно, первое транснациональное финансовое учреждение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1027" name="Picture 3" descr="C:\Users\USER\Pictures\ed296f950fbf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01" y="0"/>
            <a:ext cx="4553799" cy="36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3" y="3647186"/>
            <a:ext cx="4132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Британская Ост-Индская </a:t>
            </a:r>
            <a:r>
              <a:rPr lang="ru-RU" sz="2800" b="1" dirty="0"/>
              <a:t>компания </a:t>
            </a:r>
            <a:r>
              <a:rPr lang="ru-RU" sz="2800" b="1" dirty="0" smtClean="0"/>
              <a:t>– первая транснациональная компания, основана </a:t>
            </a:r>
            <a:r>
              <a:rPr lang="ru-RU" sz="2800" b="1" dirty="0"/>
              <a:t>в 1600 </a:t>
            </a:r>
            <a:r>
              <a:rPr lang="ru-RU" sz="2800" b="1" dirty="0" smtClean="0"/>
              <a:t>году</a:t>
            </a:r>
            <a:endParaRPr lang="ru-RU" sz="2800" b="1" dirty="0"/>
          </a:p>
        </p:txBody>
      </p:sp>
      <p:pic>
        <p:nvPicPr>
          <p:cNvPr id="1026" name="Picture 2" descr="C:\Users\USER\Pictures\9_04_11_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5074"/>
            <a:ext cx="4560425" cy="38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87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9036496" cy="1252728"/>
          </a:xfrm>
        </p:spPr>
        <p:txBody>
          <a:bodyPr anchor="t">
            <a:normAutofit/>
          </a:bodyPr>
          <a:lstStyle/>
          <a:p>
            <a:r>
              <a:rPr lang="ru-RU" sz="3600" dirty="0" smtClean="0"/>
              <a:t>Голландская </a:t>
            </a:r>
            <a:r>
              <a:rPr lang="ru-RU" sz="3600" dirty="0"/>
              <a:t>Ост-Индская  компания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5238750" cy="2895600"/>
          </a:xfrm>
        </p:spPr>
      </p:pic>
      <p:sp>
        <p:nvSpPr>
          <p:cNvPr id="6" name="Прямоугольник 5"/>
          <p:cNvSpPr/>
          <p:nvPr/>
        </p:nvSpPr>
        <p:spPr>
          <a:xfrm>
            <a:off x="5331850" y="692696"/>
            <a:ext cx="3779912" cy="6093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600" b="1" dirty="0" smtClean="0"/>
              <a:t>Создана  </a:t>
            </a:r>
            <a:r>
              <a:rPr lang="ru-RU" sz="2600" b="1" dirty="0"/>
              <a:t>в </a:t>
            </a:r>
            <a:r>
              <a:rPr lang="ru-RU" sz="2600" b="1" dirty="0" smtClean="0"/>
              <a:t>1602.</a:t>
            </a:r>
            <a:r>
              <a:rPr lang="ru-RU" sz="2600" b="1" dirty="0"/>
              <a:t> </a:t>
            </a:r>
            <a:r>
              <a:rPr lang="ru-RU" sz="2600" b="1" dirty="0" smtClean="0"/>
              <a:t>Первая </a:t>
            </a:r>
            <a:r>
              <a:rPr lang="ru-RU" sz="2600" b="1" u="sng" dirty="0" smtClean="0"/>
              <a:t>акционерная компания,</a:t>
            </a:r>
            <a:r>
              <a:rPr lang="ru-RU" sz="2600" b="1" dirty="0" smtClean="0"/>
              <a:t> самая крупная </a:t>
            </a:r>
            <a:r>
              <a:rPr lang="ru-RU" sz="2600" b="1" dirty="0"/>
              <a:t>из ранних международных компаний. </a:t>
            </a:r>
            <a:r>
              <a:rPr lang="ru-RU" sz="2600" b="1" dirty="0" smtClean="0"/>
              <a:t>Первая </a:t>
            </a:r>
            <a:r>
              <a:rPr lang="ru-RU" sz="2600" b="1" dirty="0"/>
              <a:t>в мире </a:t>
            </a:r>
            <a:r>
              <a:rPr lang="ru-RU" sz="2600" b="1" u="sng" dirty="0" smtClean="0"/>
              <a:t>мегакорпорация</a:t>
            </a:r>
            <a:r>
              <a:rPr lang="ru-RU" sz="2600" b="1" dirty="0" smtClean="0"/>
              <a:t>, обладала </a:t>
            </a:r>
            <a:r>
              <a:rPr lang="ru-RU" sz="2600" b="1" dirty="0"/>
              <a:t>квази-государственными полномочиями, в </a:t>
            </a:r>
            <a:r>
              <a:rPr lang="ru-RU" sz="2600" b="1" dirty="0" smtClean="0"/>
              <a:t>т. ч. имела </a:t>
            </a:r>
            <a:r>
              <a:rPr lang="ru-RU" sz="2600" b="1" dirty="0"/>
              <a:t>возможность вести войну, участвовать в политических спорах, чеканить монету, </a:t>
            </a:r>
            <a:r>
              <a:rPr lang="ru-RU" sz="2600" b="1" dirty="0" smtClean="0"/>
              <a:t>создавать </a:t>
            </a:r>
            <a:r>
              <a:rPr lang="ru-RU" sz="2600" b="1" dirty="0"/>
              <a:t>колонии</a:t>
            </a:r>
            <a:r>
              <a:rPr lang="ru-RU" sz="2600" b="1" dirty="0" smtClean="0"/>
              <a:t> </a:t>
            </a:r>
            <a:endParaRPr lang="ru-RU" sz="2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73016"/>
            <a:ext cx="5331850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/>
              <a:t>Цель: </a:t>
            </a:r>
            <a:r>
              <a:rPr lang="ru-RU" sz="2400" dirty="0" smtClean="0"/>
              <a:t>закрепление </a:t>
            </a:r>
            <a:r>
              <a:rPr lang="ru-RU" sz="2400" dirty="0"/>
              <a:t>монополии торговли индийскими </a:t>
            </a:r>
            <a:r>
              <a:rPr lang="ru-RU" sz="2400" dirty="0" smtClean="0"/>
              <a:t>товарами, </a:t>
            </a:r>
            <a:r>
              <a:rPr lang="ru-RU" sz="2400" dirty="0"/>
              <a:t>запрет путей  </a:t>
            </a:r>
            <a:r>
              <a:rPr lang="ru-RU" sz="2400" dirty="0" smtClean="0"/>
              <a:t>для  </a:t>
            </a:r>
            <a:r>
              <a:rPr lang="ru-RU" sz="2400" dirty="0"/>
              <a:t>остальных.  </a:t>
            </a:r>
            <a:r>
              <a:rPr lang="ru-RU" sz="2400" dirty="0" smtClean="0"/>
              <a:t>               </a:t>
            </a:r>
            <a:r>
              <a:rPr lang="ru-RU" sz="2400" b="1" u="sng" dirty="0" smtClean="0"/>
              <a:t>Права: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монопольное  право  торговли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"оборонительные</a:t>
            </a:r>
            <a:r>
              <a:rPr lang="ru-RU" sz="2400" dirty="0"/>
              <a:t>"  </a:t>
            </a:r>
            <a:r>
              <a:rPr lang="ru-RU" sz="2400" dirty="0" smtClean="0"/>
              <a:t>войны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договоры  </a:t>
            </a:r>
            <a:r>
              <a:rPr lang="ru-RU" sz="2400" dirty="0"/>
              <a:t>и  союзы, </a:t>
            </a:r>
            <a:r>
              <a:rPr lang="ru-RU" sz="2400" dirty="0" smtClean="0"/>
              <a:t>форты</a:t>
            </a:r>
            <a:r>
              <a:rPr lang="ru-RU" sz="2400" dirty="0"/>
              <a:t>.  </a:t>
            </a:r>
            <a:r>
              <a:rPr lang="ru-RU" sz="2400" dirty="0" smtClean="0"/>
              <a:t>Просуществовала до 1798.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4016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 smtClean="0"/>
              <a:t>Классификация ТНК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5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Горизонтально интегрированные </a:t>
            </a:r>
            <a:r>
              <a:rPr lang="ru-RU" b="1" dirty="0"/>
              <a:t> — управляют подразделениями, расположенными в различных странах, производящих одинаковые или подобные товары.</a:t>
            </a:r>
          </a:p>
          <a:p>
            <a:pPr lvl="0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Вертикально интегрированные </a:t>
            </a:r>
            <a:r>
              <a:rPr lang="ru-RU" b="1" dirty="0"/>
              <a:t> — управляют подразделениями в определённой стране, которые производят товары, поставляемые в их подразделения в других странах.</a:t>
            </a:r>
          </a:p>
          <a:p>
            <a:pPr lvl="0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Раздельные </a:t>
            </a:r>
            <a:r>
              <a:rPr lang="ru-RU" b="1" dirty="0"/>
              <a:t> — управляют подразделениями, расположенными в различных странах, которые вертикально или горизонтально не объединены.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02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ТНК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около </a:t>
            </a:r>
            <a:r>
              <a:rPr lang="ru-RU" dirty="0"/>
              <a:t>50 % мирового промышленного производства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более </a:t>
            </a:r>
            <a:r>
              <a:rPr lang="ru-RU" dirty="0"/>
              <a:t>70 % мировой </a:t>
            </a:r>
            <a:r>
              <a:rPr lang="ru-RU" dirty="0" smtClean="0"/>
              <a:t>торговли (40</a:t>
            </a:r>
            <a:r>
              <a:rPr lang="ru-RU" dirty="0"/>
              <a:t> % </a:t>
            </a:r>
            <a:r>
              <a:rPr lang="ru-RU" dirty="0" smtClean="0"/>
              <a:t>- внутри </a:t>
            </a:r>
            <a:r>
              <a:rPr lang="ru-RU" dirty="0"/>
              <a:t>ТНК, </a:t>
            </a:r>
            <a:r>
              <a:rPr lang="ru-RU" dirty="0" smtClean="0"/>
              <a:t>происходят </a:t>
            </a:r>
            <a:r>
              <a:rPr lang="ru-RU" dirty="0"/>
              <a:t>не по рыночным ценам, а по </a:t>
            </a:r>
            <a:r>
              <a:rPr lang="ru-RU" dirty="0" smtClean="0"/>
              <a:t>трансфертным ценам, </a:t>
            </a:r>
            <a:r>
              <a:rPr lang="ru-RU" dirty="0"/>
              <a:t>которые формируются не под давлением рынка, а под долгосрочной </a:t>
            </a:r>
            <a:r>
              <a:rPr lang="ru-RU" dirty="0" smtClean="0"/>
              <a:t>политикой ТНК).</a:t>
            </a:r>
            <a:endParaRPr lang="ru-RU" dirty="0"/>
          </a:p>
          <a:p>
            <a:r>
              <a:rPr lang="ru-RU" dirty="0" smtClean="0"/>
              <a:t>имеют </a:t>
            </a:r>
            <a:r>
              <a:rPr lang="ru-RU" dirty="0"/>
              <a:t>бюджет, превышающий бюджет некоторых стран. </a:t>
            </a:r>
            <a:r>
              <a:rPr lang="ru-RU" dirty="0" smtClean="0"/>
              <a:t>(Из </a:t>
            </a:r>
            <a:r>
              <a:rPr lang="ru-RU" dirty="0"/>
              <a:t>100 наибольших экономик в мире, 52 — </a:t>
            </a:r>
            <a:r>
              <a:rPr lang="ru-RU" dirty="0" smtClean="0"/>
              <a:t>ТНК, </a:t>
            </a:r>
            <a:r>
              <a:rPr lang="ru-RU" dirty="0"/>
              <a:t>остальные — </a:t>
            </a:r>
            <a:r>
              <a:rPr lang="ru-RU" dirty="0" smtClean="0"/>
              <a:t>государства</a:t>
            </a:r>
            <a:r>
              <a:rPr lang="ru-RU" dirty="0"/>
              <a:t>)</a:t>
            </a:r>
          </a:p>
          <a:p>
            <a:r>
              <a:rPr lang="ru-RU" dirty="0" smtClean="0"/>
              <a:t>оказывают </a:t>
            </a:r>
            <a:r>
              <a:rPr lang="ru-RU" dirty="0"/>
              <a:t>большое влияние в регионах, так как имеют обширные финансовые средства, связи с общественностью, политическое лобби.</a:t>
            </a:r>
          </a:p>
          <a:p>
            <a:r>
              <a:rPr lang="ru-RU" dirty="0" smtClean="0"/>
              <a:t>играют </a:t>
            </a:r>
            <a:r>
              <a:rPr lang="ru-RU" dirty="0"/>
              <a:t>важную роль в </a:t>
            </a:r>
            <a:r>
              <a:rPr lang="ru-RU" dirty="0" smtClean="0"/>
              <a:t>глобализации.</a:t>
            </a:r>
            <a:endParaRPr lang="ru-RU" dirty="0"/>
          </a:p>
          <a:p>
            <a:r>
              <a:rPr lang="ru-RU" dirty="0" smtClean="0"/>
              <a:t>имеют </a:t>
            </a:r>
            <a:r>
              <a:rPr lang="ru-RU" dirty="0"/>
              <a:t>очень весомую роль в мировых </a:t>
            </a:r>
            <a:r>
              <a:rPr lang="ru-RU" dirty="0" smtClean="0"/>
              <a:t>НИОКР: более </a:t>
            </a:r>
            <a:r>
              <a:rPr lang="ru-RU" dirty="0"/>
              <a:t>80 % зарегистрированных </a:t>
            </a:r>
            <a:r>
              <a:rPr lang="ru-RU" dirty="0" smtClean="0"/>
              <a:t>патентов, около </a:t>
            </a:r>
            <a:r>
              <a:rPr lang="ru-RU" dirty="0"/>
              <a:t>80 % финансирования НИОКР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2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92" y="44624"/>
            <a:ext cx="8229600" cy="828328"/>
          </a:xfrm>
        </p:spPr>
        <p:txBody>
          <a:bodyPr anchor="t">
            <a:normAutofit fontScale="90000"/>
          </a:bodyPr>
          <a:lstStyle/>
          <a:p>
            <a:r>
              <a:rPr lang="ru-RU" sz="3600" dirty="0" smtClean="0"/>
              <a:t>Крупнейшие</a:t>
            </a:r>
            <a:r>
              <a:rPr lang="ru-RU" dirty="0" smtClean="0"/>
              <a:t> ТНК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(Forbes 2016)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2218" y="1225689"/>
            <a:ext cx="9166218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Industrial &amp; Commercial Bank Of </a:t>
            </a:r>
            <a:r>
              <a:rPr lang="en-US" sz="2400" dirty="0" smtClean="0"/>
              <a:t>China</a:t>
            </a:r>
            <a:r>
              <a:rPr lang="ru-RU" sz="2400" dirty="0" smtClean="0"/>
              <a:t> (ICBC)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China </a:t>
            </a:r>
            <a:r>
              <a:rPr lang="ru-RU" sz="2400" dirty="0"/>
              <a:t>Costruction </a:t>
            </a:r>
            <a:r>
              <a:rPr lang="ru-RU" sz="2400" dirty="0" smtClean="0"/>
              <a:t>Bank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Agricultural </a:t>
            </a:r>
            <a:r>
              <a:rPr lang="ru-RU" sz="2400" dirty="0"/>
              <a:t>Bank of </a:t>
            </a:r>
            <a:r>
              <a:rPr lang="ru-RU" sz="2400" dirty="0" smtClean="0"/>
              <a:t>China</a:t>
            </a:r>
          </a:p>
          <a:p>
            <a:pPr marL="342900" indent="-342900">
              <a:buAutoNum type="arabicParenR"/>
            </a:pPr>
            <a:r>
              <a:rPr lang="ru-RU" sz="2400" dirty="0"/>
              <a:t>Berkshire Hathaway Уоррена Баффетта </a:t>
            </a:r>
            <a:r>
              <a:rPr lang="ru-RU" sz="2400" dirty="0" smtClean="0"/>
              <a:t>(инвестиции, страхование, более </a:t>
            </a:r>
            <a:r>
              <a:rPr lang="ru-RU" sz="2400" dirty="0"/>
              <a:t>40 </a:t>
            </a:r>
            <a:r>
              <a:rPr lang="ru-RU" sz="2400" dirty="0" smtClean="0"/>
              <a:t>компаний: </a:t>
            </a:r>
            <a:r>
              <a:rPr lang="ru-RU" sz="2400" dirty="0"/>
              <a:t>финансовые услуги, кондитерское производство, </a:t>
            </a:r>
            <a:r>
              <a:rPr lang="ru-RU" sz="2400" dirty="0" smtClean="0"/>
              <a:t>издательство, </a:t>
            </a:r>
            <a:r>
              <a:rPr lang="ru-RU" sz="2400" dirty="0"/>
              <a:t>ювелирный бизнес, производство мебели, ковров, стройматериалов и др</a:t>
            </a:r>
            <a:r>
              <a:rPr lang="ru-RU" sz="2400" dirty="0" smtClean="0"/>
              <a:t>.)</a:t>
            </a:r>
          </a:p>
          <a:p>
            <a:pPr marL="342900" indent="-342900">
              <a:buAutoNum type="arabicParenR"/>
            </a:pPr>
            <a:r>
              <a:rPr lang="ru-RU" sz="2400" dirty="0"/>
              <a:t>JP Morgan </a:t>
            </a:r>
            <a:r>
              <a:rPr lang="ru-RU" sz="2400" dirty="0" smtClean="0"/>
              <a:t>Chase (банк США, финансовый конгломерат в </a:t>
            </a:r>
            <a:r>
              <a:rPr lang="ru-RU" sz="2400" dirty="0"/>
              <a:t>результате слияния нескольких крупных банков США</a:t>
            </a:r>
            <a:r>
              <a:rPr lang="ru-RU" sz="2400" dirty="0" smtClean="0"/>
              <a:t>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Bank </a:t>
            </a:r>
            <a:r>
              <a:rPr lang="ru-RU" sz="2400" dirty="0"/>
              <a:t>of </a:t>
            </a:r>
            <a:r>
              <a:rPr lang="ru-RU" sz="2400" dirty="0" smtClean="0"/>
              <a:t>China</a:t>
            </a:r>
          </a:p>
          <a:p>
            <a:pPr marL="342900" indent="-342900">
              <a:buAutoNum type="arabicParenR"/>
            </a:pPr>
            <a:r>
              <a:rPr lang="en-US" sz="2400" dirty="0"/>
              <a:t>Wells </a:t>
            </a:r>
            <a:r>
              <a:rPr lang="en-US" sz="2400" dirty="0" smtClean="0"/>
              <a:t>Fargo</a:t>
            </a:r>
            <a:r>
              <a:rPr lang="ru-RU" sz="2400" dirty="0" smtClean="0"/>
              <a:t> (</a:t>
            </a:r>
            <a:r>
              <a:rPr lang="ru-RU" sz="2400" dirty="0"/>
              <a:t>один из </a:t>
            </a:r>
            <a:r>
              <a:rPr lang="ru-RU" sz="2400" dirty="0" smtClean="0"/>
              <a:t>крупнейших банков </a:t>
            </a:r>
            <a:r>
              <a:rPr lang="ru-RU" sz="2400" dirty="0"/>
              <a:t>США</a:t>
            </a:r>
            <a:r>
              <a:rPr lang="ru-RU" sz="2400" dirty="0" smtClean="0"/>
              <a:t>)</a:t>
            </a:r>
            <a:endParaRPr lang="ru-RU" sz="2400" dirty="0"/>
          </a:p>
          <a:p>
            <a:pPr marL="342900" indent="-342900">
              <a:buAutoNum type="arabicParenR"/>
            </a:pPr>
            <a:r>
              <a:rPr lang="en-US" sz="2400" dirty="0"/>
              <a:t>Apple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ExxonMobil (</a:t>
            </a:r>
            <a:r>
              <a:rPr lang="ru-RU" sz="2400" dirty="0"/>
              <a:t>нефтегазовая </a:t>
            </a:r>
            <a:r>
              <a:rPr lang="ru-RU" sz="2400" dirty="0" smtClean="0"/>
              <a:t>корпорация, одна </a:t>
            </a:r>
            <a:r>
              <a:rPr lang="ru-RU" sz="2400" dirty="0"/>
              <a:t>из крупнейших частных нефтяных компаний мира</a:t>
            </a:r>
            <a:r>
              <a:rPr lang="ru-RU" sz="24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2400" dirty="0"/>
              <a:t>Toyota </a:t>
            </a:r>
            <a:r>
              <a:rPr lang="en-US" sz="2400" dirty="0" smtClean="0"/>
              <a:t>Motor</a:t>
            </a:r>
            <a:r>
              <a:rPr lang="ru-RU" sz="2400" dirty="0" smtClean="0"/>
              <a:t> – единственная </a:t>
            </a:r>
            <a:r>
              <a:rPr lang="ru-RU" sz="2400" dirty="0"/>
              <a:t>в </a:t>
            </a:r>
            <a:r>
              <a:rPr lang="en-US" sz="2400" dirty="0" smtClean="0"/>
              <a:t>TOP-10</a:t>
            </a:r>
            <a:r>
              <a:rPr lang="ru-RU" sz="2400" dirty="0" smtClean="0"/>
              <a:t> не </a:t>
            </a:r>
            <a:r>
              <a:rPr lang="ru-RU" sz="2400" dirty="0"/>
              <a:t>из США или Китая</a:t>
            </a:r>
          </a:p>
        </p:txBody>
      </p:sp>
      <p:pic>
        <p:nvPicPr>
          <p:cNvPr id="3074" name="Picture 2" descr="C:\Users\USER\Pictures\Vliyanie-uvelicheniya-vliyaniya-TNK-na-mirovuyu-e`konomi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89" y="13427"/>
            <a:ext cx="2697604" cy="24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66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Расчёт индекса транснационализации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20262"/>
              </p:ext>
            </p:extLst>
          </p:nvPr>
        </p:nvGraphicFramePr>
        <p:xfrm>
          <a:off x="323528" y="1484784"/>
          <a:ext cx="8686800" cy="518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526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Мотивация зарубежной деятельности ТНК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1484784"/>
            <a:ext cx="9153942" cy="5373215"/>
          </a:xfrm>
        </p:spPr>
      </p:pic>
    </p:spTree>
    <p:extLst>
      <p:ext uri="{BB962C8B-B14F-4D97-AF65-F5344CB8AC3E}">
        <p14:creationId xmlns:p14="http://schemas.microsoft.com/office/powerpoint/2010/main" val="3519042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Pictures\dynk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15" y="-6464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Pictures\large_b41c096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6" y="4046090"/>
            <a:ext cx="4162355" cy="27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0901"/>
            <a:ext cx="3311351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ТНК</a:t>
            </a:r>
            <a:r>
              <a:rPr lang="ru-RU" sz="2400" b="1" dirty="0" smtClean="0"/>
              <a:t> ведёт </a:t>
            </a:r>
            <a:r>
              <a:rPr lang="ru-RU" sz="2400" b="1" dirty="0"/>
              <a:t>операции в глобальном масштабе через </a:t>
            </a:r>
            <a:r>
              <a:rPr lang="ru-RU" sz="2400" b="1" dirty="0" smtClean="0"/>
              <a:t>филиалы </a:t>
            </a:r>
            <a:r>
              <a:rPr lang="ru-RU" sz="2400" b="1" dirty="0"/>
              <a:t>и дочерние </a:t>
            </a:r>
            <a:r>
              <a:rPr lang="ru-RU" sz="2400" b="1" dirty="0" smtClean="0"/>
              <a:t>предприятия.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Хозяйственный центр (штаб-квартира): </a:t>
            </a:r>
          </a:p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прибыли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/>
              <a:t>учет </a:t>
            </a:r>
            <a:r>
              <a:rPr lang="ru-RU" sz="2400" b="1" dirty="0"/>
              <a:t>соотношения произведенных затрат и </a:t>
            </a:r>
            <a:r>
              <a:rPr lang="ru-RU" sz="2400" b="1" dirty="0" smtClean="0"/>
              <a:t>выручки;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5216"/>
            <a:ext cx="4824536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/>
              <a:t>функции контроля;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стратегическое планирование;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анализ </a:t>
            </a:r>
            <a:r>
              <a:rPr lang="ru-RU" sz="2400" b="1" dirty="0"/>
              <a:t>динамики </a:t>
            </a:r>
            <a:r>
              <a:rPr lang="ru-RU" sz="2400" b="1" dirty="0" smtClean="0"/>
              <a:t>рынка;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маркетинговые </a:t>
            </a:r>
            <a:r>
              <a:rPr lang="ru-RU" sz="2400" b="1" dirty="0"/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34863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Обязательства ТНК в отношении принимающего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– уважать суверенитет страны пребывания;</a:t>
            </a:r>
          </a:p>
          <a:p>
            <a:r>
              <a:rPr lang="ru-RU" b="1" dirty="0"/>
              <a:t>– исходить из экономических целей и задач политики, проводимой государством в стране пребывания;</a:t>
            </a:r>
          </a:p>
          <a:p>
            <a:r>
              <a:rPr lang="ru-RU" b="1" dirty="0"/>
              <a:t>– не вмешиваться во внутренние дела страны пребывания;</a:t>
            </a:r>
          </a:p>
          <a:p>
            <a:r>
              <a:rPr lang="ru-RU" b="1" dirty="0"/>
              <a:t>– не заниматься политической деятельностью;</a:t>
            </a:r>
          </a:p>
          <a:p>
            <a:r>
              <a:rPr lang="ru-RU" b="1" dirty="0"/>
              <a:t>– соблюдать законы и постановления, касающиеся ограничительной деловой практики;</a:t>
            </a:r>
          </a:p>
          <a:p>
            <a:r>
              <a:rPr lang="ru-RU" b="1" dirty="0"/>
              <a:t>– соблюдать положения, касающиеся передачи технологии и охраны окружающей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267860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083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5637"/>
            <a:ext cx="91440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Товариство з додатковою відповідальністю (Superadded liability company) </a:t>
            </a:r>
            <a:r>
              <a:rPr lang="uk-UA" sz="2400" dirty="0" smtClean="0"/>
              <a:t>– господарське товариство, статутний капітал якого поділений на частки визначених установчими документами розмірів і яке </a:t>
            </a:r>
            <a:r>
              <a:rPr lang="uk-UA" sz="2400" b="1" dirty="0" smtClean="0"/>
              <a:t>несе відповідальність </a:t>
            </a:r>
            <a:r>
              <a:rPr lang="uk-UA" sz="2400" dirty="0" smtClean="0"/>
              <a:t>за своїми зобов'язаннями </a:t>
            </a:r>
            <a:r>
              <a:rPr lang="uk-UA" sz="2400" b="1" dirty="0" smtClean="0"/>
              <a:t>власним майном</a:t>
            </a:r>
            <a:r>
              <a:rPr lang="uk-UA" sz="2400" dirty="0" smtClean="0"/>
              <a:t>, а в разі його недостатності учасники цього товариства </a:t>
            </a:r>
            <a:r>
              <a:rPr lang="uk-UA" sz="2400" b="1" dirty="0" smtClean="0"/>
              <a:t>несуть додаткову солідарну відповідальність у визначеному установчими документами </a:t>
            </a:r>
            <a:r>
              <a:rPr lang="uk-UA" sz="2400" dirty="0" smtClean="0"/>
              <a:t>однаково кратному </a:t>
            </a:r>
            <a:r>
              <a:rPr lang="uk-UA" sz="2400" b="1" dirty="0" smtClean="0"/>
              <a:t>розмірі </a:t>
            </a:r>
            <a:r>
              <a:rPr lang="uk-UA" sz="2400" dirty="0" smtClean="0"/>
              <a:t>до вкладу кожного з учасників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77935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3272"/>
          </a:xfrm>
        </p:spPr>
        <p:txBody>
          <a:bodyPr anchor="t">
            <a:normAutofit fontScale="90000"/>
          </a:bodyPr>
          <a:lstStyle/>
          <a:p>
            <a:r>
              <a:rPr lang="ru-RU" dirty="0"/>
              <a:t>Критика </a:t>
            </a:r>
            <a:r>
              <a:rPr lang="ru-RU" dirty="0" smtClean="0"/>
              <a:t>ТНК: Антиглобалисты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437112"/>
            <a:ext cx="9097619" cy="2420888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b="1" dirty="0" smtClean="0"/>
              <a:t>Основные противники ТНК и</a:t>
            </a:r>
          </a:p>
          <a:p>
            <a:pPr marL="118872" indent="0">
              <a:buNone/>
            </a:pPr>
            <a:r>
              <a:rPr lang="ru-RU" b="1" dirty="0" smtClean="0"/>
              <a:t>глобализации </a:t>
            </a:r>
            <a:r>
              <a:rPr lang="ru-RU" b="1" dirty="0"/>
              <a:t>в </a:t>
            </a:r>
            <a:r>
              <a:rPr lang="ru-RU" b="1" dirty="0" smtClean="0"/>
              <a:t>целом. </a:t>
            </a:r>
            <a:r>
              <a:rPr lang="ru-RU" b="1" dirty="0"/>
              <a:t>Основной повод для протестов </a:t>
            </a:r>
            <a:r>
              <a:rPr lang="ru-RU" b="1" dirty="0" smtClean="0"/>
              <a:t>—монополизация национального рынка </a:t>
            </a:r>
            <a:r>
              <a:rPr lang="ru-RU" b="1" dirty="0"/>
              <a:t>и </a:t>
            </a:r>
            <a:r>
              <a:rPr lang="ru-RU" b="1" dirty="0" smtClean="0"/>
              <a:t>уничтожение государственного суверенитета глобальными корпорациями.  Действия </a:t>
            </a:r>
            <a:r>
              <a:rPr lang="ru-RU" b="1" dirty="0"/>
              <a:t>ТНК </a:t>
            </a:r>
            <a:r>
              <a:rPr lang="ru-RU" b="1" dirty="0" smtClean="0"/>
              <a:t>называют </a:t>
            </a:r>
            <a:r>
              <a:rPr lang="ru-RU" b="1" dirty="0"/>
              <a:t>экономической войной против граждан. </a:t>
            </a:r>
          </a:p>
        </p:txBody>
      </p:sp>
      <p:pic>
        <p:nvPicPr>
          <p:cNvPr id="6148" name="Picture 4" descr="Картинки по запросу антиглобалист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45" y="692696"/>
            <a:ext cx="3958183" cy="22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9" y="692696"/>
            <a:ext cx="5572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44" y="2918112"/>
            <a:ext cx="3958183" cy="197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096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Альтерглобалисты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35030"/>
            <a:ext cx="9144000" cy="5378345"/>
          </a:xfrm>
        </p:spPr>
        <p:txBody>
          <a:bodyPr>
            <a:norm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читают процесс </a:t>
            </a:r>
            <a:r>
              <a:rPr lang="ru-RU" b="1" dirty="0"/>
              <a:t>объединения </a:t>
            </a:r>
            <a:endParaRPr lang="ru-RU" b="1" dirty="0" smtClean="0"/>
          </a:p>
          <a:p>
            <a:pPr marL="118872" indent="0">
              <a:buNone/>
            </a:pPr>
            <a:r>
              <a:rPr lang="ru-RU" b="1" dirty="0" smtClean="0"/>
              <a:t>мира объективным, </a:t>
            </a:r>
            <a:r>
              <a:rPr lang="ru-RU" b="1" dirty="0"/>
              <a:t>н</a:t>
            </a:r>
            <a:r>
              <a:rPr lang="ru-RU" b="1" dirty="0" smtClean="0"/>
              <a:t>о </a:t>
            </a:r>
          </a:p>
          <a:p>
            <a:pPr marL="118872" indent="0">
              <a:buNone/>
            </a:pPr>
            <a:r>
              <a:rPr lang="ru-RU" b="1" dirty="0" smtClean="0"/>
              <a:t>отвергают глобальную </a:t>
            </a:r>
            <a:r>
              <a:rPr lang="ru-RU" b="1" dirty="0"/>
              <a:t>власть </a:t>
            </a:r>
            <a:endParaRPr lang="ru-RU" b="1" dirty="0" smtClean="0"/>
          </a:p>
          <a:p>
            <a:pPr marL="118872" indent="0">
              <a:buNone/>
            </a:pPr>
            <a:r>
              <a:rPr lang="ru-RU" b="1" dirty="0" smtClean="0"/>
              <a:t>капитала, когда ТНК превращаются </a:t>
            </a:r>
            <a:r>
              <a:rPr lang="ru-RU" b="1" dirty="0"/>
              <a:t>в силу, сравнимую с силой государства. </a:t>
            </a:r>
          </a:p>
          <a:p>
            <a:r>
              <a:rPr lang="ru-RU" b="1" dirty="0" smtClean="0"/>
              <a:t>активно </a:t>
            </a:r>
            <a:r>
              <a:rPr lang="ru-RU" b="1" dirty="0"/>
              <a:t>поддерживают деятельность человечества в глобальном </a:t>
            </a:r>
            <a:r>
              <a:rPr lang="ru-RU" b="1" dirty="0" smtClean="0"/>
              <a:t>масштабе</a:t>
            </a:r>
          </a:p>
          <a:p>
            <a:r>
              <a:rPr lang="ru-RU" b="1" dirty="0" smtClean="0"/>
              <a:t>не </a:t>
            </a:r>
            <a:r>
              <a:rPr lang="ru-RU" b="1" dirty="0"/>
              <a:t>выступают против экономической глобализации как таковой.</a:t>
            </a:r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568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027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681264"/>
          </a:xfrm>
        </p:spPr>
        <p:txBody>
          <a:bodyPr anchor="t">
            <a:noAutofit/>
          </a:bodyPr>
          <a:lstStyle/>
          <a:p>
            <a:r>
              <a:rPr lang="ru-RU" sz="3800" dirty="0"/>
              <a:t>Критика </a:t>
            </a:r>
            <a:r>
              <a:rPr lang="ru-RU" sz="3800" dirty="0" smtClean="0"/>
              <a:t>ТНК: Экологи</a:t>
            </a:r>
            <a:endParaRPr lang="ru-RU" sz="3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9345" y="908720"/>
            <a:ext cx="9153345" cy="298359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создание огромных </a:t>
            </a:r>
          </a:p>
          <a:p>
            <a:pPr marL="118872" indent="0">
              <a:buNone/>
            </a:pPr>
            <a:r>
              <a:rPr lang="ru-RU" b="1" dirty="0" smtClean="0"/>
              <a:t>производственных </a:t>
            </a:r>
          </a:p>
          <a:p>
            <a:pPr marL="118872" indent="0">
              <a:buNone/>
            </a:pPr>
            <a:r>
              <a:rPr lang="ru-RU" b="1" dirty="0" smtClean="0"/>
              <a:t>мощностей  </a:t>
            </a:r>
            <a:r>
              <a:rPr lang="ru-RU" b="1" dirty="0"/>
              <a:t>ТНК </a:t>
            </a:r>
            <a:r>
              <a:rPr lang="ru-RU" b="1" dirty="0" smtClean="0"/>
              <a:t>угрожают </a:t>
            </a:r>
          </a:p>
          <a:p>
            <a:pPr marL="118872" indent="0">
              <a:buNone/>
            </a:pPr>
            <a:r>
              <a:rPr lang="ru-RU" b="1" dirty="0" smtClean="0"/>
              <a:t>местной </a:t>
            </a:r>
            <a:r>
              <a:rPr lang="ru-RU" b="1" dirty="0"/>
              <a:t>экологической </a:t>
            </a:r>
            <a:endParaRPr lang="ru-RU" b="1" dirty="0" smtClean="0"/>
          </a:p>
          <a:p>
            <a:pPr marL="118872" indent="0">
              <a:buNone/>
            </a:pPr>
            <a:r>
              <a:rPr lang="ru-RU" b="1" dirty="0" smtClean="0"/>
              <a:t>обстановке;</a:t>
            </a:r>
          </a:p>
          <a:p>
            <a:r>
              <a:rPr lang="ru-RU" b="1" dirty="0"/>
              <a:t>затраты на поддержание </a:t>
            </a:r>
            <a:r>
              <a:rPr lang="ru-RU" b="1" dirty="0" smtClean="0"/>
              <a:t>экологической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95" y="-35578"/>
            <a:ext cx="4084215" cy="3032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45024"/>
            <a:ext cx="5457129" cy="30689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57129" y="3573016"/>
            <a:ext cx="3435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обстановки слишком велики;</a:t>
            </a:r>
          </a:p>
          <a:p>
            <a:r>
              <a:rPr lang="ru-RU" sz="3200" b="1" dirty="0" smtClean="0"/>
              <a:t>- производства </a:t>
            </a:r>
            <a:r>
              <a:rPr lang="ru-RU" sz="3200" b="1" dirty="0"/>
              <a:t>переносят в страны третьего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158846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149"/>
            <a:ext cx="9144000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Повне товариство (general partnership; …&amp; Со and Company) </a:t>
            </a:r>
            <a:r>
              <a:rPr lang="uk-UA" sz="2400" dirty="0" smtClean="0"/>
              <a:t>– господарське товариство, всі учасники якого відповідно до укладеного між ними договору </a:t>
            </a:r>
            <a:r>
              <a:rPr lang="uk-UA" sz="2400" b="1" dirty="0" smtClean="0"/>
              <a:t>здійснюють підприємницьку діяльність від імені товариства </a:t>
            </a:r>
            <a:r>
              <a:rPr lang="uk-UA" sz="2400" dirty="0" smtClean="0"/>
              <a:t>і </a:t>
            </a:r>
            <a:r>
              <a:rPr lang="uk-UA" sz="2400" b="1" dirty="0" smtClean="0"/>
              <a:t>несуть додаткову солідарну відповідальність</a:t>
            </a:r>
            <a:r>
              <a:rPr lang="uk-UA" sz="2400" dirty="0" smtClean="0"/>
              <a:t> за зобов'язаннями товариства </a:t>
            </a:r>
            <a:r>
              <a:rPr lang="uk-UA" sz="2400" b="1" dirty="0" smtClean="0"/>
              <a:t>усім своїм майном</a:t>
            </a:r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 smtClean="0"/>
          </a:p>
          <a:p>
            <a:r>
              <a:rPr lang="uk-UA" sz="2400" b="1" dirty="0" smtClean="0"/>
              <a:t>Командитне  товариство (LP Limited Partnership)</a:t>
            </a:r>
            <a:r>
              <a:rPr lang="uk-UA" sz="2400" dirty="0" smtClean="0"/>
              <a:t> – господарське товариство, в якому </a:t>
            </a:r>
            <a:r>
              <a:rPr lang="uk-UA" sz="2400" b="1" u="sng" dirty="0" smtClean="0"/>
              <a:t>один або декілька учасників </a:t>
            </a:r>
            <a:r>
              <a:rPr lang="uk-UA" sz="2400" b="1" dirty="0" smtClean="0"/>
              <a:t>здійснюють від імені товариства підприємницьку діяльність </a:t>
            </a:r>
            <a:r>
              <a:rPr lang="uk-UA" sz="2400" dirty="0" smtClean="0"/>
              <a:t>і </a:t>
            </a:r>
            <a:r>
              <a:rPr lang="uk-UA" sz="2400" b="1" dirty="0" smtClean="0"/>
              <a:t>несуть </a:t>
            </a:r>
            <a:r>
              <a:rPr lang="uk-UA" sz="2400" dirty="0" smtClean="0"/>
              <a:t>за його зобов'язаннями </a:t>
            </a:r>
            <a:r>
              <a:rPr lang="uk-UA" sz="2400" b="1" dirty="0" smtClean="0"/>
              <a:t>додаткову солідарну відповідальність усім своїм майном</a:t>
            </a:r>
            <a:r>
              <a:rPr lang="uk-UA" sz="2400" dirty="0" smtClean="0"/>
              <a:t>, на яке за законом може бути звернено стягнення (повні учасники), а </a:t>
            </a:r>
            <a:r>
              <a:rPr lang="uk-UA" sz="2400" b="1" dirty="0" smtClean="0"/>
              <a:t>інші учасники присутні в діяльності </a:t>
            </a:r>
            <a:r>
              <a:rPr lang="uk-UA" sz="2400" dirty="0" smtClean="0"/>
              <a:t>товариства </a:t>
            </a:r>
            <a:r>
              <a:rPr lang="uk-UA" sz="2400" b="1" dirty="0" smtClean="0"/>
              <a:t>лише своїми вкладами </a:t>
            </a:r>
            <a:r>
              <a:rPr lang="uk-UA" sz="2400" u="sng" dirty="0" smtClean="0"/>
              <a:t>(вкладники)</a:t>
            </a:r>
          </a:p>
          <a:p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7" y="2204864"/>
            <a:ext cx="9144000" cy="149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84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/>
              <a:t>ПІДПРИЄМСТВА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КОЛЕКТИВНОЇ ВЛАСНОСТІ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2816"/>
            <a:ext cx="2112234" cy="1584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7137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корпоративне або унітарне підприємство, що діє на основі колективної власності засновника (засновників):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виробничі кооперативи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підприємства споживчої кооперації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підприємства громадських та релігійних організацій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інші підприємства, передбачені законом (ОСББ)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1998"/>
            <a:ext cx="4345632" cy="289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4" y="3678478"/>
            <a:ext cx="3699597" cy="31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29600" cy="5397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МАЛІ </a:t>
            </a:r>
            <a:r>
              <a:rPr lang="ru-RU" sz="2400" dirty="0" smtClean="0">
                <a:solidFill>
                  <a:srgbClr val="FF0000"/>
                </a:solidFill>
              </a:rPr>
              <a:t>   ПІДПРИЄМСТВА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08" y="1700808"/>
            <a:ext cx="9144000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dirty="0" smtClean="0"/>
              <a:t>Ст.55 ГКУ: Суб’єктами малого підприємництва є:</a:t>
            </a:r>
          </a:p>
          <a:p>
            <a:pPr marL="342900" indent="-342900">
              <a:buFontTx/>
              <a:buChar char="-"/>
            </a:pPr>
            <a:r>
              <a:rPr lang="uk-UA" sz="2200" dirty="0" smtClean="0"/>
              <a:t>ФОП та юридичні особи-суб’єкти господарювання будь-якої організаційно-правової форми та форми власності, у яких середня кількість працівників за звітний період (календарний рік) не перевищує </a:t>
            </a:r>
            <a:r>
              <a:rPr lang="uk-UA" sz="2200" b="1" dirty="0" smtClean="0"/>
              <a:t>50 осіб</a:t>
            </a:r>
            <a:r>
              <a:rPr lang="uk-UA" sz="2200" dirty="0" smtClean="0"/>
              <a:t> та річний дохід від будь-якої діяльності не перевищує суму, еквівалентну </a:t>
            </a:r>
            <a:r>
              <a:rPr lang="uk-UA" sz="2200" b="1" dirty="0" smtClean="0"/>
              <a:t>10 млн. євро</a:t>
            </a:r>
            <a:r>
              <a:rPr lang="uk-UA" sz="2200" dirty="0" smtClean="0"/>
              <a:t>, визначену за середньорічним курсом Національного банку України;</a:t>
            </a:r>
          </a:p>
          <a:p>
            <a:pPr marL="342900" indent="-342900">
              <a:buFontTx/>
              <a:buChar char="-"/>
            </a:pPr>
            <a:r>
              <a:rPr lang="uk-UA" sz="2200" dirty="0" smtClean="0"/>
              <a:t>Мікропідприємства (до </a:t>
            </a:r>
            <a:r>
              <a:rPr lang="uk-UA" sz="2200" b="1" dirty="0" smtClean="0"/>
              <a:t>10</a:t>
            </a:r>
            <a:r>
              <a:rPr lang="uk-UA" sz="2200" dirty="0" smtClean="0"/>
              <a:t> робітників, до </a:t>
            </a:r>
            <a:r>
              <a:rPr lang="uk-UA" sz="2200" b="1" dirty="0" smtClean="0"/>
              <a:t>2 млн. євро</a:t>
            </a:r>
            <a:r>
              <a:rPr lang="uk-UA" sz="2200" dirty="0" smtClean="0"/>
              <a:t>).</a:t>
            </a:r>
          </a:p>
          <a:p>
            <a:endParaRPr lang="uk-UA" sz="2200" b="1" dirty="0" smtClean="0"/>
          </a:p>
          <a:p>
            <a:r>
              <a:rPr lang="uk-UA" sz="2200" b="1" dirty="0" smtClean="0"/>
              <a:t>Суб’єкти великого підприємництва </a:t>
            </a:r>
            <a:r>
              <a:rPr lang="uk-UA" sz="2200" dirty="0" smtClean="0"/>
              <a:t>- юридичні особи - суб’єкти господарювання середня кількість працівників до </a:t>
            </a:r>
            <a:r>
              <a:rPr lang="uk-UA" sz="2200" b="1" dirty="0" smtClean="0"/>
              <a:t>250 осіб</a:t>
            </a:r>
            <a:r>
              <a:rPr lang="uk-UA" sz="2200" dirty="0" smtClean="0"/>
              <a:t>, річний дохід перевищує </a:t>
            </a:r>
            <a:r>
              <a:rPr lang="uk-UA" sz="2200" b="1" dirty="0" smtClean="0"/>
              <a:t>50 млн. євро</a:t>
            </a:r>
            <a:r>
              <a:rPr lang="uk-UA" sz="2200" dirty="0" smtClean="0"/>
              <a:t>.</a:t>
            </a:r>
          </a:p>
          <a:p>
            <a:endParaRPr lang="uk-UA" sz="2200" dirty="0" smtClean="0"/>
          </a:p>
          <a:p>
            <a:r>
              <a:rPr lang="uk-UA" sz="2200" b="1" dirty="0" smtClean="0"/>
              <a:t>Інші </a:t>
            </a:r>
            <a:r>
              <a:rPr lang="uk-UA" sz="2200" dirty="0" smtClean="0"/>
              <a:t>суб’єкти господарювання належать до суб’єктів </a:t>
            </a:r>
            <a:r>
              <a:rPr lang="uk-UA" sz="2200" b="1" dirty="0" smtClean="0"/>
              <a:t>середнього підприємництва.</a:t>
            </a:r>
            <a:endParaRPr lang="uk-UA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08" y="576066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Small </a:t>
            </a:r>
            <a:r>
              <a:rPr lang="en-US" sz="2400" dirty="0"/>
              <a:t>and Medium-sized Businesses (SMB), Small and Medium-sized Enterprises (</a:t>
            </a:r>
            <a:r>
              <a:rPr lang="en-US" sz="2400" b="1" dirty="0"/>
              <a:t>SMEs</a:t>
            </a:r>
            <a:r>
              <a:rPr lang="en-US" sz="2400" dirty="0" smtClean="0"/>
              <a:t>)  </a:t>
            </a:r>
            <a:r>
              <a:rPr lang="ru-RU" sz="2400" dirty="0" smtClean="0"/>
              <a:t>- </a:t>
            </a:r>
            <a:r>
              <a:rPr lang="uk-UA" sz="2400" dirty="0" smtClean="0"/>
              <a:t>підприємства, які не перевищують визначені показники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14777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2773</Words>
  <Application>Microsoft Office PowerPoint</Application>
  <PresentationFormat>Экран (4:3)</PresentationFormat>
  <Paragraphs>288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Модульная</vt:lpstr>
      <vt:lpstr>Комерційні організації = Господарські товариства</vt:lpstr>
      <vt:lpstr>Види господарських товариств (ст.80 ГКУ):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ПІДПРИЄМСТВА  КОЛЕКТИВНОЇ ВЛАСНОСТІ</vt:lpstr>
      <vt:lpstr>МАЛІ    ПІДПРИЄМСТВА </vt:lpstr>
      <vt:lpstr>Підприємство</vt:lpstr>
      <vt:lpstr>Презентация PowerPoint</vt:lpstr>
      <vt:lpstr>Факторинг – фінансування під відступлення банку клієнтом-постачальником неоплачених платежів-вимог на поставлені товари, виконані роботи, надані послуги</vt:lpstr>
      <vt:lpstr>Презентация PowerPoint</vt:lpstr>
      <vt:lpstr>Інжинірингові фірми</vt:lpstr>
      <vt:lpstr>Види інжинірингу</vt:lpstr>
      <vt:lpstr>Лізингові фірми</vt:lpstr>
      <vt:lpstr>КОРПОРАТИВНІ ОРГАНІЗАЦІЇ</vt:lpstr>
      <vt:lpstr>Переваги корпорації</vt:lpstr>
      <vt:lpstr>Недоліки корпорацій</vt:lpstr>
      <vt:lpstr>Стратегический альянс (Strategic Alliance) </vt:lpstr>
      <vt:lpstr>Особенности стратегических альянсов</vt:lpstr>
      <vt:lpstr>Особенности стратегических альянсов</vt:lpstr>
      <vt:lpstr>Особенности стратегических альянсов</vt:lpstr>
      <vt:lpstr>Разновидности стратегических альянсов: </vt:lpstr>
      <vt:lpstr>Мотивы</vt:lpstr>
      <vt:lpstr>Презентация PowerPoint</vt:lpstr>
      <vt:lpstr>Strategic Alliances</vt:lpstr>
      <vt:lpstr>Презентация PowerPoint</vt:lpstr>
      <vt:lpstr>Глобальные задачи стратегических альянсов</vt:lpstr>
      <vt:lpstr>Специфические управленческие структуры </vt:lpstr>
      <vt:lpstr>Консорциумы </vt:lpstr>
      <vt:lpstr>Презентация PowerPoint</vt:lpstr>
      <vt:lpstr>Концерн </vt:lpstr>
      <vt:lpstr>Концерн</vt:lpstr>
      <vt:lpstr>Концерн подчинения и координации </vt:lpstr>
      <vt:lpstr>Картель    </vt:lpstr>
      <vt:lpstr>Картель    </vt:lpstr>
      <vt:lpstr>Картель</vt:lpstr>
      <vt:lpstr>Запрет на создание картелей может быть снят для:</vt:lpstr>
      <vt:lpstr>Виды картелей</vt:lpstr>
      <vt:lpstr>Синдикат</vt:lpstr>
      <vt:lpstr>Трест (от англ. trust)</vt:lpstr>
      <vt:lpstr>Недостатки альянсов</vt:lpstr>
      <vt:lpstr>Финансово-промышленные группы (ФПГ)</vt:lpstr>
      <vt:lpstr>Виды ФПГ</vt:lpstr>
      <vt:lpstr>Презентация PowerPoint</vt:lpstr>
      <vt:lpstr>Шаги повышения эффективности ФПГ </vt:lpstr>
      <vt:lpstr>МЕЖДУНАРОДНЫЕ СОВМЕСТНЫЕ ПРЕДПРИЯТИЯ </vt:lpstr>
      <vt:lpstr>МЕЖДУНАРОДНЫЕ СОВМЕСТНЫЕ ПРЕДПРИЯТИЯ </vt:lpstr>
      <vt:lpstr>ПОНЯТИЕ И СУЩНОСТЬ ТРАНСНАЦИОНАЛЬНЫХ КОМПАНИЙ </vt:lpstr>
      <vt:lpstr>История ТНК</vt:lpstr>
      <vt:lpstr>Голландская Ост-Индская  компания </vt:lpstr>
      <vt:lpstr>Классификация ТНК  </vt:lpstr>
      <vt:lpstr>Экономика ТНК</vt:lpstr>
      <vt:lpstr>Крупнейшие ТНК  (Forbes 2016)</vt:lpstr>
      <vt:lpstr>Расчёт индекса транснационализации</vt:lpstr>
      <vt:lpstr>Мотивация зарубежной деятельности ТНК</vt:lpstr>
      <vt:lpstr>Презентация PowerPoint</vt:lpstr>
      <vt:lpstr>Обязательства ТНК в отношении принимающего государства</vt:lpstr>
      <vt:lpstr>Критика ТНК: Антиглобалисты</vt:lpstr>
      <vt:lpstr>Альтерглобалисты</vt:lpstr>
      <vt:lpstr>Критика ТНК: Экологи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dcterms:created xsi:type="dcterms:W3CDTF">2016-10-30T11:46:55Z</dcterms:created>
  <dcterms:modified xsi:type="dcterms:W3CDTF">2017-12-03T16:43:02Z</dcterms:modified>
</cp:coreProperties>
</file>