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66206"/>
            <a:ext cx="7766936" cy="3384630"/>
          </a:xfrm>
          <a:gradFill flip="none" rotWithShape="1">
            <a:gsLst>
              <a:gs pos="0">
                <a:schemeClr val="accent2">
                  <a:tint val="96000"/>
                  <a:lumMod val="100000"/>
                </a:schemeClr>
              </a:gs>
              <a:gs pos="78000">
                <a:schemeClr val="accent2">
                  <a:shade val="94000"/>
                  <a:lumMod val="94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sz="4800" b="1" dirty="0">
                <a:solidFill>
                  <a:schemeClr val="bg1"/>
                </a:solidFill>
              </a:rPr>
              <a:t>Заходи зі зміцнення </a:t>
            </a:r>
            <a:r>
              <a:rPr lang="uk-UA" sz="4800" b="1" dirty="0" err="1">
                <a:solidFill>
                  <a:schemeClr val="bg1"/>
                </a:solidFill>
              </a:rPr>
              <a:t>резільєнтності</a:t>
            </a:r>
            <a:r>
              <a:rPr lang="uk-UA" sz="4800" b="1" dirty="0">
                <a:solidFill>
                  <a:schemeClr val="bg1"/>
                </a:solidFill>
              </a:rPr>
              <a:t> постраждалих у військових конфліктах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0851" y="4310764"/>
            <a:ext cx="7766936" cy="1239624"/>
          </a:xfrm>
          <a:gradFill flip="none" rotWithShape="1">
            <a:gsLst>
              <a:gs pos="0">
                <a:schemeClr val="accent2">
                  <a:tint val="96000"/>
                  <a:lumMod val="100000"/>
                </a:schemeClr>
              </a:gs>
              <a:gs pos="78000">
                <a:schemeClr val="accent2">
                  <a:shade val="94000"/>
                  <a:lumMod val="94000"/>
                </a:schemeClr>
              </a:gs>
            </a:gsLst>
            <a:lin ang="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97546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251"/>
          </a:xfr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>
            <a:normAutofit fontScale="90000"/>
          </a:bodyPr>
          <a:lstStyle/>
          <a:p>
            <a:pPr algn="ctr"/>
            <a:r>
              <a:rPr lang="uk-UA" b="1" i="1" dirty="0"/>
              <a:t>Посилення та зміцнення реакції на стрес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41417"/>
            <a:ext cx="8596668" cy="4859383"/>
          </a:xfrm>
          <a:gradFill flip="none" rotWithShape="1">
            <a:gsLst>
              <a:gs pos="0">
                <a:schemeClr val="accent2">
                  <a:tint val="96000"/>
                  <a:lumMod val="100000"/>
                </a:schemeClr>
              </a:gs>
              <a:gs pos="78000">
                <a:schemeClr val="accent2">
                  <a:shade val="94000"/>
                  <a:lumMod val="94000"/>
                </a:schemeClr>
              </a:gs>
            </a:gsLst>
            <a:lin ang="162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u="sng" dirty="0" err="1"/>
              <a:t>Зміцнення</a:t>
            </a:r>
            <a:r>
              <a:rPr lang="ru-RU" sz="2400" b="1" u="sng" dirty="0"/>
              <a:t> </a:t>
            </a:r>
            <a:r>
              <a:rPr lang="ru-RU" sz="2400" b="1" u="sng" dirty="0" err="1"/>
              <a:t>реакцій</a:t>
            </a:r>
            <a:r>
              <a:rPr lang="ru-RU" sz="2400" b="1" u="sng" dirty="0"/>
              <a:t> на </a:t>
            </a:r>
            <a:r>
              <a:rPr lang="ru-RU" sz="2400" b="1" u="sng" dirty="0" err="1"/>
              <a:t>стрес</a:t>
            </a:r>
            <a:r>
              <a:rPr lang="ru-RU" sz="2400" b="1" u="sng" dirty="0"/>
              <a:t> </a:t>
            </a:r>
          </a:p>
          <a:p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індивіди</a:t>
            </a:r>
            <a:r>
              <a:rPr lang="ru-RU" dirty="0"/>
              <a:t> бути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підготовленими</a:t>
            </a:r>
            <a:r>
              <a:rPr lang="ru-RU" dirty="0"/>
              <a:t> до </a:t>
            </a:r>
            <a:r>
              <a:rPr lang="ru-RU" dirty="0" err="1"/>
              <a:t>відправлення</a:t>
            </a:r>
            <a:r>
              <a:rPr lang="ru-RU" dirty="0"/>
              <a:t> за кордон і до </a:t>
            </a:r>
            <a:r>
              <a:rPr lang="ru-RU" dirty="0" err="1"/>
              <a:t>бойових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? У </a:t>
            </a:r>
            <a:r>
              <a:rPr lang="ru-RU" dirty="0" err="1"/>
              <a:t>літературі</a:t>
            </a:r>
            <a:r>
              <a:rPr lang="ru-RU" dirty="0"/>
              <a:t> про «</a:t>
            </a:r>
            <a:r>
              <a:rPr lang="ru-RU" dirty="0" err="1"/>
              <a:t>стійкість</a:t>
            </a:r>
            <a:r>
              <a:rPr lang="ru-RU" dirty="0"/>
              <a:t>» </a:t>
            </a:r>
            <a:r>
              <a:rPr lang="ru-RU" dirty="0" err="1"/>
              <a:t>припускається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певних</a:t>
            </a:r>
            <a:r>
              <a:rPr lang="ru-RU" dirty="0"/>
              <a:t> умов </a:t>
            </a:r>
            <a:r>
              <a:rPr lang="ru-RU" dirty="0" err="1"/>
              <a:t>повторні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труднощів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загроз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слідують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парашутно-десантне</a:t>
            </a:r>
            <a:r>
              <a:rPr lang="ru-RU" dirty="0"/>
              <a:t> </a:t>
            </a:r>
            <a:r>
              <a:rPr lang="ru-RU" dirty="0" err="1"/>
              <a:t>тренування</a:t>
            </a:r>
            <a:r>
              <a:rPr lang="ru-RU" dirty="0"/>
              <a:t> та робота в  </a:t>
            </a:r>
            <a:r>
              <a:rPr lang="ru-RU" dirty="0" err="1"/>
              <a:t>умовах</a:t>
            </a:r>
            <a:r>
              <a:rPr lang="ru-RU" dirty="0"/>
              <a:t> сильного холоду)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посилювати</a:t>
            </a:r>
            <a:r>
              <a:rPr lang="ru-RU" dirty="0"/>
              <a:t> </a:t>
            </a:r>
            <a:r>
              <a:rPr lang="ru-RU" dirty="0" err="1"/>
              <a:t>стрес-реакцію</a:t>
            </a:r>
            <a:r>
              <a:rPr lang="ru-RU" dirty="0"/>
              <a:t> </a:t>
            </a:r>
            <a:r>
              <a:rPr lang="ru-RU" dirty="0" err="1"/>
              <a:t>нейроендокринної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Так, люди, </a:t>
            </a:r>
            <a:r>
              <a:rPr lang="ru-RU" dirty="0" err="1"/>
              <a:t>які</a:t>
            </a:r>
            <a:r>
              <a:rPr lang="ru-RU" dirty="0"/>
              <a:t> проходили </a:t>
            </a:r>
            <a:r>
              <a:rPr lang="ru-RU" dirty="0" err="1"/>
              <a:t>парашутно-десантне</a:t>
            </a:r>
            <a:r>
              <a:rPr lang="ru-RU" dirty="0"/>
              <a:t> </a:t>
            </a:r>
            <a:r>
              <a:rPr lang="ru-RU" dirty="0" err="1"/>
              <a:t>тренування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енергійними</a:t>
            </a:r>
            <a:r>
              <a:rPr lang="ru-RU" dirty="0"/>
              <a:t> та </a:t>
            </a:r>
            <a:r>
              <a:rPr lang="ru-RU" dirty="0" err="1"/>
              <a:t>емоційно</a:t>
            </a:r>
            <a:r>
              <a:rPr lang="ru-RU" dirty="0"/>
              <a:t> </a:t>
            </a:r>
            <a:r>
              <a:rPr lang="ru-RU" dirty="0" err="1"/>
              <a:t>стабільними</a:t>
            </a:r>
            <a:r>
              <a:rPr lang="ru-RU" dirty="0"/>
              <a:t>, </a:t>
            </a:r>
            <a:r>
              <a:rPr lang="ru-RU" dirty="0" err="1"/>
              <a:t>аніж</a:t>
            </a:r>
            <a:r>
              <a:rPr lang="ru-RU" dirty="0"/>
              <a:t> до того, як вони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. </a:t>
            </a:r>
          </a:p>
          <a:p>
            <a:r>
              <a:rPr lang="ru-RU" dirty="0" err="1"/>
              <a:t>Кращі</a:t>
            </a:r>
            <a:r>
              <a:rPr lang="ru-RU" dirty="0"/>
              <a:t> </a:t>
            </a:r>
            <a:r>
              <a:rPr lang="ru-RU" dirty="0" err="1"/>
              <a:t>адренергічні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у  людей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вищою</a:t>
            </a:r>
            <a:r>
              <a:rPr lang="ru-RU" dirty="0"/>
              <a:t> </a:t>
            </a:r>
            <a:r>
              <a:rPr lang="ru-RU" dirty="0" err="1"/>
              <a:t>продуктивністю</a:t>
            </a:r>
            <a:r>
              <a:rPr lang="ru-RU" dirty="0"/>
              <a:t> і </a:t>
            </a:r>
            <a:r>
              <a:rPr lang="ru-RU" dirty="0" err="1"/>
              <a:t>навчанням</a:t>
            </a:r>
            <a:r>
              <a:rPr lang="ru-RU" dirty="0"/>
              <a:t> </a:t>
            </a:r>
            <a:r>
              <a:rPr lang="ru-RU" dirty="0" err="1"/>
              <a:t>складним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. </a:t>
            </a:r>
            <a:r>
              <a:rPr lang="ru-RU" dirty="0" err="1"/>
              <a:t>Стійкість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,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</a:t>
            </a:r>
            <a:r>
              <a:rPr lang="ru-RU" dirty="0" err="1"/>
              <a:t>переживання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коли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очевидні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коли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копінг-стратегії</a:t>
            </a:r>
            <a:r>
              <a:rPr lang="ru-RU" dirty="0"/>
              <a:t> </a:t>
            </a:r>
            <a:r>
              <a:rPr lang="ru-RU" dirty="0" err="1"/>
              <a:t>марні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виснажити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надмірно</a:t>
            </a:r>
            <a:r>
              <a:rPr lang="ru-RU" dirty="0"/>
              <a:t> </a:t>
            </a:r>
            <a:r>
              <a:rPr lang="ru-RU" dirty="0" err="1"/>
              <a:t>інтенсивним</a:t>
            </a:r>
            <a:r>
              <a:rPr lang="ru-RU" dirty="0"/>
              <a:t>, </a:t>
            </a:r>
            <a:r>
              <a:rPr lang="ru-RU" dirty="0" err="1"/>
              <a:t>тривалим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несподіваним</a:t>
            </a:r>
            <a:r>
              <a:rPr lang="ru-RU" dirty="0"/>
              <a:t> </a:t>
            </a:r>
            <a:r>
              <a:rPr lang="ru-RU" dirty="0" err="1"/>
              <a:t>навчанням</a:t>
            </a:r>
            <a:r>
              <a:rPr lang="ru-RU" dirty="0"/>
              <a:t>; </a:t>
            </a:r>
            <a:r>
              <a:rPr lang="ru-RU" dirty="0" err="1"/>
              <a:t>навіть</a:t>
            </a:r>
            <a:r>
              <a:rPr lang="ru-RU" dirty="0"/>
              <a:t> одна </a:t>
            </a:r>
            <a:r>
              <a:rPr lang="ru-RU" dirty="0" err="1"/>
              <a:t>травмувальна</a:t>
            </a:r>
            <a:r>
              <a:rPr lang="ru-RU" dirty="0"/>
              <a:t> </a:t>
            </a:r>
            <a:r>
              <a:rPr lang="ru-RU" dirty="0" err="1"/>
              <a:t>подія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руйнівною</a:t>
            </a:r>
            <a:r>
              <a:rPr lang="ru-RU" dirty="0"/>
              <a:t>).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непередбачуваності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тяжкістю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зруйнувати</a:t>
            </a:r>
            <a:r>
              <a:rPr lang="ru-RU" dirty="0"/>
              <a:t> </a:t>
            </a:r>
            <a:r>
              <a:rPr lang="ru-RU" dirty="0" err="1"/>
              <a:t>відновну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слабкості</a:t>
            </a:r>
            <a:r>
              <a:rPr lang="ru-RU" dirty="0"/>
              <a:t>, а не </a:t>
            </a:r>
            <a:r>
              <a:rPr lang="ru-RU" dirty="0" err="1"/>
              <a:t>стійкості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858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0263"/>
            <a:ext cx="8596668" cy="57345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2400" b="1" u="sng" dirty="0" err="1"/>
              <a:t>Посилення</a:t>
            </a:r>
            <a:r>
              <a:rPr lang="ru-RU" sz="2400" b="1" u="sng" dirty="0"/>
              <a:t> </a:t>
            </a:r>
            <a:r>
              <a:rPr lang="ru-RU" sz="2400" b="1" u="sng" dirty="0" err="1"/>
              <a:t>реакцій</a:t>
            </a:r>
            <a:r>
              <a:rPr lang="ru-RU" sz="2400" b="1" u="sng" dirty="0"/>
              <a:t> на </a:t>
            </a:r>
            <a:r>
              <a:rPr lang="ru-RU" sz="2400" b="1" u="sng" dirty="0" err="1"/>
              <a:t>стрес</a:t>
            </a:r>
            <a:r>
              <a:rPr lang="ru-RU" sz="2400" b="1" u="sng" dirty="0"/>
              <a:t> </a:t>
            </a:r>
          </a:p>
          <a:p>
            <a:r>
              <a:rPr lang="ru-RU" dirty="0"/>
              <a:t>У </a:t>
            </a:r>
            <a:r>
              <a:rPr lang="ru-RU" dirty="0" err="1"/>
              <a:t>нещодавньому</a:t>
            </a:r>
            <a:r>
              <a:rPr lang="ru-RU" dirty="0"/>
              <a:t> </a:t>
            </a:r>
            <a:r>
              <a:rPr lang="ru-RU" dirty="0" err="1"/>
              <a:t>експертному</a:t>
            </a:r>
            <a:r>
              <a:rPr lang="ru-RU" dirty="0"/>
              <a:t> </a:t>
            </a:r>
            <a:r>
              <a:rPr lang="ru-RU" dirty="0" err="1"/>
              <a:t>обговоренні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досягнуто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будь-яка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, </a:t>
            </a:r>
            <a:r>
              <a:rPr lang="ru-RU" dirty="0" err="1"/>
              <a:t>розроблена</a:t>
            </a:r>
            <a:r>
              <a:rPr lang="ru-RU" dirty="0"/>
              <a:t> для </a:t>
            </a:r>
            <a:r>
              <a:rPr lang="ru-RU" dirty="0" err="1"/>
              <a:t>ситуацій</a:t>
            </a:r>
            <a:r>
              <a:rPr lang="ru-RU" dirty="0"/>
              <a:t> </a:t>
            </a:r>
            <a:r>
              <a:rPr lang="ru-RU" dirty="0" err="1"/>
              <a:t>тривалої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надії</a:t>
            </a:r>
            <a:r>
              <a:rPr lang="ru-RU" dirty="0"/>
              <a:t>,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,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спокою</a:t>
            </a:r>
            <a:r>
              <a:rPr lang="ru-RU" dirty="0"/>
              <a:t> та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. </a:t>
            </a:r>
          </a:p>
          <a:p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набутого</a:t>
            </a:r>
            <a:r>
              <a:rPr lang="ru-RU" dirty="0"/>
              <a:t> </a:t>
            </a:r>
            <a:r>
              <a:rPr lang="ru-RU" dirty="0" err="1"/>
              <a:t>оптимізму</a:t>
            </a:r>
            <a:r>
              <a:rPr lang="ru-RU" dirty="0"/>
              <a:t> і </a:t>
            </a:r>
            <a:r>
              <a:rPr lang="ru-RU" dirty="0" err="1"/>
              <a:t>позитивної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сильних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 </a:t>
            </a:r>
            <a:r>
              <a:rPr lang="ru-RU" dirty="0" err="1"/>
              <a:t>ризикованих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. До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і </a:t>
            </a:r>
            <a:r>
              <a:rPr lang="ru-RU" dirty="0" err="1"/>
              <a:t>профілактику</a:t>
            </a:r>
            <a:r>
              <a:rPr lang="ru-RU" dirty="0"/>
              <a:t>, належать: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вселення</a:t>
            </a:r>
            <a:r>
              <a:rPr lang="ru-RU" dirty="0"/>
              <a:t> </a:t>
            </a:r>
            <a:r>
              <a:rPr lang="ru-RU" dirty="0" err="1"/>
              <a:t>надії</a:t>
            </a:r>
            <a:r>
              <a:rPr lang="ru-RU" dirty="0"/>
              <a:t>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підтримувальних</a:t>
            </a:r>
            <a:r>
              <a:rPr lang="ru-RU" dirty="0"/>
              <a:t> </a:t>
            </a:r>
            <a:r>
              <a:rPr lang="ru-RU" dirty="0" err="1"/>
              <a:t>сильних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міжособистісної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оптимізму</a:t>
            </a:r>
            <a:r>
              <a:rPr lang="ru-RU" dirty="0"/>
              <a:t>; </a:t>
            </a:r>
            <a:r>
              <a:rPr lang="ru-RU" dirty="0" err="1"/>
              <a:t>наполегливості</a:t>
            </a:r>
            <a:r>
              <a:rPr lang="ru-RU" dirty="0"/>
              <a:t>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розповідь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/>
              <a:t>обговорення</a:t>
            </a:r>
            <a:r>
              <a:rPr lang="ru-RU" dirty="0"/>
              <a:t> (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думок </a:t>
            </a:r>
            <a:r>
              <a:rPr lang="ru-RU" dirty="0" err="1"/>
              <a:t>катастрофічними</a:t>
            </a:r>
            <a:r>
              <a:rPr lang="ru-RU" dirty="0"/>
              <a:t> та </a:t>
            </a:r>
            <a:r>
              <a:rPr lang="ru-RU" dirty="0" err="1"/>
              <a:t>перебільшеними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). </a:t>
            </a:r>
          </a:p>
          <a:p>
            <a:r>
              <a:rPr lang="ru-RU" dirty="0" err="1"/>
              <a:t>Селіджмен</a:t>
            </a:r>
            <a:r>
              <a:rPr lang="ru-RU" dirty="0"/>
              <a:t> (</a:t>
            </a:r>
            <a:r>
              <a:rPr lang="en-US" dirty="0"/>
              <a:t>Seligman) </a:t>
            </a:r>
            <a:r>
              <a:rPr lang="ru-RU" dirty="0" err="1"/>
              <a:t>виявив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подібне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зміцнює</a:t>
            </a:r>
            <a:r>
              <a:rPr lang="ru-RU" dirty="0"/>
              <a:t> </a:t>
            </a:r>
            <a:r>
              <a:rPr lang="ru-RU" dirty="0" err="1"/>
              <a:t>індивіда</a:t>
            </a:r>
            <a:r>
              <a:rPr lang="ru-RU" dirty="0"/>
              <a:t> та </a:t>
            </a:r>
            <a:r>
              <a:rPr lang="ru-RU" dirty="0" err="1"/>
              <a:t>запобігає</a:t>
            </a:r>
            <a:r>
              <a:rPr lang="ru-RU" dirty="0"/>
              <a:t> </a:t>
            </a:r>
            <a:r>
              <a:rPr lang="ru-RU" dirty="0" err="1"/>
              <a:t>депресії</a:t>
            </a:r>
            <a:r>
              <a:rPr lang="ru-RU" dirty="0"/>
              <a:t> у  </a:t>
            </a:r>
            <a:r>
              <a:rPr lang="ru-RU" dirty="0" err="1"/>
              <a:t>дітей</a:t>
            </a:r>
            <a:r>
              <a:rPr lang="ru-RU" dirty="0"/>
              <a:t> і </a:t>
            </a:r>
            <a:r>
              <a:rPr lang="ru-RU" dirty="0" err="1"/>
              <a:t>дорослих</a:t>
            </a:r>
            <a:r>
              <a:rPr lang="ru-RU" dirty="0"/>
              <a:t>. </a:t>
            </a:r>
            <a:r>
              <a:rPr lang="ru-RU" dirty="0" err="1"/>
              <a:t>Унікальність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зосереджено</a:t>
            </a:r>
            <a:r>
              <a:rPr lang="ru-RU" dirty="0"/>
              <a:t> на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сильних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а не на «</a:t>
            </a:r>
            <a:r>
              <a:rPr lang="ru-RU" dirty="0" err="1"/>
              <a:t>ремонті</a:t>
            </a:r>
            <a:r>
              <a:rPr lang="ru-RU" dirty="0"/>
              <a:t> </a:t>
            </a:r>
            <a:r>
              <a:rPr lang="ru-RU" dirty="0" err="1"/>
              <a:t>зламаного</a:t>
            </a:r>
            <a:r>
              <a:rPr lang="ru-RU" dirty="0"/>
              <a:t>».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Селіджмена</a:t>
            </a:r>
            <a:r>
              <a:rPr lang="ru-RU" dirty="0"/>
              <a:t> </a:t>
            </a:r>
            <a:r>
              <a:rPr lang="ru-RU" dirty="0" err="1"/>
              <a:t>дістали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«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», а не </a:t>
            </a:r>
            <a:r>
              <a:rPr lang="ru-RU" dirty="0" err="1"/>
              <a:t>терапії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вони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сприятливі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, як і </a:t>
            </a:r>
            <a:r>
              <a:rPr lang="ru-RU" dirty="0" err="1"/>
              <a:t>психотерапія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92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78525"/>
            <a:ext cx="8596668" cy="1166949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/>
          <a:p>
            <a:pPr algn="ctr"/>
            <a:r>
              <a:rPr lang="uk-UA" sz="2400" b="1" i="1" dirty="0"/>
              <a:t>Навчання навичкам психологічної самодопомоги. Навички першої самодопомоги в </a:t>
            </a:r>
            <a:r>
              <a:rPr lang="uk-UA" sz="2400" b="1" i="1" dirty="0" err="1"/>
              <a:t>надвичайно</a:t>
            </a:r>
            <a:r>
              <a:rPr lang="uk-UA" sz="2400" b="1" i="1" dirty="0"/>
              <a:t> стресових умовах</a:t>
            </a:r>
            <a:br>
              <a:rPr lang="uk-UA" sz="2400" b="1" i="1" dirty="0"/>
            </a:br>
            <a:endParaRPr lang="ru-RU" sz="24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15291"/>
            <a:ext cx="8322975" cy="5185955"/>
          </a:xfrm>
          <a:gradFill flip="none" rotWithShape="1">
            <a:gsLst>
              <a:gs pos="0">
                <a:schemeClr val="accent2">
                  <a:tint val="65000"/>
                  <a:lumMod val="110000"/>
                </a:schemeClr>
              </a:gs>
              <a:gs pos="88000">
                <a:schemeClr val="accent2">
                  <a:tint val="90000"/>
                </a:schemeClr>
              </a:gs>
            </a:gsLst>
            <a:lin ang="135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Нещодавнє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засвідчило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b="1" dirty="0" err="1"/>
              <a:t>застосування</a:t>
            </a:r>
            <a:r>
              <a:rPr lang="ru-RU" b="1" dirty="0"/>
              <a:t> </a:t>
            </a:r>
            <a:r>
              <a:rPr lang="ru-RU" b="1" dirty="0" err="1"/>
              <a:t>стратегії</a:t>
            </a:r>
            <a:r>
              <a:rPr lang="ru-RU" b="1" dirty="0"/>
              <a:t> </a:t>
            </a:r>
            <a:r>
              <a:rPr lang="ru-RU" b="1" dirty="0" err="1"/>
              <a:t>вирішення</a:t>
            </a:r>
            <a:r>
              <a:rPr lang="ru-RU" b="1" dirty="0"/>
              <a:t> проблем </a:t>
            </a:r>
            <a:r>
              <a:rPr lang="ru-RU" dirty="0" err="1"/>
              <a:t>допомогло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пережив травму, </a:t>
            </a:r>
            <a:r>
              <a:rPr lang="ru-RU" dirty="0" err="1"/>
              <a:t>зберегти</a:t>
            </a:r>
            <a:r>
              <a:rPr lang="ru-RU" dirty="0"/>
              <a:t>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самоефективності</a:t>
            </a:r>
            <a:r>
              <a:rPr lang="ru-RU" dirty="0"/>
              <a:t> й контролю над </a:t>
            </a:r>
            <a:r>
              <a:rPr lang="ru-RU" dirty="0" err="1"/>
              <a:t>загрозливими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ситуаціями</a:t>
            </a:r>
            <a:r>
              <a:rPr lang="ru-RU" dirty="0"/>
              <a:t>. </a:t>
            </a:r>
          </a:p>
          <a:p>
            <a:pPr algn="just"/>
            <a:r>
              <a:rPr lang="ru-RU" u="sng" dirty="0"/>
              <a:t>Прикладами таких </a:t>
            </a:r>
            <a:r>
              <a:rPr lang="ru-RU" u="sng" dirty="0" err="1"/>
              <a:t>стратегій</a:t>
            </a:r>
            <a:r>
              <a:rPr lang="ru-RU" u="sng" dirty="0"/>
              <a:t> </a:t>
            </a:r>
            <a:r>
              <a:rPr lang="ru-RU" u="sng" dirty="0" err="1"/>
              <a:t>були</a:t>
            </a:r>
            <a:r>
              <a:rPr lang="ru-RU" u="sng" dirty="0"/>
              <a:t>: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пригадування</a:t>
            </a:r>
            <a:r>
              <a:rPr lang="ru-RU" dirty="0"/>
              <a:t> і </a:t>
            </a:r>
            <a:r>
              <a:rPr lang="ru-RU" dirty="0" err="1"/>
              <a:t>практичне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набутих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вони </a:t>
            </a:r>
            <a:r>
              <a:rPr lang="ru-RU" dirty="0" err="1"/>
              <a:t>опинилися</a:t>
            </a:r>
            <a:r>
              <a:rPr lang="ru-RU" dirty="0"/>
              <a:t> (</a:t>
            </a:r>
            <a:r>
              <a:rPr lang="ru-RU" dirty="0" err="1"/>
              <a:t>приміром</a:t>
            </a:r>
            <a:r>
              <a:rPr lang="ru-RU" dirty="0"/>
              <a:t>, </a:t>
            </a:r>
            <a:r>
              <a:rPr lang="ru-RU" dirty="0" err="1"/>
              <a:t>безпека</a:t>
            </a:r>
            <a:r>
              <a:rPr lang="ru-RU" dirty="0"/>
              <a:t> і </a:t>
            </a:r>
            <a:r>
              <a:rPr lang="ru-RU" dirty="0" err="1"/>
              <a:t>дихання</a:t>
            </a:r>
            <a:r>
              <a:rPr lang="ru-RU" dirty="0"/>
              <a:t>);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упевненість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друзі</a:t>
            </a:r>
            <a:r>
              <a:rPr lang="ru-RU" dirty="0"/>
              <a:t> </a:t>
            </a:r>
            <a:r>
              <a:rPr lang="ru-RU" dirty="0" err="1"/>
              <a:t>допоможуть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вдумливий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і </a:t>
            </a:r>
            <a:r>
              <a:rPr lang="ru-RU" dirty="0" err="1"/>
              <a:t>вимога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відкидання</a:t>
            </a:r>
            <a:r>
              <a:rPr lang="ru-RU" dirty="0"/>
              <a:t> думок про смерть як </a:t>
            </a:r>
            <a:r>
              <a:rPr lang="ru-RU" dirty="0" err="1"/>
              <a:t>неконструктивних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зосередження</a:t>
            </a:r>
            <a:r>
              <a:rPr lang="ru-RU" dirty="0"/>
              <a:t> на тому, як </a:t>
            </a:r>
            <a:r>
              <a:rPr lang="ru-RU" dirty="0" err="1"/>
              <a:t>заспокоїти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, яка становить </a:t>
            </a:r>
            <a:r>
              <a:rPr lang="ru-RU" dirty="0" err="1"/>
              <a:t>загрозу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відчування</a:t>
            </a:r>
            <a:r>
              <a:rPr lang="ru-RU" dirty="0"/>
              <a:t> контролю над </a:t>
            </a:r>
            <a:r>
              <a:rPr lang="ru-RU" dirty="0" err="1"/>
              <a:t>ситуацією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спокою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думки про </a:t>
            </a:r>
            <a:r>
              <a:rPr lang="ru-RU" dirty="0" err="1"/>
              <a:t>близьких</a:t>
            </a:r>
            <a:r>
              <a:rPr lang="ru-RU" dirty="0"/>
              <a:t> людей;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молитви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зосередження</a:t>
            </a:r>
            <a:r>
              <a:rPr lang="ru-RU" dirty="0"/>
              <a:t> на </a:t>
            </a:r>
            <a:r>
              <a:rPr lang="ru-RU" dirty="0" err="1"/>
              <a:t>позитивних</a:t>
            </a:r>
            <a:r>
              <a:rPr lang="ru-RU" dirty="0"/>
              <a:t> </a:t>
            </a:r>
            <a:r>
              <a:rPr lang="ru-RU" dirty="0" err="1"/>
              <a:t>копінг-стратегіях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• </a:t>
            </a:r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відволікання</a:t>
            </a:r>
            <a:r>
              <a:rPr lang="ru-RU" dirty="0"/>
              <a:t> на звуки </a:t>
            </a:r>
            <a:r>
              <a:rPr lang="ru-RU" dirty="0" err="1"/>
              <a:t>або</a:t>
            </a:r>
            <a:r>
              <a:rPr lang="ru-RU" dirty="0"/>
              <a:t> знаки. </a:t>
            </a:r>
          </a:p>
          <a:p>
            <a:pPr algn="just"/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виживання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окреслені</a:t>
            </a:r>
            <a:r>
              <a:rPr lang="ru-RU" dirty="0"/>
              <a:t> Гонсалесом (</a:t>
            </a:r>
            <a:r>
              <a:rPr lang="en-US" dirty="0"/>
              <a:t>Gonzales)  [61],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вивчав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 та </a:t>
            </a:r>
            <a:r>
              <a:rPr lang="ru-RU" dirty="0" err="1"/>
              <a:t>провів</a:t>
            </a:r>
            <a:r>
              <a:rPr lang="ru-RU" dirty="0"/>
              <a:t> </a:t>
            </a:r>
            <a:r>
              <a:rPr lang="ru-RU" dirty="0" err="1"/>
              <a:t>інтерв’ю</a:t>
            </a:r>
            <a:r>
              <a:rPr lang="ru-RU" dirty="0"/>
              <a:t> з сотнями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вижили</a:t>
            </a:r>
            <a:r>
              <a:rPr lang="ru-RU" dirty="0"/>
              <a:t> у  </a:t>
            </a:r>
            <a:r>
              <a:rPr lang="ru-RU" dirty="0" err="1"/>
              <a:t>загрозливих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24809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78823"/>
            <a:ext cx="8596668" cy="5662539"/>
          </a:xfr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r>
              <a:rPr lang="ru-RU" u="sng" dirty="0" err="1"/>
              <a:t>Перелік</a:t>
            </a:r>
            <a:r>
              <a:rPr lang="ru-RU" u="sng" dirty="0"/>
              <a:t> </a:t>
            </a:r>
            <a:r>
              <a:rPr lang="ru-RU" u="sng" dirty="0" err="1"/>
              <a:t>чинників</a:t>
            </a:r>
            <a:r>
              <a:rPr lang="ru-RU" u="sng" dirty="0"/>
              <a:t>, </a:t>
            </a:r>
            <a:r>
              <a:rPr lang="ru-RU" u="sng" dirty="0" err="1"/>
              <a:t>які</a:t>
            </a:r>
            <a:r>
              <a:rPr lang="ru-RU" u="sng" dirty="0"/>
              <a:t> </a:t>
            </a:r>
            <a:r>
              <a:rPr lang="ru-RU" u="sng" dirty="0" err="1"/>
              <a:t>зазвичай</a:t>
            </a:r>
            <a:r>
              <a:rPr lang="ru-RU" u="sng" dirty="0"/>
              <a:t> </a:t>
            </a:r>
            <a:r>
              <a:rPr lang="ru-RU" u="sng" dirty="0" err="1"/>
              <a:t>спостерігаються</a:t>
            </a:r>
            <a:r>
              <a:rPr lang="ru-RU" u="sng" dirty="0"/>
              <a:t> у тих, </a:t>
            </a:r>
            <a:r>
              <a:rPr lang="ru-RU" u="sng" dirty="0" err="1"/>
              <a:t>хто</a:t>
            </a:r>
            <a:r>
              <a:rPr lang="ru-RU" u="sng" dirty="0"/>
              <a:t> </a:t>
            </a:r>
            <a:r>
              <a:rPr lang="ru-RU" u="sng" dirty="0" err="1"/>
              <a:t>вижив</a:t>
            </a:r>
            <a:r>
              <a:rPr lang="ru-RU" u="sng" dirty="0"/>
              <a:t> у </a:t>
            </a:r>
            <a:r>
              <a:rPr lang="ru-RU" u="sng" dirty="0" err="1"/>
              <a:t>небезпечних</a:t>
            </a:r>
            <a:r>
              <a:rPr lang="ru-RU" u="sng" dirty="0"/>
              <a:t> </a:t>
            </a:r>
            <a:r>
              <a:rPr lang="ru-RU" u="sng" dirty="0" err="1"/>
              <a:t>ситуаціях</a:t>
            </a:r>
            <a:r>
              <a:rPr lang="ru-RU" u="sng" dirty="0"/>
              <a:t>, </a:t>
            </a:r>
            <a:r>
              <a:rPr lang="ru-RU" u="sng" dirty="0" err="1"/>
              <a:t>складається</a:t>
            </a:r>
            <a:r>
              <a:rPr lang="ru-RU" u="sng" dirty="0"/>
              <a:t> з шести </a:t>
            </a:r>
            <a:r>
              <a:rPr lang="ru-RU" u="sng" dirty="0" err="1"/>
              <a:t>пунктів</a:t>
            </a:r>
            <a:r>
              <a:rPr lang="ru-RU" u="sng" dirty="0"/>
              <a:t>. </a:t>
            </a:r>
          </a:p>
          <a:p>
            <a:pPr>
              <a:buAutoNum type="arabicPeriod"/>
            </a:pPr>
            <a:r>
              <a:rPr lang="ru-RU" dirty="0" err="1"/>
              <a:t>Обізнаність</a:t>
            </a:r>
            <a:r>
              <a:rPr lang="ru-RU" dirty="0"/>
              <a:t>,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, про </a:t>
            </a:r>
            <a:r>
              <a:rPr lang="ru-RU" dirty="0" err="1"/>
              <a:t>ситуацію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, </a:t>
            </a:r>
            <a:r>
              <a:rPr lang="ru-RU" dirty="0" err="1"/>
              <a:t>усвідомлення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такими </a:t>
            </a:r>
            <a:r>
              <a:rPr lang="ru-RU" dirty="0" err="1"/>
              <a:t>значними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швидкими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уявити</a:t>
            </a:r>
            <a:r>
              <a:rPr lang="ru-RU" dirty="0"/>
              <a:t>. </a:t>
            </a:r>
          </a:p>
          <a:p>
            <a:pPr>
              <a:buAutoNum type="arabicPeriod"/>
            </a:pPr>
            <a:r>
              <a:rPr lang="ru-RU" dirty="0" err="1"/>
              <a:t>Адаптивність</a:t>
            </a:r>
            <a:r>
              <a:rPr lang="ru-RU" dirty="0"/>
              <a:t> і </a:t>
            </a:r>
            <a:r>
              <a:rPr lang="ru-RU" dirty="0" err="1"/>
              <a:t>гнучкість</a:t>
            </a:r>
            <a:r>
              <a:rPr lang="ru-RU" dirty="0"/>
              <a:t>, яка </a:t>
            </a:r>
            <a:r>
              <a:rPr lang="ru-RU" dirty="0" err="1"/>
              <a:t>спирається</a:t>
            </a:r>
            <a:r>
              <a:rPr lang="ru-RU" dirty="0"/>
              <a:t> на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та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 </a:t>
            </a:r>
          </a:p>
          <a:p>
            <a:pPr>
              <a:buAutoNum type="arabicPeriod"/>
            </a:pPr>
            <a:r>
              <a:rPr lang="ru-RU" dirty="0" err="1"/>
              <a:t>Швидка</a:t>
            </a:r>
            <a:r>
              <a:rPr lang="ru-RU" dirty="0"/>
              <a:t> </a:t>
            </a:r>
            <a:r>
              <a:rPr lang="ru-RU" dirty="0" err="1"/>
              <a:t>організованість</a:t>
            </a:r>
            <a:r>
              <a:rPr lang="ru-RU" dirty="0"/>
              <a:t>, </a:t>
            </a:r>
            <a:r>
              <a:rPr lang="ru-RU" dirty="0" err="1"/>
              <a:t>встановлення</a:t>
            </a:r>
            <a:r>
              <a:rPr lang="ru-RU" dirty="0"/>
              <a:t> правил і </a:t>
            </a:r>
            <a:r>
              <a:rPr lang="ru-RU" dirty="0" err="1"/>
              <a:t>дисципліни</a:t>
            </a:r>
            <a:r>
              <a:rPr lang="ru-RU" dirty="0"/>
              <a:t>; </a:t>
            </a:r>
            <a:r>
              <a:rPr lang="ru-RU" dirty="0" err="1"/>
              <a:t>дроблення</a:t>
            </a:r>
            <a:r>
              <a:rPr lang="ru-RU" dirty="0"/>
              <a:t> великих </a:t>
            </a:r>
            <a:r>
              <a:rPr lang="ru-RU" dirty="0" err="1"/>
              <a:t>завдань</a:t>
            </a:r>
            <a:r>
              <a:rPr lang="ru-RU" dirty="0"/>
              <a:t> на </a:t>
            </a:r>
            <a:r>
              <a:rPr lang="ru-RU" dirty="0" err="1"/>
              <a:t>маленькі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виконувані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;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досяжних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і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короткострокових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; час </a:t>
            </a:r>
            <a:r>
              <a:rPr lang="ru-RU" dirty="0" err="1"/>
              <a:t>від</a:t>
            </a:r>
            <a:r>
              <a:rPr lang="ru-RU" dirty="0"/>
              <a:t> часу </a:t>
            </a:r>
            <a:r>
              <a:rPr lang="ru-RU" dirty="0" err="1"/>
              <a:t>виконання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у межах </a:t>
            </a:r>
            <a:r>
              <a:rPr lang="ru-RU" dirty="0" err="1"/>
              <a:t>можливого</a:t>
            </a:r>
            <a:r>
              <a:rPr lang="ru-RU" dirty="0"/>
              <a:t>, і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.</a:t>
            </a:r>
          </a:p>
          <a:p>
            <a:pPr>
              <a:buAutoNum type="arabicPeriod"/>
            </a:pP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і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недооцінювання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переоцінювання</a:t>
            </a:r>
            <a:r>
              <a:rPr lang="ru-RU" dirty="0"/>
              <a:t>. </a:t>
            </a:r>
          </a:p>
          <a:p>
            <a:pPr>
              <a:buAutoNum type="arabicPeriod"/>
            </a:pPr>
            <a:r>
              <a:rPr lang="ru-RU" dirty="0" err="1"/>
              <a:t>Спроможність</a:t>
            </a:r>
            <a:r>
              <a:rPr lang="ru-RU" dirty="0"/>
              <a:t> </a:t>
            </a:r>
            <a:r>
              <a:rPr lang="ru-RU" dirty="0" err="1"/>
              <a:t>оцінювати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та </a:t>
            </a:r>
            <a:r>
              <a:rPr lang="ru-RU" dirty="0" err="1"/>
              <a:t>зупинятися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не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змоги</a:t>
            </a:r>
            <a:r>
              <a:rPr lang="ru-RU" dirty="0"/>
              <a:t> </a:t>
            </a:r>
            <a:r>
              <a:rPr lang="ru-RU" dirty="0" err="1"/>
              <a:t>просуватись</a:t>
            </a:r>
            <a:r>
              <a:rPr lang="ru-RU" dirty="0"/>
              <a:t> </a:t>
            </a:r>
            <a:r>
              <a:rPr lang="ru-RU" dirty="0" err="1"/>
              <a:t>уперед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як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заплановано</a:t>
            </a:r>
            <a:r>
              <a:rPr lang="ru-RU" dirty="0"/>
              <a:t>; </a:t>
            </a:r>
            <a:r>
              <a:rPr lang="ru-RU" dirty="0" err="1"/>
              <a:t>реалістичність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і </a:t>
            </a:r>
            <a:r>
              <a:rPr lang="ru-RU" dirty="0" err="1"/>
              <a:t>часових</a:t>
            </a:r>
            <a:r>
              <a:rPr lang="ru-RU" dirty="0"/>
              <a:t> меж, </a:t>
            </a:r>
            <a:r>
              <a:rPr lang="ru-RU" dirty="0" err="1"/>
              <a:t>зорієнтованість</a:t>
            </a:r>
            <a:r>
              <a:rPr lang="ru-RU" dirty="0"/>
              <a:t> </a:t>
            </a:r>
            <a:r>
              <a:rPr lang="ru-RU" dirty="0" err="1"/>
              <a:t>здебільшого</a:t>
            </a:r>
            <a:r>
              <a:rPr lang="ru-RU" dirty="0"/>
              <a:t> на </a:t>
            </a:r>
            <a:r>
              <a:rPr lang="ru-RU" dirty="0" err="1"/>
              <a:t>зміст</a:t>
            </a:r>
            <a:r>
              <a:rPr lang="ru-RU" dirty="0"/>
              <a:t>, </a:t>
            </a:r>
            <a:r>
              <a:rPr lang="ru-RU" dirty="0" err="1"/>
              <a:t>аніж</a:t>
            </a:r>
            <a:r>
              <a:rPr lang="ru-RU" dirty="0"/>
              <a:t> на </a:t>
            </a:r>
            <a:r>
              <a:rPr lang="ru-RU" dirty="0" err="1"/>
              <a:t>процес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4213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26571"/>
            <a:ext cx="8596668" cy="5714791"/>
          </a:xfrm>
          <a:gradFill flip="none" rotWithShape="1">
            <a:gsLst>
              <a:gs pos="0">
                <a:schemeClr val="accent2">
                  <a:tint val="65000"/>
                  <a:lumMod val="110000"/>
                </a:schemeClr>
              </a:gs>
              <a:gs pos="88000">
                <a:schemeClr val="accent2">
                  <a:tint val="9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ru-RU" u="sng" dirty="0" err="1"/>
              <a:t>Культивування</a:t>
            </a:r>
            <a:r>
              <a:rPr lang="ru-RU" u="sng" dirty="0"/>
              <a:t> позитивного </a:t>
            </a:r>
            <a:r>
              <a:rPr lang="ru-RU" u="sng" dirty="0" err="1"/>
              <a:t>психологічного</a:t>
            </a:r>
            <a:r>
              <a:rPr lang="ru-RU" u="sng" dirty="0"/>
              <a:t> </a:t>
            </a:r>
            <a:r>
              <a:rPr lang="ru-RU" u="sng" dirty="0" err="1"/>
              <a:t>налаштування</a:t>
            </a:r>
            <a:r>
              <a:rPr lang="ru-RU" u="sng" dirty="0"/>
              <a:t> </a:t>
            </a:r>
            <a:r>
              <a:rPr lang="ru-RU" u="sng" dirty="0" err="1"/>
              <a:t>щодо</a:t>
            </a:r>
            <a:r>
              <a:rPr lang="ru-RU" u="sng" dirty="0"/>
              <a:t>: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розуміння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справедливе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, </a:t>
            </a:r>
            <a:r>
              <a:rPr lang="ru-RU" dirty="0" err="1"/>
              <a:t>терпіння</a:t>
            </a:r>
            <a:r>
              <a:rPr lang="ru-RU" dirty="0"/>
              <a:t>, </a:t>
            </a:r>
            <a:r>
              <a:rPr lang="ru-RU" dirty="0" err="1"/>
              <a:t>ввічливості</a:t>
            </a:r>
            <a:r>
              <a:rPr lang="ru-RU" dirty="0"/>
              <a:t>, </a:t>
            </a:r>
            <a:r>
              <a:rPr lang="ru-RU" dirty="0" err="1"/>
              <a:t>скромності</a:t>
            </a:r>
            <a:r>
              <a:rPr lang="ru-RU" dirty="0"/>
              <a:t>,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пристойності</a:t>
            </a:r>
            <a:r>
              <a:rPr lang="ru-RU" dirty="0"/>
              <a:t> та </a:t>
            </a:r>
            <a:r>
              <a:rPr lang="ru-RU" dirty="0" err="1"/>
              <a:t>волі</a:t>
            </a:r>
            <a:r>
              <a:rPr lang="ru-RU" dirty="0"/>
              <a:t> (у </a:t>
            </a:r>
            <a:r>
              <a:rPr lang="ru-RU" dirty="0" err="1"/>
              <a:t>найгірших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дадуть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вчинити</a:t>
            </a:r>
            <a:r>
              <a:rPr lang="ru-RU" dirty="0"/>
              <a:t> </a:t>
            </a:r>
            <a:r>
              <a:rPr lang="ru-RU" dirty="0" err="1"/>
              <a:t>якнайкраще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відзначення</a:t>
            </a:r>
            <a:r>
              <a:rPr lang="ru-RU" dirty="0"/>
              <a:t> </a:t>
            </a:r>
            <a:r>
              <a:rPr lang="ru-RU" dirty="0" err="1"/>
              <a:t>успіхів</a:t>
            </a:r>
            <a:r>
              <a:rPr lang="ru-RU" dirty="0"/>
              <a:t>,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радості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завершеного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найменшого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постійної</a:t>
            </a:r>
            <a:r>
              <a:rPr lang="ru-RU" dirty="0"/>
              <a:t> </a:t>
            </a:r>
            <a:r>
              <a:rPr lang="ru-RU" dirty="0" err="1"/>
              <a:t>мотивації</a:t>
            </a:r>
            <a:r>
              <a:rPr lang="ru-RU" dirty="0"/>
              <a:t>,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безнадії</a:t>
            </a:r>
            <a:r>
              <a:rPr lang="ru-RU" dirty="0"/>
              <a:t> та </a:t>
            </a:r>
            <a:r>
              <a:rPr lang="ru-RU" dirty="0" err="1"/>
              <a:t>влаштування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невеличких</a:t>
            </a:r>
            <a:r>
              <a:rPr lang="ru-RU" dirty="0"/>
              <a:t> </a:t>
            </a:r>
            <a:r>
              <a:rPr lang="ru-RU" dirty="0" err="1"/>
              <a:t>перерв</a:t>
            </a:r>
            <a:r>
              <a:rPr lang="ru-RU" dirty="0"/>
              <a:t> у  </a:t>
            </a:r>
            <a:r>
              <a:rPr lang="ru-RU" dirty="0" err="1"/>
              <a:t>відчутті</a:t>
            </a:r>
            <a:r>
              <a:rPr lang="ru-RU" dirty="0"/>
              <a:t> </a:t>
            </a:r>
            <a:r>
              <a:rPr lang="ru-RU" dirty="0" err="1"/>
              <a:t>стресовості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налаштування</a:t>
            </a:r>
            <a:r>
              <a:rPr lang="ru-RU" dirty="0"/>
              <a:t> на </a:t>
            </a:r>
            <a:r>
              <a:rPr lang="ru-RU" dirty="0" err="1"/>
              <a:t>обачність</a:t>
            </a:r>
            <a:r>
              <a:rPr lang="ru-RU" dirty="0"/>
              <a:t> і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задуманого</a:t>
            </a:r>
            <a:r>
              <a:rPr lang="ru-RU" dirty="0"/>
              <a:t>, </a:t>
            </a:r>
            <a:r>
              <a:rPr lang="ru-RU" dirty="0" err="1"/>
              <a:t>переконання</a:t>
            </a:r>
            <a:r>
              <a:rPr lang="ru-RU" dirty="0"/>
              <a:t> у 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успіхові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збентеження</a:t>
            </a:r>
            <a:r>
              <a:rPr lang="ru-RU" dirty="0"/>
              <a:t> </a:t>
            </a:r>
            <a:r>
              <a:rPr lang="ru-RU" dirty="0" err="1"/>
              <a:t>невдачами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визнання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змінюються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підготовки</a:t>
            </a:r>
            <a:r>
              <a:rPr lang="ru-RU" dirty="0"/>
              <a:t> себе та початку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заново,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, маленькими </a:t>
            </a:r>
            <a:r>
              <a:rPr lang="ru-RU" dirty="0" err="1"/>
              <a:t>кроками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використання</a:t>
            </a:r>
            <a:r>
              <a:rPr lang="ru-RU" dirty="0"/>
              <a:t> того </a:t>
            </a:r>
            <a:r>
              <a:rPr lang="ru-RU" dirty="0" err="1"/>
              <a:t>світу</a:t>
            </a:r>
            <a:r>
              <a:rPr lang="ru-RU" dirty="0"/>
              <a:t>, в 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опинилася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і </a:t>
            </a:r>
            <a:r>
              <a:rPr lang="ru-RU" dirty="0" err="1"/>
              <a:t>бачення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у </a:t>
            </a:r>
            <a:r>
              <a:rPr lang="ru-RU" dirty="0" err="1"/>
              <a:t>труднощах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318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9585" y="692332"/>
            <a:ext cx="8596668" cy="4206239"/>
          </a:xfrm>
          <a:gradFill flip="none" rotWithShape="1">
            <a:gsLst>
              <a:gs pos="0">
                <a:schemeClr val="accent1">
                  <a:tint val="65000"/>
                  <a:lumMod val="110000"/>
                </a:schemeClr>
              </a:gs>
              <a:gs pos="88000">
                <a:schemeClr val="accent1">
                  <a:tint val="90000"/>
                </a:schemeClr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Військовослужбовці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підготовленими</a:t>
            </a:r>
            <a:r>
              <a:rPr lang="ru-RU" dirty="0"/>
              <a:t> до </a:t>
            </a:r>
            <a:r>
              <a:rPr lang="ru-RU" dirty="0" err="1"/>
              <a:t>стресу</a:t>
            </a:r>
            <a:r>
              <a:rPr lang="ru-RU" dirty="0"/>
              <a:t>, </a:t>
            </a:r>
            <a:r>
              <a:rPr lang="ru-RU" dirty="0" err="1"/>
              <a:t>зумовленого</a:t>
            </a:r>
            <a:r>
              <a:rPr lang="ru-RU" dirty="0"/>
              <a:t> </a:t>
            </a:r>
            <a:r>
              <a:rPr lang="ru-RU" dirty="0" err="1"/>
              <a:t>відправкою</a:t>
            </a:r>
            <a:r>
              <a:rPr lang="ru-RU" dirty="0"/>
              <a:t> за кордон,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матимуть</a:t>
            </a:r>
            <a:r>
              <a:rPr lang="ru-RU" dirty="0"/>
              <a:t> </a:t>
            </a:r>
            <a:r>
              <a:rPr lang="ru-RU" dirty="0" err="1"/>
              <a:t>конкретну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яка </a:t>
            </a:r>
            <a:r>
              <a:rPr lang="ru-RU" dirty="0" err="1"/>
              <a:t>допоможе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вдосконалити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виживання</a:t>
            </a:r>
            <a:r>
              <a:rPr lang="ru-RU" dirty="0"/>
              <a:t> в  </a:t>
            </a:r>
            <a:r>
              <a:rPr lang="ru-RU" dirty="0" err="1"/>
              <a:t>екстремальних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, та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як </a:t>
            </a:r>
            <a:r>
              <a:rPr lang="ru-RU" dirty="0" err="1"/>
              <a:t>складової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 </a:t>
            </a:r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для </a:t>
            </a:r>
            <a:r>
              <a:rPr lang="ru-RU" dirty="0" err="1"/>
              <a:t>специфічних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, </a:t>
            </a:r>
            <a:r>
              <a:rPr lang="ru-RU" dirty="0" err="1"/>
              <a:t>важливим</a:t>
            </a:r>
            <a:r>
              <a:rPr lang="ru-RU" dirty="0"/>
              <a:t> є  </a:t>
            </a:r>
            <a:r>
              <a:rPr lang="ru-RU" dirty="0" err="1"/>
              <a:t>навчання</a:t>
            </a:r>
            <a:r>
              <a:rPr lang="ru-RU" dirty="0"/>
              <a:t> людей </a:t>
            </a:r>
            <a:r>
              <a:rPr lang="ru-RU" dirty="0" err="1"/>
              <a:t>копінг-стратегіям</a:t>
            </a:r>
            <a:r>
              <a:rPr lang="ru-RU" dirty="0"/>
              <a:t> у </a:t>
            </a:r>
            <a:r>
              <a:rPr lang="ru-RU" dirty="0" err="1"/>
              <a:t>несподіваних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відчувати</a:t>
            </a:r>
            <a:r>
              <a:rPr lang="ru-RU" dirty="0"/>
              <a:t> </a:t>
            </a:r>
            <a:r>
              <a:rPr lang="ru-RU" dirty="0" err="1"/>
              <a:t>збентеженість</a:t>
            </a:r>
            <a:r>
              <a:rPr lang="ru-RU" dirty="0"/>
              <a:t>, </a:t>
            </a:r>
            <a:r>
              <a:rPr lang="ru-RU" dirty="0" err="1"/>
              <a:t>розгубленість</a:t>
            </a:r>
            <a:r>
              <a:rPr lang="ru-RU" dirty="0"/>
              <a:t>, </a:t>
            </a:r>
            <a:r>
              <a:rPr lang="ru-RU" dirty="0" err="1"/>
              <a:t>безпорадність</a:t>
            </a:r>
            <a:r>
              <a:rPr lang="ru-RU" dirty="0"/>
              <a:t>. </a:t>
            </a:r>
          </a:p>
          <a:p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психологічної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en-US" dirty="0"/>
              <a:t>Bell </a:t>
            </a:r>
            <a:r>
              <a:rPr lang="ru-RU" dirty="0"/>
              <a:t>покликана </a:t>
            </a:r>
            <a:r>
              <a:rPr lang="ru-RU" dirty="0" err="1"/>
              <a:t>допомогти</a:t>
            </a:r>
            <a:r>
              <a:rPr lang="ru-RU" dirty="0"/>
              <a:t> у </a:t>
            </a:r>
            <a:r>
              <a:rPr lang="ru-RU" dirty="0" err="1"/>
              <a:t>цьому</a:t>
            </a:r>
            <a:r>
              <a:rPr lang="ru-RU" dirty="0"/>
              <a:t> через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езотеричних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медитативних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розвивають</a:t>
            </a:r>
            <a:r>
              <a:rPr lang="ru-RU" dirty="0"/>
              <a:t> </a:t>
            </a:r>
            <a:r>
              <a:rPr lang="ru-RU" dirty="0" err="1"/>
              <a:t>урівноваженість</a:t>
            </a:r>
            <a:r>
              <a:rPr lang="ru-RU" dirty="0"/>
              <a:t>, </a:t>
            </a:r>
            <a:r>
              <a:rPr lang="ru-RU" dirty="0" err="1"/>
              <a:t>ясність</a:t>
            </a:r>
            <a:r>
              <a:rPr lang="ru-RU" dirty="0"/>
              <a:t>, </a:t>
            </a:r>
            <a:r>
              <a:rPr lang="ru-RU" dirty="0" err="1"/>
              <a:t>гнучкість</a:t>
            </a:r>
            <a:r>
              <a:rPr lang="ru-RU" dirty="0"/>
              <a:t>, </a:t>
            </a:r>
            <a:r>
              <a:rPr lang="ru-RU" dirty="0" err="1"/>
              <a:t>уважність</a:t>
            </a:r>
            <a:r>
              <a:rPr lang="ru-RU" dirty="0"/>
              <a:t>, </a:t>
            </a:r>
            <a:r>
              <a:rPr lang="ru-RU" dirty="0" err="1"/>
              <a:t>емоційну</a:t>
            </a:r>
            <a:r>
              <a:rPr lang="ru-RU" dirty="0"/>
              <a:t> </a:t>
            </a:r>
            <a:r>
              <a:rPr lang="ru-RU" dirty="0" err="1"/>
              <a:t>витривалість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не </a:t>
            </a:r>
            <a:r>
              <a:rPr lang="ru-RU" dirty="0" err="1"/>
              <a:t>застосовувались</a:t>
            </a:r>
            <a:r>
              <a:rPr lang="ru-RU" dirty="0"/>
              <a:t> у </a:t>
            </a:r>
            <a:r>
              <a:rPr lang="ru-RU" dirty="0" err="1"/>
              <a:t>ситуаціях</a:t>
            </a:r>
            <a:r>
              <a:rPr lang="ru-RU" dirty="0"/>
              <a:t> </a:t>
            </a:r>
            <a:r>
              <a:rPr lang="ru-RU" dirty="0" err="1"/>
              <a:t>травматичного</a:t>
            </a:r>
            <a:r>
              <a:rPr lang="ru-RU" dirty="0"/>
              <a:t> </a:t>
            </a:r>
            <a:r>
              <a:rPr lang="ru-RU" dirty="0" err="1"/>
              <a:t>стресу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970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17715"/>
            <a:ext cx="8596668" cy="931816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/>
          <a:p>
            <a:pPr algn="ctr"/>
            <a:r>
              <a:rPr lang="uk-UA" sz="2800" dirty="0"/>
              <a:t>УНІВЕРСАЛЬНІ ВПРАВИ ПСИХОЛОГІЧНОЇ ПІДТРИМКИ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80160"/>
            <a:ext cx="8596668" cy="5159829"/>
          </a:xfr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err="1"/>
              <a:t>Дихальні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. Для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психофізичного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, </a:t>
            </a:r>
            <a:r>
              <a:rPr lang="ru-RU" dirty="0" err="1"/>
              <a:t>важливо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усвідомленим</a:t>
            </a:r>
            <a:r>
              <a:rPr lang="ru-RU" dirty="0"/>
              <a:t>.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присвячу</a:t>
            </a:r>
            <a:r>
              <a:rPr lang="ru-RU" dirty="0"/>
              <a:t>- </a:t>
            </a:r>
            <a:r>
              <a:rPr lang="ru-RU" dirty="0" err="1"/>
              <a:t>вати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«10 </a:t>
            </a:r>
            <a:r>
              <a:rPr lang="ru-RU" dirty="0" err="1"/>
              <a:t>хвилин</a:t>
            </a:r>
            <a:r>
              <a:rPr lang="ru-RU" dirty="0"/>
              <a:t> </a:t>
            </a:r>
            <a:r>
              <a:rPr lang="ru-RU" dirty="0" err="1"/>
              <a:t>щодня</a:t>
            </a:r>
            <a:r>
              <a:rPr lang="ru-RU" dirty="0"/>
              <a:t> на </a:t>
            </a:r>
            <a:r>
              <a:rPr lang="ru-RU" dirty="0" err="1"/>
              <a:t>усвідомлене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. І </a:t>
            </a:r>
            <a:r>
              <a:rPr lang="ru-RU" dirty="0" err="1"/>
              <a:t>всього</a:t>
            </a:r>
            <a:r>
              <a:rPr lang="ru-RU" dirty="0"/>
              <a:t> за 8 </a:t>
            </a:r>
            <a:r>
              <a:rPr lang="ru-RU" dirty="0" err="1"/>
              <a:t>тижнів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лобних</a:t>
            </a:r>
            <a:r>
              <a:rPr lang="ru-RU" dirty="0"/>
              <a:t> долей, яка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позитивні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, стане </a:t>
            </a:r>
            <a:r>
              <a:rPr lang="ru-RU" dirty="0" err="1"/>
              <a:t>сильніша</a:t>
            </a:r>
            <a:r>
              <a:rPr lang="ru-RU" dirty="0"/>
              <a:t>, а та,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негативні</a:t>
            </a:r>
            <a:r>
              <a:rPr lang="ru-RU" dirty="0"/>
              <a:t>, — </a:t>
            </a:r>
            <a:r>
              <a:rPr lang="ru-RU" dirty="0" err="1"/>
              <a:t>слабша</a:t>
            </a:r>
            <a:r>
              <a:rPr lang="ru-RU" dirty="0"/>
              <a:t>».</a:t>
            </a:r>
          </a:p>
          <a:p>
            <a:r>
              <a:rPr lang="ru-RU" dirty="0" err="1"/>
              <a:t>Дихання</a:t>
            </a:r>
            <a:r>
              <a:rPr lang="ru-RU" dirty="0"/>
              <a:t> для </a:t>
            </a:r>
            <a:r>
              <a:rPr lang="ru-RU" dirty="0" err="1"/>
              <a:t>активізації</a:t>
            </a:r>
            <a:r>
              <a:rPr lang="ru-RU" dirty="0"/>
              <a:t> </a:t>
            </a:r>
            <a:r>
              <a:rPr lang="ru-RU" dirty="0" err="1"/>
              <a:t>психофізичного</a:t>
            </a:r>
            <a:r>
              <a:rPr lang="ru-RU" dirty="0"/>
              <a:t> стану. </a:t>
            </a:r>
            <a:r>
              <a:rPr lang="ru-RU" dirty="0" err="1"/>
              <a:t>Вдихаємо</a:t>
            </a:r>
            <a:r>
              <a:rPr lang="ru-RU" dirty="0"/>
              <a:t> носом. </a:t>
            </a:r>
            <a:r>
              <a:rPr lang="ru-RU" dirty="0" err="1"/>
              <a:t>Видихаємо</a:t>
            </a:r>
            <a:r>
              <a:rPr lang="ru-RU" dirty="0"/>
              <a:t> </a:t>
            </a:r>
            <a:r>
              <a:rPr lang="ru-RU" dirty="0" err="1"/>
              <a:t>довше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видихаємо</a:t>
            </a:r>
            <a:r>
              <a:rPr lang="ru-RU" dirty="0"/>
              <a:t>. </a:t>
            </a:r>
            <a:r>
              <a:rPr lang="ru-RU" dirty="0" err="1"/>
              <a:t>Видих</a:t>
            </a:r>
            <a:r>
              <a:rPr lang="ru-RU" dirty="0"/>
              <a:t> </a:t>
            </a:r>
            <a:r>
              <a:rPr lang="ru-RU" dirty="0" err="1"/>
              <a:t>ротом</a:t>
            </a:r>
            <a:r>
              <a:rPr lang="ru-RU" dirty="0"/>
              <a:t> — короткий, </a:t>
            </a:r>
            <a:r>
              <a:rPr lang="ru-RU" dirty="0" err="1"/>
              <a:t>енергійний</a:t>
            </a:r>
            <a:r>
              <a:rPr lang="ru-RU" dirty="0"/>
              <a:t>. </a:t>
            </a:r>
            <a:r>
              <a:rPr lang="ru-RU" dirty="0" err="1"/>
              <a:t>Дихаємо</a:t>
            </a:r>
            <a:r>
              <a:rPr lang="ru-RU" dirty="0"/>
              <a:t> так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без пауз.</a:t>
            </a:r>
          </a:p>
          <a:p>
            <a:r>
              <a:rPr lang="ru-RU" dirty="0" err="1"/>
              <a:t>Дихання</a:t>
            </a:r>
            <a:r>
              <a:rPr lang="ru-RU" dirty="0"/>
              <a:t> для </a:t>
            </a:r>
            <a:r>
              <a:rPr lang="ru-RU" dirty="0" err="1"/>
              <a:t>заспокоєння</a:t>
            </a:r>
            <a:r>
              <a:rPr lang="ru-RU" dirty="0"/>
              <a:t>. </a:t>
            </a:r>
            <a:r>
              <a:rPr lang="ru-RU" dirty="0" err="1"/>
              <a:t>Вдихаємо</a:t>
            </a:r>
            <a:r>
              <a:rPr lang="ru-RU" dirty="0"/>
              <a:t> носом, </a:t>
            </a:r>
            <a:r>
              <a:rPr lang="ru-RU" dirty="0" err="1"/>
              <a:t>видихаємо</a:t>
            </a:r>
            <a:r>
              <a:rPr lang="ru-RU" dirty="0"/>
              <a:t> </a:t>
            </a:r>
            <a:r>
              <a:rPr lang="ru-RU" dirty="0" err="1"/>
              <a:t>ротом</a:t>
            </a:r>
            <a:r>
              <a:rPr lang="ru-RU" dirty="0"/>
              <a:t> (10 </a:t>
            </a:r>
            <a:r>
              <a:rPr lang="ru-RU" dirty="0" err="1"/>
              <a:t>разів</a:t>
            </a:r>
            <a:r>
              <a:rPr lang="ru-RU" dirty="0"/>
              <a:t> без </a:t>
            </a:r>
            <a:r>
              <a:rPr lang="ru-RU" dirty="0" err="1"/>
              <a:t>затримки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). </a:t>
            </a:r>
            <a:r>
              <a:rPr lang="ru-RU" dirty="0" err="1"/>
              <a:t>Видихаємо</a:t>
            </a:r>
            <a:r>
              <a:rPr lang="ru-RU" dirty="0"/>
              <a:t> </a:t>
            </a:r>
            <a:r>
              <a:rPr lang="ru-RU" dirty="0" err="1"/>
              <a:t>довше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вдихаємо</a:t>
            </a:r>
            <a:r>
              <a:rPr lang="ru-RU" dirty="0"/>
              <a:t>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розслабитися</a:t>
            </a:r>
            <a:r>
              <a:rPr lang="ru-RU" dirty="0"/>
              <a:t>, </a:t>
            </a:r>
            <a:r>
              <a:rPr lang="ru-RU" dirty="0" err="1"/>
              <a:t>заспокоїтися</a:t>
            </a:r>
            <a:r>
              <a:rPr lang="ru-RU" dirty="0"/>
              <a:t>, є </a:t>
            </a:r>
            <a:r>
              <a:rPr lang="ru-RU" dirty="0" err="1"/>
              <a:t>профілактикою</a:t>
            </a:r>
            <a:r>
              <a:rPr lang="ru-RU" dirty="0"/>
              <a:t> </a:t>
            </a:r>
            <a:r>
              <a:rPr lang="ru-RU" dirty="0" err="1"/>
              <a:t>м’язових</a:t>
            </a:r>
            <a:r>
              <a:rPr lang="ru-RU" dirty="0"/>
              <a:t> </a:t>
            </a:r>
            <a:r>
              <a:rPr lang="ru-RU" dirty="0" err="1"/>
              <a:t>затисків</a:t>
            </a:r>
            <a:r>
              <a:rPr lang="ru-RU" dirty="0"/>
              <a:t>.</a:t>
            </a:r>
          </a:p>
          <a:p>
            <a:r>
              <a:rPr lang="ru-RU" dirty="0"/>
              <a:t>«</a:t>
            </a:r>
            <a:r>
              <a:rPr lang="ru-RU" dirty="0" err="1"/>
              <a:t>Вогненне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»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звільнитися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гніву</a:t>
            </a:r>
            <a:r>
              <a:rPr lang="ru-RU" dirty="0"/>
              <a:t>, </a:t>
            </a:r>
            <a:r>
              <a:rPr lang="ru-RU" dirty="0" err="1"/>
              <a:t>агресії</a:t>
            </a:r>
            <a:r>
              <a:rPr lang="ru-RU" dirty="0"/>
              <a:t>, </a:t>
            </a:r>
            <a:r>
              <a:rPr lang="ru-RU" dirty="0" err="1"/>
              <a:t>тривожності</a:t>
            </a:r>
            <a:r>
              <a:rPr lang="ru-RU" dirty="0"/>
              <a:t>.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уявити</a:t>
            </a:r>
            <a:r>
              <a:rPr lang="ru-RU" dirty="0"/>
              <a:t> себе </a:t>
            </a:r>
            <a:r>
              <a:rPr lang="ru-RU" dirty="0" err="1"/>
              <a:t>величезним</a:t>
            </a:r>
            <a:r>
              <a:rPr lang="ru-RU" dirty="0"/>
              <a:t> драконом,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дихає</a:t>
            </a:r>
            <a:r>
              <a:rPr lang="ru-RU" dirty="0"/>
              <a:t> вогнем. </a:t>
            </a:r>
            <a:r>
              <a:rPr lang="ru-RU" dirty="0" err="1"/>
              <a:t>Повільно</a:t>
            </a:r>
            <a:r>
              <a:rPr lang="ru-RU" dirty="0"/>
              <a:t> </a:t>
            </a:r>
            <a:r>
              <a:rPr lang="ru-RU" dirty="0" err="1"/>
              <a:t>видихаємо</a:t>
            </a:r>
            <a:r>
              <a:rPr lang="ru-RU" dirty="0"/>
              <a:t> </a:t>
            </a:r>
            <a:r>
              <a:rPr lang="ru-RU" dirty="0" err="1"/>
              <a:t>вогонь</a:t>
            </a:r>
            <a:r>
              <a:rPr lang="ru-RU" dirty="0"/>
              <a:t>,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збільшуючи</a:t>
            </a:r>
            <a:r>
              <a:rPr lang="ru-RU" dirty="0"/>
              <a:t> темп. </a:t>
            </a:r>
            <a:r>
              <a:rPr lang="ru-RU" dirty="0" err="1"/>
              <a:t>Дихати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носом, всю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зосереджуючи</a:t>
            </a:r>
            <a:r>
              <a:rPr lang="ru-RU" dirty="0"/>
              <a:t> на </a:t>
            </a:r>
            <a:r>
              <a:rPr lang="ru-RU" dirty="0" err="1"/>
              <a:t>видиху</a:t>
            </a:r>
            <a:r>
              <a:rPr lang="ru-RU" dirty="0"/>
              <a:t>.</a:t>
            </a:r>
          </a:p>
          <a:p>
            <a:r>
              <a:rPr lang="ru-RU" dirty="0"/>
              <a:t>Добре </a:t>
            </a:r>
            <a:r>
              <a:rPr lang="ru-RU" dirty="0" err="1"/>
              <a:t>сприймаються</a:t>
            </a:r>
            <a:r>
              <a:rPr lang="ru-RU" dirty="0"/>
              <a:t> </a:t>
            </a:r>
            <a:r>
              <a:rPr lang="ru-RU" dirty="0" err="1"/>
              <a:t>військовослужбовцями</a:t>
            </a:r>
            <a:r>
              <a:rPr lang="ru-RU" dirty="0"/>
              <a:t> й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дихальні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для </a:t>
            </a:r>
            <a:r>
              <a:rPr lang="ru-RU" dirty="0" err="1"/>
              <a:t>нормалізації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: «</a:t>
            </a:r>
            <a:r>
              <a:rPr lang="ru-RU" dirty="0" err="1"/>
              <a:t>квадратне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», </a:t>
            </a:r>
            <a:r>
              <a:rPr lang="ru-RU" dirty="0" err="1"/>
              <a:t>дихання</a:t>
            </a:r>
            <a:r>
              <a:rPr lang="ru-RU" dirty="0"/>
              <a:t> </a:t>
            </a:r>
            <a:r>
              <a:rPr lang="ru-RU" dirty="0" err="1"/>
              <a:t>діафрагмою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тренування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увагою</a:t>
            </a:r>
            <a:r>
              <a:rPr lang="ru-RU" dirty="0"/>
              <a:t>,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сконцентруватися</a:t>
            </a:r>
            <a:r>
              <a:rPr lang="ru-RU" dirty="0"/>
              <a:t> </a:t>
            </a:r>
            <a:r>
              <a:rPr lang="ru-RU" dirty="0" err="1"/>
              <a:t>військовослужбовцям</a:t>
            </a:r>
            <a:r>
              <a:rPr lang="ru-RU" dirty="0"/>
              <a:t>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бойових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освоїти</a:t>
            </a:r>
            <a:r>
              <a:rPr lang="ru-RU" dirty="0"/>
              <a:t> методики,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повертали</a:t>
            </a:r>
            <a:r>
              <a:rPr lang="ru-RU" dirty="0"/>
              <a:t> б </a:t>
            </a:r>
            <a:r>
              <a:rPr lang="ru-RU" dirty="0" err="1"/>
              <a:t>людину</a:t>
            </a:r>
            <a:r>
              <a:rPr lang="ru-RU" dirty="0"/>
              <a:t> в </a:t>
            </a:r>
            <a:r>
              <a:rPr lang="ru-RU" dirty="0" err="1"/>
              <a:t>реальність</a:t>
            </a:r>
            <a:r>
              <a:rPr lang="ru-RU" dirty="0"/>
              <a:t>, </a:t>
            </a:r>
            <a:r>
              <a:rPr lang="ru-RU" dirty="0" err="1"/>
              <a:t>збільшували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самоусвідомлення</a:t>
            </a:r>
            <a:r>
              <a:rPr lang="ru-RU" dirty="0"/>
              <a:t>.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технік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майндфулнес-орієнтованої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. </a:t>
            </a:r>
          </a:p>
          <a:p>
            <a:r>
              <a:rPr lang="ru-RU" dirty="0" err="1"/>
              <a:t>Майндфулнес</a:t>
            </a:r>
            <a:r>
              <a:rPr lang="ru-RU" dirty="0"/>
              <a:t>-практики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концентруватися</a:t>
            </a:r>
            <a:r>
              <a:rPr lang="ru-RU" dirty="0"/>
              <a:t>, </a:t>
            </a:r>
            <a:r>
              <a:rPr lang="ru-RU" dirty="0" err="1"/>
              <a:t>поліпшують</a:t>
            </a:r>
            <a:r>
              <a:rPr lang="ru-RU" dirty="0"/>
              <a:t> </a:t>
            </a:r>
            <a:r>
              <a:rPr lang="ru-RU" dirty="0" err="1"/>
              <a:t>психологічну</a:t>
            </a:r>
            <a:r>
              <a:rPr lang="ru-RU" dirty="0"/>
              <a:t> </a:t>
            </a:r>
            <a:r>
              <a:rPr lang="ru-RU" dirty="0" err="1"/>
              <a:t>саморегуляцію</a:t>
            </a:r>
            <a:r>
              <a:rPr lang="ru-RU" dirty="0"/>
              <a:t> і </a:t>
            </a:r>
            <a:r>
              <a:rPr lang="ru-RU" dirty="0" err="1"/>
              <a:t>стійкість</a:t>
            </a:r>
            <a:r>
              <a:rPr lang="ru-RU" dirty="0"/>
              <a:t>,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емоційному</a:t>
            </a:r>
            <a:r>
              <a:rPr lang="ru-RU" dirty="0"/>
              <a:t> і </a:t>
            </a:r>
            <a:r>
              <a:rPr lang="ru-RU" dirty="0" err="1"/>
              <a:t>фізичному</a:t>
            </a:r>
            <a:r>
              <a:rPr lang="ru-RU" dirty="0"/>
              <a:t> </a:t>
            </a:r>
            <a:r>
              <a:rPr lang="ru-RU" dirty="0" err="1"/>
              <a:t>благополуччю</a:t>
            </a:r>
            <a:r>
              <a:rPr lang="ru-RU" dirty="0"/>
              <a:t>. </a:t>
            </a:r>
            <a:r>
              <a:rPr lang="en-US" dirty="0"/>
              <a:t>Mindfulness (</a:t>
            </a:r>
            <a:r>
              <a:rPr lang="ru-RU" dirty="0"/>
              <a:t>з англ.— </a:t>
            </a:r>
            <a:r>
              <a:rPr lang="ru-RU" dirty="0" err="1"/>
              <a:t>спрямована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тілесних</a:t>
            </a:r>
            <a:r>
              <a:rPr lang="ru-RU" dirty="0"/>
              <a:t> </a:t>
            </a:r>
            <a:r>
              <a:rPr lang="ru-RU" dirty="0" err="1"/>
              <a:t>відчуттів</a:t>
            </a:r>
            <a:r>
              <a:rPr lang="ru-RU" dirty="0"/>
              <a:t>, </a:t>
            </a:r>
            <a:r>
              <a:rPr lang="ru-RU" dirty="0" err="1"/>
              <a:t>переживань</a:t>
            </a:r>
            <a:r>
              <a:rPr lang="ru-RU" dirty="0"/>
              <a:t>, думок,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самопочуття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нав’язливих</a:t>
            </a:r>
            <a:r>
              <a:rPr lang="ru-RU" dirty="0"/>
              <a:t> думок і </a:t>
            </a:r>
            <a:r>
              <a:rPr lang="ru-RU" dirty="0" err="1"/>
              <a:t>марних</a:t>
            </a:r>
            <a:r>
              <a:rPr lang="ru-RU" dirty="0"/>
              <a:t> </a:t>
            </a:r>
            <a:r>
              <a:rPr lang="ru-RU" dirty="0" err="1"/>
              <a:t>спроб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6751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65463"/>
            <a:ext cx="8596668" cy="500743"/>
          </a:xfr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>
            <a:normAutofit fontScale="90000"/>
          </a:bodyPr>
          <a:lstStyle/>
          <a:p>
            <a:pPr algn="ctr"/>
            <a:r>
              <a:rPr lang="uk-UA" b="1" dirty="0"/>
              <a:t>ЛІТЕРАТУРА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49086"/>
            <a:ext cx="8596668" cy="55125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300" dirty="0"/>
              <a:t>1. Layne CM, Warren JS, Watson PJ, </a:t>
            </a:r>
            <a:r>
              <a:rPr lang="en-US" sz="1300" dirty="0" err="1"/>
              <a:t>Shalev</a:t>
            </a:r>
            <a:r>
              <a:rPr lang="en-US" sz="1300" dirty="0"/>
              <a:t> A. Risk vulnerability, resistance, and resilience: toward an integrative</a:t>
            </a:r>
          </a:p>
          <a:p>
            <a:pPr marL="0" indent="0" algn="just">
              <a:buNone/>
            </a:pPr>
            <a:r>
              <a:rPr lang="en-US" sz="1300" dirty="0"/>
              <a:t>conceptualization of posttraumatic adaptation. In: Friedman MJ, Keane TM, </a:t>
            </a:r>
            <a:r>
              <a:rPr lang="en-US" sz="1300" dirty="0" err="1"/>
              <a:t>Resick</a:t>
            </a:r>
            <a:r>
              <a:rPr lang="en-US" sz="1300" dirty="0"/>
              <a:t> PA, eds. Handbook of PTSD:</a:t>
            </a:r>
          </a:p>
          <a:p>
            <a:pPr marL="0" indent="0" algn="just">
              <a:buNone/>
            </a:pPr>
            <a:r>
              <a:rPr lang="en-US" sz="1300" dirty="0" err="1"/>
              <a:t>Scienceand</a:t>
            </a:r>
            <a:r>
              <a:rPr lang="en-US" sz="1300" dirty="0"/>
              <a:t> Practice. New York, NY: Guilford Press; 2007: 497–520.</a:t>
            </a:r>
          </a:p>
          <a:p>
            <a:pPr marL="0" indent="0" algn="just">
              <a:buNone/>
            </a:pPr>
            <a:r>
              <a:rPr lang="en-US" sz="1300" dirty="0"/>
              <a:t>2. </a:t>
            </a:r>
            <a:r>
              <a:rPr lang="en-US" sz="1300" dirty="0" err="1"/>
              <a:t>Luthar</a:t>
            </a:r>
            <a:r>
              <a:rPr lang="en-US" sz="1300" dirty="0"/>
              <a:t> SS, </a:t>
            </a:r>
            <a:r>
              <a:rPr lang="en-US" sz="1300" dirty="0" err="1"/>
              <a:t>Zelazo</a:t>
            </a:r>
            <a:r>
              <a:rPr lang="en-US" sz="1300" dirty="0"/>
              <a:t> LB. Resilience and vulnerability: an integrative review. In </a:t>
            </a:r>
            <a:r>
              <a:rPr lang="en-US" sz="1300" dirty="0" err="1"/>
              <a:t>Luthar</a:t>
            </a:r>
            <a:r>
              <a:rPr lang="en-US" sz="1300" dirty="0"/>
              <a:t> SS, ed. Resilience and</a:t>
            </a:r>
          </a:p>
          <a:p>
            <a:pPr marL="0" indent="0" algn="just">
              <a:buNone/>
            </a:pPr>
            <a:r>
              <a:rPr lang="en-US" sz="1300" dirty="0"/>
              <a:t>Vulnerability: Adaptation in the Context of Childhood Adversities. New York, NY: Cambridge University Press; 1987:</a:t>
            </a:r>
          </a:p>
          <a:p>
            <a:pPr marL="0" indent="0" algn="just">
              <a:buNone/>
            </a:pPr>
            <a:r>
              <a:rPr lang="en-US" sz="1300" dirty="0"/>
              <a:t>510–549.</a:t>
            </a:r>
          </a:p>
          <a:p>
            <a:pPr marL="0" indent="0" algn="just">
              <a:buNone/>
            </a:pPr>
            <a:r>
              <a:rPr lang="en-US" sz="1300" dirty="0"/>
              <a:t>3. </a:t>
            </a:r>
            <a:r>
              <a:rPr lang="en-US" sz="1300" dirty="0" err="1"/>
              <a:t>Charney</a:t>
            </a:r>
            <a:r>
              <a:rPr lang="en-US" sz="1300" dirty="0"/>
              <a:t> DS. Psychobiological mechanisms of resilience and vulnerability: implications for successful adaptation</a:t>
            </a:r>
          </a:p>
          <a:p>
            <a:pPr marL="0" indent="0" algn="just">
              <a:buNone/>
            </a:pPr>
            <a:r>
              <a:rPr lang="en-US" sz="1300" dirty="0"/>
              <a:t>to extreme stress. Am J Psychiatry. 2004;161:195–216.</a:t>
            </a:r>
          </a:p>
          <a:p>
            <a:pPr marL="0" indent="0" algn="just">
              <a:buNone/>
            </a:pPr>
            <a:r>
              <a:rPr lang="en-US" sz="1300" dirty="0"/>
              <a:t>4. Raphael B, Wilson JP, eds. Psychological Debriefing: Theory, Practice, and Evidence. Cambridge, UK: Cambridge</a:t>
            </a:r>
          </a:p>
          <a:p>
            <a:pPr marL="0" indent="0" algn="just">
              <a:buNone/>
            </a:pPr>
            <a:r>
              <a:rPr lang="en-US" sz="1300" dirty="0"/>
              <a:t>University Press; 2000.</a:t>
            </a:r>
          </a:p>
          <a:p>
            <a:pPr marL="0" indent="0" algn="just">
              <a:buNone/>
            </a:pPr>
            <a:r>
              <a:rPr lang="en-US" sz="1300" dirty="0"/>
              <a:t>5. Bryant RA, Harvey AG, Dang ST, Sackville T, </a:t>
            </a:r>
            <a:r>
              <a:rPr lang="en-US" sz="1300" dirty="0" err="1"/>
              <a:t>Basten</a:t>
            </a:r>
            <a:r>
              <a:rPr lang="en-US" sz="1300" dirty="0"/>
              <a:t> C. Treatment of acute stress disorder: a comparison of</a:t>
            </a:r>
          </a:p>
          <a:p>
            <a:pPr marL="0" indent="0" algn="just">
              <a:buNone/>
            </a:pPr>
            <a:r>
              <a:rPr lang="en-US" sz="1300" dirty="0" err="1"/>
              <a:t>cognitivebehavioral</a:t>
            </a:r>
            <a:r>
              <a:rPr lang="en-US" sz="1300" dirty="0"/>
              <a:t> therapy and supportive counseling. J Consult </a:t>
            </a:r>
            <a:r>
              <a:rPr lang="en-US" sz="1300" dirty="0" err="1"/>
              <a:t>Clin</a:t>
            </a:r>
            <a:r>
              <a:rPr lang="en-US" sz="1300" dirty="0"/>
              <a:t> Psychol. 1998;66:862–866.</a:t>
            </a:r>
          </a:p>
          <a:p>
            <a:pPr marL="0" indent="0" algn="just">
              <a:buNone/>
            </a:pPr>
            <a:r>
              <a:rPr lang="en-US" sz="1300" dirty="0"/>
              <a:t>6. </a:t>
            </a:r>
            <a:r>
              <a:rPr lang="en-US" sz="1300" dirty="0" err="1"/>
              <a:t>Hobfoll</a:t>
            </a:r>
            <a:r>
              <a:rPr lang="en-US" sz="1300" dirty="0"/>
              <a:t> SE. Conservation of resources: a new attempt at conceptualizing stress. Am Psychol. 1989;44:513–524.</a:t>
            </a:r>
          </a:p>
          <a:p>
            <a:pPr marL="0" indent="0" algn="just">
              <a:buNone/>
            </a:pPr>
            <a:r>
              <a:rPr lang="en-US" sz="1300" dirty="0"/>
              <a:t>7. Norris FH, Friedman MJ, Watson PJ, Byrne CM, Diaz E, </a:t>
            </a:r>
            <a:r>
              <a:rPr lang="en-US" sz="1300" dirty="0" err="1"/>
              <a:t>Kaniasty</a:t>
            </a:r>
            <a:r>
              <a:rPr lang="en-US" sz="1300" dirty="0"/>
              <a:t> K. 60,000 disaster victims speak: part I. An</a:t>
            </a:r>
          </a:p>
          <a:p>
            <a:pPr marL="0" indent="0" algn="just">
              <a:buNone/>
            </a:pPr>
            <a:r>
              <a:rPr lang="en-US" sz="1300" dirty="0"/>
              <a:t>empirical review of the empirical literature, 1981–2001. Psychiatry. 2002;65:207–239.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51831008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1482</Words>
  <Application>Microsoft Office PowerPoint</Application>
  <PresentationFormat>Широкоэкранный</PresentationFormat>
  <Paragraphs>72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Аспект</vt:lpstr>
      <vt:lpstr>Заходи зі зміцнення резільєнтності постраждалих у військових конфліктах</vt:lpstr>
      <vt:lpstr>Посилення та зміцнення реакції на стрес</vt:lpstr>
      <vt:lpstr>Презентация PowerPoint</vt:lpstr>
      <vt:lpstr>Навчання навичкам психологічної самодопомоги. Навички першої самодопомоги в надвичайно стресових умовах </vt:lpstr>
      <vt:lpstr>Презентация PowerPoint</vt:lpstr>
      <vt:lpstr>Презентация PowerPoint</vt:lpstr>
      <vt:lpstr>Презентация PowerPoint</vt:lpstr>
      <vt:lpstr>УНІВЕРСАЛЬНІ ВПРАВИ ПСИХОЛОГІЧНОЇ ПІДТРИМКИ</vt:lpstr>
      <vt:lpstr>ЛІТЕРАТУРА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Заходи зі зміцнення резільєнтності постраждалих у військових конфліктах</dc:title>
  <dc:creator>Пользователь</dc:creator>
  <cp:lastModifiedBy>Леся</cp:lastModifiedBy>
  <cp:revision>6</cp:revision>
  <dcterms:created xsi:type="dcterms:W3CDTF">2018-11-14T23:00:35Z</dcterms:created>
  <dcterms:modified xsi:type="dcterms:W3CDTF">2024-09-23T10:49:02Z</dcterms:modified>
</cp:coreProperties>
</file>