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8"/>
  </p:notesMasterIdLst>
  <p:sldIdLst>
    <p:sldId id="286" r:id="rId2"/>
    <p:sldId id="287" r:id="rId3"/>
    <p:sldId id="301" r:id="rId4"/>
    <p:sldId id="288" r:id="rId5"/>
    <p:sldId id="289" r:id="rId6"/>
    <p:sldId id="290" r:id="rId7"/>
    <p:sldId id="291" r:id="rId8"/>
    <p:sldId id="292" r:id="rId9"/>
    <p:sldId id="293" r:id="rId10"/>
    <p:sldId id="300" r:id="rId11"/>
    <p:sldId id="294" r:id="rId12"/>
    <p:sldId id="295" r:id="rId13"/>
    <p:sldId id="299" r:id="rId14"/>
    <p:sldId id="296" r:id="rId15"/>
    <p:sldId id="297" r:id="rId16"/>
    <p:sldId id="298" r:id="rId17"/>
  </p:sldIdLst>
  <p:sldSz cx="9144000" cy="5143500" type="screen16x9"/>
  <p:notesSz cx="6858000" cy="9144000"/>
  <p:embeddedFontLst>
    <p:embeddedFont>
      <p:font typeface="Oswald" panose="020B0604020202020204" charset="-52"/>
      <p:regular r:id="rId19"/>
      <p:bold r:id="rId20"/>
    </p:embeddedFont>
    <p:embeddedFont>
      <p:font typeface="Roboto Condensed" panose="020B060402020202020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96BF"/>
    <a:srgbClr val="EE9C08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0A4893-AAB0-4B11-921F-C880B1FEBE3C}">
  <a:tblStyle styleId="{BE0A4893-AAB0-4B11-921F-C880B1FEBE3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20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33133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5954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598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49269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6576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65972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56469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61408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9829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2348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7747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3727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9582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3561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4047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1039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6113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6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72" name="Google Shape;72;p6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6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6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6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6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77" name="Google Shape;77;p6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78" name="Google Shape;78;p6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6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6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6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6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83" name="Google Shape;83;p6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6"/>
          <p:cNvSpPr txBox="1">
            <a:spLocks noGrp="1"/>
          </p:cNvSpPr>
          <p:nvPr>
            <p:ph type="body" idx="1"/>
          </p:nvPr>
        </p:nvSpPr>
        <p:spPr>
          <a:xfrm>
            <a:off x="1031425" y="1860875"/>
            <a:ext cx="2796000" cy="30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»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85" name="Google Shape;85;p6"/>
          <p:cNvSpPr txBox="1">
            <a:spLocks noGrp="1"/>
          </p:cNvSpPr>
          <p:nvPr>
            <p:ph type="body" idx="2"/>
          </p:nvPr>
        </p:nvSpPr>
        <p:spPr>
          <a:xfrm>
            <a:off x="3995772" y="1860875"/>
            <a:ext cx="2796000" cy="30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»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86" name="Google Shape;86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611560" y="1779662"/>
            <a:ext cx="7776864" cy="19442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uk-UA" sz="2000" b="1" dirty="0" smtClean="0">
                <a:solidFill>
                  <a:schemeClr val="tx1"/>
                </a:solidFill>
              </a:rPr>
              <a:t>Тема. Метод опитування. Анкетування.</a:t>
            </a:r>
          </a:p>
          <a:p>
            <a:pPr marL="0" lvl="0" indent="0">
              <a:buNone/>
            </a:pPr>
            <a:r>
              <a:rPr lang="uk-UA" sz="2000" b="1" dirty="0" smtClean="0">
                <a:solidFill>
                  <a:schemeClr val="tx1"/>
                </a:solidFill>
              </a:rPr>
              <a:t>1. Анкетування як форма опитування.</a:t>
            </a:r>
          </a:p>
          <a:p>
            <a:pPr marL="0" lvl="0" indent="0">
              <a:buNone/>
            </a:pPr>
            <a:r>
              <a:rPr lang="uk-UA" sz="2000" b="1" dirty="0" smtClean="0">
                <a:solidFill>
                  <a:schemeClr val="tx1"/>
                </a:solidFill>
              </a:rPr>
              <a:t>2. Анкета: вимоги до питань і структура</a:t>
            </a:r>
            <a:r>
              <a:rPr lang="uk-UA" sz="1600" b="1" dirty="0" smtClean="0">
                <a:solidFill>
                  <a:schemeClr val="tx1"/>
                </a:solidFill>
              </a:rPr>
              <a:t>.</a:t>
            </a:r>
          </a:p>
          <a:p>
            <a:pPr marL="0" lvl="0" indent="0">
              <a:buNone/>
            </a:pP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0616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611560" y="987573"/>
            <a:ext cx="7992888" cy="39604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8</a:t>
            </a:r>
            <a:r>
              <a:rPr lang="uk-UA" sz="1600" b="1" dirty="0">
                <a:solidFill>
                  <a:schemeClr val="tx1"/>
                </a:solidFill>
              </a:rPr>
              <a:t>. При проведенні анкетування певне значення має і композиційна побудова анкети. </a:t>
            </a:r>
            <a:endParaRPr lang="uk-UA" sz="1600" b="1" dirty="0" smtClean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r>
              <a:rPr lang="uk-UA" sz="1600" b="1" dirty="0" smtClean="0">
                <a:solidFill>
                  <a:srgbClr val="3796BF"/>
                </a:solidFill>
              </a:rPr>
              <a:t>У </a:t>
            </a:r>
            <a:r>
              <a:rPr lang="uk-UA" sz="1600" b="1" dirty="0">
                <a:solidFill>
                  <a:srgbClr val="3796BF"/>
                </a:solidFill>
              </a:rPr>
              <a:t>першій частині анкети міститься звернення до респондента</a:t>
            </a:r>
            <a:r>
              <a:rPr lang="uk-UA" sz="1600" b="1" dirty="0">
                <a:solidFill>
                  <a:schemeClr val="tx1"/>
                </a:solidFill>
              </a:rPr>
              <a:t>, де ясно викладаються цілі та завдання дослідження, пояснюється порядок заповнення анкети. Якщо анкетування анонімне, то про це повідомляється респонденту. </a:t>
            </a:r>
            <a:endParaRPr lang="uk-UA" sz="1600" b="1" dirty="0" smtClean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r>
              <a:rPr lang="uk-UA" sz="1600" b="1" dirty="0" smtClean="0">
                <a:solidFill>
                  <a:srgbClr val="3796BF"/>
                </a:solidFill>
              </a:rPr>
              <a:t>Друга </a:t>
            </a:r>
            <a:r>
              <a:rPr lang="uk-UA" sz="1600" b="1" dirty="0">
                <a:solidFill>
                  <a:srgbClr val="3796BF"/>
                </a:solidFill>
              </a:rPr>
              <a:t>частина анкети містить основні питання. </a:t>
            </a:r>
            <a:r>
              <a:rPr lang="uk-UA" sz="1600" b="1" dirty="0">
                <a:solidFill>
                  <a:schemeClr val="tx1"/>
                </a:solidFill>
              </a:rPr>
              <a:t>Причому на початку розташовуються більш прості питання, потім більш складні і врешті знову легкі питання. Це забезпечує кращу сприйнятливість. </a:t>
            </a:r>
            <a:endParaRPr lang="uk-UA" sz="1600" b="1" dirty="0" smtClean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В </a:t>
            </a:r>
            <a:r>
              <a:rPr lang="uk-UA" sz="1600" b="1" dirty="0">
                <a:solidFill>
                  <a:schemeClr val="tx1"/>
                </a:solidFill>
              </a:rPr>
              <a:t>кінці анкети, як правило, містяться </a:t>
            </a:r>
            <a:r>
              <a:rPr lang="uk-UA" sz="1600" b="1" dirty="0">
                <a:solidFill>
                  <a:srgbClr val="EE9C08"/>
                </a:solidFill>
              </a:rPr>
              <a:t>питання соціально-демографічного блоку</a:t>
            </a:r>
            <a:r>
              <a:rPr lang="uk-UA" sz="1600" b="1" dirty="0">
                <a:solidFill>
                  <a:schemeClr val="tx1"/>
                </a:solidFill>
              </a:rPr>
              <a:t> (так звана "паспортичка") і подяка респонденту за його працю щодо заповнення анкети</a:t>
            </a:r>
            <a:r>
              <a:rPr lang="uk-UA" sz="1600" b="1" dirty="0" smtClean="0">
                <a:solidFill>
                  <a:schemeClr val="tx1"/>
                </a:solidFill>
              </a:rPr>
              <a:t>.</a:t>
            </a: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5380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611560" y="1203597"/>
            <a:ext cx="7488832" cy="20162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Рідше використовується інший варіант композиційної побудови анкети, де </a:t>
            </a:r>
            <a:r>
              <a:rPr lang="uk-UA" sz="1600" b="1" u="sng" dirty="0" smtClean="0">
                <a:solidFill>
                  <a:srgbClr val="FF9900"/>
                </a:solidFill>
              </a:rPr>
              <a:t>на початку можуть ставитись найбільш важливі і складні питання</a:t>
            </a:r>
            <a:r>
              <a:rPr lang="uk-UA" sz="1600" b="1" dirty="0" smtClean="0">
                <a:solidFill>
                  <a:schemeClr val="tx1"/>
                </a:solidFill>
              </a:rPr>
              <a:t>, але цей спосіб використовується тільки тоді, коли питання, що задаються є дуже важливими і цікавими для самого респондента.</a:t>
            </a:r>
          </a:p>
          <a:p>
            <a:pPr marL="0" lvl="0" indent="0" algn="just">
              <a:buNone/>
            </a:pPr>
            <a:endParaRPr lang="uk-UA" sz="1600" b="1" dirty="0" smtClean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Ще одним часто застосовуваним способом побудови анкети є групування питань у блоки за темами чи за схожістю шкал.</a:t>
            </a:r>
          </a:p>
          <a:p>
            <a:pPr marL="0" lvl="0" indent="0" algn="just">
              <a:buNone/>
            </a:pP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89070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611560" y="627534"/>
            <a:ext cx="7992888" cy="42484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uk-UA" sz="1600" b="1" dirty="0">
                <a:solidFill>
                  <a:schemeClr val="tx1"/>
                </a:solidFill>
              </a:rPr>
              <a:t>Всі питання в анкеті слід чітко формулювати, щоб вони були зрозумілі респондентам, включаючи і використовувані терміни.</a:t>
            </a:r>
          </a:p>
          <a:p>
            <a:pPr marL="0" lvl="0" indent="0" algn="just">
              <a:buNone/>
            </a:pPr>
            <a:r>
              <a:rPr lang="uk-UA" sz="1600" b="1" dirty="0">
                <a:solidFill>
                  <a:schemeClr val="tx1"/>
                </a:solidFill>
              </a:rPr>
              <a:t>Можна охарактеризувати кілька груп питань.</a:t>
            </a:r>
          </a:p>
          <a:p>
            <a:pPr marL="0" lvl="0" indent="0" algn="just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Питання </a:t>
            </a:r>
            <a:r>
              <a:rPr lang="uk-UA" sz="1600" b="1" dirty="0">
                <a:solidFill>
                  <a:schemeClr val="tx1"/>
                </a:solidFill>
              </a:rPr>
              <a:t>за змістом: </a:t>
            </a:r>
            <a:endParaRPr lang="uk-UA" sz="1600" b="1" dirty="0" smtClean="0">
              <a:solidFill>
                <a:schemeClr val="tx1"/>
              </a:solidFill>
            </a:endParaRPr>
          </a:p>
          <a:p>
            <a:pPr marL="342900" lvl="0" algn="just">
              <a:buAutoNum type="arabicPeriod"/>
            </a:pPr>
            <a:r>
              <a:rPr lang="uk-UA" sz="1600" b="1" dirty="0" smtClean="0">
                <a:solidFill>
                  <a:srgbClr val="FF9900"/>
                </a:solidFill>
              </a:rPr>
              <a:t>про </a:t>
            </a:r>
            <a:r>
              <a:rPr lang="uk-UA" sz="1600" b="1" dirty="0">
                <a:solidFill>
                  <a:srgbClr val="FF9900"/>
                </a:solidFill>
              </a:rPr>
              <a:t>факти свідомості </a:t>
            </a:r>
            <a:r>
              <a:rPr lang="uk-UA" sz="1600" b="1" dirty="0">
                <a:solidFill>
                  <a:schemeClr val="tx1"/>
                </a:solidFill>
              </a:rPr>
              <a:t>(спрямовані на виявлення думок, побажань, суджень, планів); </a:t>
            </a:r>
            <a:endParaRPr lang="uk-UA" sz="1600" b="1" dirty="0" smtClean="0">
              <a:solidFill>
                <a:schemeClr val="tx1"/>
              </a:solidFill>
            </a:endParaRPr>
          </a:p>
          <a:p>
            <a:pPr marL="342900" lvl="0" algn="just">
              <a:buAutoNum type="arabicPeriod"/>
            </a:pPr>
            <a:r>
              <a:rPr lang="uk-UA" sz="1600" b="1" dirty="0" smtClean="0">
                <a:solidFill>
                  <a:srgbClr val="FF9900"/>
                </a:solidFill>
              </a:rPr>
              <a:t>про </a:t>
            </a:r>
            <a:r>
              <a:rPr lang="uk-UA" sz="1600" b="1" dirty="0">
                <a:solidFill>
                  <a:srgbClr val="FF9900"/>
                </a:solidFill>
              </a:rPr>
              <a:t>факти поведінки </a:t>
            </a:r>
            <a:r>
              <a:rPr lang="uk-UA" sz="1600" b="1" dirty="0">
                <a:solidFill>
                  <a:schemeClr val="tx1"/>
                </a:solidFill>
              </a:rPr>
              <a:t>(спрямовані на виявлення вчинків, результатів діяльності, поведінки); </a:t>
            </a:r>
            <a:endParaRPr lang="uk-UA" sz="1600" b="1" dirty="0" smtClean="0">
              <a:solidFill>
                <a:schemeClr val="tx1"/>
              </a:solidFill>
            </a:endParaRPr>
          </a:p>
          <a:p>
            <a:pPr marL="342900" lvl="0" algn="just">
              <a:buAutoNum type="arabicPeriod"/>
            </a:pPr>
            <a:r>
              <a:rPr lang="uk-UA" sz="1600" b="1" dirty="0" smtClean="0">
                <a:solidFill>
                  <a:srgbClr val="FF9900"/>
                </a:solidFill>
              </a:rPr>
              <a:t>про </a:t>
            </a:r>
            <a:r>
              <a:rPr lang="uk-UA" sz="1600" b="1" dirty="0">
                <a:solidFill>
                  <a:srgbClr val="FF9900"/>
                </a:solidFill>
              </a:rPr>
              <a:t>особу респондента </a:t>
            </a:r>
            <a:r>
              <a:rPr lang="uk-UA" sz="1600" b="1" dirty="0">
                <a:solidFill>
                  <a:schemeClr val="tx1"/>
                </a:solidFill>
              </a:rPr>
              <a:t>(соціально-демографічний блок або так звана "паспортичка", що дає характеристику особистості респондента).</a:t>
            </a:r>
          </a:p>
          <a:p>
            <a:pPr marL="0" lvl="0" indent="0" algn="just">
              <a:buNone/>
            </a:pP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8389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611560" y="1059582"/>
            <a:ext cx="7992888" cy="38164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2</a:t>
            </a:r>
            <a:r>
              <a:rPr lang="uk-UA" sz="1600" b="1" dirty="0">
                <a:solidFill>
                  <a:schemeClr val="tx1"/>
                </a:solidFill>
              </a:rPr>
              <a:t>. Питання, що розрізняють за формою: </a:t>
            </a:r>
            <a:endParaRPr lang="uk-UA" sz="1600" b="1" dirty="0" smtClean="0">
              <a:solidFill>
                <a:schemeClr val="tx1"/>
              </a:solidFill>
            </a:endParaRPr>
          </a:p>
          <a:p>
            <a:pPr marL="342900" lvl="0" algn="just">
              <a:buAutoNum type="arabicParenR"/>
            </a:pPr>
            <a:r>
              <a:rPr lang="uk-UA" sz="1600" b="1" dirty="0" smtClean="0">
                <a:solidFill>
                  <a:srgbClr val="FF9900"/>
                </a:solidFill>
              </a:rPr>
              <a:t>питання </a:t>
            </a:r>
            <a:r>
              <a:rPr lang="uk-UA" sz="1600" b="1" dirty="0">
                <a:solidFill>
                  <a:srgbClr val="FF9900"/>
                </a:solidFill>
              </a:rPr>
              <a:t>закриті </a:t>
            </a:r>
            <a:r>
              <a:rPr lang="uk-UA" sz="1600" b="1" dirty="0">
                <a:solidFill>
                  <a:schemeClr val="tx1"/>
                </a:solidFill>
              </a:rPr>
              <a:t>(до яких дається перелік варіантів відповідей); </a:t>
            </a:r>
            <a:endParaRPr lang="uk-UA" sz="1600" b="1" dirty="0" smtClean="0">
              <a:solidFill>
                <a:schemeClr val="tx1"/>
              </a:solidFill>
            </a:endParaRPr>
          </a:p>
          <a:p>
            <a:pPr marL="342900" lvl="0" algn="just">
              <a:buAutoNum type="arabicParenR"/>
            </a:pPr>
            <a:r>
              <a:rPr lang="uk-UA" sz="1600" b="1" dirty="0" smtClean="0">
                <a:solidFill>
                  <a:srgbClr val="FF9900"/>
                </a:solidFill>
              </a:rPr>
              <a:t>відкриті</a:t>
            </a:r>
            <a:r>
              <a:rPr lang="uk-UA" sz="1600" b="1" dirty="0" smtClean="0">
                <a:solidFill>
                  <a:schemeClr val="tx1"/>
                </a:solidFill>
              </a:rPr>
              <a:t> </a:t>
            </a:r>
            <a:r>
              <a:rPr lang="uk-UA" sz="1600" b="1" dirty="0">
                <a:solidFill>
                  <a:schemeClr val="tx1"/>
                </a:solidFill>
              </a:rPr>
              <a:t>(до яких не додаються варіанти відповідей. Респондент повинен сформулювати і вписати відповідь); </a:t>
            </a:r>
            <a:endParaRPr lang="uk-UA" sz="1600" b="1" dirty="0" smtClean="0">
              <a:solidFill>
                <a:schemeClr val="tx1"/>
              </a:solidFill>
            </a:endParaRPr>
          </a:p>
          <a:p>
            <a:pPr marL="342900" lvl="0" algn="just">
              <a:buAutoNum type="arabicParenR"/>
            </a:pPr>
            <a:r>
              <a:rPr lang="uk-UA" sz="1600" b="1" dirty="0" smtClean="0">
                <a:solidFill>
                  <a:srgbClr val="FF9900"/>
                </a:solidFill>
              </a:rPr>
              <a:t>напіввідкриті/напівзакриті</a:t>
            </a:r>
            <a:r>
              <a:rPr lang="uk-UA" sz="1600" b="1" dirty="0" smtClean="0">
                <a:solidFill>
                  <a:schemeClr val="tx1"/>
                </a:solidFill>
              </a:rPr>
              <a:t> </a:t>
            </a:r>
            <a:r>
              <a:rPr lang="uk-UA" sz="1600" b="1" dirty="0">
                <a:solidFill>
                  <a:schemeClr val="tx1"/>
                </a:solidFill>
              </a:rPr>
              <a:t>(в яких поєднується можливість вибору запропонованих варіантів відповіді з можливістю також сформулювати і вписати відповідь). Останній вид використовується дослідником тоді, коли він не впевнений у повноті відомих йому варіантів відповідей.</a:t>
            </a:r>
          </a:p>
          <a:p>
            <a:pPr marL="0" lvl="0" indent="0" algn="just">
              <a:buNone/>
            </a:pP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5754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611560" y="627534"/>
            <a:ext cx="7992888" cy="42484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Питання можуть бути також </a:t>
            </a:r>
            <a:r>
              <a:rPr lang="uk-UA" sz="1600" b="1" dirty="0" smtClean="0">
                <a:solidFill>
                  <a:srgbClr val="FF9900"/>
                </a:solidFill>
              </a:rPr>
              <a:t>альтернативними і неальтернативними (варіантними).</a:t>
            </a:r>
          </a:p>
          <a:p>
            <a:pPr marL="0" lvl="0" indent="0" algn="just">
              <a:buNone/>
            </a:pPr>
            <a:r>
              <a:rPr lang="uk-UA" sz="1600" b="1" dirty="0" smtClean="0">
                <a:solidFill>
                  <a:srgbClr val="3796BF"/>
                </a:solidFill>
              </a:rPr>
              <a:t>Альтернативні</a:t>
            </a:r>
            <a:r>
              <a:rPr lang="uk-UA" sz="1600" b="1" dirty="0" smtClean="0">
                <a:solidFill>
                  <a:schemeClr val="tx1"/>
                </a:solidFill>
              </a:rPr>
              <a:t> питання припускають можливість вибору респондентом лише одного варіанта відповіді. Наприклад: так, беру участь; ні, не беру.</a:t>
            </a:r>
          </a:p>
          <a:p>
            <a:pPr marL="0" lvl="0" indent="0" algn="just">
              <a:buNone/>
            </a:pPr>
            <a:r>
              <a:rPr lang="uk-UA" sz="1600" b="1" dirty="0" smtClean="0">
                <a:solidFill>
                  <a:srgbClr val="3796BF"/>
                </a:solidFill>
              </a:rPr>
              <a:t>Неальтернативні</a:t>
            </a:r>
            <a:r>
              <a:rPr lang="uk-UA" sz="1600" b="1" dirty="0" smtClean="0">
                <a:solidFill>
                  <a:schemeClr val="tx1"/>
                </a:solidFill>
              </a:rPr>
              <a:t> питання припускають вибір одного або декількох варіантів відповідей. Наприклад: "З яких джерел Ви отримуєте інформацію? (оберіть не більше трьох варіантів)"</a:t>
            </a:r>
          </a:p>
          <a:p>
            <a:pPr marL="0" lvl="0" indent="0" algn="just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Питання поділяються також на </a:t>
            </a:r>
            <a:r>
              <a:rPr lang="uk-UA" sz="1600" b="1" dirty="0" smtClean="0">
                <a:solidFill>
                  <a:srgbClr val="3796BF"/>
                </a:solidFill>
              </a:rPr>
              <a:t>прямі і непрямі. </a:t>
            </a:r>
            <a:r>
              <a:rPr lang="uk-UA" sz="1600" b="1" dirty="0" smtClean="0">
                <a:solidFill>
                  <a:schemeClr val="tx1"/>
                </a:solidFill>
              </a:rPr>
              <a:t>Прямі запитання - це такі, які вимагають критичного ставлення до себе та оточуючих.</a:t>
            </a:r>
          </a:p>
          <a:p>
            <a:pPr marL="0" lvl="0" indent="0" algn="just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Непрямі питання - в яких долається необхідність критичного ставлення до себе або близьких людей. Приклад прямого запитання: "Що заважає Вам добре вчитися?" Приклад непрямого питання: "Коли я чую докір на адресу студента, що він погано вчиться, я думаю, що ..."</a:t>
            </a:r>
          </a:p>
          <a:p>
            <a:pPr marL="0" lvl="0" indent="0" algn="just">
              <a:buNone/>
            </a:pP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7583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611560" y="627534"/>
            <a:ext cx="7992888" cy="42484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uk-UA" sz="1600" b="1" u="sng" dirty="0" smtClean="0">
                <a:solidFill>
                  <a:schemeClr val="tx1"/>
                </a:solidFill>
              </a:rPr>
              <a:t>Питання відрізняються за своїми функціями:</a:t>
            </a:r>
            <a:r>
              <a:rPr lang="uk-UA" sz="1600" b="1" dirty="0" smtClean="0">
                <a:solidFill>
                  <a:schemeClr val="tx1"/>
                </a:solidFill>
              </a:rPr>
              <a:t> </a:t>
            </a:r>
            <a:r>
              <a:rPr lang="uk-UA" sz="1600" b="1" dirty="0" smtClean="0">
                <a:solidFill>
                  <a:srgbClr val="EE9C08"/>
                </a:solidFill>
              </a:rPr>
              <a:t>основні і неосновні</a:t>
            </a:r>
            <a:r>
              <a:rPr lang="uk-UA" sz="1600" b="1" dirty="0" smtClean="0">
                <a:solidFill>
                  <a:schemeClr val="tx1"/>
                </a:solidFill>
              </a:rPr>
              <a:t>. Основні питання спрямовані на збір інформації про зміст досліджуваного явища. Не основні питання спрямовані на пошук адресата основних питань. До </a:t>
            </a:r>
            <a:r>
              <a:rPr lang="uk-UA" sz="1600" b="1" dirty="0" smtClean="0">
                <a:solidFill>
                  <a:schemeClr val="tx1"/>
                </a:solidFill>
              </a:rPr>
              <a:t>неосновних </a:t>
            </a:r>
            <a:r>
              <a:rPr lang="uk-UA" sz="1600" b="1" dirty="0" smtClean="0">
                <a:solidFill>
                  <a:schemeClr val="tx1"/>
                </a:solidFill>
              </a:rPr>
              <a:t>належать </a:t>
            </a:r>
            <a:r>
              <a:rPr lang="uk-UA" sz="1600" b="1" u="sng" dirty="0" smtClean="0">
                <a:solidFill>
                  <a:srgbClr val="EE9C08"/>
                </a:solidFill>
              </a:rPr>
              <a:t>питання-фільтри і контрольні питання.</a:t>
            </a:r>
          </a:p>
          <a:p>
            <a:pPr marL="0" lvl="0" indent="0" algn="just">
              <a:buNone/>
            </a:pPr>
            <a:r>
              <a:rPr lang="uk-UA" sz="1600" b="1" dirty="0" smtClean="0">
                <a:solidFill>
                  <a:srgbClr val="3796BF"/>
                </a:solidFill>
              </a:rPr>
              <a:t>Питання-фільтри</a:t>
            </a:r>
            <a:r>
              <a:rPr lang="uk-UA" sz="1600" b="1" dirty="0" smtClean="0">
                <a:solidFill>
                  <a:schemeClr val="tx1"/>
                </a:solidFill>
              </a:rPr>
              <a:t> використовуються, коли потрібно отримати дані, що характеризують не всю сукупність опитуваних, а тільки її частину (</a:t>
            </a:r>
            <a:r>
              <a:rPr lang="uk-UA" sz="1600" b="1" i="1" dirty="0" smtClean="0">
                <a:solidFill>
                  <a:srgbClr val="3796BF"/>
                </a:solidFill>
              </a:rPr>
              <a:t>наприклад, «Якщо Ви вже проходили практику, оцініть, будь-ласка, наступні твердження, використовуючи шкалу від 1 до 5 (де 1 – повністю не згоден, 5 – повністю згоден), якщо ні – переходьте до питання № 11»</a:t>
            </a:r>
            <a:r>
              <a:rPr lang="uk-UA" sz="1600" b="1" dirty="0" smtClean="0">
                <a:solidFill>
                  <a:schemeClr val="tx1"/>
                </a:solidFill>
              </a:rPr>
              <a:t>).</a:t>
            </a:r>
          </a:p>
          <a:p>
            <a:pPr marL="0" lvl="0" indent="0" algn="just">
              <a:buNone/>
            </a:pPr>
            <a:r>
              <a:rPr lang="uk-UA" sz="1600" b="1" dirty="0" smtClean="0">
                <a:solidFill>
                  <a:srgbClr val="3796BF"/>
                </a:solidFill>
              </a:rPr>
              <a:t>Контрольні питання</a:t>
            </a:r>
            <a:r>
              <a:rPr lang="uk-UA" sz="1600" b="1" dirty="0" smtClean="0">
                <a:solidFill>
                  <a:schemeClr val="tx1"/>
                </a:solidFill>
              </a:rPr>
              <a:t> або питання-пастки використовуються для перевірки щирості відповідей.</a:t>
            </a:r>
          </a:p>
          <a:p>
            <a:pPr marL="0" lvl="0" indent="0" algn="just">
              <a:buNone/>
            </a:pP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1968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611560" y="1563638"/>
            <a:ext cx="7992888" cy="33123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uk-UA" sz="1600" b="1" u="sng" dirty="0">
                <a:solidFill>
                  <a:srgbClr val="3796BF"/>
                </a:solidFill>
              </a:rPr>
              <a:t>Питання не повинні:</a:t>
            </a:r>
          </a:p>
          <a:p>
            <a:pPr marL="0" lvl="0" indent="0" algn="just">
              <a:buNone/>
            </a:pPr>
            <a:r>
              <a:rPr lang="uk-UA" sz="1600" b="1" dirty="0">
                <a:solidFill>
                  <a:schemeClr val="tx1"/>
                </a:solidFill>
              </a:rPr>
              <a:t>- Перевищувати можливості пам'яті і компетенції опитуваних;</a:t>
            </a:r>
          </a:p>
          <a:p>
            <a:pPr marL="0" lvl="0" indent="0" algn="just">
              <a:buNone/>
            </a:pPr>
            <a:r>
              <a:rPr lang="uk-UA" sz="1600" b="1" dirty="0">
                <a:solidFill>
                  <a:schemeClr val="tx1"/>
                </a:solidFill>
              </a:rPr>
              <a:t>- Викликати негативних емоцій і зачіпати самолюбство респондентів;</a:t>
            </a:r>
          </a:p>
          <a:p>
            <a:pPr marL="0" lvl="0" indent="0" algn="just">
              <a:buNone/>
            </a:pPr>
            <a:r>
              <a:rPr lang="uk-UA" sz="1600" b="1" dirty="0">
                <a:solidFill>
                  <a:schemeClr val="tx1"/>
                </a:solidFill>
              </a:rPr>
              <a:t>- Нав'язувати думку соціолога;</a:t>
            </a:r>
          </a:p>
          <a:p>
            <a:pPr marL="0" lvl="0" indent="0" algn="just">
              <a:buNone/>
            </a:pPr>
            <a:r>
              <a:rPr lang="uk-UA" sz="1600" b="1" dirty="0">
                <a:solidFill>
                  <a:schemeClr val="tx1"/>
                </a:solidFill>
              </a:rPr>
              <a:t>- Бути перевантажені варіантами відповідей.</a:t>
            </a:r>
          </a:p>
          <a:p>
            <a:pPr marL="0" lvl="0" indent="0" algn="just">
              <a:buNone/>
            </a:pP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308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611560" y="1203598"/>
            <a:ext cx="6480720" cy="3528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uk-UA" sz="1600" b="1" dirty="0" smtClean="0">
                <a:solidFill>
                  <a:schemeClr val="accent2">
                    <a:lumMod val="50000"/>
                  </a:schemeClr>
                </a:solidFill>
              </a:rPr>
              <a:t>Опитування - це метод збору соціологічної інформації про об'єкт в ході безпосереднього або опосередкованого спілкування соціолога (інтерв'юера чи анкетера) і того, кого опитують (респондента) шляхом реєстрації відповідей респондента.</a:t>
            </a:r>
          </a:p>
          <a:p>
            <a:pPr marL="0" lvl="0" indent="0" algn="just">
              <a:buNone/>
            </a:pPr>
            <a:endParaRPr lang="uk-UA" sz="1600" b="1" dirty="0" smtClean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Залежно від джерела (носія) первинної соціологічної інформації розрізняють опитування масові й спеціалізовані (експертні). </a:t>
            </a:r>
          </a:p>
          <a:p>
            <a:pPr marL="0" lvl="0" indent="0">
              <a:buNone/>
            </a:pP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114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971600" y="987574"/>
            <a:ext cx="6984776" cy="3744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У масовому опитуванні основним джерелом інформації виступають представники різних категорій населення, діяльність, яких безпосередньо не пов'язана з предметом аналізу. </a:t>
            </a:r>
          </a:p>
          <a:p>
            <a:pPr marL="0" lvl="0" indent="0" algn="just">
              <a:buNone/>
            </a:pPr>
            <a:endParaRPr lang="uk-UA" sz="1600" b="1" dirty="0" smtClean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У спеціалізованих опитуваннях головне джерело інформації - компетентні особи (експерти), чия професійна діяльність тісно пов'язана з предметом вивчення і чиї теоретичні знання, життєвий досвід дозволяють робити авторитетні висновки, тобто учасниками таких опитувань є експерти, здатні дати всебічно виважену оцінку по тій чи іншій проблемі.</a:t>
            </a:r>
          </a:p>
          <a:p>
            <a:pPr marL="0" lvl="0" indent="0">
              <a:buNone/>
            </a:pP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13929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611560" y="1059582"/>
            <a:ext cx="6768752" cy="3672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uk-UA" b="1" dirty="0" smtClean="0">
                <a:solidFill>
                  <a:schemeClr val="tx1"/>
                </a:solidFill>
              </a:rPr>
              <a:t>Розрізняють так само два основні різновиди (форми) соціологічного опитування: </a:t>
            </a:r>
            <a:r>
              <a:rPr lang="uk-UA" b="1" dirty="0" smtClean="0">
                <a:solidFill>
                  <a:srgbClr val="3796BF"/>
                </a:solidFill>
              </a:rPr>
              <a:t>анкетування і інтерв'ювання.</a:t>
            </a:r>
          </a:p>
          <a:p>
            <a:pPr marL="0" lvl="0" indent="0" algn="just">
              <a:buNone/>
            </a:pPr>
            <a:r>
              <a:rPr lang="uk-UA" b="1" u="sng" dirty="0" smtClean="0">
                <a:solidFill>
                  <a:srgbClr val="3796BF"/>
                </a:solidFill>
              </a:rPr>
              <a:t>Інтерв'ю</a:t>
            </a:r>
            <a:r>
              <a:rPr lang="uk-UA" b="1" dirty="0" smtClean="0">
                <a:solidFill>
                  <a:schemeClr val="tx1"/>
                </a:solidFill>
              </a:rPr>
              <a:t> - це бесіда, що проводиться за певним планом і передбачає прямий контакт інтерв'юера з респондентом. За формою проведення воно може бути безпосереднім чи опосередкованим (наприклад, по телефону</a:t>
            </a:r>
            <a:r>
              <a:rPr lang="uk-UA" b="1" dirty="0" smtClean="0">
                <a:solidFill>
                  <a:schemeClr val="tx1"/>
                </a:solidFill>
              </a:rPr>
              <a:t>). </a:t>
            </a:r>
            <a:r>
              <a:rPr lang="uk-UA" b="1" dirty="0" smtClean="0">
                <a:solidFill>
                  <a:srgbClr val="3796BF"/>
                </a:solidFill>
              </a:rPr>
              <a:t>Інтерв'юер зачитує питання та фіксує відповіді.</a:t>
            </a:r>
            <a:endParaRPr lang="uk-UA" b="1" dirty="0" smtClean="0">
              <a:solidFill>
                <a:srgbClr val="3796BF"/>
              </a:solidFill>
            </a:endParaRPr>
          </a:p>
          <a:p>
            <a:pPr marL="0" lvl="0" indent="0" algn="just">
              <a:buNone/>
            </a:pPr>
            <a:r>
              <a:rPr lang="uk-UA" b="1" dirty="0" smtClean="0">
                <a:solidFill>
                  <a:schemeClr val="tx1"/>
                </a:solidFill>
              </a:rPr>
              <a:t>Особливістю </a:t>
            </a:r>
            <a:r>
              <a:rPr lang="uk-UA" b="1" u="sng" dirty="0" smtClean="0">
                <a:solidFill>
                  <a:srgbClr val="3796BF"/>
                </a:solidFill>
              </a:rPr>
              <a:t>анкетного</a:t>
            </a:r>
            <a:r>
              <a:rPr lang="uk-UA" b="1" dirty="0" smtClean="0">
                <a:solidFill>
                  <a:schemeClr val="tx1"/>
                </a:solidFill>
              </a:rPr>
              <a:t> опитування є використання анкети, що заповнюється респондентом </a:t>
            </a:r>
            <a:r>
              <a:rPr lang="uk-UA" b="1" dirty="0" smtClean="0">
                <a:solidFill>
                  <a:schemeClr val="tx1"/>
                </a:solidFill>
              </a:rPr>
              <a:t>(</a:t>
            </a:r>
            <a:r>
              <a:rPr lang="uk-UA" b="1" dirty="0" smtClean="0">
                <a:solidFill>
                  <a:srgbClr val="3796BF"/>
                </a:solidFill>
              </a:rPr>
              <a:t>респондент сам </a:t>
            </a:r>
            <a:r>
              <a:rPr lang="uk-UA" b="1" dirty="0" smtClean="0">
                <a:solidFill>
                  <a:srgbClr val="3796BF"/>
                </a:solidFill>
              </a:rPr>
              <a:t>читає анкету і фіксує відповіді</a:t>
            </a:r>
            <a:r>
              <a:rPr lang="uk-UA" b="1" dirty="0" smtClean="0">
                <a:solidFill>
                  <a:schemeClr val="tx1"/>
                </a:solidFill>
              </a:rPr>
              <a:t>).</a:t>
            </a:r>
          </a:p>
          <a:p>
            <a:pPr marL="0" lvl="0" indent="0">
              <a:buNone/>
            </a:pP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7538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683568" y="699542"/>
            <a:ext cx="7272808" cy="38164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uk-UA" sz="1600" b="1" dirty="0">
                <a:solidFill>
                  <a:schemeClr val="tx1"/>
                </a:solidFill>
              </a:rPr>
              <a:t>Основні види анкетування:</a:t>
            </a:r>
          </a:p>
          <a:p>
            <a:pPr marL="0" lvl="0" indent="0" algn="just">
              <a:buNone/>
            </a:pPr>
            <a:r>
              <a:rPr lang="uk-UA" sz="1600" b="1" u="sng" dirty="0">
                <a:solidFill>
                  <a:srgbClr val="FF9900"/>
                </a:solidFill>
              </a:rPr>
              <a:t>За кількістю </a:t>
            </a:r>
            <a:r>
              <a:rPr lang="uk-UA" sz="1600" b="1" u="sng" dirty="0" smtClean="0">
                <a:solidFill>
                  <a:srgbClr val="FF9900"/>
                </a:solidFill>
              </a:rPr>
              <a:t>одночасно опитуваних</a:t>
            </a:r>
            <a:r>
              <a:rPr lang="uk-UA" sz="1600" b="1" dirty="0" smtClean="0">
                <a:solidFill>
                  <a:srgbClr val="FF9900"/>
                </a:solidFill>
              </a:rPr>
              <a:t> </a:t>
            </a:r>
            <a:r>
              <a:rPr lang="uk-UA" sz="1600" b="1" dirty="0">
                <a:solidFill>
                  <a:schemeClr val="tx1"/>
                </a:solidFill>
              </a:rPr>
              <a:t>розрізняють </a:t>
            </a:r>
            <a:r>
              <a:rPr lang="uk-UA" sz="1600" b="1" u="sng" dirty="0">
                <a:solidFill>
                  <a:srgbClr val="3796BF"/>
                </a:solidFill>
              </a:rPr>
              <a:t>групове та індивідуальне </a:t>
            </a:r>
            <a:r>
              <a:rPr lang="uk-UA" sz="1600" b="1" dirty="0">
                <a:solidFill>
                  <a:schemeClr val="tx1"/>
                </a:solidFill>
              </a:rPr>
              <a:t>анкетування.</a:t>
            </a:r>
          </a:p>
          <a:p>
            <a:pPr marL="0" lvl="0" indent="0" algn="just">
              <a:buNone/>
            </a:pPr>
            <a:r>
              <a:rPr lang="uk-UA" sz="1600" b="1" u="sng" dirty="0">
                <a:solidFill>
                  <a:srgbClr val="EE9C08"/>
                </a:solidFill>
              </a:rPr>
              <a:t>За місцем проведення</a:t>
            </a:r>
            <a:r>
              <a:rPr lang="uk-UA" sz="1600" b="1" dirty="0">
                <a:solidFill>
                  <a:schemeClr val="tx1"/>
                </a:solidFill>
              </a:rPr>
              <a:t> виділяють анкетування </a:t>
            </a:r>
            <a:r>
              <a:rPr lang="uk-UA" sz="1600" b="1" u="sng" dirty="0">
                <a:solidFill>
                  <a:srgbClr val="3796BF"/>
                </a:solidFill>
              </a:rPr>
              <a:t>вдома, на роботі, в цільових аудиторіях</a:t>
            </a:r>
            <a:r>
              <a:rPr lang="uk-UA" sz="1600" b="1" dirty="0">
                <a:solidFill>
                  <a:schemeClr val="tx1"/>
                </a:solidFill>
              </a:rPr>
              <a:t> (відвідувачі магазинів, виставок тощо), на вулиці. </a:t>
            </a:r>
          </a:p>
          <a:p>
            <a:pPr marL="0" lvl="0" indent="0" algn="just">
              <a:buNone/>
            </a:pPr>
            <a:r>
              <a:rPr lang="uk-UA" sz="1600" b="1" u="sng" dirty="0">
                <a:solidFill>
                  <a:srgbClr val="EE9C08"/>
                </a:solidFill>
              </a:rPr>
              <a:t>За способом розповсюдження</a:t>
            </a:r>
            <a:r>
              <a:rPr lang="uk-UA" sz="1600" b="1" dirty="0">
                <a:solidFill>
                  <a:srgbClr val="EE9C08"/>
                </a:solidFill>
              </a:rPr>
              <a:t> </a:t>
            </a:r>
            <a:r>
              <a:rPr lang="uk-UA" sz="1600" b="1" dirty="0">
                <a:solidFill>
                  <a:schemeClr val="tx1"/>
                </a:solidFill>
              </a:rPr>
              <a:t>анкет розрізняють: </a:t>
            </a:r>
            <a:r>
              <a:rPr lang="uk-UA" sz="1600" b="1" u="sng" dirty="0" smtClean="0">
                <a:solidFill>
                  <a:srgbClr val="3796BF"/>
                </a:solidFill>
              </a:rPr>
              <a:t>роздаткове</a:t>
            </a:r>
            <a:r>
              <a:rPr lang="uk-UA" sz="1600" b="1" dirty="0" smtClean="0">
                <a:solidFill>
                  <a:schemeClr val="tx1"/>
                </a:solidFill>
              </a:rPr>
              <a:t> </a:t>
            </a:r>
            <a:r>
              <a:rPr lang="uk-UA" sz="1600" b="1" dirty="0">
                <a:solidFill>
                  <a:schemeClr val="tx1"/>
                </a:solidFill>
              </a:rPr>
              <a:t>анкету (роздається для самостійного заповнення респонденту анкетером); </a:t>
            </a:r>
            <a:r>
              <a:rPr lang="uk-UA" sz="1600" b="1" u="sng" dirty="0" smtClean="0">
                <a:solidFill>
                  <a:srgbClr val="3796BF"/>
                </a:solidFill>
              </a:rPr>
              <a:t>пресове </a:t>
            </a:r>
            <a:r>
              <a:rPr lang="uk-UA" sz="1600" b="1" dirty="0">
                <a:solidFill>
                  <a:schemeClr val="tx1"/>
                </a:solidFill>
              </a:rPr>
              <a:t>(публікується в газеті чи журналі</a:t>
            </a:r>
            <a:r>
              <a:rPr lang="uk-UA" sz="1600" b="1" dirty="0" smtClean="0">
                <a:solidFill>
                  <a:schemeClr val="tx1"/>
                </a:solidFill>
              </a:rPr>
              <a:t>); </a:t>
            </a:r>
            <a:r>
              <a:rPr lang="uk-UA" sz="1600" b="1" u="sng" dirty="0" smtClean="0">
                <a:solidFill>
                  <a:srgbClr val="3796BF"/>
                </a:solidFill>
              </a:rPr>
              <a:t>поштове</a:t>
            </a:r>
            <a:r>
              <a:rPr lang="uk-UA" sz="1600" b="1" dirty="0" smtClean="0">
                <a:solidFill>
                  <a:schemeClr val="tx1"/>
                </a:solidFill>
              </a:rPr>
              <a:t>, цей різновид </a:t>
            </a:r>
            <a:r>
              <a:rPr lang="uk-UA" sz="1600" b="1" dirty="0">
                <a:solidFill>
                  <a:schemeClr val="tx1"/>
                </a:solidFill>
              </a:rPr>
              <a:t>зараз замінюється так званим он-лайн опитуванням (анкета в електронному варіанті або </a:t>
            </a:r>
            <a:r>
              <a:rPr lang="uk-UA" sz="1600" b="1" dirty="0" smtClean="0">
                <a:solidFill>
                  <a:schemeClr val="tx1"/>
                </a:solidFill>
              </a:rPr>
              <a:t>гугл-форма </a:t>
            </a:r>
            <a:r>
              <a:rPr lang="uk-UA" sz="1600" b="1" dirty="0">
                <a:solidFill>
                  <a:schemeClr val="tx1"/>
                </a:solidFill>
              </a:rPr>
              <a:t>розміщуються на сайтах </a:t>
            </a:r>
            <a:r>
              <a:rPr lang="uk-UA" sz="1600" b="1" dirty="0" smtClean="0">
                <a:solidFill>
                  <a:schemeClr val="tx1"/>
                </a:solidFill>
              </a:rPr>
              <a:t>та/чи </a:t>
            </a:r>
            <a:r>
              <a:rPr lang="uk-UA" sz="1600" b="1" dirty="0">
                <a:solidFill>
                  <a:schemeClr val="tx1"/>
                </a:solidFill>
              </a:rPr>
              <a:t>сторінках соціальних </a:t>
            </a:r>
            <a:r>
              <a:rPr lang="uk-UA" sz="1600" b="1" dirty="0" smtClean="0">
                <a:solidFill>
                  <a:schemeClr val="tx1"/>
                </a:solidFill>
              </a:rPr>
              <a:t>мереж, надсилаються електронною поштою).</a:t>
            </a:r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r>
              <a:rPr lang="uk-UA" sz="1600" b="1" dirty="0">
                <a:solidFill>
                  <a:schemeClr val="tx1"/>
                </a:solidFill>
              </a:rPr>
              <a:t>Різні поєднання названих ознак можуть утворювати </a:t>
            </a:r>
            <a:r>
              <a:rPr lang="uk-UA" sz="1600" b="1" dirty="0" smtClean="0">
                <a:solidFill>
                  <a:schemeClr val="tx1"/>
                </a:solidFill>
              </a:rPr>
              <a:t>багато </a:t>
            </a:r>
            <a:r>
              <a:rPr lang="uk-UA" sz="1600" b="1" dirty="0">
                <a:solidFill>
                  <a:schemeClr val="tx1"/>
                </a:solidFill>
              </a:rPr>
              <a:t>різновидів анкетного опитування.</a:t>
            </a:r>
          </a:p>
          <a:p>
            <a:pPr marL="0" lvl="0" indent="0">
              <a:buNone/>
            </a:pP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355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899592" y="915566"/>
            <a:ext cx="7200800" cy="38164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uk-UA" sz="1600" b="1" dirty="0">
                <a:solidFill>
                  <a:srgbClr val="FF9900"/>
                </a:solidFill>
              </a:rPr>
              <a:t>Поштові, пресові та он-лайн </a:t>
            </a:r>
            <a:r>
              <a:rPr lang="uk-UA" sz="1600" b="1" dirty="0">
                <a:solidFill>
                  <a:schemeClr val="tx1"/>
                </a:solidFill>
              </a:rPr>
              <a:t>опитування є досить популярними для опитування великих сукупностей людей, але їх слабкі сторони - </a:t>
            </a:r>
            <a:r>
              <a:rPr lang="uk-UA" sz="1600" b="1" dirty="0">
                <a:solidFill>
                  <a:srgbClr val="3796BF"/>
                </a:solidFill>
              </a:rPr>
              <a:t>низький відсоток повернення без застосування спеціальних прийомів (близько 30%). </a:t>
            </a:r>
            <a:endParaRPr lang="uk-UA" sz="1600" b="1" dirty="0" smtClean="0">
              <a:solidFill>
                <a:srgbClr val="3796BF"/>
              </a:solidFill>
            </a:endParaRPr>
          </a:p>
          <a:p>
            <a:pPr marL="0" lvl="0" indent="0" algn="just">
              <a:buNone/>
            </a:pPr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Також </a:t>
            </a:r>
            <a:r>
              <a:rPr lang="uk-UA" sz="1600" b="1" dirty="0">
                <a:solidFill>
                  <a:schemeClr val="tx1"/>
                </a:solidFill>
              </a:rPr>
              <a:t>не піддається контролю ситуація заповнення анкет (хто і в яких умовах заповнював анкету) і пов'язані з цими особливостями труднощі обґрунтування репрезентативності вибіркової сукупності.</a:t>
            </a: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5722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899592" y="915566"/>
            <a:ext cx="7200800" cy="38164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uk-UA" sz="1600" b="1" i="1" u="sng" dirty="0">
                <a:solidFill>
                  <a:schemeClr val="accent3">
                    <a:lumMod val="50000"/>
                  </a:schemeClr>
                </a:solidFill>
              </a:rPr>
              <a:t>Анкета - це впорядкований за змістом і формою набір запитань і висловлювань у вигляді опитувального листа, опитувальника.</a:t>
            </a:r>
            <a:r>
              <a:rPr lang="uk-UA" sz="1600" b="1" dirty="0">
                <a:solidFill>
                  <a:schemeClr val="tx1"/>
                </a:solidFill>
              </a:rPr>
              <a:t> </a:t>
            </a:r>
            <a:endParaRPr lang="uk-UA" sz="1600" b="1" dirty="0" smtClean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r>
              <a:rPr lang="uk-UA" sz="1600" b="1" dirty="0" smtClean="0">
                <a:solidFill>
                  <a:srgbClr val="EE9C08"/>
                </a:solidFill>
              </a:rPr>
              <a:t>При </a:t>
            </a:r>
            <a:r>
              <a:rPr lang="uk-UA" sz="1600" b="1" dirty="0">
                <a:solidFill>
                  <a:srgbClr val="EE9C08"/>
                </a:solidFill>
              </a:rPr>
              <a:t>розробці анкети необхідно дотримуватися таких правил:</a:t>
            </a:r>
          </a:p>
          <a:p>
            <a:pPr marL="0" lvl="0" indent="0" algn="just">
              <a:buNone/>
            </a:pPr>
            <a:r>
              <a:rPr lang="uk-UA" sz="1600" b="1" dirty="0">
                <a:solidFill>
                  <a:schemeClr val="tx1"/>
                </a:solidFill>
              </a:rPr>
              <a:t>1. Зміст анкети має бути підпорядкований темі і проблемі дослідження. Питання анкети повинні допомогти зібрати інформацію для перевірки гіпотез. Для цього </a:t>
            </a:r>
            <a:r>
              <a:rPr lang="uk-UA" sz="1600" b="1" dirty="0">
                <a:solidFill>
                  <a:srgbClr val="3796BF"/>
                </a:solidFill>
              </a:rPr>
              <a:t>кожне з питань потрібно </a:t>
            </a:r>
            <a:r>
              <a:rPr lang="uk-UA" sz="1600" b="1" dirty="0" smtClean="0">
                <a:solidFill>
                  <a:srgbClr val="3796BF"/>
                </a:solidFill>
              </a:rPr>
              <a:t>співвідносити </a:t>
            </a:r>
            <a:r>
              <a:rPr lang="uk-UA" sz="1600" b="1" dirty="0">
                <a:solidFill>
                  <a:srgbClr val="3796BF"/>
                </a:solidFill>
              </a:rPr>
              <a:t>з операціоналізацією.</a:t>
            </a:r>
          </a:p>
          <a:p>
            <a:pPr marL="0" lvl="0" indent="0" algn="just">
              <a:buNone/>
            </a:pPr>
            <a:r>
              <a:rPr lang="uk-UA" sz="1600" b="1" dirty="0">
                <a:solidFill>
                  <a:schemeClr val="tx1"/>
                </a:solidFill>
              </a:rPr>
              <a:t>2. Мова анкети повинна бути близькою до звичайної розмовної мови обстежуваної сукупності і оперувати ситуаціями, досить близькими і зрозумілими респондентам, однак вона не повинна бути занадто спрощеною (неправильна мова, жаргон і т.д.), не потрібно вживати поширених кліше, газетних штампів і стереотипних оборотів. </a:t>
            </a:r>
          </a:p>
          <a:p>
            <a:pPr marL="0" lvl="0" indent="0" algn="just">
              <a:buNone/>
            </a:pP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801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899592" y="915566"/>
            <a:ext cx="7200800" cy="38164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uk-UA" sz="1600" b="1" dirty="0">
                <a:solidFill>
                  <a:schemeClr val="tx1"/>
                </a:solidFill>
              </a:rPr>
              <a:t>3. Послідовність питань слід будувати таким чином, щоб протягом всього процесу заповнення анкети, опитування у респондента зберігався інтерес до неї і стимулювалося бажання відповідати на запитання.</a:t>
            </a:r>
          </a:p>
          <a:p>
            <a:pPr marL="0" lvl="0" indent="0" algn="just">
              <a:buNone/>
            </a:pPr>
            <a:r>
              <a:rPr lang="uk-UA" sz="1600" b="1" dirty="0">
                <a:solidFill>
                  <a:schemeClr val="tx1"/>
                </a:solidFill>
              </a:rPr>
              <a:t>4. При формулюваннях варіантів відповіді потрібно уникати психологічного тиску на респондента, нав'язування йому точки зору, найбільш зручної для дослідника. </a:t>
            </a:r>
            <a:r>
              <a:rPr lang="uk-UA" sz="1600" b="1" dirty="0">
                <a:solidFill>
                  <a:srgbClr val="FF9900"/>
                </a:solidFill>
              </a:rPr>
              <a:t>Необхідно дотримуватися пропорції в підборі "позитивних" і "негативних" суджень</a:t>
            </a:r>
            <a:r>
              <a:rPr lang="uk-UA" sz="1600" b="1" dirty="0">
                <a:solidFill>
                  <a:schemeClr val="tx1"/>
                </a:solidFill>
              </a:rPr>
              <a:t>, звертати увагу на їх розташування в самій анкеті.</a:t>
            </a:r>
          </a:p>
          <a:p>
            <a:pPr marL="0" lvl="0" indent="0" algn="just">
              <a:buNone/>
            </a:pPr>
            <a:r>
              <a:rPr lang="uk-UA" sz="1600" b="1" dirty="0">
                <a:solidFill>
                  <a:schemeClr val="tx1"/>
                </a:solidFill>
              </a:rPr>
              <a:t>5. Респондент не повинен вирішувати в ході опитування складних завдань, що віднімають у нього занадто багато часу.</a:t>
            </a:r>
          </a:p>
          <a:p>
            <a:pPr marL="0" lvl="0" indent="0" algn="just">
              <a:buNone/>
            </a:pP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264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611560" y="987573"/>
            <a:ext cx="7200800" cy="39604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uk-UA" sz="1600" b="1" dirty="0">
                <a:solidFill>
                  <a:schemeClr val="tx1"/>
                </a:solidFill>
              </a:rPr>
              <a:t>6. Анкета повинна бути </a:t>
            </a:r>
            <a:r>
              <a:rPr lang="uk-UA" sz="1600" b="1" dirty="0">
                <a:solidFill>
                  <a:srgbClr val="FF9900"/>
                </a:solidFill>
              </a:rPr>
              <a:t>вивірена в часі і побудована з урахуванням обставин, що випливають з місця проведення опитування </a:t>
            </a:r>
            <a:r>
              <a:rPr lang="uk-UA" sz="1600" b="1" dirty="0">
                <a:solidFill>
                  <a:schemeClr val="tx1"/>
                </a:solidFill>
              </a:rPr>
              <a:t>(наприклад для опитування </a:t>
            </a:r>
            <a:r>
              <a:rPr lang="uk-UA" sz="1600" b="1" dirty="0" smtClean="0">
                <a:solidFill>
                  <a:schemeClr val="tx1"/>
                </a:solidFill>
              </a:rPr>
              <a:t>вдома краще підходить </a:t>
            </a:r>
            <a:r>
              <a:rPr lang="uk-UA" sz="1600" b="1" dirty="0">
                <a:solidFill>
                  <a:schemeClr val="tx1"/>
                </a:solidFill>
              </a:rPr>
              <a:t>розширена форма анкети, а для анкетування на вулиці її треба скоротити до можливого мінімуму).</a:t>
            </a:r>
          </a:p>
          <a:p>
            <a:pPr marL="0" lvl="0" indent="0" algn="just">
              <a:buNone/>
            </a:pPr>
            <a:r>
              <a:rPr lang="uk-UA" sz="1600" b="1" dirty="0">
                <a:solidFill>
                  <a:schemeClr val="tx1"/>
                </a:solidFill>
              </a:rPr>
              <a:t>7. Анкету необхідно </a:t>
            </a:r>
            <a:r>
              <a:rPr lang="uk-UA" sz="1600" b="1" dirty="0" smtClean="0">
                <a:solidFill>
                  <a:schemeClr val="tx1"/>
                </a:solidFill>
              </a:rPr>
              <a:t>оформлювати </a:t>
            </a:r>
            <a:r>
              <a:rPr lang="uk-UA" sz="1600" b="1" dirty="0">
                <a:solidFill>
                  <a:schemeClr val="tx1"/>
                </a:solidFill>
              </a:rPr>
              <a:t>акуратно, в її поліграфічному оформленні рекомендується використовувати різні способи, що відокремлюють формулювання запитань від відповідей і пояснень респондентам щодо способу її заповнення</a:t>
            </a:r>
            <a:r>
              <a:rPr lang="uk-UA" sz="1600" b="1" dirty="0" smtClean="0">
                <a:solidFill>
                  <a:schemeClr val="tx1"/>
                </a:solidFill>
              </a:rPr>
              <a:t>.</a:t>
            </a: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4150140"/>
      </p:ext>
    </p:extLst>
  </p:cSld>
  <p:clrMapOvr>
    <a:masterClrMapping/>
  </p:clrMapOvr>
</p:sld>
</file>

<file path=ppt/theme/theme1.xml><?xml version="1.0" encoding="utf-8"?>
<a:theme xmlns:a="http://schemas.openxmlformats.org/drawingml/2006/main" name="Wolsey template">
  <a:themeElements>
    <a:clrScheme name="Custom 347">
      <a:dk1>
        <a:srgbClr val="252729"/>
      </a:dk1>
      <a:lt1>
        <a:srgbClr val="FFFFFF"/>
      </a:lt1>
      <a:dk2>
        <a:srgbClr val="607896"/>
      </a:dk2>
      <a:lt2>
        <a:srgbClr val="DFE4E9"/>
      </a:lt2>
      <a:accent1>
        <a:srgbClr val="3796BF"/>
      </a:accent1>
      <a:accent2>
        <a:srgbClr val="4BB5D9"/>
      </a:accent2>
      <a:accent3>
        <a:srgbClr val="81D1EC"/>
      </a:accent3>
      <a:accent4>
        <a:srgbClr val="FF9900"/>
      </a:accent4>
      <a:accent5>
        <a:srgbClr val="FFCB50"/>
      </a:accent5>
      <a:accent6>
        <a:srgbClr val="A9C747"/>
      </a:accent6>
      <a:hlink>
        <a:srgbClr val="60789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1258</Words>
  <Application>Microsoft Office PowerPoint</Application>
  <PresentationFormat>Екран (16:9)</PresentationFormat>
  <Paragraphs>75</Paragraphs>
  <Slides>16</Slides>
  <Notes>16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0" baseType="lpstr">
      <vt:lpstr>Oswald</vt:lpstr>
      <vt:lpstr>Arial</vt:lpstr>
      <vt:lpstr>Roboto Condensed</vt:lpstr>
      <vt:lpstr>Wolsey template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Taisiia</dc:creator>
  <cp:lastModifiedBy>Taisiia</cp:lastModifiedBy>
  <cp:revision>38</cp:revision>
  <dcterms:modified xsi:type="dcterms:W3CDTF">2023-10-05T06:19:58Z</dcterms:modified>
</cp:coreProperties>
</file>