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5" r:id="rId9"/>
    <p:sldId id="276" r:id="rId10"/>
    <p:sldId id="265" r:id="rId11"/>
    <p:sldId id="266" r:id="rId12"/>
    <p:sldId id="267" r:id="rId13"/>
    <p:sldId id="269" r:id="rId14"/>
    <p:sldId id="270" r:id="rId15"/>
    <p:sldId id="274" r:id="rId16"/>
    <p:sldId id="277" r:id="rId17"/>
    <p:sldId id="271" r:id="rId18"/>
    <p:sldId id="268" r:id="rId19"/>
    <p:sldId id="272" r:id="rId20"/>
    <p:sldId id="273" r:id="rId21"/>
    <p:sldId id="278" r:id="rId22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-787" y="-1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6A401-3B42-4A86-8CD7-7CC2814646C5}" type="datetimeFigureOut">
              <a:rPr lang="ru-RU"/>
              <a:pPr>
                <a:defRPr/>
              </a:pPr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E81A0-19A2-45C5-8F73-A0FC737E39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0D81F-DC74-4182-9A52-40CE89B6D1ED}" type="datetimeFigureOut">
              <a:rPr lang="ru-RU"/>
              <a:pPr>
                <a:defRPr/>
              </a:pPr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74EF2-5C50-4A99-870D-E922A2E6F4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D0056-D830-472E-B55C-FCE45EC9D3AA}" type="datetimeFigureOut">
              <a:rPr lang="ru-RU"/>
              <a:pPr>
                <a:defRPr/>
              </a:pPr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EB347-B2D5-43C0-B04A-EF706CA1FC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C3C42-9625-4205-ACDF-9B5AB3757C7B}" type="datetimeFigureOut">
              <a:rPr lang="ru-RU"/>
              <a:pPr>
                <a:defRPr/>
              </a:pPr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789E4-BF15-42AE-8A95-E3AB2B9E6A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31414-D054-42CB-9062-31B638A19F92}" type="datetimeFigureOut">
              <a:rPr lang="ru-RU"/>
              <a:pPr>
                <a:defRPr/>
              </a:pPr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4B8AA-9BE1-4F08-A4BF-EA7E9147CB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B1C2D-4200-4D66-9656-DE8E815381FD}" type="datetimeFigureOut">
              <a:rPr lang="ru-RU"/>
              <a:pPr>
                <a:defRPr/>
              </a:pPr>
              <a:t>19.11.2019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306A9-B484-4C57-9859-050F29E72B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18A71-136C-4D82-9986-FE7744D8459E}" type="datetimeFigureOut">
              <a:rPr lang="ru-RU"/>
              <a:pPr>
                <a:defRPr/>
              </a:pPr>
              <a:t>19.11.2019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E33C5-512E-43B6-8AD8-050E04D892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35486-6DC4-4C6E-A429-E70C9A243971}" type="datetimeFigureOut">
              <a:rPr lang="ru-RU"/>
              <a:pPr>
                <a:defRPr/>
              </a:pPr>
              <a:t>19.11.2019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5D96B-2BAC-4328-8E59-3D0DC9B6E7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E66E0-C600-4F0E-A946-0D5739492309}" type="datetimeFigureOut">
              <a:rPr lang="ru-RU"/>
              <a:pPr>
                <a:defRPr/>
              </a:pPr>
              <a:t>19.11.2019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C4A00-5052-43C5-A1AE-DEE74ED9B5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09F72-D92C-40F5-84A2-A017BEA45E70}" type="datetimeFigureOut">
              <a:rPr lang="ru-RU"/>
              <a:pPr>
                <a:defRPr/>
              </a:pPr>
              <a:t>19.11.2019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E5620-F879-4DB8-BF85-EFDF8C0FCC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36984-54CC-4215-9CF7-FACE3FBDE420}" type="datetimeFigureOut">
              <a:rPr lang="ru-RU"/>
              <a:pPr>
                <a:defRPr/>
              </a:pPr>
              <a:t>19.11.2019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44CEB-17CA-4A2B-B3BB-82FAC1194C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6635878-7ACD-44AB-B496-F3E4CDD0CB61}" type="datetimeFigureOut">
              <a:rPr lang="ru-RU"/>
              <a:pPr>
                <a:defRPr/>
              </a:pPr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8FB760B-C4E1-4049-9A84-FC160C42D5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Box 10"/>
          <p:cNvSpPr txBox="1">
            <a:spLocks noChangeArrowheads="1"/>
          </p:cNvSpPr>
          <p:nvPr/>
        </p:nvSpPr>
        <p:spPr bwMode="auto">
          <a:xfrm>
            <a:off x="2697163" y="3429000"/>
            <a:ext cx="735171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Bebas Neue Cyrillic"/>
              </a:rPr>
              <a:t>“</a:t>
            </a:r>
            <a:r>
              <a:rPr lang="uk-UA" sz="4400">
                <a:solidFill>
                  <a:schemeClr val="bg1"/>
                </a:solidFill>
                <a:latin typeface="Bebas Neue Cyrillic"/>
              </a:rPr>
              <a:t>Люди вистояли, не встояв бетон</a:t>
            </a:r>
            <a:r>
              <a:rPr lang="en-US" sz="4400">
                <a:solidFill>
                  <a:schemeClr val="bg1"/>
                </a:solidFill>
                <a:latin typeface="Bebas Neue Cyrillic"/>
              </a:rPr>
              <a:t>”</a:t>
            </a:r>
            <a:endParaRPr lang="ru-RU" sz="4400">
              <a:solidFill>
                <a:schemeClr val="bg1"/>
              </a:solidFill>
              <a:latin typeface="Bebas Neue Cyrillic"/>
            </a:endParaRPr>
          </a:p>
        </p:txBody>
      </p:sp>
      <p:pic>
        <p:nvPicPr>
          <p:cNvPr id="13314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2600325" y="2346325"/>
            <a:ext cx="6991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3200">
                <a:solidFill>
                  <a:schemeClr val="bg1"/>
                </a:solidFill>
                <a:latin typeface="Impact" pitchFamily="34" charset="0"/>
                <a:cs typeface="Arial" charset="0"/>
              </a:rPr>
              <a:t>Вони</a:t>
            </a:r>
            <a:r>
              <a:rPr lang="uk-UA" sz="3200" i="1">
                <a:solidFill>
                  <a:schemeClr val="bg1"/>
                </a:solidFill>
                <a:latin typeface="Impact" pitchFamily="34" charset="0"/>
                <a:cs typeface="Arial" charset="0"/>
              </a:rPr>
              <a:t> вистояли,  не вистояв бетон</a:t>
            </a:r>
            <a:endParaRPr lang="ru-RU" sz="3200">
              <a:solidFill>
                <a:schemeClr val="bg1"/>
              </a:solidFill>
              <a:latin typeface="Impact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2530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27038"/>
            <a:ext cx="12192000" cy="6858000"/>
          </a:xfrm>
        </p:spPr>
      </p:pic>
      <p:sp>
        <p:nvSpPr>
          <p:cNvPr id="22531" name="TextBox 2"/>
          <p:cNvSpPr txBox="1">
            <a:spLocks noChangeArrowheads="1"/>
          </p:cNvSpPr>
          <p:nvPr/>
        </p:nvSpPr>
        <p:spPr bwMode="auto">
          <a:xfrm>
            <a:off x="2859088" y="5713413"/>
            <a:ext cx="63055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>
                <a:latin typeface="Impact" pitchFamily="34" charset="0"/>
              </a:rPr>
              <a:t>Кіборги стали символ незламного духу українського народу. 242 дні героїзму.</a:t>
            </a:r>
            <a:endParaRPr lang="ru-RU" sz="2800"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355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3555" name="TextBox 4"/>
          <p:cNvSpPr txBox="1">
            <a:spLocks noChangeArrowheads="1"/>
          </p:cNvSpPr>
          <p:nvPr/>
        </p:nvSpPr>
        <p:spPr bwMode="auto">
          <a:xfrm>
            <a:off x="1935163" y="2028825"/>
            <a:ext cx="83216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>
                <a:solidFill>
                  <a:schemeClr val="bg1"/>
                </a:solidFill>
                <a:latin typeface="Impact" pitchFamily="34" charset="0"/>
              </a:rPr>
              <a:t>В</a:t>
            </a:r>
            <a:r>
              <a:rPr lang="ru-RU" sz="2800">
                <a:solidFill>
                  <a:schemeClr val="bg1"/>
                </a:solidFill>
                <a:latin typeface="Impact" pitchFamily="34" charset="0"/>
              </a:rPr>
              <a:t>трати українських в</a:t>
            </a:r>
            <a:r>
              <a:rPr lang="uk-UA" sz="2800">
                <a:solidFill>
                  <a:schemeClr val="bg1"/>
                </a:solidFill>
                <a:latin typeface="Impact" pitchFamily="34" charset="0"/>
              </a:rPr>
              <a:t>і</a:t>
            </a:r>
            <a:r>
              <a:rPr lang="ru-RU" sz="2800">
                <a:solidFill>
                  <a:schemeClr val="bg1"/>
                </a:solidFill>
                <a:latin typeface="Impact" pitchFamily="34" charset="0"/>
              </a:rPr>
              <a:t>йськових за пер</a:t>
            </a:r>
            <a:r>
              <a:rPr lang="uk-UA" sz="2800">
                <a:solidFill>
                  <a:schemeClr val="bg1"/>
                </a:solidFill>
                <a:latin typeface="Impact" pitchFamily="34" charset="0"/>
              </a:rPr>
              <a:t>і</a:t>
            </a:r>
            <a:r>
              <a:rPr lang="ru-RU" sz="2800">
                <a:solidFill>
                  <a:schemeClr val="bg1"/>
                </a:solidFill>
                <a:latin typeface="Impact" pitchFamily="34" charset="0"/>
              </a:rPr>
              <a:t>од оборони ДАП складають понад 200 героїв.  58 з них, внаслідок підриву одного з терміналів, загинули в останні дні. Дані уточнюються й сьогодні.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4578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6350"/>
            <a:ext cx="12192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5602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0"/>
            <a:ext cx="12192000" cy="946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ru-RU" sz="2800">
                <a:solidFill>
                  <a:schemeClr val="bg1"/>
                </a:solidFill>
                <a:latin typeface="Impact" pitchFamily="34" charset="0"/>
              </a:rPr>
              <a:t>16 С</a:t>
            </a:r>
            <a:r>
              <a:rPr lang="en-US" sz="2800">
                <a:solidFill>
                  <a:schemeClr val="bg1"/>
                </a:solidFill>
                <a:latin typeface="Impact" pitchFamily="34" charset="0"/>
              </a:rPr>
              <a:t>I</a:t>
            </a:r>
            <a:r>
              <a:rPr lang="ru-RU" sz="2800">
                <a:solidFill>
                  <a:schemeClr val="bg1"/>
                </a:solidFill>
                <a:latin typeface="Impact" pitchFamily="34" charset="0"/>
              </a:rPr>
              <a:t>ЧНЯ Україна вшановує пам'ять захисник</a:t>
            </a:r>
            <a:r>
              <a:rPr lang="en-US" sz="2800">
                <a:solidFill>
                  <a:schemeClr val="bg1"/>
                </a:solidFill>
                <a:latin typeface="Impact" pitchFamily="34" charset="0"/>
              </a:rPr>
              <a:t>I</a:t>
            </a:r>
            <a:r>
              <a:rPr lang="ru-RU" sz="2800">
                <a:solidFill>
                  <a:schemeClr val="bg1"/>
                </a:solidFill>
                <a:latin typeface="Impact" pitchFamily="34" charset="0"/>
              </a:rPr>
              <a:t>в Донецького аеропорту – К</a:t>
            </a:r>
            <a:r>
              <a:rPr lang="uk-UA" sz="2800">
                <a:solidFill>
                  <a:schemeClr val="bg1"/>
                </a:solidFill>
                <a:latin typeface="Impact" pitchFamily="34" charset="0"/>
              </a:rPr>
              <a:t>і</a:t>
            </a:r>
            <a:r>
              <a:rPr lang="ru-RU" sz="2800">
                <a:solidFill>
                  <a:schemeClr val="bg1"/>
                </a:solidFill>
                <a:latin typeface="Impact" pitchFamily="34" charset="0"/>
              </a:rPr>
              <a:t>борг</a:t>
            </a:r>
            <a:r>
              <a:rPr lang="uk-UA" sz="2800">
                <a:solidFill>
                  <a:schemeClr val="bg1"/>
                </a:solidFill>
                <a:latin typeface="Impact" pitchFamily="34" charset="0"/>
              </a:rPr>
              <a:t>і</a:t>
            </a:r>
            <a:r>
              <a:rPr lang="ru-RU" sz="2800">
                <a:solidFill>
                  <a:schemeClr val="bg1"/>
                </a:solidFill>
                <a:latin typeface="Impact" pitchFamily="34" charset="0"/>
              </a:rPr>
              <a:t>в, як</a:t>
            </a:r>
            <a:r>
              <a:rPr lang="uk-UA" sz="2800">
                <a:solidFill>
                  <a:schemeClr val="bg1"/>
                </a:solidFill>
                <a:latin typeface="Impact" pitchFamily="34" charset="0"/>
              </a:rPr>
              <a:t>і</a:t>
            </a:r>
            <a:r>
              <a:rPr lang="en-US" sz="280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ru-RU" sz="2800">
                <a:solidFill>
                  <a:schemeClr val="bg1"/>
                </a:solidFill>
                <a:latin typeface="Impact" pitchFamily="34" charset="0"/>
              </a:rPr>
              <a:t>полягли, захищаючи Україну.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6626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6627" name="TextBox 4"/>
          <p:cNvSpPr txBox="1">
            <a:spLocks noChangeArrowheads="1"/>
          </p:cNvSpPr>
          <p:nvPr/>
        </p:nvSpPr>
        <p:spPr bwMode="auto">
          <a:xfrm>
            <a:off x="2360613" y="2716213"/>
            <a:ext cx="8993187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138"/>
              </a:spcBef>
              <a:spcAft>
                <a:spcPts val="138"/>
              </a:spcAft>
            </a:pPr>
            <a:r>
              <a:rPr lang="ru-RU" sz="2400">
                <a:solidFill>
                  <a:schemeClr val="bg1"/>
                </a:solidFill>
                <a:latin typeface="Impact" pitchFamily="34" charset="0"/>
              </a:rPr>
              <a:t>Про бої в Донецькому аеропорту режисери Л.Кантер та </a:t>
            </a:r>
            <a:r>
              <a:rPr lang="en-US" sz="2400">
                <a:solidFill>
                  <a:schemeClr val="bg1"/>
                </a:solidFill>
                <a:latin typeface="Impact" pitchFamily="34" charset="0"/>
              </a:rPr>
              <a:t>I.</a:t>
            </a:r>
            <a:r>
              <a:rPr lang="ru-RU" sz="2400">
                <a:solidFill>
                  <a:schemeClr val="bg1"/>
                </a:solidFill>
                <a:latin typeface="Impact" pitchFamily="34" charset="0"/>
              </a:rPr>
              <a:t>Ясн</a:t>
            </a:r>
            <a:r>
              <a:rPr lang="uk-UA" sz="2400">
                <a:solidFill>
                  <a:schemeClr val="bg1"/>
                </a:solidFill>
                <a:latin typeface="Impact" pitchFamily="34" charset="0"/>
              </a:rPr>
              <a:t>і</a:t>
            </a:r>
            <a:r>
              <a:rPr lang="ru-RU" sz="2400">
                <a:solidFill>
                  <a:schemeClr val="bg1"/>
                </a:solidFill>
                <a:latin typeface="Impact" pitchFamily="34" charset="0"/>
              </a:rPr>
              <a:t>й </a:t>
            </a:r>
          </a:p>
          <a:p>
            <a:pPr>
              <a:spcBef>
                <a:spcPts val="138"/>
              </a:spcBef>
              <a:spcAft>
                <a:spcPts val="138"/>
              </a:spcAft>
            </a:pPr>
            <a:r>
              <a:rPr lang="ru-RU" sz="2400">
                <a:solidFill>
                  <a:schemeClr val="bg1"/>
                </a:solidFill>
                <a:latin typeface="Impact" pitchFamily="34" charset="0"/>
              </a:rPr>
              <a:t>створили документальний ф</a:t>
            </a:r>
            <a:r>
              <a:rPr lang="uk-UA" sz="2400">
                <a:solidFill>
                  <a:schemeClr val="bg1"/>
                </a:solidFill>
                <a:latin typeface="Impact" pitchFamily="34" charset="0"/>
              </a:rPr>
              <a:t>і</a:t>
            </a:r>
            <a:r>
              <a:rPr lang="ru-RU" sz="2400">
                <a:solidFill>
                  <a:schemeClr val="bg1"/>
                </a:solidFill>
                <a:latin typeface="Impact" pitchFamily="34" charset="0"/>
              </a:rPr>
              <a:t>льм  «Добровольц</a:t>
            </a:r>
            <a:r>
              <a:rPr lang="uk-UA" sz="2400">
                <a:solidFill>
                  <a:schemeClr val="bg1"/>
                </a:solidFill>
                <a:latin typeface="Impact" pitchFamily="34" charset="0"/>
              </a:rPr>
              <a:t>і</a:t>
            </a:r>
            <a:r>
              <a:rPr lang="en-US" sz="240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ru-RU" sz="2400">
                <a:solidFill>
                  <a:schemeClr val="bg1"/>
                </a:solidFill>
                <a:latin typeface="Impact" pitchFamily="34" charset="0"/>
              </a:rPr>
              <a:t>Божої Чоти».</a:t>
            </a:r>
          </a:p>
          <a:p>
            <a:pPr>
              <a:spcBef>
                <a:spcPts val="138"/>
              </a:spcBef>
              <a:spcAft>
                <a:spcPts val="138"/>
              </a:spcAft>
            </a:pPr>
            <a:r>
              <a:rPr lang="ru-RU" sz="2400">
                <a:solidFill>
                  <a:schemeClr val="bg1"/>
                </a:solidFill>
                <a:latin typeface="Impact" pitchFamily="34" charset="0"/>
              </a:rPr>
              <a:t>В. Тимчук написав поему «Донецький аеропорт».</a:t>
            </a:r>
          </a:p>
          <a:p>
            <a:pPr>
              <a:spcBef>
                <a:spcPts val="138"/>
              </a:spcBef>
              <a:spcAft>
                <a:spcPts val="138"/>
              </a:spcAft>
            </a:pPr>
            <a:r>
              <a:rPr lang="ru-RU" sz="2400">
                <a:solidFill>
                  <a:schemeClr val="bg1"/>
                </a:solidFill>
                <a:latin typeface="Impact" pitchFamily="34" charset="0"/>
              </a:rPr>
              <a:t>У 2015 р.  вийшов роман С</a:t>
            </a:r>
            <a:r>
              <a:rPr lang="en-US" sz="2400">
                <a:solidFill>
                  <a:schemeClr val="bg1"/>
                </a:solidFill>
                <a:latin typeface="Impact" pitchFamily="34" charset="0"/>
              </a:rPr>
              <a:t>.</a:t>
            </a:r>
            <a:r>
              <a:rPr lang="ru-RU" sz="2400">
                <a:solidFill>
                  <a:schemeClr val="bg1"/>
                </a:solidFill>
                <a:latin typeface="Impact" pitchFamily="34" charset="0"/>
              </a:rPr>
              <a:t>Лойка «Аеропорт».</a:t>
            </a:r>
          </a:p>
          <a:p>
            <a:pPr>
              <a:spcBef>
                <a:spcPts val="138"/>
              </a:spcBef>
              <a:spcAft>
                <a:spcPts val="138"/>
              </a:spcAft>
            </a:pPr>
            <a:r>
              <a:rPr lang="ru-RU" sz="2400">
                <a:solidFill>
                  <a:schemeClr val="bg1"/>
                </a:solidFill>
                <a:latin typeface="Impact" pitchFamily="34" charset="0"/>
              </a:rPr>
              <a:t>Вийшов художній ф</a:t>
            </a:r>
            <a:r>
              <a:rPr lang="uk-UA" sz="2400">
                <a:solidFill>
                  <a:schemeClr val="bg1"/>
                </a:solidFill>
                <a:latin typeface="Impact" pitchFamily="34" charset="0"/>
              </a:rPr>
              <a:t>і</a:t>
            </a:r>
            <a:r>
              <a:rPr lang="ru-RU" sz="2400">
                <a:solidFill>
                  <a:schemeClr val="bg1"/>
                </a:solidFill>
                <a:latin typeface="Impact" pitchFamily="34" charset="0"/>
              </a:rPr>
              <a:t>льм «К</a:t>
            </a:r>
            <a:r>
              <a:rPr lang="uk-UA" sz="2400">
                <a:solidFill>
                  <a:schemeClr val="bg1"/>
                </a:solidFill>
                <a:latin typeface="Impact" pitchFamily="34" charset="0"/>
              </a:rPr>
              <a:t>і</a:t>
            </a:r>
            <a:r>
              <a:rPr lang="ru-RU" sz="2400">
                <a:solidFill>
                  <a:schemeClr val="bg1"/>
                </a:solidFill>
                <a:latin typeface="Impact" pitchFamily="34" charset="0"/>
              </a:rPr>
              <a:t>борги»  режисера А.Сеїтаблаева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03525" y="1182688"/>
            <a:ext cx="65849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spc="50" dirty="0">
                <a:solidFill>
                  <a:schemeClr val="bg1"/>
                </a:solidFill>
                <a:latin typeface="Impact" panose="020B0806030902050204" pitchFamily="34" charset="0"/>
              </a:rPr>
              <a:t>У мистецтві</a:t>
            </a:r>
            <a:endParaRPr lang="ru-RU" sz="2800" spc="5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7650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6111875" cy="6858000"/>
          </a:xfrm>
        </p:spPr>
      </p:pic>
      <p:pic>
        <p:nvPicPr>
          <p:cNvPr id="27651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867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9698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0722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32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1746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4338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Box 7"/>
          <p:cNvSpPr txBox="1">
            <a:spLocks noChangeArrowheads="1"/>
          </p:cNvSpPr>
          <p:nvPr/>
        </p:nvSpPr>
        <p:spPr bwMode="auto">
          <a:xfrm>
            <a:off x="1866900" y="174625"/>
            <a:ext cx="19431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>
                <a:latin typeface="Impact" pitchFamily="34" charset="0"/>
              </a:rPr>
              <a:t>2013</a:t>
            </a:r>
            <a:endParaRPr lang="ru-RU" sz="2800">
              <a:latin typeface="Impact" pitchFamily="34" charset="0"/>
            </a:endParaRPr>
          </a:p>
        </p:txBody>
      </p:sp>
      <p:sp>
        <p:nvSpPr>
          <p:cNvPr id="14340" name="TextBox 8"/>
          <p:cNvSpPr txBox="1">
            <a:spLocks noChangeArrowheads="1"/>
          </p:cNvSpPr>
          <p:nvPr/>
        </p:nvSpPr>
        <p:spPr bwMode="auto">
          <a:xfrm>
            <a:off x="8191500" y="174625"/>
            <a:ext cx="19431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>
                <a:latin typeface="Impact" pitchFamily="34" charset="0"/>
              </a:rPr>
              <a:t>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2770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379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3795" name="TextBox 4"/>
          <p:cNvSpPr txBox="1">
            <a:spLocks noChangeArrowheads="1"/>
          </p:cNvSpPr>
          <p:nvPr/>
        </p:nvSpPr>
        <p:spPr bwMode="auto">
          <a:xfrm>
            <a:off x="2479675" y="5178425"/>
            <a:ext cx="72326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3200">
                <a:solidFill>
                  <a:schemeClr val="bg1"/>
                </a:solidFill>
                <a:latin typeface="Impact" pitchFamily="34" charset="0"/>
              </a:rPr>
              <a:t>Дякуємо за увагу!</a:t>
            </a:r>
            <a:endParaRPr lang="ru-RU" sz="3200">
              <a:solidFill>
                <a:schemeClr val="bg1"/>
              </a:solidFill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5362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0" y="854075"/>
            <a:ext cx="3740150" cy="55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Impact" pitchFamily="34" charset="0"/>
              </a:rPr>
              <a:t>Бої за Донецький аеропорт м</a:t>
            </a:r>
            <a:r>
              <a:rPr lang="uk-UA" sz="2400">
                <a:latin typeface="Impact" pitchFamily="34" charset="0"/>
              </a:rPr>
              <a:t>і</a:t>
            </a:r>
            <a:r>
              <a:rPr lang="ru-RU" sz="2400">
                <a:latin typeface="Impact" pitchFamily="34" charset="0"/>
              </a:rPr>
              <a:t>ж українськими в</a:t>
            </a:r>
            <a:r>
              <a:rPr lang="uk-UA" sz="2400">
                <a:latin typeface="Impact" pitchFamily="34" charset="0"/>
              </a:rPr>
              <a:t>і</a:t>
            </a:r>
            <a:r>
              <a:rPr lang="ru-RU" sz="2400">
                <a:latin typeface="Impact" pitchFamily="34" charset="0"/>
              </a:rPr>
              <a:t>йськами </a:t>
            </a:r>
            <a:r>
              <a:rPr lang="uk-UA" sz="2400">
                <a:latin typeface="Impact" pitchFamily="34" charset="0"/>
              </a:rPr>
              <a:t>і</a:t>
            </a:r>
            <a:r>
              <a:rPr lang="en-US" sz="2400">
                <a:latin typeface="Impact" pitchFamily="34" charset="0"/>
              </a:rPr>
              <a:t> </a:t>
            </a:r>
            <a:r>
              <a:rPr lang="ru-RU" sz="2400">
                <a:latin typeface="Impact" pitchFamily="34" charset="0"/>
              </a:rPr>
              <a:t>б</a:t>
            </a:r>
            <a:r>
              <a:rPr lang="uk-UA" sz="2400">
                <a:latin typeface="Impact" pitchFamily="34" charset="0"/>
              </a:rPr>
              <a:t>і</a:t>
            </a:r>
            <a:r>
              <a:rPr lang="ru-RU" sz="2400">
                <a:latin typeface="Impact" pitchFamily="34" charset="0"/>
              </a:rPr>
              <a:t>йцями добровольчих формувань з одн</a:t>
            </a:r>
            <a:r>
              <a:rPr lang="uk-UA" sz="2400">
                <a:latin typeface="Impact" pitchFamily="34" charset="0"/>
              </a:rPr>
              <a:t>і</a:t>
            </a:r>
            <a:r>
              <a:rPr lang="ru-RU" sz="2400">
                <a:latin typeface="Impact" pitchFamily="34" charset="0"/>
              </a:rPr>
              <a:t>єї сторони та силами пророс</a:t>
            </a:r>
            <a:r>
              <a:rPr lang="uk-UA" sz="2400">
                <a:latin typeface="Impact" pitchFamily="34" charset="0"/>
              </a:rPr>
              <a:t>і</a:t>
            </a:r>
            <a:r>
              <a:rPr lang="ru-RU" sz="2400">
                <a:latin typeface="Impact" pitchFamily="34" charset="0"/>
              </a:rPr>
              <a:t>йських збройних угруповань </a:t>
            </a:r>
            <a:r>
              <a:rPr lang="uk-UA" sz="2400">
                <a:latin typeface="Impact" pitchFamily="34" charset="0"/>
              </a:rPr>
              <a:t>і</a:t>
            </a:r>
            <a:r>
              <a:rPr lang="en-US" sz="2400">
                <a:latin typeface="Impact" pitchFamily="34" charset="0"/>
              </a:rPr>
              <a:t> </a:t>
            </a:r>
            <a:r>
              <a:rPr lang="ru-RU" sz="2400">
                <a:latin typeface="Impact" pitchFamily="34" charset="0"/>
              </a:rPr>
              <a:t>окупац</a:t>
            </a:r>
            <a:r>
              <a:rPr lang="uk-UA" sz="2400">
                <a:latin typeface="Impact" pitchFamily="34" charset="0"/>
              </a:rPr>
              <a:t>і</a:t>
            </a:r>
            <a:r>
              <a:rPr lang="ru-RU" sz="2400">
                <a:latin typeface="Impact" pitchFamily="34" charset="0"/>
              </a:rPr>
              <a:t>йних в</a:t>
            </a:r>
            <a:r>
              <a:rPr lang="uk-UA" sz="2400">
                <a:latin typeface="Impact" pitchFamily="34" charset="0"/>
              </a:rPr>
              <a:t>і</a:t>
            </a:r>
            <a:r>
              <a:rPr lang="ru-RU" sz="2400">
                <a:latin typeface="Impact" pitchFamily="34" charset="0"/>
              </a:rPr>
              <a:t>йськ з </a:t>
            </a:r>
            <a:r>
              <a:rPr lang="uk-UA" sz="2400">
                <a:latin typeface="Impact" pitchFamily="34" charset="0"/>
              </a:rPr>
              <a:t>і</a:t>
            </a:r>
            <a:r>
              <a:rPr lang="ru-RU" sz="2400">
                <a:latin typeface="Impact" pitchFamily="34" charset="0"/>
              </a:rPr>
              <a:t>ншої, тривали з вересня 2014 року до 22 с</a:t>
            </a:r>
            <a:r>
              <a:rPr lang="uk-UA" sz="2400">
                <a:latin typeface="Impact" pitchFamily="34" charset="0"/>
              </a:rPr>
              <a:t>і</a:t>
            </a:r>
            <a:r>
              <a:rPr lang="ru-RU" sz="2400">
                <a:latin typeface="Impact" pitchFamily="34" charset="0"/>
              </a:rPr>
              <a:t>чня 2015 </a:t>
            </a:r>
            <a:r>
              <a:rPr lang="uk-UA" sz="2400">
                <a:latin typeface="Impact" pitchFamily="34" charset="0"/>
              </a:rPr>
              <a:t>р.</a:t>
            </a:r>
            <a:r>
              <a:rPr lang="ru-RU" sz="2400">
                <a:latin typeface="Impact" pitchFamily="34" charset="0"/>
              </a:rPr>
              <a:t> </a:t>
            </a:r>
            <a:r>
              <a:rPr lang="en-US" sz="2400">
                <a:latin typeface="Impact" pitchFamily="34" charset="0"/>
              </a:rPr>
              <a:t>i </a:t>
            </a:r>
            <a:r>
              <a:rPr lang="ru-RU" sz="2400">
                <a:latin typeface="Impact" pitchFamily="34" charset="0"/>
              </a:rPr>
              <a:t>стали одними з найзапекл</a:t>
            </a:r>
            <a:r>
              <a:rPr lang="uk-UA" sz="2400">
                <a:latin typeface="Impact" pitchFamily="34" charset="0"/>
              </a:rPr>
              <a:t>і</a:t>
            </a:r>
            <a:r>
              <a:rPr lang="ru-RU" sz="2400">
                <a:latin typeface="Impact" pitchFamily="34" charset="0"/>
              </a:rPr>
              <a:t>ших у в</a:t>
            </a:r>
            <a:r>
              <a:rPr lang="uk-UA" sz="2400">
                <a:latin typeface="Impact" pitchFamily="34" charset="0"/>
              </a:rPr>
              <a:t>і</a:t>
            </a:r>
            <a:r>
              <a:rPr lang="ru-RU" sz="2400">
                <a:latin typeface="Impact" pitchFamily="34" charset="0"/>
              </a:rPr>
              <a:t>йн</a:t>
            </a:r>
            <a:r>
              <a:rPr lang="uk-UA" sz="2400">
                <a:latin typeface="Impact" pitchFamily="34" charset="0"/>
              </a:rPr>
              <a:t>і</a:t>
            </a:r>
            <a:r>
              <a:rPr lang="en-US" sz="2400">
                <a:latin typeface="Impact" pitchFamily="34" charset="0"/>
              </a:rPr>
              <a:t> </a:t>
            </a:r>
            <a:r>
              <a:rPr lang="ru-RU" sz="2400">
                <a:latin typeface="Impact" pitchFamily="34" charset="0"/>
              </a:rPr>
              <a:t>на сход</a:t>
            </a:r>
            <a:r>
              <a:rPr lang="uk-UA" sz="2400">
                <a:latin typeface="Impact" pitchFamily="34" charset="0"/>
              </a:rPr>
              <a:t>і</a:t>
            </a:r>
            <a:r>
              <a:rPr lang="en-US" sz="2400">
                <a:latin typeface="Impact" pitchFamily="34" charset="0"/>
              </a:rPr>
              <a:t> </a:t>
            </a:r>
            <a:r>
              <a:rPr lang="ru-RU" sz="2400">
                <a:latin typeface="Impact" pitchFamily="34" charset="0"/>
              </a:rPr>
              <a:t>Укра</a:t>
            </a:r>
            <a:r>
              <a:rPr lang="uk-UA" sz="2400">
                <a:latin typeface="Impact" pitchFamily="34" charset="0"/>
              </a:rPr>
              <a:t>ї</a:t>
            </a:r>
            <a:r>
              <a:rPr lang="ru-RU" sz="2400">
                <a:latin typeface="Impact" pitchFamily="34" charset="0"/>
              </a:rPr>
              <a:t>ни. </a:t>
            </a:r>
          </a:p>
          <a:p>
            <a:endParaRPr lang="en-US" sz="2400">
              <a:latin typeface="Impact" pitchFamily="34" charset="0"/>
            </a:endParaRPr>
          </a:p>
          <a:p>
            <a:endParaRPr lang="ru-RU" sz="2400"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6386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244475" y="0"/>
            <a:ext cx="12192000" cy="6858000"/>
          </a:xfrm>
        </p:spPr>
      </p:pic>
      <p:sp>
        <p:nvSpPr>
          <p:cNvPr id="16387" name="TextBox 4"/>
          <p:cNvSpPr txBox="1">
            <a:spLocks noChangeArrowheads="1"/>
          </p:cNvSpPr>
          <p:nvPr/>
        </p:nvSpPr>
        <p:spPr bwMode="auto">
          <a:xfrm>
            <a:off x="2473325" y="3041650"/>
            <a:ext cx="66675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>
                <a:latin typeface="Impact" pitchFamily="34" charset="0"/>
              </a:rPr>
              <a:t>Перші бої за ДАП – відбито спробу захоплення аеропорту бойовиками 26 травня 2014 р.</a:t>
            </a:r>
            <a:endParaRPr lang="ru-RU" sz="2400"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588"/>
            <a:ext cx="12188825" cy="6856412"/>
          </a:xfrm>
        </p:spPr>
      </p:pic>
      <p:sp>
        <p:nvSpPr>
          <p:cNvPr id="17410" name="TextBox 4"/>
          <p:cNvSpPr txBox="1">
            <a:spLocks noChangeArrowheads="1"/>
          </p:cNvSpPr>
          <p:nvPr/>
        </p:nvSpPr>
        <p:spPr bwMode="auto">
          <a:xfrm>
            <a:off x="3175" y="5754688"/>
            <a:ext cx="121888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sz="2000">
                <a:solidFill>
                  <a:schemeClr val="bg1"/>
                </a:solidFill>
                <a:latin typeface="Impact" pitchFamily="34" charset="0"/>
              </a:rPr>
              <a:t>Українськ</a:t>
            </a:r>
            <a:r>
              <a:rPr lang="uk-UA" sz="2000">
                <a:solidFill>
                  <a:schemeClr val="bg1"/>
                </a:solidFill>
                <a:latin typeface="Impact" pitchFamily="34" charset="0"/>
              </a:rPr>
              <a:t>і</a:t>
            </a:r>
            <a:r>
              <a:rPr lang="en-US" sz="200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ru-RU" sz="2000">
                <a:solidFill>
                  <a:schemeClr val="bg1"/>
                </a:solidFill>
                <a:latin typeface="Impact" pitchFamily="34" charset="0"/>
              </a:rPr>
              <a:t>в</a:t>
            </a:r>
            <a:r>
              <a:rPr lang="uk-UA" sz="2000">
                <a:solidFill>
                  <a:schemeClr val="bg1"/>
                </a:solidFill>
                <a:latin typeface="Impact" pitchFamily="34" charset="0"/>
              </a:rPr>
              <a:t>і</a:t>
            </a:r>
            <a:r>
              <a:rPr lang="ru-RU" sz="2000">
                <a:solidFill>
                  <a:schemeClr val="bg1"/>
                </a:solidFill>
                <a:latin typeface="Impact" pitchFamily="34" charset="0"/>
              </a:rPr>
              <a:t>йськов</a:t>
            </a:r>
            <a:r>
              <a:rPr lang="uk-UA" sz="2000">
                <a:solidFill>
                  <a:schemeClr val="bg1"/>
                </a:solidFill>
                <a:latin typeface="Impact" pitchFamily="34" charset="0"/>
              </a:rPr>
              <a:t>і</a:t>
            </a:r>
            <a:r>
              <a:rPr lang="en-US" sz="200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ru-RU" sz="2000">
                <a:solidFill>
                  <a:schemeClr val="bg1"/>
                </a:solidFill>
                <a:latin typeface="Impact" pitchFamily="34" charset="0"/>
              </a:rPr>
              <a:t>утримували старий та новий терм</a:t>
            </a:r>
            <a:r>
              <a:rPr lang="uk-UA" sz="2000">
                <a:solidFill>
                  <a:schemeClr val="bg1"/>
                </a:solidFill>
                <a:latin typeface="Impact" pitchFamily="34" charset="0"/>
              </a:rPr>
              <a:t>і</a:t>
            </a:r>
            <a:r>
              <a:rPr lang="ru-RU" sz="2000">
                <a:solidFill>
                  <a:schemeClr val="bg1"/>
                </a:solidFill>
                <a:latin typeface="Impact" pitchFamily="34" charset="0"/>
              </a:rPr>
              <a:t>нали аеропорту. Опорним пунктом українських сил було с. П</a:t>
            </a:r>
            <a:r>
              <a:rPr lang="uk-UA" sz="2000">
                <a:solidFill>
                  <a:schemeClr val="bg1"/>
                </a:solidFill>
                <a:latin typeface="Impact" pitchFamily="34" charset="0"/>
              </a:rPr>
              <a:t>і</a:t>
            </a:r>
            <a:r>
              <a:rPr lang="ru-RU" sz="2000">
                <a:solidFill>
                  <a:schemeClr val="bg1"/>
                </a:solidFill>
                <a:latin typeface="Impact" pitchFamily="34" charset="0"/>
              </a:rPr>
              <a:t>ски. Через нього захисникам аеропорту поставляли пров</a:t>
            </a:r>
            <a:r>
              <a:rPr lang="uk-UA" sz="2000">
                <a:solidFill>
                  <a:schemeClr val="bg1"/>
                </a:solidFill>
                <a:latin typeface="Impact" pitchFamily="34" charset="0"/>
              </a:rPr>
              <a:t>і</a:t>
            </a:r>
            <a:r>
              <a:rPr lang="ru-RU" sz="2000">
                <a:solidFill>
                  <a:schemeClr val="bg1"/>
                </a:solidFill>
                <a:latin typeface="Impact" pitchFamily="34" charset="0"/>
              </a:rPr>
              <a:t>з</a:t>
            </a:r>
            <a:r>
              <a:rPr lang="uk-UA" sz="2000">
                <a:solidFill>
                  <a:schemeClr val="bg1"/>
                </a:solidFill>
                <a:latin typeface="Impact" pitchFamily="34" charset="0"/>
              </a:rPr>
              <a:t>і</a:t>
            </a:r>
            <a:r>
              <a:rPr lang="ru-RU" sz="2000">
                <a:solidFill>
                  <a:schemeClr val="bg1"/>
                </a:solidFill>
                <a:latin typeface="Impact" pitchFamily="34" charset="0"/>
              </a:rPr>
              <a:t>ю та бо</a:t>
            </a:r>
            <a:r>
              <a:rPr lang="uk-UA" sz="2000">
                <a:solidFill>
                  <a:schemeClr val="bg1"/>
                </a:solidFill>
                <a:latin typeface="Impact" pitchFamily="34" charset="0"/>
              </a:rPr>
              <a:t>і</a:t>
            </a:r>
            <a:r>
              <a:rPr lang="ru-RU" sz="2000">
                <a:solidFill>
                  <a:schemeClr val="bg1"/>
                </a:solidFill>
                <a:latin typeface="Impact" pitchFamily="34" charset="0"/>
              </a:rPr>
              <a:t>припаси, через нього зд</a:t>
            </a:r>
            <a:r>
              <a:rPr lang="uk-UA" sz="2000">
                <a:solidFill>
                  <a:schemeClr val="bg1"/>
                </a:solidFill>
                <a:latin typeface="Impact" pitchFamily="34" charset="0"/>
              </a:rPr>
              <a:t>і</a:t>
            </a:r>
            <a:r>
              <a:rPr lang="ru-RU" sz="2000">
                <a:solidFill>
                  <a:schemeClr val="bg1"/>
                </a:solidFill>
                <a:latin typeface="Impact" pitchFamily="34" charset="0"/>
              </a:rPr>
              <a:t>йснювалася ротац</a:t>
            </a:r>
            <a:r>
              <a:rPr lang="uk-UA" sz="2000">
                <a:solidFill>
                  <a:schemeClr val="bg1"/>
                </a:solidFill>
                <a:latin typeface="Impact" pitchFamily="34" charset="0"/>
              </a:rPr>
              <a:t>і</a:t>
            </a:r>
            <a:r>
              <a:rPr lang="ru-RU" sz="2000">
                <a:solidFill>
                  <a:schemeClr val="bg1"/>
                </a:solidFill>
                <a:latin typeface="Impact" pitchFamily="34" charset="0"/>
              </a:rPr>
              <a:t>я б</a:t>
            </a:r>
            <a:r>
              <a:rPr lang="uk-UA" sz="2000">
                <a:solidFill>
                  <a:schemeClr val="bg1"/>
                </a:solidFill>
                <a:latin typeface="Impact" pitchFamily="34" charset="0"/>
              </a:rPr>
              <a:t>і</a:t>
            </a:r>
            <a:r>
              <a:rPr lang="ru-RU" sz="2000">
                <a:solidFill>
                  <a:schemeClr val="bg1"/>
                </a:solidFill>
                <a:latin typeface="Impact" pitchFamily="34" charset="0"/>
              </a:rPr>
              <a:t>йц</a:t>
            </a:r>
            <a:r>
              <a:rPr lang="uk-UA" sz="2000">
                <a:solidFill>
                  <a:schemeClr val="bg1"/>
                </a:solidFill>
                <a:latin typeface="Impact" pitchFamily="34" charset="0"/>
              </a:rPr>
              <a:t>і</a:t>
            </a:r>
            <a:r>
              <a:rPr lang="ru-RU" sz="2000">
                <a:solidFill>
                  <a:schemeClr val="bg1"/>
                </a:solidFill>
                <a:latin typeface="Impact" pitchFamily="34" charset="0"/>
              </a:rPr>
              <a:t>в. У цьому ж селищ</a:t>
            </a:r>
            <a:r>
              <a:rPr lang="en-US" sz="2000">
                <a:solidFill>
                  <a:schemeClr val="bg1"/>
                </a:solidFill>
                <a:latin typeface="Impact" pitchFamily="34" charset="0"/>
              </a:rPr>
              <a:t>I </a:t>
            </a:r>
            <a:r>
              <a:rPr lang="ru-RU" sz="2000">
                <a:solidFill>
                  <a:schemeClr val="bg1"/>
                </a:solidFill>
                <a:latin typeface="Impact" pitchFamily="34" charset="0"/>
              </a:rPr>
              <a:t>була розгорнута артилер</a:t>
            </a:r>
            <a:r>
              <a:rPr lang="uk-UA" sz="2000">
                <a:solidFill>
                  <a:schemeClr val="bg1"/>
                </a:solidFill>
                <a:latin typeface="Impact" pitchFamily="34" charset="0"/>
              </a:rPr>
              <a:t>і</a:t>
            </a:r>
            <a:r>
              <a:rPr lang="ru-RU" sz="2000">
                <a:solidFill>
                  <a:schemeClr val="bg1"/>
                </a:solidFill>
                <a:latin typeface="Impact" pitchFamily="34" charset="0"/>
              </a:rPr>
              <a:t>я вогневої п</a:t>
            </a:r>
            <a:r>
              <a:rPr lang="uk-UA" sz="2000">
                <a:solidFill>
                  <a:schemeClr val="bg1"/>
                </a:solidFill>
                <a:latin typeface="Impact" pitchFamily="34" charset="0"/>
              </a:rPr>
              <a:t>і</a:t>
            </a:r>
            <a:r>
              <a:rPr lang="ru-RU" sz="2000">
                <a:solidFill>
                  <a:schemeClr val="bg1"/>
                </a:solidFill>
                <a:latin typeface="Impact" pitchFamily="34" charset="0"/>
              </a:rPr>
              <a:t>дтримки.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843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extBox 10"/>
          <p:cNvSpPr txBox="1">
            <a:spLocks noChangeArrowheads="1"/>
          </p:cNvSpPr>
          <p:nvPr/>
        </p:nvSpPr>
        <p:spPr bwMode="auto">
          <a:xfrm>
            <a:off x="0" y="5670550"/>
            <a:ext cx="121920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chemeClr val="bg1"/>
                </a:solidFill>
                <a:latin typeface="Impact" pitchFamily="34" charset="0"/>
              </a:rPr>
              <a:t>Особливо потужні</a:t>
            </a:r>
            <a:r>
              <a:rPr lang="uk-UA" sz="2400">
                <a:solidFill>
                  <a:schemeClr val="bg1"/>
                </a:solidFill>
                <a:latin typeface="Impact" pitchFamily="34" charset="0"/>
              </a:rPr>
              <a:t>і</a:t>
            </a:r>
            <a:r>
              <a:rPr lang="en-US" sz="240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ru-RU" sz="2400">
                <a:solidFill>
                  <a:schemeClr val="bg1"/>
                </a:solidFill>
                <a:latin typeface="Impact" pitchFamily="34" charset="0"/>
              </a:rPr>
              <a:t>бої В ДАП почалися на початку 2014 р. Бойовики підірвали перекриття між поверхами. 13 с</a:t>
            </a:r>
            <a:r>
              <a:rPr lang="uk-UA" sz="2400">
                <a:solidFill>
                  <a:schemeClr val="bg1"/>
                </a:solidFill>
                <a:latin typeface="Impact" pitchFamily="34" charset="0"/>
              </a:rPr>
              <a:t>і</a:t>
            </a:r>
            <a:r>
              <a:rPr lang="ru-RU" sz="2400">
                <a:solidFill>
                  <a:schemeClr val="bg1"/>
                </a:solidFill>
                <a:latin typeface="Impact" pitchFamily="34" charset="0"/>
              </a:rPr>
              <a:t>чня п</a:t>
            </a:r>
            <a:r>
              <a:rPr lang="uk-UA" sz="2400">
                <a:solidFill>
                  <a:schemeClr val="bg1"/>
                </a:solidFill>
                <a:latin typeface="Impact" pitchFamily="34" charset="0"/>
              </a:rPr>
              <a:t>і</a:t>
            </a:r>
            <a:r>
              <a:rPr lang="ru-RU" sz="2400">
                <a:solidFill>
                  <a:schemeClr val="bg1"/>
                </a:solidFill>
                <a:latin typeface="Impact" pitchFamily="34" charset="0"/>
              </a:rPr>
              <a:t>сля к</a:t>
            </a:r>
            <a:r>
              <a:rPr lang="uk-UA" sz="2400">
                <a:solidFill>
                  <a:schemeClr val="bg1"/>
                </a:solidFill>
                <a:latin typeface="Impact" pitchFamily="34" charset="0"/>
              </a:rPr>
              <a:t>і</a:t>
            </a:r>
            <a:r>
              <a:rPr lang="ru-RU" sz="2400">
                <a:solidFill>
                  <a:schemeClr val="bg1"/>
                </a:solidFill>
                <a:latin typeface="Impact" pitchFamily="34" charset="0"/>
              </a:rPr>
              <a:t>лькох м</a:t>
            </a:r>
            <a:r>
              <a:rPr lang="uk-UA" sz="2400">
                <a:solidFill>
                  <a:schemeClr val="bg1"/>
                </a:solidFill>
                <a:latin typeface="Impact" pitchFamily="34" charset="0"/>
              </a:rPr>
              <a:t>і</a:t>
            </a:r>
            <a:r>
              <a:rPr lang="ru-RU" sz="2400">
                <a:solidFill>
                  <a:schemeClr val="bg1"/>
                </a:solidFill>
                <a:latin typeface="Impact" pitchFamily="34" charset="0"/>
              </a:rPr>
              <a:t>сяц</a:t>
            </a:r>
            <a:r>
              <a:rPr lang="uk-UA" sz="2400">
                <a:solidFill>
                  <a:schemeClr val="bg1"/>
                </a:solidFill>
                <a:latin typeface="Impact" pitchFamily="34" charset="0"/>
              </a:rPr>
              <a:t>і</a:t>
            </a:r>
            <a:r>
              <a:rPr lang="ru-RU" sz="2400">
                <a:solidFill>
                  <a:schemeClr val="bg1"/>
                </a:solidFill>
                <a:latin typeface="Impact" pitchFamily="34" charset="0"/>
              </a:rPr>
              <a:t>в обстр</a:t>
            </a:r>
            <a:r>
              <a:rPr lang="uk-UA" sz="2400">
                <a:solidFill>
                  <a:schemeClr val="bg1"/>
                </a:solidFill>
                <a:latin typeface="Impact" pitchFamily="34" charset="0"/>
              </a:rPr>
              <a:t>і</a:t>
            </a:r>
            <a:r>
              <a:rPr lang="ru-RU" sz="2400">
                <a:solidFill>
                  <a:schemeClr val="bg1"/>
                </a:solidFill>
                <a:latin typeface="Impact" pitchFamily="34" charset="0"/>
              </a:rPr>
              <a:t>л</a:t>
            </a:r>
            <a:r>
              <a:rPr lang="uk-UA" sz="2400">
                <a:solidFill>
                  <a:schemeClr val="bg1"/>
                </a:solidFill>
                <a:latin typeface="Impact" pitchFamily="34" charset="0"/>
              </a:rPr>
              <a:t>і</a:t>
            </a:r>
            <a:r>
              <a:rPr lang="ru-RU" sz="2400">
                <a:solidFill>
                  <a:schemeClr val="bg1"/>
                </a:solidFill>
                <a:latin typeface="Impact" pitchFamily="34" charset="0"/>
              </a:rPr>
              <a:t>в, була зруйнована вежа, на якій весь цей час майор</a:t>
            </a:r>
            <a:r>
              <a:rPr lang="uk-UA" sz="2400">
                <a:solidFill>
                  <a:schemeClr val="bg1"/>
                </a:solidFill>
                <a:latin typeface="Impact" pitchFamily="34" charset="0"/>
              </a:rPr>
              <a:t>і</a:t>
            </a:r>
            <a:r>
              <a:rPr lang="ru-RU" sz="2400">
                <a:solidFill>
                  <a:schemeClr val="bg1"/>
                </a:solidFill>
                <a:latin typeface="Impact" pitchFamily="34" charset="0"/>
              </a:rPr>
              <a:t>в український прапор. </a:t>
            </a:r>
          </a:p>
        </p:txBody>
      </p:sp>
      <p:sp>
        <p:nvSpPr>
          <p:cNvPr id="19459" name="TextBox 5"/>
          <p:cNvSpPr txBox="1">
            <a:spLocks noChangeArrowheads="1"/>
          </p:cNvSpPr>
          <p:nvPr/>
        </p:nvSpPr>
        <p:spPr bwMode="auto">
          <a:xfrm>
            <a:off x="0" y="-60325"/>
            <a:ext cx="225583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latin typeface="Calibri" pitchFamily="34" charset="0"/>
              </a:rPr>
              <a:t>2014</a:t>
            </a:r>
          </a:p>
        </p:txBody>
      </p:sp>
      <p:sp>
        <p:nvSpPr>
          <p:cNvPr id="19460" name="TextBox 11"/>
          <p:cNvSpPr txBox="1">
            <a:spLocks noChangeArrowheads="1"/>
          </p:cNvSpPr>
          <p:nvPr/>
        </p:nvSpPr>
        <p:spPr bwMode="auto">
          <a:xfrm>
            <a:off x="9850438" y="-60325"/>
            <a:ext cx="234156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latin typeface="Calibri" pitchFamily="34" charset="0"/>
              </a:rPr>
              <a:t>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0482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173413" y="3833813"/>
            <a:ext cx="6345237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spc="50" dirty="0">
                <a:solidFill>
                  <a:schemeClr val="bg1"/>
                </a:solidFill>
                <a:latin typeface="Impact" panose="020B0806030902050204" pitchFamily="34" charset="0"/>
              </a:rPr>
              <a:t>«Я не знаю, кто там сидит, но это не люди - это киборги!»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27838" y="4911725"/>
            <a:ext cx="5381625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spc="50" dirty="0">
                <a:solidFill>
                  <a:schemeClr val="bg1"/>
                </a:solidFill>
                <a:latin typeface="Impact" panose="020B0806030902050204" pitchFamily="34" charset="0"/>
              </a:rPr>
              <a:t>Зі слів полоненого бойовика</a:t>
            </a:r>
            <a:endParaRPr lang="ru-RU" sz="2800" spc="5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1506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Прямоугольник 6"/>
          <p:cNvSpPr/>
          <p:nvPr/>
        </p:nvSpPr>
        <p:spPr>
          <a:xfrm>
            <a:off x="0" y="5791200"/>
            <a:ext cx="12192000" cy="1066800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508" name="TextBox 7"/>
          <p:cNvSpPr txBox="1">
            <a:spLocks noChangeArrowheads="1"/>
          </p:cNvSpPr>
          <p:nvPr/>
        </p:nvSpPr>
        <p:spPr bwMode="auto">
          <a:xfrm>
            <a:off x="0" y="5791200"/>
            <a:ext cx="12192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>
                <a:latin typeface="Impact" pitchFamily="34" charset="0"/>
              </a:rPr>
              <a:t>Полонені кіборги на вулицях Донецька 9 травня 2015 р.</a:t>
            </a:r>
          </a:p>
          <a:p>
            <a:pPr algn="ctr"/>
            <a:r>
              <a:rPr lang="uk-UA" sz="2800">
                <a:latin typeface="Impact" pitchFamily="34" charset="0"/>
              </a:rPr>
              <a:t>Багато героїв пройшли через полон та тортури.</a:t>
            </a:r>
            <a:endParaRPr lang="ru-RU" sz="2800"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356</Words>
  <Application>Microsoft Office PowerPoint</Application>
  <PresentationFormat>Произвольный</PresentationFormat>
  <Paragraphs>24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 Light</vt:lpstr>
      <vt:lpstr>Calibri</vt:lpstr>
      <vt:lpstr>Bebas Neue Cyrillic</vt:lpstr>
      <vt:lpstr>Impact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Admin</cp:lastModifiedBy>
  <cp:revision>18</cp:revision>
  <dcterms:created xsi:type="dcterms:W3CDTF">2019-11-17T12:27:46Z</dcterms:created>
  <dcterms:modified xsi:type="dcterms:W3CDTF">2019-11-19T06:17:40Z</dcterms:modified>
</cp:coreProperties>
</file>