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5AD6"/>
    <a:srgbClr val="6666FF"/>
    <a:srgbClr val="3333CC"/>
    <a:srgbClr val="0066FF"/>
    <a:srgbClr val="273490"/>
    <a:srgbClr val="FF9933"/>
    <a:srgbClr val="800080"/>
    <a:srgbClr val="2788C5"/>
    <a:srgbClr val="E3AE3C"/>
    <a:srgbClr val="112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9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0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6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95967" y="1839081"/>
            <a:ext cx="7589898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uk-UA" sz="2000" b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Рівень вищої освіти: </a:t>
            </a:r>
          </a:p>
          <a:p>
            <a:pPr algn="ctr"/>
            <a:r>
              <a:rPr lang="uk-UA" sz="2000" b="1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БАКАЛАВР</a:t>
            </a:r>
            <a:endParaRPr lang="uk-UA" sz="2000" b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endParaRPr lang="uk-UA" sz="2000" b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Вибіркова дисципліна: </a:t>
            </a:r>
          </a:p>
          <a:p>
            <a:pPr algn="ctr"/>
            <a:r>
              <a:rPr lang="ru-RU" sz="2000" b="1" dirty="0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КОМП'ЮТЕРНІ ТЕХНОЛОГІЇ В УПРАВЛІННІ ПРОЕКТАМИ</a:t>
            </a:r>
          </a:p>
          <a:p>
            <a:pPr algn="ctr"/>
            <a:endParaRPr lang="uk-UA" sz="2000" b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Викладач:</a:t>
            </a:r>
            <a:r>
              <a:rPr lang="uk-UA" sz="2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</a:p>
          <a:p>
            <a:pPr algn="ctr"/>
            <a:r>
              <a:rPr lang="uk-UA" sz="2000" b="1" dirty="0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ЧЕВЕРДА СЕРГІЙ СЕРГІЙОВИЧ </a:t>
            </a:r>
          </a:p>
          <a:p>
            <a:pPr algn="ctr"/>
            <a:r>
              <a:rPr lang="uk-UA" sz="2000" b="1" dirty="0" err="1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к.е.н</a:t>
            </a:r>
            <a:r>
              <a:rPr lang="uk-UA" sz="2000" b="1" dirty="0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., доцент </a:t>
            </a:r>
            <a:endParaRPr lang="en-US" sz="2000" b="1" dirty="0">
              <a:solidFill>
                <a:srgbClr val="27349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endParaRPr lang="en-US" sz="2000" dirty="0">
              <a:solidFill>
                <a:srgbClr val="006666"/>
              </a:solidFill>
            </a:endParaRP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74067" y="111954"/>
            <a:ext cx="33015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ЗАПОРІЗЬКИЙ НАЦІОНАЛЬНИЙ УНІВЕРСИТЕТ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486" y="-412350"/>
            <a:ext cx="1590594" cy="2251431"/>
          </a:xfrm>
          <a:prstGeom prst="rect">
            <a:avLst/>
          </a:prstGeom>
        </p:spPr>
      </p:pic>
      <p:pic>
        <p:nvPicPr>
          <p:cNvPr id="9" name="Picture 9" descr="https://econom.znu.edu.ua/wp-content/uploads/2020/05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27" y="5544825"/>
            <a:ext cx="1217596" cy="1217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338423" y="6116090"/>
            <a:ext cx="22445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ЕКОНОМІЧНИЙ </a:t>
            </a:r>
          </a:p>
          <a:p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ФАКУЛЬТЕТ </a:t>
            </a:r>
          </a:p>
        </p:txBody>
      </p:sp>
    </p:spTree>
    <p:extLst>
      <p:ext uri="{BB962C8B-B14F-4D97-AF65-F5344CB8AC3E}">
        <p14:creationId xmlns:p14="http://schemas.microsoft.com/office/powerpoint/2010/main" val="147722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5858626" y="169076"/>
            <a:ext cx="21957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solidFill>
                  <a:schemeClr val="bg1"/>
                </a:solidFill>
                <a:latin typeface="Arial Black" panose="020B0A04020102020204" pitchFamily="34" charset="0"/>
              </a:rPr>
              <a:t>ЗАПОРІЗЬКИЙ НАЦІОНАЛЬНИЙ УНІВЕРСИТЕТ</a:t>
            </a: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359" y="-333972"/>
            <a:ext cx="1232641" cy="1744761"/>
          </a:xfrm>
          <a:prstGeom prst="rect">
            <a:avLst/>
          </a:prstGeom>
        </p:spPr>
      </p:pic>
      <p:pic>
        <p:nvPicPr>
          <p:cNvPr id="58" name="Picture 9" descr="https://econom.znu.edu.ua/wp-content/uploads/2020/05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5" y="0"/>
            <a:ext cx="957713" cy="95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Прямоугольник 58"/>
          <p:cNvSpPr/>
          <p:nvPr/>
        </p:nvSpPr>
        <p:spPr>
          <a:xfrm rot="19664937">
            <a:off x="93186" y="809545"/>
            <a:ext cx="19331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ЕКОНОМІЧНИЙ </a:t>
            </a:r>
          </a:p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ФАКУЛЬТЕТ 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02035" y="2239450"/>
            <a:ext cx="3467334" cy="1728675"/>
            <a:chOff x="244434" y="2337395"/>
            <a:chExt cx="3138575" cy="1219649"/>
          </a:xfrm>
        </p:grpSpPr>
        <p:sp>
          <p:nvSpPr>
            <p:cNvPr id="4" name="Полилиния 3"/>
            <p:cNvSpPr/>
            <p:nvPr/>
          </p:nvSpPr>
          <p:spPr>
            <a:xfrm>
              <a:off x="244434" y="2337395"/>
              <a:ext cx="3138575" cy="501716"/>
            </a:xfrm>
            <a:custGeom>
              <a:avLst/>
              <a:gdLst>
                <a:gd name="connsiteX0" fmla="*/ 0 w 3138575"/>
                <a:gd name="connsiteY0" fmla="*/ 185760 h 1857600"/>
                <a:gd name="connsiteX1" fmla="*/ 185760 w 3138575"/>
                <a:gd name="connsiteY1" fmla="*/ 0 h 1857600"/>
                <a:gd name="connsiteX2" fmla="*/ 2952815 w 3138575"/>
                <a:gd name="connsiteY2" fmla="*/ 0 h 1857600"/>
                <a:gd name="connsiteX3" fmla="*/ 3138575 w 3138575"/>
                <a:gd name="connsiteY3" fmla="*/ 185760 h 1857600"/>
                <a:gd name="connsiteX4" fmla="*/ 3138575 w 3138575"/>
                <a:gd name="connsiteY4" fmla="*/ 1671840 h 1857600"/>
                <a:gd name="connsiteX5" fmla="*/ 2952815 w 3138575"/>
                <a:gd name="connsiteY5" fmla="*/ 1857600 h 1857600"/>
                <a:gd name="connsiteX6" fmla="*/ 185760 w 3138575"/>
                <a:gd name="connsiteY6" fmla="*/ 1857600 h 1857600"/>
                <a:gd name="connsiteX7" fmla="*/ 0 w 3138575"/>
                <a:gd name="connsiteY7" fmla="*/ 1671840 h 1857600"/>
                <a:gd name="connsiteX8" fmla="*/ 0 w 3138575"/>
                <a:gd name="connsiteY8" fmla="*/ 185760 h 1857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38575" h="1857600">
                  <a:moveTo>
                    <a:pt x="0" y="185760"/>
                  </a:moveTo>
                  <a:cubicBezTo>
                    <a:pt x="0" y="83168"/>
                    <a:pt x="83168" y="0"/>
                    <a:pt x="185760" y="0"/>
                  </a:cubicBezTo>
                  <a:lnTo>
                    <a:pt x="2952815" y="0"/>
                  </a:lnTo>
                  <a:cubicBezTo>
                    <a:pt x="3055407" y="0"/>
                    <a:pt x="3138575" y="83168"/>
                    <a:pt x="3138575" y="185760"/>
                  </a:cubicBezTo>
                  <a:lnTo>
                    <a:pt x="3138575" y="1671840"/>
                  </a:lnTo>
                  <a:cubicBezTo>
                    <a:pt x="3138575" y="1774432"/>
                    <a:pt x="3055407" y="1857600"/>
                    <a:pt x="2952815" y="1857600"/>
                  </a:cubicBezTo>
                  <a:lnTo>
                    <a:pt x="185760" y="1857600"/>
                  </a:lnTo>
                  <a:cubicBezTo>
                    <a:pt x="83168" y="1857600"/>
                    <a:pt x="0" y="1774432"/>
                    <a:pt x="0" y="1671840"/>
                  </a:cubicBezTo>
                  <a:lnTo>
                    <a:pt x="0" y="185760"/>
                  </a:lnTo>
                  <a:close/>
                </a:path>
              </a:pathLst>
            </a:custGeom>
            <a:solidFill>
              <a:srgbClr val="FFFF00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5816" tIns="305816" rIns="305816" bIns="783030" numCol="1" spcCol="1270" anchor="t" anchorCtr="0">
              <a:noAutofit/>
            </a:bodyPr>
            <a:lstStyle/>
            <a:p>
              <a:pPr lvl="0" algn="l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>
                  <a:solidFill>
                    <a:sysClr val="windowText" lastClr="000000"/>
                  </a:solidFill>
                  <a:latin typeface="Arial Black" panose="020B0A04020102020204" pitchFamily="34" charset="0"/>
                </a:rPr>
                <a:t>МЕТА: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244434" y="3055328"/>
              <a:ext cx="2146371" cy="501716"/>
            </a:xfrm>
            <a:custGeom>
              <a:avLst/>
              <a:gdLst>
                <a:gd name="connsiteX0" fmla="*/ 0 w 3138575"/>
                <a:gd name="connsiteY0" fmla="*/ 185760 h 1857600"/>
                <a:gd name="connsiteX1" fmla="*/ 185760 w 3138575"/>
                <a:gd name="connsiteY1" fmla="*/ 0 h 1857600"/>
                <a:gd name="connsiteX2" fmla="*/ 2952815 w 3138575"/>
                <a:gd name="connsiteY2" fmla="*/ 0 h 1857600"/>
                <a:gd name="connsiteX3" fmla="*/ 3138575 w 3138575"/>
                <a:gd name="connsiteY3" fmla="*/ 185760 h 1857600"/>
                <a:gd name="connsiteX4" fmla="*/ 3138575 w 3138575"/>
                <a:gd name="connsiteY4" fmla="*/ 1671840 h 1857600"/>
                <a:gd name="connsiteX5" fmla="*/ 2952815 w 3138575"/>
                <a:gd name="connsiteY5" fmla="*/ 1857600 h 1857600"/>
                <a:gd name="connsiteX6" fmla="*/ 185760 w 3138575"/>
                <a:gd name="connsiteY6" fmla="*/ 1857600 h 1857600"/>
                <a:gd name="connsiteX7" fmla="*/ 0 w 3138575"/>
                <a:gd name="connsiteY7" fmla="*/ 1671840 h 1857600"/>
                <a:gd name="connsiteX8" fmla="*/ 0 w 3138575"/>
                <a:gd name="connsiteY8" fmla="*/ 185760 h 1857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38575" h="1857600">
                  <a:moveTo>
                    <a:pt x="0" y="185760"/>
                  </a:moveTo>
                  <a:cubicBezTo>
                    <a:pt x="0" y="83168"/>
                    <a:pt x="83168" y="0"/>
                    <a:pt x="185760" y="0"/>
                  </a:cubicBezTo>
                  <a:lnTo>
                    <a:pt x="2952815" y="0"/>
                  </a:lnTo>
                  <a:cubicBezTo>
                    <a:pt x="3055407" y="0"/>
                    <a:pt x="3138575" y="83168"/>
                    <a:pt x="3138575" y="185760"/>
                  </a:cubicBezTo>
                  <a:lnTo>
                    <a:pt x="3138575" y="1671840"/>
                  </a:lnTo>
                  <a:cubicBezTo>
                    <a:pt x="3138575" y="1774432"/>
                    <a:pt x="3055407" y="1857600"/>
                    <a:pt x="2952815" y="1857600"/>
                  </a:cubicBezTo>
                  <a:lnTo>
                    <a:pt x="185760" y="1857600"/>
                  </a:lnTo>
                  <a:cubicBezTo>
                    <a:pt x="83168" y="1857600"/>
                    <a:pt x="0" y="1774432"/>
                    <a:pt x="0" y="1671840"/>
                  </a:cubicBezTo>
                  <a:lnTo>
                    <a:pt x="0" y="18576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2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5816" tIns="305816" rIns="305816" bIns="783030" numCol="1" spcCol="1270" anchor="t" anchorCtr="0">
              <a:noAutofit/>
            </a:bodyPr>
            <a:lstStyle/>
            <a:p>
              <a:pPr lvl="0" algn="l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>
                  <a:latin typeface="Arial Black" panose="020B0A04020102020204" pitchFamily="34" charset="0"/>
                </a:rPr>
                <a:t>ЗАВДАННЯ:</a:t>
              </a:r>
            </a:p>
          </p:txBody>
        </p:sp>
      </p:grp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917422" y="1119309"/>
            <a:ext cx="6224857" cy="783193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КОМП'ЮТЕРНІ ТЕХНОЛОГІЇ В УПРАВЛІННІ ПРОЕКТАМИ</a:t>
            </a:r>
          </a:p>
        </p:txBody>
      </p:sp>
      <p:pic>
        <p:nvPicPr>
          <p:cNvPr id="2050" name="Picture 2" descr="meta – Neila Cristina Fran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1" y="4467900"/>
            <a:ext cx="1357731" cy="135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Блок-схема: альтернативный процесс 10"/>
          <p:cNvSpPr/>
          <p:nvPr/>
        </p:nvSpPr>
        <p:spPr>
          <a:xfrm>
            <a:off x="1611086" y="2125074"/>
            <a:ext cx="7262948" cy="884903"/>
          </a:xfrm>
          <a:prstGeom prst="flowChartAlternateProcess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формування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у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майбутніх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фахівців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належних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практичних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умінь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і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навичок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застосування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універсального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інструментарію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розробки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та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реалізації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універсальних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проектів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для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досягнення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ефективного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функціонування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й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розвитку</a:t>
            </a:r>
            <a:r>
              <a:rPr lang="ru-RU" sz="1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підприємств</a:t>
            </a:r>
            <a:endParaRPr lang="ru-RU" sz="1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2185850" y="3197599"/>
            <a:ext cx="6688184" cy="3660402"/>
          </a:xfrm>
          <a:prstGeom prst="flowChartAlternateProcess">
            <a:avLst/>
          </a:prstGeom>
          <a:solidFill>
            <a:schemeClr val="bg1"/>
          </a:solidFill>
          <a:ln w="57150">
            <a:solidFill>
              <a:srgbClr val="2788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засвоїти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основні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теоретичні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методичні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та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організаційні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основи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проектного менеджменту; 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оволодіти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методами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управління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проектами на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всіх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фазах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життєвого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циклу проекту; 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ознайомитися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з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особливостями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принципами та задачами проектного менеджменту у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сфері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інформатизації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; 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ознайомитися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з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можливостями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найбільш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поширених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в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Україні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програмних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засобів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управління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проектами; 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набути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практичних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навичок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створення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інформаційної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системи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управління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проектами у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середовищі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en-US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MS Excel, MS Project, Project Expert, </a:t>
            </a:r>
            <a:r>
              <a:rPr lang="en-US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Atlassian</a:t>
            </a:r>
            <a:r>
              <a:rPr lang="en-US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Jira; </a:t>
            </a:r>
            <a:endParaRPr lang="uk-UA" sz="1200" dirty="0">
              <a:solidFill>
                <a:sysClr val="windowText" lastClr="000000"/>
              </a:solidFill>
              <a:latin typeface="Arial Black" panose="020B0A04020102020204" pitchFamily="34" charset="0"/>
            </a:endParaRP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отримати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практичні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навички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організації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планування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контролю та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регулювання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процесів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управління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ІТ-проектами; 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навчитися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застосовувати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набуті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знання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з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управління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проектами при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здійсненні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проектів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інформатизації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соціально-економічний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об’єктів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реінжинірингу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бізнеспроцесів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консалтингових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проектів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пов’язаних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із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впровадженням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інформаційних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технологій</a:t>
            </a:r>
            <a:r>
              <a:rPr lang="ru-RU" sz="1200" dirty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solidFill>
                  <a:sysClr val="windowText" lastClr="000000"/>
                </a:solidFill>
                <a:latin typeface="Arial Black" panose="020B0A04020102020204" pitchFamily="34" charset="0"/>
              </a:rPr>
              <a:t>тощо</a:t>
            </a:r>
            <a:endParaRPr lang="ru-RU" sz="1200" dirty="0">
              <a:solidFill>
                <a:sysClr val="windowText" lastClr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6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5858626" y="169076"/>
            <a:ext cx="21957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solidFill>
                  <a:schemeClr val="bg1"/>
                </a:solidFill>
                <a:latin typeface="Arial Black" panose="020B0A04020102020204" pitchFamily="34" charset="0"/>
              </a:rPr>
              <a:t>ЗАПОРІЗЬКИЙ НАЦІОНАЛЬНИЙ УНІВЕРСИТЕТ</a:t>
            </a: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359" y="-333972"/>
            <a:ext cx="1232641" cy="1744761"/>
          </a:xfrm>
          <a:prstGeom prst="rect">
            <a:avLst/>
          </a:prstGeom>
        </p:spPr>
      </p:pic>
      <p:pic>
        <p:nvPicPr>
          <p:cNvPr id="58" name="Picture 9" descr="https://econom.znu.edu.ua/wp-content/uploads/2020/05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5" y="0"/>
            <a:ext cx="957713" cy="95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Прямоугольник 58"/>
          <p:cNvSpPr/>
          <p:nvPr/>
        </p:nvSpPr>
        <p:spPr>
          <a:xfrm rot="19664937">
            <a:off x="93186" y="809545"/>
            <a:ext cx="19331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ЕКОНОМІЧНИЙ </a:t>
            </a:r>
          </a:p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ФАКУЛЬТЕТ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313510" y="1849236"/>
            <a:ext cx="8708570" cy="4847655"/>
            <a:chOff x="2349382" y="1880047"/>
            <a:chExt cx="8564448" cy="4789757"/>
          </a:xfrm>
        </p:grpSpPr>
        <p:sp>
          <p:nvSpPr>
            <p:cNvPr id="5" name="Полилиния 4"/>
            <p:cNvSpPr/>
            <p:nvPr/>
          </p:nvSpPr>
          <p:spPr>
            <a:xfrm rot="3371501">
              <a:off x="3021866" y="5360081"/>
              <a:ext cx="1364226" cy="273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666"/>
                  </a:moveTo>
                  <a:lnTo>
                    <a:pt x="1364226" y="13666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matte"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олилиния 5"/>
            <p:cNvSpPr/>
            <p:nvPr/>
          </p:nvSpPr>
          <p:spPr>
            <a:xfrm rot="1740192">
              <a:off x="3401224" y="4882893"/>
              <a:ext cx="1223715" cy="273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666"/>
                  </a:moveTo>
                  <a:lnTo>
                    <a:pt x="1223715" y="13666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matte"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3477955" y="4328604"/>
              <a:ext cx="1227981" cy="273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666"/>
                  </a:moveTo>
                  <a:lnTo>
                    <a:pt x="1227981" y="13666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matte"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 rot="19859808">
              <a:off x="3401224" y="3774314"/>
              <a:ext cx="1223715" cy="273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666"/>
                  </a:moveTo>
                  <a:lnTo>
                    <a:pt x="1223715" y="13666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matte"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 rot="18228499">
              <a:off x="3021866" y="3297126"/>
              <a:ext cx="1364226" cy="273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666"/>
                  </a:moveTo>
                  <a:lnTo>
                    <a:pt x="1364226" y="13666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matte"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Овал 10"/>
            <p:cNvSpPr/>
            <p:nvPr/>
          </p:nvSpPr>
          <p:spPr>
            <a:xfrm>
              <a:off x="2349382" y="3678404"/>
              <a:ext cx="1327733" cy="1327733"/>
            </a:xfrm>
            <a:prstGeom prst="ellipse">
              <a:avLst/>
            </a:prstGeom>
            <a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7000" r="-7000"/>
              </a:stretch>
            </a:blipFill>
            <a:ln w="57150">
              <a:solidFill>
                <a:srgbClr val="27349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3906830" y="2014737"/>
              <a:ext cx="796640" cy="796640"/>
            </a:xfrm>
            <a:custGeom>
              <a:avLst/>
              <a:gdLst>
                <a:gd name="connsiteX0" fmla="*/ 0 w 796640"/>
                <a:gd name="connsiteY0" fmla="*/ 398320 h 796640"/>
                <a:gd name="connsiteX1" fmla="*/ 398320 w 796640"/>
                <a:gd name="connsiteY1" fmla="*/ 0 h 796640"/>
                <a:gd name="connsiteX2" fmla="*/ 796640 w 796640"/>
                <a:gd name="connsiteY2" fmla="*/ 398320 h 796640"/>
                <a:gd name="connsiteX3" fmla="*/ 398320 w 796640"/>
                <a:gd name="connsiteY3" fmla="*/ 796640 h 796640"/>
                <a:gd name="connsiteX4" fmla="*/ 0 w 796640"/>
                <a:gd name="connsiteY4" fmla="*/ 39832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640" h="796640">
                  <a:moveTo>
                    <a:pt x="0" y="398320"/>
                  </a:moveTo>
                  <a:cubicBezTo>
                    <a:pt x="0" y="178334"/>
                    <a:pt x="178334" y="0"/>
                    <a:pt x="398320" y="0"/>
                  </a:cubicBezTo>
                  <a:cubicBezTo>
                    <a:pt x="618306" y="0"/>
                    <a:pt x="796640" y="178334"/>
                    <a:pt x="796640" y="398320"/>
                  </a:cubicBezTo>
                  <a:cubicBezTo>
                    <a:pt x="796640" y="618306"/>
                    <a:pt x="618306" y="796640"/>
                    <a:pt x="398320" y="796640"/>
                  </a:cubicBezTo>
                  <a:cubicBezTo>
                    <a:pt x="178334" y="796640"/>
                    <a:pt x="0" y="618306"/>
                    <a:pt x="0" y="39832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2079139"/>
                <a:satOff val="-9594"/>
                <a:lumOff val="353"/>
                <a:alphaOff val="0"/>
              </a:schemeClr>
            </a:fillRef>
            <a:effectRef idx="2">
              <a:schemeClr val="accent4">
                <a:hueOff val="2079139"/>
                <a:satOff val="-9594"/>
                <a:lumOff val="3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160" tIns="140160" rIns="140160" bIns="14016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kern="1200" dirty="0"/>
                <a:t> 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783134" y="1880047"/>
              <a:ext cx="6130696" cy="796640"/>
            </a:xfrm>
            <a:custGeom>
              <a:avLst/>
              <a:gdLst>
                <a:gd name="connsiteX0" fmla="*/ 0 w 1194960"/>
                <a:gd name="connsiteY0" fmla="*/ 0 h 796640"/>
                <a:gd name="connsiteX1" fmla="*/ 1194960 w 1194960"/>
                <a:gd name="connsiteY1" fmla="*/ 0 h 796640"/>
                <a:gd name="connsiteX2" fmla="*/ 1194960 w 1194960"/>
                <a:gd name="connsiteY2" fmla="*/ 796640 h 796640"/>
                <a:gd name="connsiteX3" fmla="*/ 0 w 1194960"/>
                <a:gd name="connsiteY3" fmla="*/ 796640 h 796640"/>
                <a:gd name="connsiteX4" fmla="*/ 0 w 1194960"/>
                <a:gd name="connsiteY4" fmla="*/ 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960" h="796640">
                  <a:moveTo>
                    <a:pt x="0" y="0"/>
                  </a:moveTo>
                  <a:lnTo>
                    <a:pt x="1194960" y="0"/>
                  </a:lnTo>
                  <a:lnTo>
                    <a:pt x="1194960" y="796640"/>
                  </a:lnTo>
                  <a:lnTo>
                    <a:pt x="0" y="796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sz="1400" dirty="0">
                  <a:solidFill>
                    <a:srgbClr val="273490"/>
                  </a:solidFill>
                  <a:latin typeface="Arial Black" panose="020B0A04020102020204" pitchFamily="34" charset="0"/>
                </a:rPr>
                <a:t>– застосовувати комп’ютерні технології та програмне забезпечення з обробки даних для вирішення економічних завдань, аналізу інформації та підготовки аналітичних звітів</a:t>
              </a:r>
              <a:endParaRPr lang="ru-RU" sz="2000" kern="1200" dirty="0">
                <a:solidFill>
                  <a:srgbClr val="27349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4498256" y="2899867"/>
              <a:ext cx="796640" cy="796640"/>
            </a:xfrm>
            <a:custGeom>
              <a:avLst/>
              <a:gdLst>
                <a:gd name="connsiteX0" fmla="*/ 0 w 796640"/>
                <a:gd name="connsiteY0" fmla="*/ 398320 h 796640"/>
                <a:gd name="connsiteX1" fmla="*/ 398320 w 796640"/>
                <a:gd name="connsiteY1" fmla="*/ 0 h 796640"/>
                <a:gd name="connsiteX2" fmla="*/ 796640 w 796640"/>
                <a:gd name="connsiteY2" fmla="*/ 398320 h 796640"/>
                <a:gd name="connsiteX3" fmla="*/ 398320 w 796640"/>
                <a:gd name="connsiteY3" fmla="*/ 796640 h 796640"/>
                <a:gd name="connsiteX4" fmla="*/ 0 w 796640"/>
                <a:gd name="connsiteY4" fmla="*/ 39832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640" h="796640">
                  <a:moveTo>
                    <a:pt x="0" y="398320"/>
                  </a:moveTo>
                  <a:cubicBezTo>
                    <a:pt x="0" y="178334"/>
                    <a:pt x="178334" y="0"/>
                    <a:pt x="398320" y="0"/>
                  </a:cubicBezTo>
                  <a:cubicBezTo>
                    <a:pt x="618306" y="0"/>
                    <a:pt x="796640" y="178334"/>
                    <a:pt x="796640" y="398320"/>
                  </a:cubicBezTo>
                  <a:cubicBezTo>
                    <a:pt x="796640" y="618306"/>
                    <a:pt x="618306" y="796640"/>
                    <a:pt x="398320" y="796640"/>
                  </a:cubicBezTo>
                  <a:cubicBezTo>
                    <a:pt x="178334" y="796640"/>
                    <a:pt x="0" y="618306"/>
                    <a:pt x="0" y="39832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4158277"/>
                <a:satOff val="-19187"/>
                <a:lumOff val="706"/>
                <a:alphaOff val="0"/>
              </a:schemeClr>
            </a:fillRef>
            <a:effectRef idx="2">
              <a:schemeClr val="accent4">
                <a:hueOff val="4158277"/>
                <a:satOff val="-19187"/>
                <a:lumOff val="70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160" tIns="140160" rIns="140160" bIns="14016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700" kern="1200" dirty="0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5374560" y="2899867"/>
              <a:ext cx="5539270" cy="796640"/>
            </a:xfrm>
            <a:custGeom>
              <a:avLst/>
              <a:gdLst>
                <a:gd name="connsiteX0" fmla="*/ 0 w 1194960"/>
                <a:gd name="connsiteY0" fmla="*/ 0 h 796640"/>
                <a:gd name="connsiteX1" fmla="*/ 1194960 w 1194960"/>
                <a:gd name="connsiteY1" fmla="*/ 0 h 796640"/>
                <a:gd name="connsiteX2" fmla="*/ 1194960 w 1194960"/>
                <a:gd name="connsiteY2" fmla="*/ 796640 h 796640"/>
                <a:gd name="connsiteX3" fmla="*/ 0 w 1194960"/>
                <a:gd name="connsiteY3" fmla="*/ 796640 h 796640"/>
                <a:gd name="connsiteX4" fmla="*/ 0 w 1194960"/>
                <a:gd name="connsiteY4" fmla="*/ 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960" h="796640">
                  <a:moveTo>
                    <a:pt x="0" y="0"/>
                  </a:moveTo>
                  <a:lnTo>
                    <a:pt x="1194960" y="0"/>
                  </a:lnTo>
                  <a:lnTo>
                    <a:pt x="1194960" y="796640"/>
                  </a:lnTo>
                  <a:lnTo>
                    <a:pt x="0" y="796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i="1" dirty="0"/>
                <a:t> </a:t>
              </a:r>
              <a:r>
                <a:rPr lang="uk-UA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– виявляти проблеми економічного характеру при аналізі конкретних ситуацій, пропонувати способи їх вирішення, </a:t>
              </a:r>
              <a:r>
                <a:rPr lang="ru-RU" sz="1400" dirty="0" err="1">
                  <a:solidFill>
                    <a:schemeClr val="tx1"/>
                  </a:solidFill>
                  <a:latin typeface="Arial Black" panose="020B0A04020102020204" pitchFamily="34" charset="0"/>
                </a:rPr>
                <a:t>впроваджувати</a:t>
              </a:r>
              <a:r>
                <a:rPr lang="ru-RU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 у роботу </a:t>
              </a:r>
              <a:r>
                <a:rPr lang="ru-RU" sz="1400" dirty="0" err="1">
                  <a:solidFill>
                    <a:schemeClr val="tx1"/>
                  </a:solidFill>
                  <a:latin typeface="Arial Black" panose="020B0A04020102020204" pitchFamily="34" charset="0"/>
                </a:rPr>
                <a:t>інформаційні</a:t>
              </a:r>
              <a:r>
                <a:rPr lang="ru-RU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Arial Black" panose="020B0A04020102020204" pitchFamily="34" charset="0"/>
                </a:rPr>
                <a:t>системи</a:t>
              </a:r>
              <a:r>
                <a:rPr lang="ru-RU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Arial Black" panose="020B0A04020102020204" pitchFamily="34" charset="0"/>
                </a:rPr>
                <a:t>управління</a:t>
              </a:r>
              <a:r>
                <a:rPr lang="ru-RU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 проектами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705937" y="3943950"/>
              <a:ext cx="796640" cy="796640"/>
            </a:xfrm>
            <a:custGeom>
              <a:avLst/>
              <a:gdLst>
                <a:gd name="connsiteX0" fmla="*/ 0 w 796640"/>
                <a:gd name="connsiteY0" fmla="*/ 398320 h 796640"/>
                <a:gd name="connsiteX1" fmla="*/ 398320 w 796640"/>
                <a:gd name="connsiteY1" fmla="*/ 0 h 796640"/>
                <a:gd name="connsiteX2" fmla="*/ 796640 w 796640"/>
                <a:gd name="connsiteY2" fmla="*/ 398320 h 796640"/>
                <a:gd name="connsiteX3" fmla="*/ 398320 w 796640"/>
                <a:gd name="connsiteY3" fmla="*/ 796640 h 796640"/>
                <a:gd name="connsiteX4" fmla="*/ 0 w 796640"/>
                <a:gd name="connsiteY4" fmla="*/ 39832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640" h="796640">
                  <a:moveTo>
                    <a:pt x="0" y="398320"/>
                  </a:moveTo>
                  <a:cubicBezTo>
                    <a:pt x="0" y="178334"/>
                    <a:pt x="178334" y="0"/>
                    <a:pt x="398320" y="0"/>
                  </a:cubicBezTo>
                  <a:cubicBezTo>
                    <a:pt x="618306" y="0"/>
                    <a:pt x="796640" y="178334"/>
                    <a:pt x="796640" y="398320"/>
                  </a:cubicBezTo>
                  <a:cubicBezTo>
                    <a:pt x="796640" y="618306"/>
                    <a:pt x="618306" y="796640"/>
                    <a:pt x="398320" y="796640"/>
                  </a:cubicBezTo>
                  <a:cubicBezTo>
                    <a:pt x="178334" y="796640"/>
                    <a:pt x="0" y="618306"/>
                    <a:pt x="0" y="39832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6237415"/>
                <a:satOff val="-28781"/>
                <a:lumOff val="1059"/>
                <a:alphaOff val="0"/>
              </a:schemeClr>
            </a:fillRef>
            <a:effectRef idx="2">
              <a:schemeClr val="accent4">
                <a:hueOff val="6237415"/>
                <a:satOff val="-28781"/>
                <a:lumOff val="105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160" tIns="140160" rIns="140160" bIns="14016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kern="1200" dirty="0"/>
                <a:t> </a:t>
              </a: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5583625" y="3943950"/>
              <a:ext cx="5330205" cy="642602"/>
            </a:xfrm>
            <a:custGeom>
              <a:avLst/>
              <a:gdLst>
                <a:gd name="connsiteX0" fmla="*/ 0 w 1194960"/>
                <a:gd name="connsiteY0" fmla="*/ 0 h 796640"/>
                <a:gd name="connsiteX1" fmla="*/ 1194960 w 1194960"/>
                <a:gd name="connsiteY1" fmla="*/ 0 h 796640"/>
                <a:gd name="connsiteX2" fmla="*/ 1194960 w 1194960"/>
                <a:gd name="connsiteY2" fmla="*/ 796640 h 796640"/>
                <a:gd name="connsiteX3" fmla="*/ 0 w 1194960"/>
                <a:gd name="connsiteY3" fmla="*/ 796640 h 796640"/>
                <a:gd name="connsiteX4" fmla="*/ 0 w 1194960"/>
                <a:gd name="connsiteY4" fmla="*/ 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960" h="796640">
                  <a:moveTo>
                    <a:pt x="0" y="0"/>
                  </a:moveTo>
                  <a:lnTo>
                    <a:pt x="1194960" y="0"/>
                  </a:lnTo>
                  <a:lnTo>
                    <a:pt x="1194960" y="796640"/>
                  </a:lnTo>
                  <a:lnTo>
                    <a:pt x="0" y="796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sz="1400" dirty="0">
                  <a:solidFill>
                    <a:srgbClr val="273490"/>
                  </a:solidFill>
                  <a:latin typeface="Arial Black" panose="020B0A04020102020204" pitchFamily="34" charset="0"/>
                </a:rPr>
                <a:t>– проводити системний аналіз проблеми проектування інформаційної системи управління, а також комплексного програмного продукту</a:t>
              </a:r>
              <a:endParaRPr lang="ru-RU" sz="1400" dirty="0">
                <a:solidFill>
                  <a:srgbClr val="27349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4498256" y="4988033"/>
              <a:ext cx="796640" cy="796640"/>
            </a:xfrm>
            <a:custGeom>
              <a:avLst/>
              <a:gdLst>
                <a:gd name="connsiteX0" fmla="*/ 0 w 796640"/>
                <a:gd name="connsiteY0" fmla="*/ 398320 h 796640"/>
                <a:gd name="connsiteX1" fmla="*/ 398320 w 796640"/>
                <a:gd name="connsiteY1" fmla="*/ 0 h 796640"/>
                <a:gd name="connsiteX2" fmla="*/ 796640 w 796640"/>
                <a:gd name="connsiteY2" fmla="*/ 398320 h 796640"/>
                <a:gd name="connsiteX3" fmla="*/ 398320 w 796640"/>
                <a:gd name="connsiteY3" fmla="*/ 796640 h 796640"/>
                <a:gd name="connsiteX4" fmla="*/ 0 w 796640"/>
                <a:gd name="connsiteY4" fmla="*/ 39832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640" h="796640">
                  <a:moveTo>
                    <a:pt x="0" y="398320"/>
                  </a:moveTo>
                  <a:cubicBezTo>
                    <a:pt x="0" y="178334"/>
                    <a:pt x="178334" y="0"/>
                    <a:pt x="398320" y="0"/>
                  </a:cubicBezTo>
                  <a:cubicBezTo>
                    <a:pt x="618306" y="0"/>
                    <a:pt x="796640" y="178334"/>
                    <a:pt x="796640" y="398320"/>
                  </a:cubicBezTo>
                  <a:cubicBezTo>
                    <a:pt x="796640" y="618306"/>
                    <a:pt x="618306" y="796640"/>
                    <a:pt x="398320" y="796640"/>
                  </a:cubicBezTo>
                  <a:cubicBezTo>
                    <a:pt x="178334" y="796640"/>
                    <a:pt x="0" y="618306"/>
                    <a:pt x="0" y="39832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8316554"/>
                <a:satOff val="-38374"/>
                <a:lumOff val="1412"/>
                <a:alphaOff val="0"/>
              </a:schemeClr>
            </a:fillRef>
            <a:effectRef idx="2">
              <a:schemeClr val="accent4">
                <a:hueOff val="8316554"/>
                <a:satOff val="-38374"/>
                <a:lumOff val="141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160" tIns="140160" rIns="140160" bIns="14016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kern="1200" dirty="0"/>
                <a:t> </a:t>
              </a: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294896" y="4974365"/>
              <a:ext cx="5539270" cy="744760"/>
            </a:xfrm>
            <a:custGeom>
              <a:avLst/>
              <a:gdLst>
                <a:gd name="connsiteX0" fmla="*/ 0 w 1194960"/>
                <a:gd name="connsiteY0" fmla="*/ 0 h 796640"/>
                <a:gd name="connsiteX1" fmla="*/ 1194960 w 1194960"/>
                <a:gd name="connsiteY1" fmla="*/ 0 h 796640"/>
                <a:gd name="connsiteX2" fmla="*/ 1194960 w 1194960"/>
                <a:gd name="connsiteY2" fmla="*/ 796640 h 796640"/>
                <a:gd name="connsiteX3" fmla="*/ 0 w 1194960"/>
                <a:gd name="connsiteY3" fmla="*/ 796640 h 796640"/>
                <a:gd name="connsiteX4" fmla="*/ 0 w 1194960"/>
                <a:gd name="connsiteY4" fmla="*/ 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960" h="796640">
                  <a:moveTo>
                    <a:pt x="0" y="0"/>
                  </a:moveTo>
                  <a:lnTo>
                    <a:pt x="1194960" y="0"/>
                  </a:lnTo>
                  <a:lnTo>
                    <a:pt x="1194960" y="796640"/>
                  </a:lnTo>
                  <a:lnTo>
                    <a:pt x="0" y="796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sz="1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– здійснювати управління змістом проекту, управляти часом та вартістю проекту, проводити моніторинг результатів виконання проектів</a:t>
              </a:r>
              <a:endParaRPr lang="ru-RU" sz="1400" dirty="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3906830" y="5873164"/>
              <a:ext cx="796640" cy="796640"/>
            </a:xfrm>
            <a:custGeom>
              <a:avLst/>
              <a:gdLst>
                <a:gd name="connsiteX0" fmla="*/ 0 w 796640"/>
                <a:gd name="connsiteY0" fmla="*/ 398320 h 796640"/>
                <a:gd name="connsiteX1" fmla="*/ 398320 w 796640"/>
                <a:gd name="connsiteY1" fmla="*/ 0 h 796640"/>
                <a:gd name="connsiteX2" fmla="*/ 796640 w 796640"/>
                <a:gd name="connsiteY2" fmla="*/ 398320 h 796640"/>
                <a:gd name="connsiteX3" fmla="*/ 398320 w 796640"/>
                <a:gd name="connsiteY3" fmla="*/ 796640 h 796640"/>
                <a:gd name="connsiteX4" fmla="*/ 0 w 796640"/>
                <a:gd name="connsiteY4" fmla="*/ 39832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640" h="796640">
                  <a:moveTo>
                    <a:pt x="0" y="398320"/>
                  </a:moveTo>
                  <a:cubicBezTo>
                    <a:pt x="0" y="178334"/>
                    <a:pt x="178334" y="0"/>
                    <a:pt x="398320" y="0"/>
                  </a:cubicBezTo>
                  <a:cubicBezTo>
                    <a:pt x="618306" y="0"/>
                    <a:pt x="796640" y="178334"/>
                    <a:pt x="796640" y="398320"/>
                  </a:cubicBezTo>
                  <a:cubicBezTo>
                    <a:pt x="796640" y="618306"/>
                    <a:pt x="618306" y="796640"/>
                    <a:pt x="398320" y="796640"/>
                  </a:cubicBezTo>
                  <a:cubicBezTo>
                    <a:pt x="178334" y="796640"/>
                    <a:pt x="0" y="618306"/>
                    <a:pt x="0" y="39832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2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160" tIns="140160" rIns="140160" bIns="14016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700" kern="1200" dirty="0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4783134" y="5873164"/>
              <a:ext cx="6051032" cy="796640"/>
            </a:xfrm>
            <a:custGeom>
              <a:avLst/>
              <a:gdLst>
                <a:gd name="connsiteX0" fmla="*/ 0 w 1194960"/>
                <a:gd name="connsiteY0" fmla="*/ 0 h 796640"/>
                <a:gd name="connsiteX1" fmla="*/ 1194960 w 1194960"/>
                <a:gd name="connsiteY1" fmla="*/ 0 h 796640"/>
                <a:gd name="connsiteX2" fmla="*/ 1194960 w 1194960"/>
                <a:gd name="connsiteY2" fmla="*/ 796640 h 796640"/>
                <a:gd name="connsiteX3" fmla="*/ 0 w 1194960"/>
                <a:gd name="connsiteY3" fmla="*/ 796640 h 796640"/>
                <a:gd name="connsiteX4" fmla="*/ 0 w 1194960"/>
                <a:gd name="connsiteY4" fmla="*/ 0 h 79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960" h="796640">
                  <a:moveTo>
                    <a:pt x="0" y="0"/>
                  </a:moveTo>
                  <a:lnTo>
                    <a:pt x="1194960" y="0"/>
                  </a:lnTo>
                  <a:lnTo>
                    <a:pt x="1194960" y="796640"/>
                  </a:lnTo>
                  <a:lnTo>
                    <a:pt x="0" y="796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sz="1400" dirty="0">
                  <a:solidFill>
                    <a:srgbClr val="273490"/>
                  </a:solidFill>
                  <a:latin typeface="Arial Black" panose="020B0A04020102020204" pitchFamily="34" charset="0"/>
                </a:rPr>
                <a:t>– моделювати складні системи, оцінювати ефективність інвестиційних проектів та здійснювати практичну реалізацію розробленого змісту проекту в програмному середовищі MS Project і </a:t>
              </a:r>
              <a:r>
                <a:rPr lang="uk-UA" sz="1400" dirty="0" err="1">
                  <a:solidFill>
                    <a:srgbClr val="273490"/>
                  </a:solidFill>
                  <a:latin typeface="Arial Black" panose="020B0A04020102020204" pitchFamily="34" charset="0"/>
                </a:rPr>
                <a:t>Jira</a:t>
              </a:r>
              <a:endParaRPr lang="ru-RU" sz="1400" dirty="0">
                <a:solidFill>
                  <a:srgbClr val="273490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2016789" y="1283244"/>
            <a:ext cx="6409509" cy="461665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80008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ОЧІКУВАНІ РЕЗУЛЬТАТИ НАВЧАННЯ</a:t>
            </a:r>
            <a:endParaRPr lang="en-US" sz="2400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1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5858626" y="169076"/>
            <a:ext cx="21957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solidFill>
                  <a:schemeClr val="bg1"/>
                </a:solidFill>
                <a:latin typeface="Arial Black" panose="020B0A04020102020204" pitchFamily="34" charset="0"/>
              </a:rPr>
              <a:t>ЗАПОРІЗЬКИЙ НАЦІОНАЛЬНИЙ УНІВЕРСИТЕТ</a:t>
            </a: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359" y="-333972"/>
            <a:ext cx="1232641" cy="1744761"/>
          </a:xfrm>
          <a:prstGeom prst="rect">
            <a:avLst/>
          </a:prstGeom>
        </p:spPr>
      </p:pic>
      <p:pic>
        <p:nvPicPr>
          <p:cNvPr id="58" name="Picture 9" descr="https://econom.znu.edu.ua/wp-content/uploads/2020/05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5" y="0"/>
            <a:ext cx="957713" cy="95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Прямоугольник 58"/>
          <p:cNvSpPr/>
          <p:nvPr/>
        </p:nvSpPr>
        <p:spPr>
          <a:xfrm rot="19664937">
            <a:off x="93186" y="809545"/>
            <a:ext cx="19331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ЕКОНОМІЧНИЙ </a:t>
            </a:r>
          </a:p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ФАКУЛЬТЕТ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92470" y="1287868"/>
            <a:ext cx="4788490" cy="461665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800080"/>
                </a:solidFill>
                <a:latin typeface="Arial Black" panose="020B0A04020102020204" pitchFamily="34" charset="0"/>
                <a:ea typeface="MS Mincho" panose="02020609040205080304" pitchFamily="49" charset="-128"/>
              </a:rPr>
              <a:t>НАВЧАЛЬНІ РЕСУРСИ :</a:t>
            </a:r>
            <a:endParaRPr lang="en-US" sz="2400" b="1" dirty="0">
              <a:solidFill>
                <a:srgbClr val="800080"/>
              </a:solidFill>
              <a:latin typeface="Arial Black" panose="020B0A040201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77142" y="1877186"/>
            <a:ext cx="674604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https://moodle.znu.edu.ua/course/view.php?id=4137</a:t>
            </a:r>
          </a:p>
        </p:txBody>
      </p:sp>
      <p:pic>
        <p:nvPicPr>
          <p:cNvPr id="8" name="Picture 2" descr="MOODLE | Факультет інформаційних технологій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5" y="1579663"/>
            <a:ext cx="2002971" cy="82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" name="Группа 35"/>
          <p:cNvGrpSpPr/>
          <p:nvPr/>
        </p:nvGrpSpPr>
        <p:grpSpPr>
          <a:xfrm>
            <a:off x="4909966" y="2434458"/>
            <a:ext cx="4093029" cy="4377433"/>
            <a:chOff x="3363566" y="2403867"/>
            <a:chExt cx="2501390" cy="4377433"/>
          </a:xfrm>
        </p:grpSpPr>
        <p:sp>
          <p:nvSpPr>
            <p:cNvPr id="37" name="Полилиния 36"/>
            <p:cNvSpPr/>
            <p:nvPr/>
          </p:nvSpPr>
          <p:spPr>
            <a:xfrm>
              <a:off x="3363566" y="2403867"/>
              <a:ext cx="2501390" cy="625347"/>
            </a:xfrm>
            <a:custGeom>
              <a:avLst/>
              <a:gdLst>
                <a:gd name="connsiteX0" fmla="*/ 0 w 2501390"/>
                <a:gd name="connsiteY0" fmla="*/ 62535 h 625347"/>
                <a:gd name="connsiteX1" fmla="*/ 62535 w 2501390"/>
                <a:gd name="connsiteY1" fmla="*/ 0 h 625347"/>
                <a:gd name="connsiteX2" fmla="*/ 2438855 w 2501390"/>
                <a:gd name="connsiteY2" fmla="*/ 0 h 625347"/>
                <a:gd name="connsiteX3" fmla="*/ 2501390 w 2501390"/>
                <a:gd name="connsiteY3" fmla="*/ 62535 h 625347"/>
                <a:gd name="connsiteX4" fmla="*/ 2501390 w 2501390"/>
                <a:gd name="connsiteY4" fmla="*/ 562812 h 625347"/>
                <a:gd name="connsiteX5" fmla="*/ 2438855 w 2501390"/>
                <a:gd name="connsiteY5" fmla="*/ 625347 h 625347"/>
                <a:gd name="connsiteX6" fmla="*/ 62535 w 2501390"/>
                <a:gd name="connsiteY6" fmla="*/ 625347 h 625347"/>
                <a:gd name="connsiteX7" fmla="*/ 0 w 2501390"/>
                <a:gd name="connsiteY7" fmla="*/ 562812 h 625347"/>
                <a:gd name="connsiteX8" fmla="*/ 0 w 2501390"/>
                <a:gd name="connsiteY8" fmla="*/ 62535 h 62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1390" h="625347">
                  <a:moveTo>
                    <a:pt x="0" y="62535"/>
                  </a:moveTo>
                  <a:cubicBezTo>
                    <a:pt x="0" y="27998"/>
                    <a:pt x="27998" y="0"/>
                    <a:pt x="62535" y="0"/>
                  </a:cubicBezTo>
                  <a:lnTo>
                    <a:pt x="2438855" y="0"/>
                  </a:lnTo>
                  <a:cubicBezTo>
                    <a:pt x="2473392" y="0"/>
                    <a:pt x="2501390" y="27998"/>
                    <a:pt x="2501390" y="62535"/>
                  </a:cubicBezTo>
                  <a:lnTo>
                    <a:pt x="2501390" y="562812"/>
                  </a:lnTo>
                  <a:cubicBezTo>
                    <a:pt x="2501390" y="597349"/>
                    <a:pt x="2473392" y="625347"/>
                    <a:pt x="2438855" y="625347"/>
                  </a:cubicBezTo>
                  <a:lnTo>
                    <a:pt x="62535" y="625347"/>
                  </a:lnTo>
                  <a:cubicBezTo>
                    <a:pt x="27998" y="625347"/>
                    <a:pt x="0" y="597349"/>
                    <a:pt x="0" y="562812"/>
                  </a:cubicBezTo>
                  <a:lnTo>
                    <a:pt x="0" y="62535"/>
                  </a:lnTo>
                  <a:close/>
                </a:path>
              </a:pathLst>
            </a:custGeom>
            <a:solidFill>
              <a:srgbClr val="FF9933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656" tIns="71656" rIns="71656" bIns="7165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b="1" i="0" kern="1200">
                  <a:latin typeface="Arial Black" panose="020B0A04020102020204" pitchFamily="34" charset="0"/>
                </a:rPr>
                <a:t>Робоча навчальна програма</a:t>
              </a:r>
              <a:endParaRPr lang="ru-RU" sz="1400" b="1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4473558" y="3068298"/>
              <a:ext cx="281407" cy="234506"/>
            </a:xfrm>
            <a:custGeom>
              <a:avLst/>
              <a:gdLst>
                <a:gd name="connsiteX0" fmla="*/ 0 w 234505"/>
                <a:gd name="connsiteY0" fmla="*/ 56281 h 281406"/>
                <a:gd name="connsiteX1" fmla="*/ 117253 w 234505"/>
                <a:gd name="connsiteY1" fmla="*/ 56281 h 281406"/>
                <a:gd name="connsiteX2" fmla="*/ 117253 w 234505"/>
                <a:gd name="connsiteY2" fmla="*/ 0 h 281406"/>
                <a:gd name="connsiteX3" fmla="*/ 234505 w 234505"/>
                <a:gd name="connsiteY3" fmla="*/ 140703 h 281406"/>
                <a:gd name="connsiteX4" fmla="*/ 117253 w 234505"/>
                <a:gd name="connsiteY4" fmla="*/ 281406 h 281406"/>
                <a:gd name="connsiteX5" fmla="*/ 117253 w 234505"/>
                <a:gd name="connsiteY5" fmla="*/ 225125 h 281406"/>
                <a:gd name="connsiteX6" fmla="*/ 0 w 234505"/>
                <a:gd name="connsiteY6" fmla="*/ 225125 h 281406"/>
                <a:gd name="connsiteX7" fmla="*/ 0 w 234505"/>
                <a:gd name="connsiteY7" fmla="*/ 56281 h 281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505" h="281406">
                  <a:moveTo>
                    <a:pt x="187604" y="1"/>
                  </a:moveTo>
                  <a:lnTo>
                    <a:pt x="187604" y="140704"/>
                  </a:lnTo>
                  <a:lnTo>
                    <a:pt x="234505" y="140704"/>
                  </a:lnTo>
                  <a:lnTo>
                    <a:pt x="117253" y="281405"/>
                  </a:lnTo>
                  <a:lnTo>
                    <a:pt x="0" y="140704"/>
                  </a:lnTo>
                  <a:lnTo>
                    <a:pt x="46901" y="140704"/>
                  </a:lnTo>
                  <a:lnTo>
                    <a:pt x="46901" y="1"/>
                  </a:lnTo>
                  <a:lnTo>
                    <a:pt x="187604" y="1"/>
                  </a:lnTo>
                  <a:close/>
                </a:path>
              </a:pathLst>
            </a:custGeom>
            <a:solidFill>
              <a:srgbClr val="FF9933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282" tIns="1" rIns="56281" bIns="70351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i="0" kern="120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39" name="Полилиния 38"/>
            <p:cNvSpPr/>
            <p:nvPr/>
          </p:nvSpPr>
          <p:spPr>
            <a:xfrm>
              <a:off x="3363566" y="3341889"/>
              <a:ext cx="2501390" cy="625347"/>
            </a:xfrm>
            <a:custGeom>
              <a:avLst/>
              <a:gdLst>
                <a:gd name="connsiteX0" fmla="*/ 0 w 2501390"/>
                <a:gd name="connsiteY0" fmla="*/ 62535 h 625347"/>
                <a:gd name="connsiteX1" fmla="*/ 62535 w 2501390"/>
                <a:gd name="connsiteY1" fmla="*/ 0 h 625347"/>
                <a:gd name="connsiteX2" fmla="*/ 2438855 w 2501390"/>
                <a:gd name="connsiteY2" fmla="*/ 0 h 625347"/>
                <a:gd name="connsiteX3" fmla="*/ 2501390 w 2501390"/>
                <a:gd name="connsiteY3" fmla="*/ 62535 h 625347"/>
                <a:gd name="connsiteX4" fmla="*/ 2501390 w 2501390"/>
                <a:gd name="connsiteY4" fmla="*/ 562812 h 625347"/>
                <a:gd name="connsiteX5" fmla="*/ 2438855 w 2501390"/>
                <a:gd name="connsiteY5" fmla="*/ 625347 h 625347"/>
                <a:gd name="connsiteX6" fmla="*/ 62535 w 2501390"/>
                <a:gd name="connsiteY6" fmla="*/ 625347 h 625347"/>
                <a:gd name="connsiteX7" fmla="*/ 0 w 2501390"/>
                <a:gd name="connsiteY7" fmla="*/ 562812 h 625347"/>
                <a:gd name="connsiteX8" fmla="*/ 0 w 2501390"/>
                <a:gd name="connsiteY8" fmla="*/ 62535 h 62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1390" h="625347">
                  <a:moveTo>
                    <a:pt x="0" y="62535"/>
                  </a:moveTo>
                  <a:cubicBezTo>
                    <a:pt x="0" y="27998"/>
                    <a:pt x="27998" y="0"/>
                    <a:pt x="62535" y="0"/>
                  </a:cubicBezTo>
                  <a:lnTo>
                    <a:pt x="2438855" y="0"/>
                  </a:lnTo>
                  <a:cubicBezTo>
                    <a:pt x="2473392" y="0"/>
                    <a:pt x="2501390" y="27998"/>
                    <a:pt x="2501390" y="62535"/>
                  </a:cubicBezTo>
                  <a:lnTo>
                    <a:pt x="2501390" y="562812"/>
                  </a:lnTo>
                  <a:cubicBezTo>
                    <a:pt x="2501390" y="597349"/>
                    <a:pt x="2473392" y="625347"/>
                    <a:pt x="2438855" y="625347"/>
                  </a:cubicBezTo>
                  <a:lnTo>
                    <a:pt x="62535" y="625347"/>
                  </a:lnTo>
                  <a:cubicBezTo>
                    <a:pt x="27998" y="625347"/>
                    <a:pt x="0" y="597349"/>
                    <a:pt x="0" y="562812"/>
                  </a:cubicBezTo>
                  <a:lnTo>
                    <a:pt x="0" y="6253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677650"/>
                <a:satOff val="25000"/>
                <a:lumOff val="-3676"/>
                <a:alphaOff val="0"/>
              </a:schemeClr>
            </a:fillRef>
            <a:effectRef idx="3">
              <a:schemeClr val="accent3">
                <a:hueOff val="677650"/>
                <a:satOff val="25000"/>
                <a:lumOff val="-367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656" tIns="71656" rIns="71656" bIns="7165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b="1" i="0" kern="1200">
                  <a:latin typeface="Arial Black" panose="020B0A04020102020204" pitchFamily="34" charset="0"/>
                </a:rPr>
                <a:t>Конспекти лекцій</a:t>
              </a:r>
              <a:endParaRPr lang="ru-RU" sz="1400" b="1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40" name="Полилиния 39"/>
            <p:cNvSpPr/>
            <p:nvPr/>
          </p:nvSpPr>
          <p:spPr>
            <a:xfrm>
              <a:off x="4473558" y="4006320"/>
              <a:ext cx="281407" cy="234506"/>
            </a:xfrm>
            <a:custGeom>
              <a:avLst/>
              <a:gdLst>
                <a:gd name="connsiteX0" fmla="*/ 0 w 234505"/>
                <a:gd name="connsiteY0" fmla="*/ 56281 h 281406"/>
                <a:gd name="connsiteX1" fmla="*/ 117253 w 234505"/>
                <a:gd name="connsiteY1" fmla="*/ 56281 h 281406"/>
                <a:gd name="connsiteX2" fmla="*/ 117253 w 234505"/>
                <a:gd name="connsiteY2" fmla="*/ 0 h 281406"/>
                <a:gd name="connsiteX3" fmla="*/ 234505 w 234505"/>
                <a:gd name="connsiteY3" fmla="*/ 140703 h 281406"/>
                <a:gd name="connsiteX4" fmla="*/ 117253 w 234505"/>
                <a:gd name="connsiteY4" fmla="*/ 281406 h 281406"/>
                <a:gd name="connsiteX5" fmla="*/ 117253 w 234505"/>
                <a:gd name="connsiteY5" fmla="*/ 225125 h 281406"/>
                <a:gd name="connsiteX6" fmla="*/ 0 w 234505"/>
                <a:gd name="connsiteY6" fmla="*/ 225125 h 281406"/>
                <a:gd name="connsiteX7" fmla="*/ 0 w 234505"/>
                <a:gd name="connsiteY7" fmla="*/ 56281 h 281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505" h="281406">
                  <a:moveTo>
                    <a:pt x="187604" y="1"/>
                  </a:moveTo>
                  <a:lnTo>
                    <a:pt x="187604" y="140704"/>
                  </a:lnTo>
                  <a:lnTo>
                    <a:pt x="234505" y="140704"/>
                  </a:lnTo>
                  <a:lnTo>
                    <a:pt x="117253" y="281405"/>
                  </a:lnTo>
                  <a:lnTo>
                    <a:pt x="0" y="140704"/>
                  </a:lnTo>
                  <a:lnTo>
                    <a:pt x="46901" y="140704"/>
                  </a:lnTo>
                  <a:lnTo>
                    <a:pt x="46901" y="1"/>
                  </a:lnTo>
                  <a:lnTo>
                    <a:pt x="187604" y="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903533"/>
                <a:satOff val="33333"/>
                <a:lumOff val="-4902"/>
                <a:alphaOff val="0"/>
              </a:schemeClr>
            </a:fillRef>
            <a:effectRef idx="3">
              <a:schemeClr val="accent3">
                <a:hueOff val="903533"/>
                <a:satOff val="33333"/>
                <a:lumOff val="-490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282" tIns="1" rIns="56281" bIns="70351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i="0" kern="120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3363566" y="4279910"/>
              <a:ext cx="2501390" cy="625347"/>
            </a:xfrm>
            <a:custGeom>
              <a:avLst/>
              <a:gdLst>
                <a:gd name="connsiteX0" fmla="*/ 0 w 2501390"/>
                <a:gd name="connsiteY0" fmla="*/ 62535 h 625347"/>
                <a:gd name="connsiteX1" fmla="*/ 62535 w 2501390"/>
                <a:gd name="connsiteY1" fmla="*/ 0 h 625347"/>
                <a:gd name="connsiteX2" fmla="*/ 2438855 w 2501390"/>
                <a:gd name="connsiteY2" fmla="*/ 0 h 625347"/>
                <a:gd name="connsiteX3" fmla="*/ 2501390 w 2501390"/>
                <a:gd name="connsiteY3" fmla="*/ 62535 h 625347"/>
                <a:gd name="connsiteX4" fmla="*/ 2501390 w 2501390"/>
                <a:gd name="connsiteY4" fmla="*/ 562812 h 625347"/>
                <a:gd name="connsiteX5" fmla="*/ 2438855 w 2501390"/>
                <a:gd name="connsiteY5" fmla="*/ 625347 h 625347"/>
                <a:gd name="connsiteX6" fmla="*/ 62535 w 2501390"/>
                <a:gd name="connsiteY6" fmla="*/ 625347 h 625347"/>
                <a:gd name="connsiteX7" fmla="*/ 0 w 2501390"/>
                <a:gd name="connsiteY7" fmla="*/ 562812 h 625347"/>
                <a:gd name="connsiteX8" fmla="*/ 0 w 2501390"/>
                <a:gd name="connsiteY8" fmla="*/ 62535 h 62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1390" h="625347">
                  <a:moveTo>
                    <a:pt x="0" y="62535"/>
                  </a:moveTo>
                  <a:cubicBezTo>
                    <a:pt x="0" y="27998"/>
                    <a:pt x="27998" y="0"/>
                    <a:pt x="62535" y="0"/>
                  </a:cubicBezTo>
                  <a:lnTo>
                    <a:pt x="2438855" y="0"/>
                  </a:lnTo>
                  <a:cubicBezTo>
                    <a:pt x="2473392" y="0"/>
                    <a:pt x="2501390" y="27998"/>
                    <a:pt x="2501390" y="62535"/>
                  </a:cubicBezTo>
                  <a:lnTo>
                    <a:pt x="2501390" y="562812"/>
                  </a:lnTo>
                  <a:cubicBezTo>
                    <a:pt x="2501390" y="597349"/>
                    <a:pt x="2473392" y="625347"/>
                    <a:pt x="2438855" y="625347"/>
                  </a:cubicBezTo>
                  <a:lnTo>
                    <a:pt x="62535" y="625347"/>
                  </a:lnTo>
                  <a:cubicBezTo>
                    <a:pt x="27998" y="625347"/>
                    <a:pt x="0" y="597349"/>
                    <a:pt x="0" y="562812"/>
                  </a:cubicBezTo>
                  <a:lnTo>
                    <a:pt x="0" y="6253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355300"/>
                <a:satOff val="50000"/>
                <a:lumOff val="-7353"/>
                <a:alphaOff val="0"/>
              </a:schemeClr>
            </a:fillRef>
            <a:effectRef idx="3">
              <a:schemeClr val="accent3">
                <a:hueOff val="1355300"/>
                <a:satOff val="50000"/>
                <a:lumOff val="-73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656" tIns="71656" rIns="71656" bIns="7165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b="1" i="0" kern="1200">
                  <a:latin typeface="Arial Black" panose="020B0A04020102020204" pitchFamily="34" charset="0"/>
                </a:rPr>
                <a:t>Методичні рекомендації до виконання лабораторних робіт </a:t>
              </a:r>
              <a:endParaRPr lang="ru-RU" sz="1400" b="1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42" name="Полилиния 41"/>
            <p:cNvSpPr/>
            <p:nvPr/>
          </p:nvSpPr>
          <p:spPr>
            <a:xfrm>
              <a:off x="4473558" y="4944342"/>
              <a:ext cx="281407" cy="234506"/>
            </a:xfrm>
            <a:custGeom>
              <a:avLst/>
              <a:gdLst>
                <a:gd name="connsiteX0" fmla="*/ 0 w 234505"/>
                <a:gd name="connsiteY0" fmla="*/ 56281 h 281406"/>
                <a:gd name="connsiteX1" fmla="*/ 117253 w 234505"/>
                <a:gd name="connsiteY1" fmla="*/ 56281 h 281406"/>
                <a:gd name="connsiteX2" fmla="*/ 117253 w 234505"/>
                <a:gd name="connsiteY2" fmla="*/ 0 h 281406"/>
                <a:gd name="connsiteX3" fmla="*/ 234505 w 234505"/>
                <a:gd name="connsiteY3" fmla="*/ 140703 h 281406"/>
                <a:gd name="connsiteX4" fmla="*/ 117253 w 234505"/>
                <a:gd name="connsiteY4" fmla="*/ 281406 h 281406"/>
                <a:gd name="connsiteX5" fmla="*/ 117253 w 234505"/>
                <a:gd name="connsiteY5" fmla="*/ 225125 h 281406"/>
                <a:gd name="connsiteX6" fmla="*/ 0 w 234505"/>
                <a:gd name="connsiteY6" fmla="*/ 225125 h 281406"/>
                <a:gd name="connsiteX7" fmla="*/ 0 w 234505"/>
                <a:gd name="connsiteY7" fmla="*/ 56281 h 281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505" h="281406">
                  <a:moveTo>
                    <a:pt x="187604" y="1"/>
                  </a:moveTo>
                  <a:lnTo>
                    <a:pt x="187604" y="140704"/>
                  </a:lnTo>
                  <a:lnTo>
                    <a:pt x="234505" y="140704"/>
                  </a:lnTo>
                  <a:lnTo>
                    <a:pt x="117253" y="281405"/>
                  </a:lnTo>
                  <a:lnTo>
                    <a:pt x="0" y="140704"/>
                  </a:lnTo>
                  <a:lnTo>
                    <a:pt x="46901" y="140704"/>
                  </a:lnTo>
                  <a:lnTo>
                    <a:pt x="46901" y="1"/>
                  </a:lnTo>
                  <a:lnTo>
                    <a:pt x="187604" y="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807066"/>
                <a:satOff val="66667"/>
                <a:lumOff val="-9804"/>
                <a:alphaOff val="0"/>
              </a:schemeClr>
            </a:fillRef>
            <a:effectRef idx="3">
              <a:schemeClr val="accent3">
                <a:hueOff val="1807066"/>
                <a:satOff val="66667"/>
                <a:lumOff val="-980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282" tIns="1" rIns="56281" bIns="70351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i="0" kern="120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3363566" y="5217932"/>
              <a:ext cx="2501390" cy="625347"/>
            </a:xfrm>
            <a:custGeom>
              <a:avLst/>
              <a:gdLst>
                <a:gd name="connsiteX0" fmla="*/ 0 w 2501390"/>
                <a:gd name="connsiteY0" fmla="*/ 62535 h 625347"/>
                <a:gd name="connsiteX1" fmla="*/ 62535 w 2501390"/>
                <a:gd name="connsiteY1" fmla="*/ 0 h 625347"/>
                <a:gd name="connsiteX2" fmla="*/ 2438855 w 2501390"/>
                <a:gd name="connsiteY2" fmla="*/ 0 h 625347"/>
                <a:gd name="connsiteX3" fmla="*/ 2501390 w 2501390"/>
                <a:gd name="connsiteY3" fmla="*/ 62535 h 625347"/>
                <a:gd name="connsiteX4" fmla="*/ 2501390 w 2501390"/>
                <a:gd name="connsiteY4" fmla="*/ 562812 h 625347"/>
                <a:gd name="connsiteX5" fmla="*/ 2438855 w 2501390"/>
                <a:gd name="connsiteY5" fmla="*/ 625347 h 625347"/>
                <a:gd name="connsiteX6" fmla="*/ 62535 w 2501390"/>
                <a:gd name="connsiteY6" fmla="*/ 625347 h 625347"/>
                <a:gd name="connsiteX7" fmla="*/ 0 w 2501390"/>
                <a:gd name="connsiteY7" fmla="*/ 562812 h 625347"/>
                <a:gd name="connsiteX8" fmla="*/ 0 w 2501390"/>
                <a:gd name="connsiteY8" fmla="*/ 62535 h 62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1390" h="625347">
                  <a:moveTo>
                    <a:pt x="0" y="62535"/>
                  </a:moveTo>
                  <a:cubicBezTo>
                    <a:pt x="0" y="27998"/>
                    <a:pt x="27998" y="0"/>
                    <a:pt x="62535" y="0"/>
                  </a:cubicBezTo>
                  <a:lnTo>
                    <a:pt x="2438855" y="0"/>
                  </a:lnTo>
                  <a:cubicBezTo>
                    <a:pt x="2473392" y="0"/>
                    <a:pt x="2501390" y="27998"/>
                    <a:pt x="2501390" y="62535"/>
                  </a:cubicBezTo>
                  <a:lnTo>
                    <a:pt x="2501390" y="562812"/>
                  </a:lnTo>
                  <a:cubicBezTo>
                    <a:pt x="2501390" y="597349"/>
                    <a:pt x="2473392" y="625347"/>
                    <a:pt x="2438855" y="625347"/>
                  </a:cubicBezTo>
                  <a:lnTo>
                    <a:pt x="62535" y="625347"/>
                  </a:lnTo>
                  <a:cubicBezTo>
                    <a:pt x="27998" y="625347"/>
                    <a:pt x="0" y="597349"/>
                    <a:pt x="0" y="562812"/>
                  </a:cubicBezTo>
                  <a:lnTo>
                    <a:pt x="0" y="6253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032949"/>
                <a:satOff val="75000"/>
                <a:lumOff val="-11029"/>
                <a:alphaOff val="0"/>
              </a:schemeClr>
            </a:fillRef>
            <a:effectRef idx="3">
              <a:schemeClr val="accent3">
                <a:hueOff val="2032949"/>
                <a:satOff val="75000"/>
                <a:lumOff val="-1102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656" tIns="71656" rIns="71656" bIns="7165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0" kern="1200">
                  <a:latin typeface="Arial Black" panose="020B0A04020102020204" pitchFamily="34" charset="0"/>
                </a:rPr>
                <a:t> Підручник</a:t>
              </a:r>
              <a:endParaRPr lang="ru-RU" sz="1400" b="1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44" name="Полилиния 43"/>
            <p:cNvSpPr/>
            <p:nvPr/>
          </p:nvSpPr>
          <p:spPr>
            <a:xfrm>
              <a:off x="4473558" y="5882363"/>
              <a:ext cx="281407" cy="234506"/>
            </a:xfrm>
            <a:custGeom>
              <a:avLst/>
              <a:gdLst>
                <a:gd name="connsiteX0" fmla="*/ 0 w 234505"/>
                <a:gd name="connsiteY0" fmla="*/ 56281 h 281406"/>
                <a:gd name="connsiteX1" fmla="*/ 117253 w 234505"/>
                <a:gd name="connsiteY1" fmla="*/ 56281 h 281406"/>
                <a:gd name="connsiteX2" fmla="*/ 117253 w 234505"/>
                <a:gd name="connsiteY2" fmla="*/ 0 h 281406"/>
                <a:gd name="connsiteX3" fmla="*/ 234505 w 234505"/>
                <a:gd name="connsiteY3" fmla="*/ 140703 h 281406"/>
                <a:gd name="connsiteX4" fmla="*/ 117253 w 234505"/>
                <a:gd name="connsiteY4" fmla="*/ 281406 h 281406"/>
                <a:gd name="connsiteX5" fmla="*/ 117253 w 234505"/>
                <a:gd name="connsiteY5" fmla="*/ 225125 h 281406"/>
                <a:gd name="connsiteX6" fmla="*/ 0 w 234505"/>
                <a:gd name="connsiteY6" fmla="*/ 225125 h 281406"/>
                <a:gd name="connsiteX7" fmla="*/ 0 w 234505"/>
                <a:gd name="connsiteY7" fmla="*/ 56281 h 281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505" h="281406">
                  <a:moveTo>
                    <a:pt x="187604" y="1"/>
                  </a:moveTo>
                  <a:lnTo>
                    <a:pt x="187604" y="140704"/>
                  </a:lnTo>
                  <a:lnTo>
                    <a:pt x="234505" y="140704"/>
                  </a:lnTo>
                  <a:lnTo>
                    <a:pt x="117253" y="281405"/>
                  </a:lnTo>
                  <a:lnTo>
                    <a:pt x="0" y="140704"/>
                  </a:lnTo>
                  <a:lnTo>
                    <a:pt x="46901" y="140704"/>
                  </a:lnTo>
                  <a:lnTo>
                    <a:pt x="46901" y="1"/>
                  </a:lnTo>
                  <a:lnTo>
                    <a:pt x="187604" y="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3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282" tIns="1" rIns="56281" bIns="70351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i="0" kern="120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3363566" y="6155953"/>
              <a:ext cx="2501390" cy="625347"/>
            </a:xfrm>
            <a:custGeom>
              <a:avLst/>
              <a:gdLst>
                <a:gd name="connsiteX0" fmla="*/ 0 w 2501390"/>
                <a:gd name="connsiteY0" fmla="*/ 62535 h 625347"/>
                <a:gd name="connsiteX1" fmla="*/ 62535 w 2501390"/>
                <a:gd name="connsiteY1" fmla="*/ 0 h 625347"/>
                <a:gd name="connsiteX2" fmla="*/ 2438855 w 2501390"/>
                <a:gd name="connsiteY2" fmla="*/ 0 h 625347"/>
                <a:gd name="connsiteX3" fmla="*/ 2501390 w 2501390"/>
                <a:gd name="connsiteY3" fmla="*/ 62535 h 625347"/>
                <a:gd name="connsiteX4" fmla="*/ 2501390 w 2501390"/>
                <a:gd name="connsiteY4" fmla="*/ 562812 h 625347"/>
                <a:gd name="connsiteX5" fmla="*/ 2438855 w 2501390"/>
                <a:gd name="connsiteY5" fmla="*/ 625347 h 625347"/>
                <a:gd name="connsiteX6" fmla="*/ 62535 w 2501390"/>
                <a:gd name="connsiteY6" fmla="*/ 625347 h 625347"/>
                <a:gd name="connsiteX7" fmla="*/ 0 w 2501390"/>
                <a:gd name="connsiteY7" fmla="*/ 562812 h 625347"/>
                <a:gd name="connsiteX8" fmla="*/ 0 w 2501390"/>
                <a:gd name="connsiteY8" fmla="*/ 62535 h 62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1390" h="625347">
                  <a:moveTo>
                    <a:pt x="0" y="62535"/>
                  </a:moveTo>
                  <a:cubicBezTo>
                    <a:pt x="0" y="27998"/>
                    <a:pt x="27998" y="0"/>
                    <a:pt x="62535" y="0"/>
                  </a:cubicBezTo>
                  <a:lnTo>
                    <a:pt x="2438855" y="0"/>
                  </a:lnTo>
                  <a:cubicBezTo>
                    <a:pt x="2473392" y="0"/>
                    <a:pt x="2501390" y="27998"/>
                    <a:pt x="2501390" y="62535"/>
                  </a:cubicBezTo>
                  <a:lnTo>
                    <a:pt x="2501390" y="562812"/>
                  </a:lnTo>
                  <a:cubicBezTo>
                    <a:pt x="2501390" y="597349"/>
                    <a:pt x="2473392" y="625347"/>
                    <a:pt x="2438855" y="625347"/>
                  </a:cubicBezTo>
                  <a:lnTo>
                    <a:pt x="62535" y="625347"/>
                  </a:lnTo>
                  <a:cubicBezTo>
                    <a:pt x="27998" y="625347"/>
                    <a:pt x="0" y="597349"/>
                    <a:pt x="0" y="562812"/>
                  </a:cubicBezTo>
                  <a:lnTo>
                    <a:pt x="0" y="6253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3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656" tIns="71656" rIns="71656" bIns="7165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0" kern="1200">
                  <a:latin typeface="Arial Black" panose="020B0A04020102020204" pitchFamily="34" charset="0"/>
                </a:rPr>
                <a:t>Рекомендована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0" kern="1200">
                  <a:latin typeface="Arial Black" panose="020B0A04020102020204" pitchFamily="34" charset="0"/>
                </a:rPr>
                <a:t>література</a:t>
              </a:r>
              <a:endParaRPr lang="ru-RU" sz="1400" b="1" i="0" kern="1200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-282393" y="2188319"/>
            <a:ext cx="4979420" cy="4031038"/>
            <a:chOff x="-341899" y="1570849"/>
            <a:chExt cx="4979420" cy="4031038"/>
          </a:xfrm>
        </p:grpSpPr>
        <p:sp>
          <p:nvSpPr>
            <p:cNvPr id="48" name="Shape 47"/>
            <p:cNvSpPr/>
            <p:nvPr/>
          </p:nvSpPr>
          <p:spPr>
            <a:xfrm>
              <a:off x="0" y="1570849"/>
              <a:ext cx="4242528" cy="3706598"/>
            </a:xfrm>
            <a:prstGeom prst="swooshArrow">
              <a:avLst>
                <a:gd name="adj1" fmla="val 25000"/>
                <a:gd name="adj2" fmla="val 25000"/>
              </a:avLst>
            </a:prstGeom>
            <a:scene3d>
              <a:camera prst="orthographicFront"/>
              <a:lightRig rig="flat" dir="t"/>
            </a:scene3d>
            <a:sp3d z="-190500" extrusionH="12700" prstMaterial="plastic">
              <a:bevelT w="50800" h="50800"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55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Овал 48"/>
            <p:cNvSpPr/>
            <p:nvPr/>
          </p:nvSpPr>
          <p:spPr>
            <a:xfrm>
              <a:off x="275693" y="4462858"/>
              <a:ext cx="165709" cy="165709"/>
            </a:xfrm>
            <a:prstGeom prst="ellipse">
              <a:avLst/>
            </a:prstGeom>
            <a:ln>
              <a:solidFill>
                <a:srgbClr val="27349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Полилиния 49"/>
            <p:cNvSpPr/>
            <p:nvPr/>
          </p:nvSpPr>
          <p:spPr>
            <a:xfrm>
              <a:off x="85941" y="4530182"/>
              <a:ext cx="4156587" cy="1071705"/>
            </a:xfrm>
            <a:custGeom>
              <a:avLst/>
              <a:gdLst>
                <a:gd name="connsiteX0" fmla="*/ 0 w 1232011"/>
                <a:gd name="connsiteY0" fmla="*/ 0 h 1071705"/>
                <a:gd name="connsiteX1" fmla="*/ 1232011 w 1232011"/>
                <a:gd name="connsiteY1" fmla="*/ 0 h 1071705"/>
                <a:gd name="connsiteX2" fmla="*/ 1232011 w 1232011"/>
                <a:gd name="connsiteY2" fmla="*/ 1071705 h 1071705"/>
                <a:gd name="connsiteX3" fmla="*/ 0 w 1232011"/>
                <a:gd name="connsiteY3" fmla="*/ 1071705 h 1071705"/>
                <a:gd name="connsiteX4" fmla="*/ 0 w 1232011"/>
                <a:gd name="connsiteY4" fmla="*/ 0 h 107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2011" h="1071705">
                  <a:moveTo>
                    <a:pt x="0" y="0"/>
                  </a:moveTo>
                  <a:lnTo>
                    <a:pt x="1232011" y="0"/>
                  </a:lnTo>
                  <a:lnTo>
                    <a:pt x="1232011" y="1071705"/>
                  </a:lnTo>
                  <a:lnTo>
                    <a:pt x="0" y="10717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06" tIns="0" rIns="0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i="0" kern="1200" dirty="0">
                  <a:latin typeface="Arial Black" panose="020B0A04020102020204" pitchFamily="34" charset="0"/>
                </a:rPr>
                <a:t> </a:t>
              </a:r>
            </a:p>
            <a:p>
              <a:pPr marL="171450" lvl="1" indent="-17145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v"/>
              </a:pPr>
              <a:r>
                <a:rPr lang="uk-UA" sz="1400" i="0" kern="1200" dirty="0">
                  <a:latin typeface="Arial Black" panose="020B0A04020102020204" pitchFamily="34" charset="0"/>
                </a:rPr>
                <a:t>Усне опитування / </a:t>
              </a:r>
              <a:r>
                <a:rPr lang="ru-RU" sz="1400" i="0" kern="1200" dirty="0">
                  <a:latin typeface="Arial Black" panose="020B0A04020102020204" pitchFamily="34" charset="0"/>
                </a:rPr>
                <a:t>Тести</a:t>
              </a:r>
              <a:r>
                <a:rPr lang="uk-UA" sz="1400" i="0" kern="1200" dirty="0">
                  <a:latin typeface="Arial Black" panose="020B0A04020102020204" pitchFamily="34" charset="0"/>
                </a:rPr>
                <a:t> за темою та обґрунтування отриманих результатів за лабораторною роботою</a:t>
              </a:r>
              <a:endParaRPr lang="ru-RU" sz="1400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52" name="Овал 51"/>
            <p:cNvSpPr/>
            <p:nvPr/>
          </p:nvSpPr>
          <p:spPr>
            <a:xfrm>
              <a:off x="899279" y="3548936"/>
              <a:ext cx="288189" cy="288189"/>
            </a:xfrm>
            <a:prstGeom prst="ellipse">
              <a:avLst/>
            </a:prstGeom>
            <a:solidFill>
              <a:srgbClr val="0066FF"/>
            </a:solidFill>
            <a:ln>
              <a:solidFill>
                <a:srgbClr val="27349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67129"/>
                <a:satOff val="4478"/>
                <a:lumOff val="19726"/>
                <a:alphaOff val="0"/>
              </a:schemeClr>
            </a:fillRef>
            <a:effectRef idx="2">
              <a:schemeClr val="accent1">
                <a:shade val="50000"/>
                <a:hueOff val="167129"/>
                <a:satOff val="4478"/>
                <a:lumOff val="19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Полилиния 52"/>
            <p:cNvSpPr/>
            <p:nvPr/>
          </p:nvSpPr>
          <p:spPr>
            <a:xfrm>
              <a:off x="929140" y="3737090"/>
              <a:ext cx="2989244" cy="822336"/>
            </a:xfrm>
            <a:custGeom>
              <a:avLst/>
              <a:gdLst>
                <a:gd name="connsiteX0" fmla="*/ 0 w 1512996"/>
                <a:gd name="connsiteY0" fmla="*/ 0 h 2057855"/>
                <a:gd name="connsiteX1" fmla="*/ 1512996 w 1512996"/>
                <a:gd name="connsiteY1" fmla="*/ 0 h 2057855"/>
                <a:gd name="connsiteX2" fmla="*/ 1512996 w 1512996"/>
                <a:gd name="connsiteY2" fmla="*/ 2057855 h 2057855"/>
                <a:gd name="connsiteX3" fmla="*/ 0 w 1512996"/>
                <a:gd name="connsiteY3" fmla="*/ 2057855 h 2057855"/>
                <a:gd name="connsiteX4" fmla="*/ 0 w 1512996"/>
                <a:gd name="connsiteY4" fmla="*/ 0 h 2057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996" h="2057855">
                  <a:moveTo>
                    <a:pt x="0" y="0"/>
                  </a:moveTo>
                  <a:lnTo>
                    <a:pt x="1512996" y="0"/>
                  </a:lnTo>
                  <a:lnTo>
                    <a:pt x="1512996" y="2057855"/>
                  </a:lnTo>
                  <a:lnTo>
                    <a:pt x="0" y="205785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706" tIns="0" rIns="0" bIns="0" numCol="1" spcCol="1270" anchor="t" anchorCtr="0">
              <a:noAutofit/>
            </a:bodyPr>
            <a:lstStyle/>
            <a:p>
              <a:pPr marL="171450" lvl="1" indent="-17145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v"/>
              </a:pPr>
              <a:r>
                <a:rPr lang="uk-UA" sz="1400" i="0" kern="1200" dirty="0">
                  <a:latin typeface="Arial Black" panose="020B0A04020102020204" pitchFamily="34" charset="0"/>
                </a:rPr>
                <a:t>Індивідуальне практичне завдання лабораторних робіт</a:t>
              </a:r>
              <a:endParaRPr lang="en-US" sz="1400" i="0" kern="1200" dirty="0">
                <a:latin typeface="Arial Black" panose="020B0A04020102020204" pitchFamily="34" charset="0"/>
              </a:endParaRPr>
            </a:p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i="0" kern="1200" dirty="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1926710" y="2839258"/>
              <a:ext cx="381851" cy="381851"/>
            </a:xfrm>
            <a:prstGeom prst="ellipse">
              <a:avLst/>
            </a:prstGeom>
            <a:solidFill>
              <a:srgbClr val="3333CC"/>
            </a:solidFill>
            <a:ln>
              <a:solidFill>
                <a:srgbClr val="27349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34258"/>
                <a:satOff val="8955"/>
                <a:lumOff val="39453"/>
                <a:alphaOff val="0"/>
              </a:schemeClr>
            </a:fillRef>
            <a:effectRef idx="2">
              <a:schemeClr val="accent1">
                <a:shade val="50000"/>
                <a:hueOff val="334258"/>
                <a:satOff val="8955"/>
                <a:lumOff val="3945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Полилиния 54"/>
            <p:cNvSpPr/>
            <p:nvPr/>
          </p:nvSpPr>
          <p:spPr>
            <a:xfrm>
              <a:off x="-341899" y="1922674"/>
              <a:ext cx="2930951" cy="1071941"/>
            </a:xfrm>
            <a:custGeom>
              <a:avLst/>
              <a:gdLst>
                <a:gd name="connsiteX0" fmla="*/ 0 w 1512996"/>
                <a:gd name="connsiteY0" fmla="*/ 0 h 2782832"/>
                <a:gd name="connsiteX1" fmla="*/ 1512996 w 1512996"/>
                <a:gd name="connsiteY1" fmla="*/ 0 h 2782832"/>
                <a:gd name="connsiteX2" fmla="*/ 1512996 w 1512996"/>
                <a:gd name="connsiteY2" fmla="*/ 2782832 h 2782832"/>
                <a:gd name="connsiteX3" fmla="*/ 0 w 1512996"/>
                <a:gd name="connsiteY3" fmla="*/ 2782832 h 2782832"/>
                <a:gd name="connsiteX4" fmla="*/ 0 w 1512996"/>
                <a:gd name="connsiteY4" fmla="*/ 0 h 2782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996" h="2782832">
                  <a:moveTo>
                    <a:pt x="0" y="0"/>
                  </a:moveTo>
                  <a:lnTo>
                    <a:pt x="1512996" y="0"/>
                  </a:lnTo>
                  <a:lnTo>
                    <a:pt x="1512996" y="2782832"/>
                  </a:lnTo>
                  <a:lnTo>
                    <a:pt x="0" y="27828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2335" tIns="0" rIns="0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i="0" kern="1200" dirty="0">
                  <a:latin typeface="Arial Black" panose="020B0A04020102020204" pitchFamily="34" charset="0"/>
                </a:rPr>
                <a:t> </a:t>
              </a:r>
            </a:p>
            <a:p>
              <a:pPr marL="171450" lvl="1" indent="-17145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v"/>
              </a:pPr>
              <a:r>
                <a:rPr lang="uk-UA" sz="1400" i="0" kern="1200" dirty="0">
                  <a:latin typeface="Arial Black" panose="020B0A04020102020204" pitchFamily="34" charset="0"/>
                </a:rPr>
                <a:t>Атестаційні  тести / Атестаційна контрольна робота за пройденим матеріалом</a:t>
              </a:r>
              <a:endParaRPr lang="ru-RU" sz="1400" i="0" kern="1200" dirty="0">
                <a:latin typeface="Arial Black" panose="020B0A04020102020204" pitchFamily="34" charset="0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3382585" y="2131758"/>
              <a:ext cx="511536" cy="511536"/>
            </a:xfrm>
            <a:prstGeom prst="ellipse">
              <a:avLst/>
            </a:prstGeom>
            <a:solidFill>
              <a:srgbClr val="605AD6"/>
            </a:solidFill>
            <a:ln>
              <a:solidFill>
                <a:srgbClr val="27349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67129"/>
                <a:satOff val="4478"/>
                <a:lumOff val="19726"/>
                <a:alphaOff val="0"/>
              </a:schemeClr>
            </a:fillRef>
            <a:effectRef idx="2">
              <a:schemeClr val="accent1">
                <a:shade val="50000"/>
                <a:hueOff val="167129"/>
                <a:satOff val="4478"/>
                <a:lumOff val="19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Полилиния 60"/>
            <p:cNvSpPr/>
            <p:nvPr/>
          </p:nvSpPr>
          <p:spPr>
            <a:xfrm>
              <a:off x="2423762" y="2380032"/>
              <a:ext cx="2213759" cy="918452"/>
            </a:xfrm>
            <a:custGeom>
              <a:avLst/>
              <a:gdLst>
                <a:gd name="connsiteX0" fmla="*/ 0 w 1512996"/>
                <a:gd name="connsiteY0" fmla="*/ 0 h 3228626"/>
                <a:gd name="connsiteX1" fmla="*/ 1512996 w 1512996"/>
                <a:gd name="connsiteY1" fmla="*/ 0 h 3228626"/>
                <a:gd name="connsiteX2" fmla="*/ 1512996 w 1512996"/>
                <a:gd name="connsiteY2" fmla="*/ 3228626 h 3228626"/>
                <a:gd name="connsiteX3" fmla="*/ 0 w 1512996"/>
                <a:gd name="connsiteY3" fmla="*/ 3228626 h 3228626"/>
                <a:gd name="connsiteX4" fmla="*/ 0 w 1512996"/>
                <a:gd name="connsiteY4" fmla="*/ 0 h 322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996" h="3228626">
                  <a:moveTo>
                    <a:pt x="0" y="0"/>
                  </a:moveTo>
                  <a:lnTo>
                    <a:pt x="1512996" y="0"/>
                  </a:lnTo>
                  <a:lnTo>
                    <a:pt x="1512996" y="3228626"/>
                  </a:lnTo>
                  <a:lnTo>
                    <a:pt x="0" y="322862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1053" tIns="0" rIns="0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i="0" kern="1200" dirty="0">
                <a:solidFill>
                  <a:schemeClr val="tx1"/>
                </a:solidFill>
                <a:latin typeface="Arial Black" panose="020B0A04020102020204" pitchFamily="34" charset="0"/>
              </a:endParaRPr>
            </a:p>
            <a:p>
              <a:pPr marL="285750" lvl="1" indent="-28575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v"/>
              </a:pPr>
              <a:r>
                <a:rPr lang="uk-UA" sz="1400" i="0" kern="1200" dirty="0">
                  <a:latin typeface="Arial Black" panose="020B0A04020102020204" pitchFamily="34" charset="0"/>
                </a:rPr>
                <a:t>Екзаменаційна робота / Іспит</a:t>
              </a:r>
              <a:endParaRPr lang="ru-RU" sz="1400" i="0" kern="1200" dirty="0"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175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596" y="-297476"/>
            <a:ext cx="1089777" cy="1542542"/>
          </a:xfrm>
          <a:prstGeom prst="rect">
            <a:avLst/>
          </a:prstGeom>
        </p:spPr>
      </p:pic>
      <p:pic>
        <p:nvPicPr>
          <p:cNvPr id="32" name="Picture 9" descr="https://econom.znu.edu.ua/wp-content/uploads/2020/05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0" y="47470"/>
            <a:ext cx="852649" cy="85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6173802" y="136314"/>
            <a:ext cx="1870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dirty="0">
                <a:solidFill>
                  <a:schemeClr val="bg1"/>
                </a:solidFill>
                <a:latin typeface="Arial Black" panose="020B0A04020102020204" pitchFamily="34" charset="0"/>
              </a:rPr>
              <a:t>ЗАПОРІЗЬКИЙ </a:t>
            </a:r>
          </a:p>
          <a:p>
            <a:pPr algn="r"/>
            <a:r>
              <a:rPr lang="ru-RU" sz="1200" dirty="0">
                <a:solidFill>
                  <a:schemeClr val="bg1"/>
                </a:solidFill>
                <a:latin typeface="Arial Black" panose="020B0A04020102020204" pitchFamily="34" charset="0"/>
              </a:rPr>
              <a:t>НАЦІОНАЛЬНИЙ </a:t>
            </a:r>
          </a:p>
          <a:p>
            <a:pPr algn="r"/>
            <a:r>
              <a:rPr lang="ru-RU" sz="1200" dirty="0">
                <a:solidFill>
                  <a:schemeClr val="bg1"/>
                </a:solidFill>
                <a:latin typeface="Arial Black" panose="020B0A04020102020204" pitchFamily="34" charset="0"/>
              </a:rPr>
              <a:t>УНІВЕРСИТЕТ</a:t>
            </a:r>
          </a:p>
        </p:txBody>
      </p:sp>
      <p:sp>
        <p:nvSpPr>
          <p:cNvPr id="34" name="Прямоугольник 33"/>
          <p:cNvSpPr/>
          <p:nvPr/>
        </p:nvSpPr>
        <p:spPr>
          <a:xfrm rot="19734319">
            <a:off x="56427" y="875545"/>
            <a:ext cx="17844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ЕКОНОМІЧНИЙ </a:t>
            </a:r>
          </a:p>
          <a:p>
            <a:pPr algn="ctr"/>
            <a:r>
              <a:rPr lang="ru-RU" sz="1400" dirty="0">
                <a:solidFill>
                  <a:srgbClr val="273490"/>
                </a:solidFill>
                <a:latin typeface="Arial Black" panose="020B0A04020102020204" pitchFamily="34" charset="0"/>
              </a:rPr>
              <a:t>ФАКУЛЬТЕТ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929628" y="3613666"/>
            <a:ext cx="56356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0070C0"/>
                </a:solidFill>
                <a:latin typeface="Arial Black" panose="020B0A04020102020204" pitchFamily="34" charset="0"/>
                <a:ea typeface="MS Mincho" panose="02020609040205080304" pitchFamily="49" charset="-128"/>
              </a:rPr>
              <a:t>097-104-21-56</a:t>
            </a:r>
          </a:p>
          <a:p>
            <a:endParaRPr lang="en-US" sz="2400" dirty="0">
              <a:solidFill>
                <a:srgbClr val="0070C0"/>
              </a:solidFill>
              <a:latin typeface="Arial Black" panose="020B0A04020102020204" pitchFamily="34" charset="0"/>
              <a:ea typeface="MS Mincho" panose="02020609040205080304" pitchFamily="49" charset="-128"/>
            </a:endParaRPr>
          </a:p>
          <a:p>
            <a:r>
              <a:rPr lang="en-US" sz="2400" dirty="0">
                <a:solidFill>
                  <a:srgbClr val="0070C0"/>
                </a:solidFill>
                <a:latin typeface="Arial Black" panose="020B0A04020102020204" pitchFamily="34" charset="0"/>
                <a:ea typeface="MS Mincho" panose="02020609040205080304" pitchFamily="49" charset="-128"/>
              </a:rPr>
              <a:t>cheverdaserega@gmail.com</a:t>
            </a:r>
          </a:p>
          <a:p>
            <a:endParaRPr lang="uk-UA" sz="2400" dirty="0">
              <a:solidFill>
                <a:srgbClr val="0070C0"/>
              </a:solidFill>
              <a:latin typeface="Arial Black" panose="020B0A04020102020204" pitchFamily="34" charset="0"/>
              <a:ea typeface="MS Mincho" panose="02020609040205080304" pitchFamily="49" charset="-128"/>
            </a:endParaRPr>
          </a:p>
        </p:txBody>
      </p:sp>
      <p:pic>
        <p:nvPicPr>
          <p:cNvPr id="14" name="Picture 4" descr="C:\Users\Cheverda\Desktop\ЮЛЯ\vib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605" y="5064673"/>
            <a:ext cx="836023" cy="834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9" descr="C:\Users\Cheverda\Desktop\ЮЛЯ\Telegram_Messenge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429" y="5997731"/>
            <a:ext cx="714199" cy="714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:\Users\Cheverda\Desktop\ЮЛЯ\znachok-jelektronnoj-pochty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778" y="4255252"/>
            <a:ext cx="659675" cy="6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2" descr="C:\Users\Cheverda\Desktop\ЮЛЯ\whatsapp_PNG20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943" y="3414330"/>
            <a:ext cx="822685" cy="822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47801" y="1920086"/>
            <a:ext cx="5822491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6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</a:p>
          <a:p>
            <a:pPr algn="ctr"/>
            <a:r>
              <a:rPr lang="uk-UA" sz="2800" b="1" dirty="0">
                <a:solidFill>
                  <a:srgbClr val="27349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ЧЕВЕРДА СЕРГІЙ СЕРГІЙОВИЧ</a:t>
            </a: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кандидат економічних наук,</a:t>
            </a:r>
          </a:p>
          <a:p>
            <a:pPr algn="ctr"/>
            <a:r>
              <a:rPr lang="uk-UA" sz="2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доцент кафедри економічної кібернетики </a:t>
            </a:r>
            <a:endParaRPr lang="en-US" sz="2000" b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9628" y="5186917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rgbClr val="0070C0"/>
                </a:solidFill>
                <a:latin typeface="Arial Black" panose="020B0A04020102020204" pitchFamily="34" charset="0"/>
                <a:ea typeface="MS Mincho" panose="02020609040205080304" pitchFamily="49" charset="-128"/>
              </a:rPr>
              <a:t>095-006-38-41</a:t>
            </a:r>
          </a:p>
          <a:p>
            <a:endParaRPr lang="uk-UA" sz="2000" dirty="0">
              <a:solidFill>
                <a:srgbClr val="0070C0"/>
              </a:solidFill>
              <a:latin typeface="Arial Black" panose="020B0A04020102020204" pitchFamily="34" charset="0"/>
              <a:ea typeface="MS Mincho" panose="02020609040205080304" pitchFamily="49" charset="-128"/>
            </a:endParaRPr>
          </a:p>
          <a:p>
            <a:endParaRPr lang="uk-UA" sz="2000" dirty="0">
              <a:solidFill>
                <a:srgbClr val="0070C0"/>
              </a:solidFill>
              <a:latin typeface="Arial Black" panose="020B0A04020102020204" pitchFamily="34" charset="0"/>
              <a:ea typeface="MS Mincho" panose="02020609040205080304" pitchFamily="49" charset="-128"/>
            </a:endParaRPr>
          </a:p>
          <a:p>
            <a:r>
              <a:rPr lang="en-US" sz="2400" dirty="0">
                <a:solidFill>
                  <a:srgbClr val="0070C0"/>
                </a:solidFill>
                <a:latin typeface="Arial Black" panose="020B0A04020102020204" pitchFamily="34" charset="0"/>
                <a:ea typeface="MS Mincho" panose="02020609040205080304" pitchFamily="49" charset="-128"/>
              </a:rPr>
              <a:t>097-104-21-56</a:t>
            </a:r>
          </a:p>
        </p:txBody>
      </p:sp>
    </p:spTree>
    <p:extLst>
      <p:ext uri="{BB962C8B-B14F-4D97-AF65-F5344CB8AC3E}">
        <p14:creationId xmlns:p14="http://schemas.microsoft.com/office/powerpoint/2010/main" val="4157450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388</Words>
  <Application>Microsoft Office PowerPoint</Application>
  <PresentationFormat>Экран (4:3)</PresentationFormat>
  <Paragraphs>75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CheverdaSerega</cp:lastModifiedBy>
  <cp:revision>22</cp:revision>
  <dcterms:created xsi:type="dcterms:W3CDTF">2019-10-28T08:40:00Z</dcterms:created>
  <dcterms:modified xsi:type="dcterms:W3CDTF">2024-11-24T19:07:39Z</dcterms:modified>
</cp:coreProperties>
</file>