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5"/>
  </p:notesMasterIdLst>
  <p:sldIdLst>
    <p:sldId id="257" r:id="rId2"/>
    <p:sldId id="258" r:id="rId3"/>
    <p:sldId id="259" r:id="rId4"/>
    <p:sldId id="261" r:id="rId5"/>
    <p:sldId id="260" r:id="rId6"/>
    <p:sldId id="262" r:id="rId7"/>
    <p:sldId id="263" r:id="rId8"/>
    <p:sldId id="264" r:id="rId9"/>
    <p:sldId id="266" r:id="rId10"/>
    <p:sldId id="265" r:id="rId11"/>
    <p:sldId id="267" r:id="rId12"/>
    <p:sldId id="268" r:id="rId13"/>
    <p:sldId id="269" r:id="rId14"/>
    <p:sldId id="270" r:id="rId15"/>
    <p:sldId id="271" r:id="rId16"/>
    <p:sldId id="272" r:id="rId17"/>
    <p:sldId id="273" r:id="rId18"/>
    <p:sldId id="274" r:id="rId19"/>
    <p:sldId id="275" r:id="rId20"/>
    <p:sldId id="276" r:id="rId21"/>
    <p:sldId id="278" r:id="rId22"/>
    <p:sldId id="279" r:id="rId23"/>
    <p:sldId id="277" r:id="rId24"/>
    <p:sldId id="280" r:id="rId25"/>
    <p:sldId id="282" r:id="rId26"/>
    <p:sldId id="281" r:id="rId27"/>
    <p:sldId id="283" r:id="rId28"/>
    <p:sldId id="284" r:id="rId29"/>
    <p:sldId id="285" r:id="rId30"/>
    <p:sldId id="286" r:id="rId31"/>
    <p:sldId id="288" r:id="rId32"/>
    <p:sldId id="287" r:id="rId33"/>
    <p:sldId id="289" r:id="rId34"/>
    <p:sldId id="290" r:id="rId35"/>
    <p:sldId id="291" r:id="rId36"/>
    <p:sldId id="292" r:id="rId37"/>
    <p:sldId id="297" r:id="rId38"/>
    <p:sldId id="298" r:id="rId39"/>
    <p:sldId id="293" r:id="rId40"/>
    <p:sldId id="294" r:id="rId41"/>
    <p:sldId id="295" r:id="rId42"/>
    <p:sldId id="296" r:id="rId43"/>
    <p:sldId id="299" r:id="rId44"/>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6" autoAdjust="0"/>
    <p:restoredTop sz="94660"/>
  </p:normalViewPr>
  <p:slideViewPr>
    <p:cSldViewPr snapToGrid="0">
      <p:cViewPr varScale="1">
        <p:scale>
          <a:sx n="90" d="100"/>
          <a:sy n="90" d="100"/>
        </p:scale>
        <p:origin x="43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3A77F9-AA7F-4EB6-A57D-82B1D44D9DDE}" type="doc">
      <dgm:prSet loTypeId="urn:microsoft.com/office/officeart/2005/8/layout/default" loCatId="list" qsTypeId="urn:microsoft.com/office/officeart/2005/8/quickstyle/3d2" qsCatId="3D" csTypeId="urn:microsoft.com/office/officeart/2005/8/colors/colorful4" csCatId="colorful" phldr="1"/>
      <dgm:spPr/>
      <dgm:t>
        <a:bodyPr/>
        <a:lstStyle/>
        <a:p>
          <a:endParaRPr lang="ru-RU"/>
        </a:p>
      </dgm:t>
    </dgm:pt>
    <dgm:pt modelId="{3A9C1A04-7524-421B-814E-0FED0D46798D}">
      <dgm:prSet phldrT="[Текст]" custT="1"/>
      <dgm:spPr/>
      <dgm:t>
        <a:bodyPr/>
        <a:lstStyle/>
        <a:p>
          <a:r>
            <a:rPr lang="uk-UA" sz="1600" noProof="0" dirty="0" smtClean="0"/>
            <a:t>основні та невиробничі фонди країни</a:t>
          </a:r>
          <a:endParaRPr lang="uk-UA" sz="1600" noProof="0" dirty="0"/>
        </a:p>
      </dgm:t>
    </dgm:pt>
    <dgm:pt modelId="{88C6C420-15C4-4556-8508-0E2EA76BD0E5}" type="parTrans" cxnId="{3EABA7A9-DA69-468E-BE37-81EB700A7ADE}">
      <dgm:prSet/>
      <dgm:spPr/>
      <dgm:t>
        <a:bodyPr/>
        <a:lstStyle/>
        <a:p>
          <a:endParaRPr lang="uk-UA" sz="2400" noProof="0" dirty="0"/>
        </a:p>
      </dgm:t>
    </dgm:pt>
    <dgm:pt modelId="{C0F2D6A5-2ACD-410D-AC66-27FF519FD22D}" type="sibTrans" cxnId="{3EABA7A9-DA69-468E-BE37-81EB700A7ADE}">
      <dgm:prSet/>
      <dgm:spPr/>
      <dgm:t>
        <a:bodyPr/>
        <a:lstStyle/>
        <a:p>
          <a:endParaRPr lang="uk-UA" sz="2400" noProof="0" dirty="0"/>
        </a:p>
      </dgm:t>
    </dgm:pt>
    <dgm:pt modelId="{B8F7A2A7-52ED-498A-BE31-D938CBBFCFB9}">
      <dgm:prSet phldrT="[Текст]" custT="1"/>
      <dgm:spPr/>
      <dgm:t>
        <a:bodyPr/>
        <a:lstStyle/>
        <a:p>
          <a:r>
            <a:rPr lang="uk-UA" sz="1600" noProof="0" dirty="0" smtClean="0"/>
            <a:t>особисте майно громадян тривалого використання</a:t>
          </a:r>
          <a:endParaRPr lang="uk-UA" sz="1600" noProof="0" dirty="0"/>
        </a:p>
      </dgm:t>
    </dgm:pt>
    <dgm:pt modelId="{9200CE88-E77E-4BFC-ABAB-3C4527DDF2CF}" type="parTrans" cxnId="{AFDD02D9-9CFE-4C7D-A85A-939A6A17CB2D}">
      <dgm:prSet/>
      <dgm:spPr/>
      <dgm:t>
        <a:bodyPr/>
        <a:lstStyle/>
        <a:p>
          <a:endParaRPr lang="uk-UA" sz="2400" noProof="0" dirty="0"/>
        </a:p>
      </dgm:t>
    </dgm:pt>
    <dgm:pt modelId="{E97060E1-42D2-4407-B7CE-D9CFA333F1C7}" type="sibTrans" cxnId="{AFDD02D9-9CFE-4C7D-A85A-939A6A17CB2D}">
      <dgm:prSet/>
      <dgm:spPr/>
      <dgm:t>
        <a:bodyPr/>
        <a:lstStyle/>
        <a:p>
          <a:endParaRPr lang="uk-UA" sz="2400" noProof="0" dirty="0"/>
        </a:p>
      </dgm:t>
    </dgm:pt>
    <dgm:pt modelId="{E6C69AE7-3BD1-426E-8112-5BB9176B621E}">
      <dgm:prSet phldrT="[Текст]" custT="1"/>
      <dgm:spPr/>
      <dgm:t>
        <a:bodyPr/>
        <a:lstStyle/>
        <a:p>
          <a:r>
            <a:rPr lang="uk-UA" sz="1600" noProof="0" dirty="0" smtClean="0"/>
            <a:t>золотий запас держави</a:t>
          </a:r>
          <a:endParaRPr lang="uk-UA" sz="1600" noProof="0" dirty="0"/>
        </a:p>
      </dgm:t>
    </dgm:pt>
    <dgm:pt modelId="{471BB3DB-4674-4212-A055-C850E56406DB}" type="parTrans" cxnId="{923E9670-DF9A-4C7B-A604-6C115073DBD2}">
      <dgm:prSet/>
      <dgm:spPr/>
      <dgm:t>
        <a:bodyPr/>
        <a:lstStyle/>
        <a:p>
          <a:endParaRPr lang="uk-UA" sz="2400" noProof="0" dirty="0"/>
        </a:p>
      </dgm:t>
    </dgm:pt>
    <dgm:pt modelId="{A088E78F-B1F9-45AF-B11D-090C486C95F8}" type="sibTrans" cxnId="{923E9670-DF9A-4C7B-A604-6C115073DBD2}">
      <dgm:prSet/>
      <dgm:spPr/>
      <dgm:t>
        <a:bodyPr/>
        <a:lstStyle/>
        <a:p>
          <a:endParaRPr lang="uk-UA" sz="2400" noProof="0" dirty="0"/>
        </a:p>
      </dgm:t>
    </dgm:pt>
    <dgm:pt modelId="{397687DC-18DE-48E8-9ECE-B10EAEB2A153}">
      <dgm:prSet custT="1"/>
      <dgm:spPr/>
      <dgm:t>
        <a:bodyPr/>
        <a:lstStyle/>
        <a:p>
          <a:r>
            <a:rPr lang="uk-UA" sz="1600" noProof="0" dirty="0" smtClean="0"/>
            <a:t>оборотні фонди матеріального виробництва</a:t>
          </a:r>
          <a:endParaRPr lang="uk-UA" sz="1600" noProof="0" dirty="0"/>
        </a:p>
      </dgm:t>
    </dgm:pt>
    <dgm:pt modelId="{359D3621-261E-4750-A4D7-0AA67B89479D}" type="parTrans" cxnId="{424FCB0B-97F4-4605-8096-ECC3606FD63D}">
      <dgm:prSet/>
      <dgm:spPr/>
      <dgm:t>
        <a:bodyPr/>
        <a:lstStyle/>
        <a:p>
          <a:endParaRPr lang="uk-UA" sz="2400" noProof="0" dirty="0"/>
        </a:p>
      </dgm:t>
    </dgm:pt>
    <dgm:pt modelId="{2FE43EF1-8209-4C37-9ACD-7BE460964751}" type="sibTrans" cxnId="{424FCB0B-97F4-4605-8096-ECC3606FD63D}">
      <dgm:prSet/>
      <dgm:spPr/>
      <dgm:t>
        <a:bodyPr/>
        <a:lstStyle/>
        <a:p>
          <a:endParaRPr lang="uk-UA" sz="2400" noProof="0" dirty="0"/>
        </a:p>
      </dgm:t>
    </dgm:pt>
    <dgm:pt modelId="{FEE45B96-B1BD-4F89-AF04-510C5513F03E}">
      <dgm:prSet custT="1"/>
      <dgm:spPr/>
      <dgm:t>
        <a:bodyPr/>
        <a:lstStyle/>
        <a:p>
          <a:r>
            <a:rPr lang="uk-UA" sz="1600" noProof="0" dirty="0" smtClean="0"/>
            <a:t>державні резерви та страхові запаси</a:t>
          </a:r>
          <a:endParaRPr lang="uk-UA" sz="1600" noProof="0" dirty="0"/>
        </a:p>
      </dgm:t>
    </dgm:pt>
    <dgm:pt modelId="{BDBD63E9-2160-4EDC-8984-EF5D9B10C13F}" type="parTrans" cxnId="{541CD4EA-A3CF-4F8B-A8A7-D5806D328601}">
      <dgm:prSet/>
      <dgm:spPr/>
      <dgm:t>
        <a:bodyPr/>
        <a:lstStyle/>
        <a:p>
          <a:endParaRPr lang="uk-UA" sz="2400" noProof="0" dirty="0"/>
        </a:p>
      </dgm:t>
    </dgm:pt>
    <dgm:pt modelId="{7420654F-C96B-4C77-A403-6CA004277A38}" type="sibTrans" cxnId="{541CD4EA-A3CF-4F8B-A8A7-D5806D328601}">
      <dgm:prSet/>
      <dgm:spPr/>
      <dgm:t>
        <a:bodyPr/>
        <a:lstStyle/>
        <a:p>
          <a:endParaRPr lang="uk-UA" sz="2400" noProof="0" dirty="0"/>
        </a:p>
      </dgm:t>
    </dgm:pt>
    <dgm:pt modelId="{AA05AB9B-EE1D-467D-B4D2-B81ADEABDE51}">
      <dgm:prSet phldrT="[Текст]" custT="1"/>
      <dgm:spPr/>
      <dgm:t>
        <a:bodyPr/>
        <a:lstStyle/>
        <a:p>
          <a:r>
            <a:rPr lang="uk-UA" sz="1600" noProof="0" dirty="0" smtClean="0"/>
            <a:t>природні ресурси, залучені до процесу відтворення</a:t>
          </a:r>
          <a:endParaRPr lang="uk-UA" sz="1600" noProof="0" dirty="0"/>
        </a:p>
      </dgm:t>
    </dgm:pt>
    <dgm:pt modelId="{E6E9AC47-3ED6-499A-BD4D-E585310C3C25}" type="parTrans" cxnId="{8B86B2B4-F8E8-4F9D-A2A7-A9864B494F86}">
      <dgm:prSet/>
      <dgm:spPr/>
      <dgm:t>
        <a:bodyPr/>
        <a:lstStyle/>
        <a:p>
          <a:endParaRPr lang="uk-UA" sz="2400" noProof="0" dirty="0"/>
        </a:p>
      </dgm:t>
    </dgm:pt>
    <dgm:pt modelId="{49972D56-7EA5-46C5-B9DE-A3524004F427}" type="sibTrans" cxnId="{8B86B2B4-F8E8-4F9D-A2A7-A9864B494F86}">
      <dgm:prSet/>
      <dgm:spPr/>
      <dgm:t>
        <a:bodyPr/>
        <a:lstStyle/>
        <a:p>
          <a:endParaRPr lang="uk-UA" sz="2400" noProof="0" dirty="0"/>
        </a:p>
      </dgm:t>
    </dgm:pt>
    <dgm:pt modelId="{579E6172-DD6B-4564-9541-266C72E795D4}">
      <dgm:prSet phldrT="[Текст]" custT="1"/>
      <dgm:spPr/>
      <dgm:t>
        <a:bodyPr/>
        <a:lstStyle/>
        <a:p>
          <a:r>
            <a:rPr lang="uk-UA" sz="1600" noProof="0" dirty="0" smtClean="0"/>
            <a:t>науково-технічний рівень та досвід працівників</a:t>
          </a:r>
          <a:endParaRPr lang="uk-UA" sz="1600" noProof="0" dirty="0"/>
        </a:p>
      </dgm:t>
    </dgm:pt>
    <dgm:pt modelId="{902279F1-24A6-4E1D-9E49-41EA6074A5B9}" type="parTrans" cxnId="{116E5819-0B16-4B48-AAAB-E3F890F03C9E}">
      <dgm:prSet/>
      <dgm:spPr/>
      <dgm:t>
        <a:bodyPr/>
        <a:lstStyle/>
        <a:p>
          <a:endParaRPr lang="uk-UA" sz="2400" noProof="0" dirty="0"/>
        </a:p>
      </dgm:t>
    </dgm:pt>
    <dgm:pt modelId="{D803B24A-4D27-404B-86A3-68C6743F99E6}" type="sibTrans" cxnId="{116E5819-0B16-4B48-AAAB-E3F890F03C9E}">
      <dgm:prSet/>
      <dgm:spPr/>
      <dgm:t>
        <a:bodyPr/>
        <a:lstStyle/>
        <a:p>
          <a:endParaRPr lang="uk-UA" sz="2400" noProof="0" dirty="0"/>
        </a:p>
      </dgm:t>
    </dgm:pt>
    <dgm:pt modelId="{481D56C1-9D87-4A19-9605-094C28762F9A}">
      <dgm:prSet phldrT="[Текст]" custT="1"/>
      <dgm:spPr/>
      <dgm:t>
        <a:bodyPr/>
        <a:lstStyle/>
        <a:p>
          <a:r>
            <a:rPr lang="uk-UA" sz="1600" noProof="0" dirty="0" smtClean="0"/>
            <a:t>культурно- духовні цінності</a:t>
          </a:r>
          <a:endParaRPr lang="uk-UA" sz="1600" noProof="0" dirty="0"/>
        </a:p>
      </dgm:t>
    </dgm:pt>
    <dgm:pt modelId="{957680EF-FE16-498F-902A-42732CAF056C}" type="parTrans" cxnId="{69D8B8D9-82C0-45B5-8DE9-AFEC3B6D2FC8}">
      <dgm:prSet/>
      <dgm:spPr/>
      <dgm:t>
        <a:bodyPr/>
        <a:lstStyle/>
        <a:p>
          <a:endParaRPr lang="ru-RU"/>
        </a:p>
      </dgm:t>
    </dgm:pt>
    <dgm:pt modelId="{68999061-8F01-4016-B923-67F1E7DE8525}" type="sibTrans" cxnId="{69D8B8D9-82C0-45B5-8DE9-AFEC3B6D2FC8}">
      <dgm:prSet/>
      <dgm:spPr/>
      <dgm:t>
        <a:bodyPr/>
        <a:lstStyle/>
        <a:p>
          <a:endParaRPr lang="ru-RU"/>
        </a:p>
      </dgm:t>
    </dgm:pt>
    <dgm:pt modelId="{0642511B-1F19-4A55-BA09-278A13E0F522}">
      <dgm:prSet phldrT="[Текст]" custT="1"/>
      <dgm:spPr/>
      <dgm:t>
        <a:bodyPr/>
        <a:lstStyle/>
        <a:p>
          <a:r>
            <a:rPr lang="uk-UA" sz="1600" noProof="0" dirty="0" smtClean="0"/>
            <a:t>інтелектуальну власність</a:t>
          </a:r>
          <a:endParaRPr lang="uk-UA" sz="1600" noProof="0" dirty="0"/>
        </a:p>
      </dgm:t>
    </dgm:pt>
    <dgm:pt modelId="{78B7E723-B712-4160-872E-B9236841CAA0}" type="parTrans" cxnId="{3659C827-78AC-4619-A178-3E71834CBC1A}">
      <dgm:prSet/>
      <dgm:spPr/>
      <dgm:t>
        <a:bodyPr/>
        <a:lstStyle/>
        <a:p>
          <a:endParaRPr lang="ru-RU"/>
        </a:p>
      </dgm:t>
    </dgm:pt>
    <dgm:pt modelId="{A4D50BA6-18E4-4C77-9EC4-DF4803FE4E3E}" type="sibTrans" cxnId="{3659C827-78AC-4619-A178-3E71834CBC1A}">
      <dgm:prSet/>
      <dgm:spPr/>
      <dgm:t>
        <a:bodyPr/>
        <a:lstStyle/>
        <a:p>
          <a:endParaRPr lang="ru-RU"/>
        </a:p>
      </dgm:t>
    </dgm:pt>
    <dgm:pt modelId="{C95252EB-9C3B-48CA-8E40-B58DCF14F48D}" type="pres">
      <dgm:prSet presAssocID="{F13A77F9-AA7F-4EB6-A57D-82B1D44D9DDE}" presName="diagram" presStyleCnt="0">
        <dgm:presLayoutVars>
          <dgm:dir/>
          <dgm:resizeHandles val="exact"/>
        </dgm:presLayoutVars>
      </dgm:prSet>
      <dgm:spPr/>
      <dgm:t>
        <a:bodyPr/>
        <a:lstStyle/>
        <a:p>
          <a:endParaRPr lang="ru-RU"/>
        </a:p>
      </dgm:t>
    </dgm:pt>
    <dgm:pt modelId="{8CCD568B-0F88-45A4-B92F-8961FF9CC29C}" type="pres">
      <dgm:prSet presAssocID="{3A9C1A04-7524-421B-814E-0FED0D46798D}" presName="node" presStyleLbl="node1" presStyleIdx="0" presStyleCnt="9">
        <dgm:presLayoutVars>
          <dgm:bulletEnabled val="1"/>
        </dgm:presLayoutVars>
      </dgm:prSet>
      <dgm:spPr/>
      <dgm:t>
        <a:bodyPr/>
        <a:lstStyle/>
        <a:p>
          <a:endParaRPr lang="ru-RU"/>
        </a:p>
      </dgm:t>
    </dgm:pt>
    <dgm:pt modelId="{7FDD1E23-FB89-4642-9C18-9F1BDA979F17}" type="pres">
      <dgm:prSet presAssocID="{C0F2D6A5-2ACD-410D-AC66-27FF519FD22D}" presName="sibTrans" presStyleCnt="0"/>
      <dgm:spPr/>
    </dgm:pt>
    <dgm:pt modelId="{F9692D70-D531-4579-9800-6391A10CD2B7}" type="pres">
      <dgm:prSet presAssocID="{397687DC-18DE-48E8-9ECE-B10EAEB2A153}" presName="node" presStyleLbl="node1" presStyleIdx="1" presStyleCnt="9">
        <dgm:presLayoutVars>
          <dgm:bulletEnabled val="1"/>
        </dgm:presLayoutVars>
      </dgm:prSet>
      <dgm:spPr/>
      <dgm:t>
        <a:bodyPr/>
        <a:lstStyle/>
        <a:p>
          <a:endParaRPr lang="ru-RU"/>
        </a:p>
      </dgm:t>
    </dgm:pt>
    <dgm:pt modelId="{60F15BFE-8E14-49DE-8CFC-1AC51C52EE8C}" type="pres">
      <dgm:prSet presAssocID="{2FE43EF1-8209-4C37-9ACD-7BE460964751}" presName="sibTrans" presStyleCnt="0"/>
      <dgm:spPr/>
    </dgm:pt>
    <dgm:pt modelId="{FC69CC4F-D9CE-410A-8D3B-AD9999CD23A6}" type="pres">
      <dgm:prSet presAssocID="{FEE45B96-B1BD-4F89-AF04-510C5513F03E}" presName="node" presStyleLbl="node1" presStyleIdx="2" presStyleCnt="9">
        <dgm:presLayoutVars>
          <dgm:bulletEnabled val="1"/>
        </dgm:presLayoutVars>
      </dgm:prSet>
      <dgm:spPr/>
      <dgm:t>
        <a:bodyPr/>
        <a:lstStyle/>
        <a:p>
          <a:endParaRPr lang="ru-RU"/>
        </a:p>
      </dgm:t>
    </dgm:pt>
    <dgm:pt modelId="{EBE50F85-A153-48B8-974B-4F74D4DCBF6B}" type="pres">
      <dgm:prSet presAssocID="{7420654F-C96B-4C77-A403-6CA004277A38}" presName="sibTrans" presStyleCnt="0"/>
      <dgm:spPr/>
    </dgm:pt>
    <dgm:pt modelId="{F7E6ACAE-B064-49B7-B7E4-2CF4E5BAB877}" type="pres">
      <dgm:prSet presAssocID="{B8F7A2A7-52ED-498A-BE31-D938CBBFCFB9}" presName="node" presStyleLbl="node1" presStyleIdx="3" presStyleCnt="9">
        <dgm:presLayoutVars>
          <dgm:bulletEnabled val="1"/>
        </dgm:presLayoutVars>
      </dgm:prSet>
      <dgm:spPr/>
      <dgm:t>
        <a:bodyPr/>
        <a:lstStyle/>
        <a:p>
          <a:endParaRPr lang="ru-RU"/>
        </a:p>
      </dgm:t>
    </dgm:pt>
    <dgm:pt modelId="{59F56826-0C38-4FCC-A8EC-4CF1FE8F3A7F}" type="pres">
      <dgm:prSet presAssocID="{E97060E1-42D2-4407-B7CE-D9CFA333F1C7}" presName="sibTrans" presStyleCnt="0"/>
      <dgm:spPr/>
    </dgm:pt>
    <dgm:pt modelId="{819CCBCD-2E8A-41FE-A495-4834A36B1D21}" type="pres">
      <dgm:prSet presAssocID="{AA05AB9B-EE1D-467D-B4D2-B81ADEABDE51}" presName="node" presStyleLbl="node1" presStyleIdx="4" presStyleCnt="9">
        <dgm:presLayoutVars>
          <dgm:bulletEnabled val="1"/>
        </dgm:presLayoutVars>
      </dgm:prSet>
      <dgm:spPr/>
      <dgm:t>
        <a:bodyPr/>
        <a:lstStyle/>
        <a:p>
          <a:endParaRPr lang="ru-RU"/>
        </a:p>
      </dgm:t>
    </dgm:pt>
    <dgm:pt modelId="{FF794473-2F11-4172-BC21-FC49DF6EE5AD}" type="pres">
      <dgm:prSet presAssocID="{49972D56-7EA5-46C5-B9DE-A3524004F427}" presName="sibTrans" presStyleCnt="0"/>
      <dgm:spPr/>
    </dgm:pt>
    <dgm:pt modelId="{D3ACE827-BF12-468F-87FD-C1675D06A0CA}" type="pres">
      <dgm:prSet presAssocID="{E6C69AE7-3BD1-426E-8112-5BB9176B621E}" presName="node" presStyleLbl="node1" presStyleIdx="5" presStyleCnt="9">
        <dgm:presLayoutVars>
          <dgm:bulletEnabled val="1"/>
        </dgm:presLayoutVars>
      </dgm:prSet>
      <dgm:spPr/>
      <dgm:t>
        <a:bodyPr/>
        <a:lstStyle/>
        <a:p>
          <a:endParaRPr lang="ru-RU"/>
        </a:p>
      </dgm:t>
    </dgm:pt>
    <dgm:pt modelId="{DED89929-B311-44EE-8057-0DEEC78B2354}" type="pres">
      <dgm:prSet presAssocID="{A088E78F-B1F9-45AF-B11D-090C486C95F8}" presName="sibTrans" presStyleCnt="0"/>
      <dgm:spPr/>
    </dgm:pt>
    <dgm:pt modelId="{18164FEC-A41A-4596-BD5B-C2C0CFEF8E31}" type="pres">
      <dgm:prSet presAssocID="{579E6172-DD6B-4564-9541-266C72E795D4}" presName="node" presStyleLbl="node1" presStyleIdx="6" presStyleCnt="9">
        <dgm:presLayoutVars>
          <dgm:bulletEnabled val="1"/>
        </dgm:presLayoutVars>
      </dgm:prSet>
      <dgm:spPr/>
      <dgm:t>
        <a:bodyPr/>
        <a:lstStyle/>
        <a:p>
          <a:endParaRPr lang="ru-RU"/>
        </a:p>
      </dgm:t>
    </dgm:pt>
    <dgm:pt modelId="{BE8D5097-F15D-426C-BB02-D85B223A1EA0}" type="pres">
      <dgm:prSet presAssocID="{D803B24A-4D27-404B-86A3-68C6743F99E6}" presName="sibTrans" presStyleCnt="0"/>
      <dgm:spPr/>
    </dgm:pt>
    <dgm:pt modelId="{0A8D69F9-D0E3-4A89-87AD-A405F12291A7}" type="pres">
      <dgm:prSet presAssocID="{481D56C1-9D87-4A19-9605-094C28762F9A}" presName="node" presStyleLbl="node1" presStyleIdx="7" presStyleCnt="9">
        <dgm:presLayoutVars>
          <dgm:bulletEnabled val="1"/>
        </dgm:presLayoutVars>
      </dgm:prSet>
      <dgm:spPr/>
      <dgm:t>
        <a:bodyPr/>
        <a:lstStyle/>
        <a:p>
          <a:endParaRPr lang="ru-RU"/>
        </a:p>
      </dgm:t>
    </dgm:pt>
    <dgm:pt modelId="{066B88EC-FF23-4B8F-B6B7-CF17CA6426F7}" type="pres">
      <dgm:prSet presAssocID="{68999061-8F01-4016-B923-67F1E7DE8525}" presName="sibTrans" presStyleCnt="0"/>
      <dgm:spPr/>
    </dgm:pt>
    <dgm:pt modelId="{62505110-B720-41B2-AB43-B94B5916564D}" type="pres">
      <dgm:prSet presAssocID="{0642511B-1F19-4A55-BA09-278A13E0F522}" presName="node" presStyleLbl="node1" presStyleIdx="8" presStyleCnt="9">
        <dgm:presLayoutVars>
          <dgm:bulletEnabled val="1"/>
        </dgm:presLayoutVars>
      </dgm:prSet>
      <dgm:spPr/>
      <dgm:t>
        <a:bodyPr/>
        <a:lstStyle/>
        <a:p>
          <a:endParaRPr lang="ru-RU"/>
        </a:p>
      </dgm:t>
    </dgm:pt>
  </dgm:ptLst>
  <dgm:cxnLst>
    <dgm:cxn modelId="{E5F0CEEB-15A2-48CD-8F87-E17775B2E821}" type="presOf" srcId="{0642511B-1F19-4A55-BA09-278A13E0F522}" destId="{62505110-B720-41B2-AB43-B94B5916564D}" srcOrd="0" destOrd="0" presId="urn:microsoft.com/office/officeart/2005/8/layout/default"/>
    <dgm:cxn modelId="{AFDD02D9-9CFE-4C7D-A85A-939A6A17CB2D}" srcId="{F13A77F9-AA7F-4EB6-A57D-82B1D44D9DDE}" destId="{B8F7A2A7-52ED-498A-BE31-D938CBBFCFB9}" srcOrd="3" destOrd="0" parTransId="{9200CE88-E77E-4BFC-ABAB-3C4527DDF2CF}" sibTransId="{E97060E1-42D2-4407-B7CE-D9CFA333F1C7}"/>
    <dgm:cxn modelId="{BFDAB13D-E576-481F-89B9-FC9D93202313}" type="presOf" srcId="{FEE45B96-B1BD-4F89-AF04-510C5513F03E}" destId="{FC69CC4F-D9CE-410A-8D3B-AD9999CD23A6}" srcOrd="0" destOrd="0" presId="urn:microsoft.com/office/officeart/2005/8/layout/default"/>
    <dgm:cxn modelId="{69D8B8D9-82C0-45B5-8DE9-AFEC3B6D2FC8}" srcId="{F13A77F9-AA7F-4EB6-A57D-82B1D44D9DDE}" destId="{481D56C1-9D87-4A19-9605-094C28762F9A}" srcOrd="7" destOrd="0" parTransId="{957680EF-FE16-498F-902A-42732CAF056C}" sibTransId="{68999061-8F01-4016-B923-67F1E7DE8525}"/>
    <dgm:cxn modelId="{F4859811-9AFF-4E0F-B4E0-06EEAE0579DA}" type="presOf" srcId="{3A9C1A04-7524-421B-814E-0FED0D46798D}" destId="{8CCD568B-0F88-45A4-B92F-8961FF9CC29C}" srcOrd="0" destOrd="0" presId="urn:microsoft.com/office/officeart/2005/8/layout/default"/>
    <dgm:cxn modelId="{541CD4EA-A3CF-4F8B-A8A7-D5806D328601}" srcId="{F13A77F9-AA7F-4EB6-A57D-82B1D44D9DDE}" destId="{FEE45B96-B1BD-4F89-AF04-510C5513F03E}" srcOrd="2" destOrd="0" parTransId="{BDBD63E9-2160-4EDC-8984-EF5D9B10C13F}" sibTransId="{7420654F-C96B-4C77-A403-6CA004277A38}"/>
    <dgm:cxn modelId="{581BBE4B-99EB-4451-A0C4-8C0154E89E8D}" type="presOf" srcId="{AA05AB9B-EE1D-467D-B4D2-B81ADEABDE51}" destId="{819CCBCD-2E8A-41FE-A495-4834A36B1D21}" srcOrd="0" destOrd="0" presId="urn:microsoft.com/office/officeart/2005/8/layout/default"/>
    <dgm:cxn modelId="{D65637C5-8FA9-4C93-BB92-37F50CB25C50}" type="presOf" srcId="{B8F7A2A7-52ED-498A-BE31-D938CBBFCFB9}" destId="{F7E6ACAE-B064-49B7-B7E4-2CF4E5BAB877}" srcOrd="0" destOrd="0" presId="urn:microsoft.com/office/officeart/2005/8/layout/default"/>
    <dgm:cxn modelId="{424FCB0B-97F4-4605-8096-ECC3606FD63D}" srcId="{F13A77F9-AA7F-4EB6-A57D-82B1D44D9DDE}" destId="{397687DC-18DE-48E8-9ECE-B10EAEB2A153}" srcOrd="1" destOrd="0" parTransId="{359D3621-261E-4750-A4D7-0AA67B89479D}" sibTransId="{2FE43EF1-8209-4C37-9ACD-7BE460964751}"/>
    <dgm:cxn modelId="{D132236F-00B6-4094-9B01-6A066E137984}" type="presOf" srcId="{481D56C1-9D87-4A19-9605-094C28762F9A}" destId="{0A8D69F9-D0E3-4A89-87AD-A405F12291A7}" srcOrd="0" destOrd="0" presId="urn:microsoft.com/office/officeart/2005/8/layout/default"/>
    <dgm:cxn modelId="{4A9CB35D-1EBC-449C-98B5-D0D3873DF642}" type="presOf" srcId="{F13A77F9-AA7F-4EB6-A57D-82B1D44D9DDE}" destId="{C95252EB-9C3B-48CA-8E40-B58DCF14F48D}" srcOrd="0" destOrd="0" presId="urn:microsoft.com/office/officeart/2005/8/layout/default"/>
    <dgm:cxn modelId="{E9F41E05-3C0A-47F1-A0A1-C8F0DA06C8F8}" type="presOf" srcId="{397687DC-18DE-48E8-9ECE-B10EAEB2A153}" destId="{F9692D70-D531-4579-9800-6391A10CD2B7}" srcOrd="0" destOrd="0" presId="urn:microsoft.com/office/officeart/2005/8/layout/default"/>
    <dgm:cxn modelId="{77310A70-A279-4F6C-8729-D0E18DC5EAB4}" type="presOf" srcId="{579E6172-DD6B-4564-9541-266C72E795D4}" destId="{18164FEC-A41A-4596-BD5B-C2C0CFEF8E31}" srcOrd="0" destOrd="0" presId="urn:microsoft.com/office/officeart/2005/8/layout/default"/>
    <dgm:cxn modelId="{923E9670-DF9A-4C7B-A604-6C115073DBD2}" srcId="{F13A77F9-AA7F-4EB6-A57D-82B1D44D9DDE}" destId="{E6C69AE7-3BD1-426E-8112-5BB9176B621E}" srcOrd="5" destOrd="0" parTransId="{471BB3DB-4674-4212-A055-C850E56406DB}" sibTransId="{A088E78F-B1F9-45AF-B11D-090C486C95F8}"/>
    <dgm:cxn modelId="{B620A6E2-F486-4BC4-BA42-A4A22F13133A}" type="presOf" srcId="{E6C69AE7-3BD1-426E-8112-5BB9176B621E}" destId="{D3ACE827-BF12-468F-87FD-C1675D06A0CA}" srcOrd="0" destOrd="0" presId="urn:microsoft.com/office/officeart/2005/8/layout/default"/>
    <dgm:cxn modelId="{3EABA7A9-DA69-468E-BE37-81EB700A7ADE}" srcId="{F13A77F9-AA7F-4EB6-A57D-82B1D44D9DDE}" destId="{3A9C1A04-7524-421B-814E-0FED0D46798D}" srcOrd="0" destOrd="0" parTransId="{88C6C420-15C4-4556-8508-0E2EA76BD0E5}" sibTransId="{C0F2D6A5-2ACD-410D-AC66-27FF519FD22D}"/>
    <dgm:cxn modelId="{3659C827-78AC-4619-A178-3E71834CBC1A}" srcId="{F13A77F9-AA7F-4EB6-A57D-82B1D44D9DDE}" destId="{0642511B-1F19-4A55-BA09-278A13E0F522}" srcOrd="8" destOrd="0" parTransId="{78B7E723-B712-4160-872E-B9236841CAA0}" sibTransId="{A4D50BA6-18E4-4C77-9EC4-DF4803FE4E3E}"/>
    <dgm:cxn modelId="{8B86B2B4-F8E8-4F9D-A2A7-A9864B494F86}" srcId="{F13A77F9-AA7F-4EB6-A57D-82B1D44D9DDE}" destId="{AA05AB9B-EE1D-467D-B4D2-B81ADEABDE51}" srcOrd="4" destOrd="0" parTransId="{E6E9AC47-3ED6-499A-BD4D-E585310C3C25}" sibTransId="{49972D56-7EA5-46C5-B9DE-A3524004F427}"/>
    <dgm:cxn modelId="{116E5819-0B16-4B48-AAAB-E3F890F03C9E}" srcId="{F13A77F9-AA7F-4EB6-A57D-82B1D44D9DDE}" destId="{579E6172-DD6B-4564-9541-266C72E795D4}" srcOrd="6" destOrd="0" parTransId="{902279F1-24A6-4E1D-9E49-41EA6074A5B9}" sibTransId="{D803B24A-4D27-404B-86A3-68C6743F99E6}"/>
    <dgm:cxn modelId="{D25F5106-6AFC-4E1A-ADEA-059B7224A6DE}" type="presParOf" srcId="{C95252EB-9C3B-48CA-8E40-B58DCF14F48D}" destId="{8CCD568B-0F88-45A4-B92F-8961FF9CC29C}" srcOrd="0" destOrd="0" presId="urn:microsoft.com/office/officeart/2005/8/layout/default"/>
    <dgm:cxn modelId="{D93F3F33-0462-4BFC-BEDD-B8C3D60743B5}" type="presParOf" srcId="{C95252EB-9C3B-48CA-8E40-B58DCF14F48D}" destId="{7FDD1E23-FB89-4642-9C18-9F1BDA979F17}" srcOrd="1" destOrd="0" presId="urn:microsoft.com/office/officeart/2005/8/layout/default"/>
    <dgm:cxn modelId="{9D3F1D19-CCD4-443F-A4F1-FA5C15049AA6}" type="presParOf" srcId="{C95252EB-9C3B-48CA-8E40-B58DCF14F48D}" destId="{F9692D70-D531-4579-9800-6391A10CD2B7}" srcOrd="2" destOrd="0" presId="urn:microsoft.com/office/officeart/2005/8/layout/default"/>
    <dgm:cxn modelId="{8977C587-A652-44EF-BA3F-41D9D45B4C2F}" type="presParOf" srcId="{C95252EB-9C3B-48CA-8E40-B58DCF14F48D}" destId="{60F15BFE-8E14-49DE-8CFC-1AC51C52EE8C}" srcOrd="3" destOrd="0" presId="urn:microsoft.com/office/officeart/2005/8/layout/default"/>
    <dgm:cxn modelId="{192849D0-0998-4D0A-8FA6-89BAF63D8ECC}" type="presParOf" srcId="{C95252EB-9C3B-48CA-8E40-B58DCF14F48D}" destId="{FC69CC4F-D9CE-410A-8D3B-AD9999CD23A6}" srcOrd="4" destOrd="0" presId="urn:microsoft.com/office/officeart/2005/8/layout/default"/>
    <dgm:cxn modelId="{E272DA18-310B-4005-AA4F-FD35E9256740}" type="presParOf" srcId="{C95252EB-9C3B-48CA-8E40-B58DCF14F48D}" destId="{EBE50F85-A153-48B8-974B-4F74D4DCBF6B}" srcOrd="5" destOrd="0" presId="urn:microsoft.com/office/officeart/2005/8/layout/default"/>
    <dgm:cxn modelId="{FED97F06-FD34-40EA-9367-F2783C8F62CF}" type="presParOf" srcId="{C95252EB-9C3B-48CA-8E40-B58DCF14F48D}" destId="{F7E6ACAE-B064-49B7-B7E4-2CF4E5BAB877}" srcOrd="6" destOrd="0" presId="urn:microsoft.com/office/officeart/2005/8/layout/default"/>
    <dgm:cxn modelId="{36437657-FC60-4A88-A2A6-758A556EDA2B}" type="presParOf" srcId="{C95252EB-9C3B-48CA-8E40-B58DCF14F48D}" destId="{59F56826-0C38-4FCC-A8EC-4CF1FE8F3A7F}" srcOrd="7" destOrd="0" presId="urn:microsoft.com/office/officeart/2005/8/layout/default"/>
    <dgm:cxn modelId="{7B25A2A9-6F2A-44AA-971E-E0D2AD0FAD59}" type="presParOf" srcId="{C95252EB-9C3B-48CA-8E40-B58DCF14F48D}" destId="{819CCBCD-2E8A-41FE-A495-4834A36B1D21}" srcOrd="8" destOrd="0" presId="urn:microsoft.com/office/officeart/2005/8/layout/default"/>
    <dgm:cxn modelId="{3100992C-8C52-4897-B925-C44F159DA140}" type="presParOf" srcId="{C95252EB-9C3B-48CA-8E40-B58DCF14F48D}" destId="{FF794473-2F11-4172-BC21-FC49DF6EE5AD}" srcOrd="9" destOrd="0" presId="urn:microsoft.com/office/officeart/2005/8/layout/default"/>
    <dgm:cxn modelId="{363EF7A9-AD92-4928-8D3F-64BA3B1EF14D}" type="presParOf" srcId="{C95252EB-9C3B-48CA-8E40-B58DCF14F48D}" destId="{D3ACE827-BF12-468F-87FD-C1675D06A0CA}" srcOrd="10" destOrd="0" presId="urn:microsoft.com/office/officeart/2005/8/layout/default"/>
    <dgm:cxn modelId="{54EC5A43-32A9-41CC-809B-1E6001D4F93F}" type="presParOf" srcId="{C95252EB-9C3B-48CA-8E40-B58DCF14F48D}" destId="{DED89929-B311-44EE-8057-0DEEC78B2354}" srcOrd="11" destOrd="0" presId="urn:microsoft.com/office/officeart/2005/8/layout/default"/>
    <dgm:cxn modelId="{1EB3CD2D-2DA7-4BB2-8955-2399BA9B83F5}" type="presParOf" srcId="{C95252EB-9C3B-48CA-8E40-B58DCF14F48D}" destId="{18164FEC-A41A-4596-BD5B-C2C0CFEF8E31}" srcOrd="12" destOrd="0" presId="urn:microsoft.com/office/officeart/2005/8/layout/default"/>
    <dgm:cxn modelId="{FE12AA09-89FA-474E-B2D7-35082149AEE3}" type="presParOf" srcId="{C95252EB-9C3B-48CA-8E40-B58DCF14F48D}" destId="{BE8D5097-F15D-426C-BB02-D85B223A1EA0}" srcOrd="13" destOrd="0" presId="urn:microsoft.com/office/officeart/2005/8/layout/default"/>
    <dgm:cxn modelId="{FF95A353-3617-432D-B12D-DB190985BB0D}" type="presParOf" srcId="{C95252EB-9C3B-48CA-8E40-B58DCF14F48D}" destId="{0A8D69F9-D0E3-4A89-87AD-A405F12291A7}" srcOrd="14" destOrd="0" presId="urn:microsoft.com/office/officeart/2005/8/layout/default"/>
    <dgm:cxn modelId="{E7490755-45EF-46A9-9B2F-67DDA3CAFF1E}" type="presParOf" srcId="{C95252EB-9C3B-48CA-8E40-B58DCF14F48D}" destId="{066B88EC-FF23-4B8F-B6B7-CF17CA6426F7}" srcOrd="15" destOrd="0" presId="urn:microsoft.com/office/officeart/2005/8/layout/default"/>
    <dgm:cxn modelId="{5261BA50-C3DC-40E4-B3A5-4EBD972A2806}" type="presParOf" srcId="{C95252EB-9C3B-48CA-8E40-B58DCF14F48D}" destId="{62505110-B720-41B2-AB43-B94B5916564D}"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4BD78C-D7D8-4DAE-80B1-82C7AC027A82}" type="doc">
      <dgm:prSet loTypeId="urn:microsoft.com/office/officeart/2005/8/layout/hList6" loCatId="list" qsTypeId="urn:microsoft.com/office/officeart/2005/8/quickstyle/3d2" qsCatId="3D" csTypeId="urn:microsoft.com/office/officeart/2005/8/colors/colorful3" csCatId="colorful" phldr="1"/>
      <dgm:spPr/>
      <dgm:t>
        <a:bodyPr/>
        <a:lstStyle/>
        <a:p>
          <a:endParaRPr lang="ru-RU"/>
        </a:p>
      </dgm:t>
    </dgm:pt>
    <dgm:pt modelId="{A50146B2-3E5F-4288-A748-96B41410A661}">
      <dgm:prSet phldrT="[Текст]" custT="1"/>
      <dgm:spPr/>
      <dgm:t>
        <a:bodyPr/>
        <a:lstStyle/>
        <a:p>
          <a:r>
            <a:rPr lang="uk-UA" sz="1800" b="1" i="1" u="none" noProof="0" dirty="0" smtClean="0"/>
            <a:t>Сума нефінансових активів країни та її чистих вимог до решти світу </a:t>
          </a:r>
        </a:p>
        <a:p>
          <a:endParaRPr lang="uk-UA" sz="1800" b="1" i="1" u="none" noProof="0" dirty="0" smtClean="0"/>
        </a:p>
        <a:p>
          <a:r>
            <a:rPr lang="uk-UA" sz="1800" b="1" i="1" u="none" noProof="0" dirty="0" smtClean="0"/>
            <a:t>(відповідно до міжнародних стандартів національного рахівництва ООН)</a:t>
          </a:r>
          <a:endParaRPr lang="uk-UA" sz="1800" i="1" u="none" noProof="0" dirty="0"/>
        </a:p>
      </dgm:t>
    </dgm:pt>
    <dgm:pt modelId="{7A33E03D-88C8-425A-A49F-C92EB8FEE107}" type="parTrans" cxnId="{E42E56A7-58AA-4464-92DA-5327912DC192}">
      <dgm:prSet/>
      <dgm:spPr/>
      <dgm:t>
        <a:bodyPr/>
        <a:lstStyle/>
        <a:p>
          <a:endParaRPr lang="ru-RU" sz="2400"/>
        </a:p>
      </dgm:t>
    </dgm:pt>
    <dgm:pt modelId="{8EBE0812-1F59-421F-BCE1-364AA7648E9E}" type="sibTrans" cxnId="{E42E56A7-58AA-4464-92DA-5327912DC192}">
      <dgm:prSet/>
      <dgm:spPr/>
      <dgm:t>
        <a:bodyPr/>
        <a:lstStyle/>
        <a:p>
          <a:endParaRPr lang="ru-RU" sz="2400"/>
        </a:p>
      </dgm:t>
    </dgm:pt>
    <dgm:pt modelId="{57985CB4-98B3-47FF-B58C-41C096D87B35}">
      <dgm:prSet phldrT="[Текст]" custT="1"/>
      <dgm:spPr/>
      <dgm:t>
        <a:bodyPr/>
        <a:lstStyle/>
        <a:p>
          <a:r>
            <a:rPr lang="uk-UA" sz="1800" b="1" i="1" u="none" noProof="0" dirty="0" smtClean="0"/>
            <a:t>Окремий випадок балансу активів і пасивів, коли баланс складається для країни у цілому і в його структурі виділяють: фінансові активи, нефінансові активи </a:t>
          </a:r>
        </a:p>
        <a:p>
          <a:endParaRPr lang="uk-UA" sz="1800" b="1" i="1" u="none" noProof="0" dirty="0" smtClean="0"/>
        </a:p>
        <a:p>
          <a:r>
            <a:rPr lang="uk-UA" sz="1800" b="1" i="1" u="none" noProof="0" dirty="0" smtClean="0"/>
            <a:t>(</a:t>
          </a:r>
          <a:r>
            <a:rPr lang="ru-RU" sz="1800" b="1" i="1" u="none" noProof="0" dirty="0" smtClean="0"/>
            <a:t>у рамках </a:t>
          </a:r>
          <a:r>
            <a:rPr lang="ru-RU" sz="1800" b="1" i="1" u="none" noProof="0" dirty="0" err="1" smtClean="0"/>
            <a:t>системи</a:t>
          </a:r>
          <a:r>
            <a:rPr lang="ru-RU" sz="1800" b="1" i="1" u="none" noProof="0" dirty="0" smtClean="0"/>
            <a:t> </a:t>
          </a:r>
          <a:r>
            <a:rPr lang="ru-RU" sz="1800" b="1" i="1" u="none" noProof="0" dirty="0" err="1" smtClean="0"/>
            <a:t>національних</a:t>
          </a:r>
          <a:r>
            <a:rPr lang="ru-RU" sz="1800" b="1" i="1" u="none" noProof="0" dirty="0" smtClean="0"/>
            <a:t> </a:t>
          </a:r>
          <a:r>
            <a:rPr lang="ru-RU" sz="1800" b="1" i="1" u="none" noProof="0" dirty="0" err="1" smtClean="0"/>
            <a:t>рахунків</a:t>
          </a:r>
          <a:r>
            <a:rPr lang="uk-UA" sz="1800" b="1" i="1" u="none" noProof="0" dirty="0" smtClean="0"/>
            <a:t>)</a:t>
          </a:r>
          <a:endParaRPr lang="uk-UA" sz="1800" b="1" i="1" u="none" noProof="0" dirty="0"/>
        </a:p>
      </dgm:t>
    </dgm:pt>
    <dgm:pt modelId="{A6E432B9-936F-499A-9683-7EDADFF99371}" type="parTrans" cxnId="{C3242BE5-0B51-4748-BEA8-3A8999976A70}">
      <dgm:prSet/>
      <dgm:spPr/>
      <dgm:t>
        <a:bodyPr/>
        <a:lstStyle/>
        <a:p>
          <a:endParaRPr lang="ru-RU" sz="2400"/>
        </a:p>
      </dgm:t>
    </dgm:pt>
    <dgm:pt modelId="{F029BAB8-EC45-4EB9-9AB5-EF54599EEB65}" type="sibTrans" cxnId="{C3242BE5-0B51-4748-BEA8-3A8999976A70}">
      <dgm:prSet/>
      <dgm:spPr/>
      <dgm:t>
        <a:bodyPr/>
        <a:lstStyle/>
        <a:p>
          <a:endParaRPr lang="ru-RU" sz="2400"/>
        </a:p>
      </dgm:t>
    </dgm:pt>
    <dgm:pt modelId="{47A64D1F-B4A0-45F1-9C74-61C564AB43CE}" type="pres">
      <dgm:prSet presAssocID="{024BD78C-D7D8-4DAE-80B1-82C7AC027A82}" presName="Name0" presStyleCnt="0">
        <dgm:presLayoutVars>
          <dgm:dir/>
          <dgm:resizeHandles val="exact"/>
        </dgm:presLayoutVars>
      </dgm:prSet>
      <dgm:spPr/>
      <dgm:t>
        <a:bodyPr/>
        <a:lstStyle/>
        <a:p>
          <a:endParaRPr lang="ru-RU"/>
        </a:p>
      </dgm:t>
    </dgm:pt>
    <dgm:pt modelId="{E2CDF404-AA3E-4C48-B5F8-6EB82B8E425A}" type="pres">
      <dgm:prSet presAssocID="{A50146B2-3E5F-4288-A748-96B41410A661}" presName="node" presStyleLbl="node1" presStyleIdx="0" presStyleCnt="2">
        <dgm:presLayoutVars>
          <dgm:bulletEnabled val="1"/>
        </dgm:presLayoutVars>
      </dgm:prSet>
      <dgm:spPr/>
      <dgm:t>
        <a:bodyPr/>
        <a:lstStyle/>
        <a:p>
          <a:endParaRPr lang="ru-RU"/>
        </a:p>
      </dgm:t>
    </dgm:pt>
    <dgm:pt modelId="{F830E503-0209-4BD2-8820-8095101DFEDC}" type="pres">
      <dgm:prSet presAssocID="{8EBE0812-1F59-421F-BCE1-364AA7648E9E}" presName="sibTrans" presStyleCnt="0"/>
      <dgm:spPr/>
    </dgm:pt>
    <dgm:pt modelId="{80D15AD0-07D1-4A7C-A143-0D366AE744E2}" type="pres">
      <dgm:prSet presAssocID="{57985CB4-98B3-47FF-B58C-41C096D87B35}" presName="node" presStyleLbl="node1" presStyleIdx="1" presStyleCnt="2">
        <dgm:presLayoutVars>
          <dgm:bulletEnabled val="1"/>
        </dgm:presLayoutVars>
      </dgm:prSet>
      <dgm:spPr/>
      <dgm:t>
        <a:bodyPr/>
        <a:lstStyle/>
        <a:p>
          <a:endParaRPr lang="ru-RU"/>
        </a:p>
      </dgm:t>
    </dgm:pt>
  </dgm:ptLst>
  <dgm:cxnLst>
    <dgm:cxn modelId="{5D0757DE-BA28-4283-B338-23A13BFF0F31}" type="presOf" srcId="{A50146B2-3E5F-4288-A748-96B41410A661}" destId="{E2CDF404-AA3E-4C48-B5F8-6EB82B8E425A}" srcOrd="0" destOrd="0" presId="urn:microsoft.com/office/officeart/2005/8/layout/hList6"/>
    <dgm:cxn modelId="{E42E56A7-58AA-4464-92DA-5327912DC192}" srcId="{024BD78C-D7D8-4DAE-80B1-82C7AC027A82}" destId="{A50146B2-3E5F-4288-A748-96B41410A661}" srcOrd="0" destOrd="0" parTransId="{7A33E03D-88C8-425A-A49F-C92EB8FEE107}" sibTransId="{8EBE0812-1F59-421F-BCE1-364AA7648E9E}"/>
    <dgm:cxn modelId="{C3242BE5-0B51-4748-BEA8-3A8999976A70}" srcId="{024BD78C-D7D8-4DAE-80B1-82C7AC027A82}" destId="{57985CB4-98B3-47FF-B58C-41C096D87B35}" srcOrd="1" destOrd="0" parTransId="{A6E432B9-936F-499A-9683-7EDADFF99371}" sibTransId="{F029BAB8-EC45-4EB9-9AB5-EF54599EEB65}"/>
    <dgm:cxn modelId="{F25575BC-BF86-4B8A-AAC3-ED69620B1DB0}" type="presOf" srcId="{57985CB4-98B3-47FF-B58C-41C096D87B35}" destId="{80D15AD0-07D1-4A7C-A143-0D366AE744E2}" srcOrd="0" destOrd="0" presId="urn:microsoft.com/office/officeart/2005/8/layout/hList6"/>
    <dgm:cxn modelId="{8F120BE9-3615-4DEF-80EB-4662A8AF4FA0}" type="presOf" srcId="{024BD78C-D7D8-4DAE-80B1-82C7AC027A82}" destId="{47A64D1F-B4A0-45F1-9C74-61C564AB43CE}" srcOrd="0" destOrd="0" presId="urn:microsoft.com/office/officeart/2005/8/layout/hList6"/>
    <dgm:cxn modelId="{9D41EA0B-5016-4222-97CB-1264885083B7}" type="presParOf" srcId="{47A64D1F-B4A0-45F1-9C74-61C564AB43CE}" destId="{E2CDF404-AA3E-4C48-B5F8-6EB82B8E425A}" srcOrd="0" destOrd="0" presId="urn:microsoft.com/office/officeart/2005/8/layout/hList6"/>
    <dgm:cxn modelId="{DE834A8E-72D6-477F-BBCA-6F9CF4C0B33C}" type="presParOf" srcId="{47A64D1F-B4A0-45F1-9C74-61C564AB43CE}" destId="{F830E503-0209-4BD2-8820-8095101DFEDC}" srcOrd="1" destOrd="0" presId="urn:microsoft.com/office/officeart/2005/8/layout/hList6"/>
    <dgm:cxn modelId="{EAF3D348-2DA2-410C-97AB-C641F2AEE6D2}" type="presParOf" srcId="{47A64D1F-B4A0-45F1-9C74-61C564AB43CE}" destId="{80D15AD0-07D1-4A7C-A143-0D366AE744E2}"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4BD78C-D7D8-4DAE-80B1-82C7AC027A82}" type="doc">
      <dgm:prSet loTypeId="urn:microsoft.com/office/officeart/2005/8/layout/hList6" loCatId="list" qsTypeId="urn:microsoft.com/office/officeart/2005/8/quickstyle/3d2" qsCatId="3D" csTypeId="urn:microsoft.com/office/officeart/2005/8/colors/colorful3" csCatId="colorful" phldr="1"/>
      <dgm:spPr/>
      <dgm:t>
        <a:bodyPr/>
        <a:lstStyle/>
        <a:p>
          <a:endParaRPr lang="ru-RU"/>
        </a:p>
      </dgm:t>
    </dgm:pt>
    <dgm:pt modelId="{A50146B2-3E5F-4288-A748-96B41410A661}">
      <dgm:prSet phldrT="[Текст]" custT="1"/>
      <dgm:spPr/>
      <dgm:t>
        <a:bodyPr/>
        <a:lstStyle/>
        <a:p>
          <a:r>
            <a:rPr lang="uk-UA" sz="1800" b="1" i="1" u="sng" noProof="0" dirty="0" smtClean="0"/>
            <a:t>АКТИВНА СКЛАДОВА </a:t>
          </a:r>
          <a:r>
            <a:rPr lang="uk-UA" sz="1800" b="0" i="1" u="none" noProof="0" dirty="0" smtClean="0"/>
            <a:t>потенціалу національної економіки представлена ресурсами, які на момент оцінки, обліку задіяні в економічній діяльності та визначають кінцевий результат використання економічного потенціалу.</a:t>
          </a:r>
          <a:endParaRPr lang="uk-UA" sz="1800" b="0" u="none" noProof="0" dirty="0"/>
        </a:p>
      </dgm:t>
    </dgm:pt>
    <dgm:pt modelId="{7A33E03D-88C8-425A-A49F-C92EB8FEE107}" type="parTrans" cxnId="{E42E56A7-58AA-4464-92DA-5327912DC192}">
      <dgm:prSet/>
      <dgm:spPr/>
      <dgm:t>
        <a:bodyPr/>
        <a:lstStyle/>
        <a:p>
          <a:endParaRPr lang="ru-RU" sz="2400"/>
        </a:p>
      </dgm:t>
    </dgm:pt>
    <dgm:pt modelId="{8EBE0812-1F59-421F-BCE1-364AA7648E9E}" type="sibTrans" cxnId="{E42E56A7-58AA-4464-92DA-5327912DC192}">
      <dgm:prSet/>
      <dgm:spPr/>
      <dgm:t>
        <a:bodyPr/>
        <a:lstStyle/>
        <a:p>
          <a:endParaRPr lang="ru-RU" sz="2400"/>
        </a:p>
      </dgm:t>
    </dgm:pt>
    <dgm:pt modelId="{6A0B1A59-0929-4CBF-B897-74F59B917ADB}">
      <dgm:prSet phldrT="[Текст]" custT="1"/>
      <dgm:spPr/>
      <dgm:t>
        <a:bodyPr/>
        <a:lstStyle/>
        <a:p>
          <a:r>
            <a:rPr lang="uk-UA" sz="1800" b="1" i="1" u="sng" noProof="0" dirty="0" smtClean="0"/>
            <a:t>ПАСИВНА СКЛАДОВА </a:t>
          </a:r>
          <a:r>
            <a:rPr lang="uk-UA" sz="1800" b="0" i="1" u="none" noProof="0" dirty="0" smtClean="0"/>
            <a:t>потенціалу національної економіки представлена ресурсами, які на момент оцінки наявні, знаходяться на обліку, але не задіяні в економічній діяльності.</a:t>
          </a:r>
          <a:endParaRPr lang="uk-UA" b="0" u="none" noProof="0" dirty="0"/>
        </a:p>
      </dgm:t>
    </dgm:pt>
    <dgm:pt modelId="{D52CFBEF-FE44-4C46-A135-0347C4BF7787}" type="parTrans" cxnId="{F6EC355D-98CC-4B59-86C6-E380EC41CD94}">
      <dgm:prSet/>
      <dgm:spPr/>
      <dgm:t>
        <a:bodyPr/>
        <a:lstStyle/>
        <a:p>
          <a:endParaRPr lang="ru-RU"/>
        </a:p>
      </dgm:t>
    </dgm:pt>
    <dgm:pt modelId="{FCD4A95D-E421-409A-B75D-EBA703281B1B}" type="sibTrans" cxnId="{F6EC355D-98CC-4B59-86C6-E380EC41CD94}">
      <dgm:prSet/>
      <dgm:spPr/>
      <dgm:t>
        <a:bodyPr/>
        <a:lstStyle/>
        <a:p>
          <a:endParaRPr lang="ru-RU"/>
        </a:p>
      </dgm:t>
    </dgm:pt>
    <dgm:pt modelId="{47A64D1F-B4A0-45F1-9C74-61C564AB43CE}" type="pres">
      <dgm:prSet presAssocID="{024BD78C-D7D8-4DAE-80B1-82C7AC027A82}" presName="Name0" presStyleCnt="0">
        <dgm:presLayoutVars>
          <dgm:dir/>
          <dgm:resizeHandles val="exact"/>
        </dgm:presLayoutVars>
      </dgm:prSet>
      <dgm:spPr/>
      <dgm:t>
        <a:bodyPr/>
        <a:lstStyle/>
        <a:p>
          <a:endParaRPr lang="ru-RU"/>
        </a:p>
      </dgm:t>
    </dgm:pt>
    <dgm:pt modelId="{E2CDF404-AA3E-4C48-B5F8-6EB82B8E425A}" type="pres">
      <dgm:prSet presAssocID="{A50146B2-3E5F-4288-A748-96B41410A661}" presName="node" presStyleLbl="node1" presStyleIdx="0" presStyleCnt="2">
        <dgm:presLayoutVars>
          <dgm:bulletEnabled val="1"/>
        </dgm:presLayoutVars>
      </dgm:prSet>
      <dgm:spPr/>
      <dgm:t>
        <a:bodyPr/>
        <a:lstStyle/>
        <a:p>
          <a:endParaRPr lang="ru-RU"/>
        </a:p>
      </dgm:t>
    </dgm:pt>
    <dgm:pt modelId="{F830E503-0209-4BD2-8820-8095101DFEDC}" type="pres">
      <dgm:prSet presAssocID="{8EBE0812-1F59-421F-BCE1-364AA7648E9E}" presName="sibTrans" presStyleCnt="0"/>
      <dgm:spPr/>
    </dgm:pt>
    <dgm:pt modelId="{D9F5910B-D44F-4841-9B85-70D6CD55A0E9}" type="pres">
      <dgm:prSet presAssocID="{6A0B1A59-0929-4CBF-B897-74F59B917ADB}" presName="node" presStyleLbl="node1" presStyleIdx="1" presStyleCnt="2">
        <dgm:presLayoutVars>
          <dgm:bulletEnabled val="1"/>
        </dgm:presLayoutVars>
      </dgm:prSet>
      <dgm:spPr/>
      <dgm:t>
        <a:bodyPr/>
        <a:lstStyle/>
        <a:p>
          <a:endParaRPr lang="ru-RU"/>
        </a:p>
      </dgm:t>
    </dgm:pt>
  </dgm:ptLst>
  <dgm:cxnLst>
    <dgm:cxn modelId="{5D0757DE-BA28-4283-B338-23A13BFF0F31}" type="presOf" srcId="{A50146B2-3E5F-4288-A748-96B41410A661}" destId="{E2CDF404-AA3E-4C48-B5F8-6EB82B8E425A}" srcOrd="0" destOrd="0" presId="urn:microsoft.com/office/officeart/2005/8/layout/hList6"/>
    <dgm:cxn modelId="{58E28834-98AB-4676-AC0C-6A3E869FED74}" type="presOf" srcId="{6A0B1A59-0929-4CBF-B897-74F59B917ADB}" destId="{D9F5910B-D44F-4841-9B85-70D6CD55A0E9}" srcOrd="0" destOrd="0" presId="urn:microsoft.com/office/officeart/2005/8/layout/hList6"/>
    <dgm:cxn modelId="{F6EC355D-98CC-4B59-86C6-E380EC41CD94}" srcId="{024BD78C-D7D8-4DAE-80B1-82C7AC027A82}" destId="{6A0B1A59-0929-4CBF-B897-74F59B917ADB}" srcOrd="1" destOrd="0" parTransId="{D52CFBEF-FE44-4C46-A135-0347C4BF7787}" sibTransId="{FCD4A95D-E421-409A-B75D-EBA703281B1B}"/>
    <dgm:cxn modelId="{E42E56A7-58AA-4464-92DA-5327912DC192}" srcId="{024BD78C-D7D8-4DAE-80B1-82C7AC027A82}" destId="{A50146B2-3E5F-4288-A748-96B41410A661}" srcOrd="0" destOrd="0" parTransId="{7A33E03D-88C8-425A-A49F-C92EB8FEE107}" sibTransId="{8EBE0812-1F59-421F-BCE1-364AA7648E9E}"/>
    <dgm:cxn modelId="{8F120BE9-3615-4DEF-80EB-4662A8AF4FA0}" type="presOf" srcId="{024BD78C-D7D8-4DAE-80B1-82C7AC027A82}" destId="{47A64D1F-B4A0-45F1-9C74-61C564AB43CE}" srcOrd="0" destOrd="0" presId="urn:microsoft.com/office/officeart/2005/8/layout/hList6"/>
    <dgm:cxn modelId="{9D41EA0B-5016-4222-97CB-1264885083B7}" type="presParOf" srcId="{47A64D1F-B4A0-45F1-9C74-61C564AB43CE}" destId="{E2CDF404-AA3E-4C48-B5F8-6EB82B8E425A}" srcOrd="0" destOrd="0" presId="urn:microsoft.com/office/officeart/2005/8/layout/hList6"/>
    <dgm:cxn modelId="{DE834A8E-72D6-477F-BBCA-6F9CF4C0B33C}" type="presParOf" srcId="{47A64D1F-B4A0-45F1-9C74-61C564AB43CE}" destId="{F830E503-0209-4BD2-8820-8095101DFEDC}" srcOrd="1" destOrd="0" presId="urn:microsoft.com/office/officeart/2005/8/layout/hList6"/>
    <dgm:cxn modelId="{218F2FB9-3D56-410C-A02D-81E5515E980D}" type="presParOf" srcId="{47A64D1F-B4A0-45F1-9C74-61C564AB43CE}" destId="{D9F5910B-D44F-4841-9B85-70D6CD55A0E9}"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E416FC-CDD9-466A-8200-BE1D8C6908C3}"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ru-RU"/>
        </a:p>
      </dgm:t>
    </dgm:pt>
    <dgm:pt modelId="{85AC622C-F0C0-45BF-9F21-FDDD217449C1}">
      <dgm:prSet phldrT="[Текст]"/>
      <dgm:spPr/>
      <dgm:t>
        <a:bodyPr/>
        <a:lstStyle/>
        <a:p>
          <a:r>
            <a:rPr lang="ru-RU" dirty="0" err="1" smtClean="0"/>
            <a:t>населення</a:t>
          </a:r>
          <a:r>
            <a:rPr lang="ru-RU" dirty="0" smtClean="0"/>
            <a:t> </a:t>
          </a:r>
          <a:r>
            <a:rPr lang="ru-RU" dirty="0" err="1" smtClean="0"/>
            <a:t>забезпечувало</a:t>
          </a:r>
          <a:r>
            <a:rPr lang="ru-RU" dirty="0" smtClean="0"/>
            <a:t> свою </a:t>
          </a:r>
          <a:r>
            <a:rPr lang="ru-RU" dirty="0" err="1" smtClean="0"/>
            <a:t>життєдіяльність</a:t>
          </a:r>
          <a:r>
            <a:rPr lang="ru-RU" dirty="0" smtClean="0"/>
            <a:t> за </a:t>
          </a:r>
          <a:r>
            <a:rPr lang="ru-RU" dirty="0" err="1" smtClean="0"/>
            <a:t>рахунок</a:t>
          </a:r>
          <a:r>
            <a:rPr lang="ru-RU" dirty="0" smtClean="0"/>
            <a:t> </a:t>
          </a:r>
          <a:r>
            <a:rPr lang="ru-RU" dirty="0" err="1" smtClean="0"/>
            <a:t>дарів</a:t>
          </a:r>
          <a:r>
            <a:rPr lang="ru-RU" dirty="0" smtClean="0"/>
            <a:t> </a:t>
          </a:r>
          <a:r>
            <a:rPr lang="ru-RU" dirty="0" err="1" smtClean="0"/>
            <a:t>природи</a:t>
          </a:r>
          <a:r>
            <a:rPr lang="ru-RU" dirty="0" smtClean="0"/>
            <a:t>, а </a:t>
          </a:r>
          <a:r>
            <a:rPr lang="ru-RU" dirty="0" err="1" smtClean="0"/>
            <a:t>також</a:t>
          </a:r>
          <a:r>
            <a:rPr lang="ru-RU" dirty="0" smtClean="0"/>
            <a:t> за </a:t>
          </a:r>
          <a:r>
            <a:rPr lang="ru-RU" dirty="0" err="1" smtClean="0"/>
            <a:t>допомогою</a:t>
          </a:r>
          <a:r>
            <a:rPr lang="ru-RU" dirty="0" smtClean="0"/>
            <a:t> </a:t>
          </a:r>
          <a:r>
            <a:rPr lang="ru-RU" dirty="0" err="1" smtClean="0"/>
            <a:t>рибальства</a:t>
          </a:r>
          <a:r>
            <a:rPr lang="ru-RU" dirty="0" smtClean="0"/>
            <a:t> та </a:t>
          </a:r>
          <a:r>
            <a:rPr lang="ru-RU" dirty="0" err="1" smtClean="0"/>
            <a:t>мисливства</a:t>
          </a:r>
          <a:endParaRPr lang="ru-RU" dirty="0"/>
        </a:p>
      </dgm:t>
    </dgm:pt>
    <dgm:pt modelId="{AF39F91F-8B8A-494B-831A-5D32DF17ECF0}" type="parTrans" cxnId="{7CEBB718-EA79-4724-9DA7-3DA399789A67}">
      <dgm:prSet/>
      <dgm:spPr/>
      <dgm:t>
        <a:bodyPr/>
        <a:lstStyle/>
        <a:p>
          <a:endParaRPr lang="ru-RU"/>
        </a:p>
      </dgm:t>
    </dgm:pt>
    <dgm:pt modelId="{309B62D6-FF2E-4651-850D-E88EB63946AA}" type="sibTrans" cxnId="{7CEBB718-EA79-4724-9DA7-3DA399789A67}">
      <dgm:prSet/>
      <dgm:spPr/>
      <dgm:t>
        <a:bodyPr/>
        <a:lstStyle/>
        <a:p>
          <a:endParaRPr lang="ru-RU"/>
        </a:p>
      </dgm:t>
    </dgm:pt>
    <dgm:pt modelId="{1CFF7270-EE13-43F7-86E4-456BAFF85A5F}">
      <dgm:prSet phldrT="[Текст]"/>
      <dgm:spPr/>
      <dgm:t>
        <a:bodyPr/>
        <a:lstStyle/>
        <a:p>
          <a:r>
            <a:rPr lang="ru-RU" dirty="0" err="1" smtClean="0"/>
            <a:t>відтворювальне</a:t>
          </a:r>
          <a:r>
            <a:rPr lang="ru-RU" dirty="0" smtClean="0"/>
            <a:t> </a:t>
          </a:r>
          <a:r>
            <a:rPr lang="ru-RU" dirty="0" err="1" smtClean="0"/>
            <a:t>господарство</a:t>
          </a:r>
          <a:r>
            <a:rPr lang="ru-RU" dirty="0" smtClean="0"/>
            <a:t> </a:t>
          </a:r>
          <a:r>
            <a:rPr lang="uk-UA" dirty="0" smtClean="0"/>
            <a:t> у </a:t>
          </a:r>
          <a:r>
            <a:rPr lang="ru-RU" dirty="0" err="1" smtClean="0"/>
            <a:t>вигляді</a:t>
          </a:r>
          <a:r>
            <a:rPr lang="ru-RU" dirty="0" smtClean="0"/>
            <a:t> </a:t>
          </a:r>
          <a:r>
            <a:rPr lang="ru-RU" dirty="0" err="1" smtClean="0"/>
            <a:t>землеробства</a:t>
          </a:r>
          <a:r>
            <a:rPr lang="ru-RU" dirty="0" smtClean="0"/>
            <a:t> і </a:t>
          </a:r>
          <a:r>
            <a:rPr lang="ru-RU" dirty="0" err="1" smtClean="0"/>
            <a:t>тваринництва</a:t>
          </a:r>
          <a:endParaRPr lang="ru-RU" dirty="0"/>
        </a:p>
      </dgm:t>
    </dgm:pt>
    <dgm:pt modelId="{E6A13B23-4F01-40AB-88B3-48A8ABB9E41B}" type="parTrans" cxnId="{57987477-346C-4493-BFAF-281649B1513E}">
      <dgm:prSet/>
      <dgm:spPr/>
      <dgm:t>
        <a:bodyPr/>
        <a:lstStyle/>
        <a:p>
          <a:endParaRPr lang="ru-RU"/>
        </a:p>
      </dgm:t>
    </dgm:pt>
    <dgm:pt modelId="{15FFA361-7624-4ECF-A520-57EE6EFF1B70}" type="sibTrans" cxnId="{57987477-346C-4493-BFAF-281649B1513E}">
      <dgm:prSet/>
      <dgm:spPr/>
      <dgm:t>
        <a:bodyPr/>
        <a:lstStyle/>
        <a:p>
          <a:endParaRPr lang="ru-RU"/>
        </a:p>
      </dgm:t>
    </dgm:pt>
    <dgm:pt modelId="{01459AEC-1B29-49D3-BAE3-E62A1D8F70E4}">
      <dgm:prSet phldrT="[Текст]"/>
      <dgm:spPr/>
      <dgm:t>
        <a:bodyPr/>
        <a:lstStyle/>
        <a:p>
          <a:r>
            <a:rPr lang="ru-RU" dirty="0" err="1" smtClean="0"/>
            <a:t>виникнення</a:t>
          </a:r>
          <a:r>
            <a:rPr lang="ru-RU" dirty="0" smtClean="0"/>
            <a:t> нового </a:t>
          </a:r>
          <a:r>
            <a:rPr lang="ru-RU" dirty="0" err="1" smtClean="0"/>
            <a:t>прошарку</a:t>
          </a:r>
          <a:r>
            <a:rPr lang="ru-RU" dirty="0" smtClean="0"/>
            <a:t> людей – </a:t>
          </a:r>
          <a:r>
            <a:rPr lang="ru-RU" dirty="0" err="1" smtClean="0"/>
            <a:t>ремісників</a:t>
          </a:r>
          <a:endParaRPr lang="ru-RU" dirty="0"/>
        </a:p>
      </dgm:t>
    </dgm:pt>
    <dgm:pt modelId="{AF5CCA54-6D5F-47C3-8893-5253B570282B}" type="parTrans" cxnId="{72F41D15-E66B-4CE9-9F8C-B3DEEBF833BD}">
      <dgm:prSet/>
      <dgm:spPr/>
      <dgm:t>
        <a:bodyPr/>
        <a:lstStyle/>
        <a:p>
          <a:endParaRPr lang="ru-RU"/>
        </a:p>
      </dgm:t>
    </dgm:pt>
    <dgm:pt modelId="{C93938D7-BFD2-4959-8C3E-9C9C63B34196}" type="sibTrans" cxnId="{72F41D15-E66B-4CE9-9F8C-B3DEEBF833BD}">
      <dgm:prSet/>
      <dgm:spPr/>
      <dgm:t>
        <a:bodyPr/>
        <a:lstStyle/>
        <a:p>
          <a:endParaRPr lang="ru-RU"/>
        </a:p>
      </dgm:t>
    </dgm:pt>
    <dgm:pt modelId="{E06829B3-DB77-4B01-BC16-CA7A5F2E7A07}" type="pres">
      <dgm:prSet presAssocID="{6EE416FC-CDD9-466A-8200-BE1D8C6908C3}" presName="rootnode" presStyleCnt="0">
        <dgm:presLayoutVars>
          <dgm:chMax/>
          <dgm:chPref/>
          <dgm:dir/>
          <dgm:animLvl val="lvl"/>
        </dgm:presLayoutVars>
      </dgm:prSet>
      <dgm:spPr/>
    </dgm:pt>
    <dgm:pt modelId="{B76C4709-FBFD-4CC1-9599-CB91355C15ED}" type="pres">
      <dgm:prSet presAssocID="{85AC622C-F0C0-45BF-9F21-FDDD217449C1}" presName="composite" presStyleCnt="0"/>
      <dgm:spPr/>
    </dgm:pt>
    <dgm:pt modelId="{1668E445-CBC6-47D2-BDBA-8D26BE78F510}" type="pres">
      <dgm:prSet presAssocID="{85AC622C-F0C0-45BF-9F21-FDDD217449C1}" presName="LShape" presStyleLbl="alignNode1" presStyleIdx="0" presStyleCnt="5"/>
      <dgm:spPr/>
    </dgm:pt>
    <dgm:pt modelId="{3BB70D44-FDC1-4D68-B443-298DD90E5C5F}" type="pres">
      <dgm:prSet presAssocID="{85AC622C-F0C0-45BF-9F21-FDDD217449C1}" presName="ParentText" presStyleLbl="revTx" presStyleIdx="0" presStyleCnt="3">
        <dgm:presLayoutVars>
          <dgm:chMax val="0"/>
          <dgm:chPref val="0"/>
          <dgm:bulletEnabled val="1"/>
        </dgm:presLayoutVars>
      </dgm:prSet>
      <dgm:spPr/>
      <dgm:t>
        <a:bodyPr/>
        <a:lstStyle/>
        <a:p>
          <a:endParaRPr lang="ru-RU"/>
        </a:p>
      </dgm:t>
    </dgm:pt>
    <dgm:pt modelId="{1AA4345A-3941-4AC7-A071-6D7CFF2AF81F}" type="pres">
      <dgm:prSet presAssocID="{85AC622C-F0C0-45BF-9F21-FDDD217449C1}" presName="Triangle" presStyleLbl="alignNode1" presStyleIdx="1" presStyleCnt="5"/>
      <dgm:spPr/>
    </dgm:pt>
    <dgm:pt modelId="{FBA5FB6A-7D2D-45E7-964F-4CA043FB3797}" type="pres">
      <dgm:prSet presAssocID="{309B62D6-FF2E-4651-850D-E88EB63946AA}" presName="sibTrans" presStyleCnt="0"/>
      <dgm:spPr/>
    </dgm:pt>
    <dgm:pt modelId="{9A75162F-446A-4738-8FB4-811F3884742E}" type="pres">
      <dgm:prSet presAssocID="{309B62D6-FF2E-4651-850D-E88EB63946AA}" presName="space" presStyleCnt="0"/>
      <dgm:spPr/>
    </dgm:pt>
    <dgm:pt modelId="{F9CD4E6B-D575-4BE5-A622-26986D393F31}" type="pres">
      <dgm:prSet presAssocID="{1CFF7270-EE13-43F7-86E4-456BAFF85A5F}" presName="composite" presStyleCnt="0"/>
      <dgm:spPr/>
    </dgm:pt>
    <dgm:pt modelId="{1BF2DB10-8946-40F0-8C87-1BC0BB17080D}" type="pres">
      <dgm:prSet presAssocID="{1CFF7270-EE13-43F7-86E4-456BAFF85A5F}" presName="LShape" presStyleLbl="alignNode1" presStyleIdx="2" presStyleCnt="5"/>
      <dgm:spPr/>
    </dgm:pt>
    <dgm:pt modelId="{758A6FD1-B856-420D-B5E6-A0BA580991F0}" type="pres">
      <dgm:prSet presAssocID="{1CFF7270-EE13-43F7-86E4-456BAFF85A5F}" presName="ParentText" presStyleLbl="revTx" presStyleIdx="1" presStyleCnt="3">
        <dgm:presLayoutVars>
          <dgm:chMax val="0"/>
          <dgm:chPref val="0"/>
          <dgm:bulletEnabled val="1"/>
        </dgm:presLayoutVars>
      </dgm:prSet>
      <dgm:spPr/>
      <dgm:t>
        <a:bodyPr/>
        <a:lstStyle/>
        <a:p>
          <a:endParaRPr lang="ru-RU"/>
        </a:p>
      </dgm:t>
    </dgm:pt>
    <dgm:pt modelId="{D29C5E94-A54A-4673-9E02-ED3F9F42F611}" type="pres">
      <dgm:prSet presAssocID="{1CFF7270-EE13-43F7-86E4-456BAFF85A5F}" presName="Triangle" presStyleLbl="alignNode1" presStyleIdx="3" presStyleCnt="5"/>
      <dgm:spPr/>
    </dgm:pt>
    <dgm:pt modelId="{455F18FD-8618-4EBB-8DC1-C8EA589CC66F}" type="pres">
      <dgm:prSet presAssocID="{15FFA361-7624-4ECF-A520-57EE6EFF1B70}" presName="sibTrans" presStyleCnt="0"/>
      <dgm:spPr/>
    </dgm:pt>
    <dgm:pt modelId="{58B9D83C-1066-4BE9-9EC6-4C3C46E9BA77}" type="pres">
      <dgm:prSet presAssocID="{15FFA361-7624-4ECF-A520-57EE6EFF1B70}" presName="space" presStyleCnt="0"/>
      <dgm:spPr/>
    </dgm:pt>
    <dgm:pt modelId="{9B54AC98-497F-4F97-B89D-CCFFE1D22BAC}" type="pres">
      <dgm:prSet presAssocID="{01459AEC-1B29-49D3-BAE3-E62A1D8F70E4}" presName="composite" presStyleCnt="0"/>
      <dgm:spPr/>
    </dgm:pt>
    <dgm:pt modelId="{DE5EDD67-7591-43CE-A543-2CAC301E732B}" type="pres">
      <dgm:prSet presAssocID="{01459AEC-1B29-49D3-BAE3-E62A1D8F70E4}" presName="LShape" presStyleLbl="alignNode1" presStyleIdx="4" presStyleCnt="5"/>
      <dgm:spPr/>
    </dgm:pt>
    <dgm:pt modelId="{1D3DD369-54C8-440A-98C6-E5D3DB13B265}" type="pres">
      <dgm:prSet presAssocID="{01459AEC-1B29-49D3-BAE3-E62A1D8F70E4}" presName="ParentText" presStyleLbl="revTx" presStyleIdx="2" presStyleCnt="3">
        <dgm:presLayoutVars>
          <dgm:chMax val="0"/>
          <dgm:chPref val="0"/>
          <dgm:bulletEnabled val="1"/>
        </dgm:presLayoutVars>
      </dgm:prSet>
      <dgm:spPr/>
      <dgm:t>
        <a:bodyPr/>
        <a:lstStyle/>
        <a:p>
          <a:endParaRPr lang="ru-RU"/>
        </a:p>
      </dgm:t>
    </dgm:pt>
  </dgm:ptLst>
  <dgm:cxnLst>
    <dgm:cxn modelId="{57987477-346C-4493-BFAF-281649B1513E}" srcId="{6EE416FC-CDD9-466A-8200-BE1D8C6908C3}" destId="{1CFF7270-EE13-43F7-86E4-456BAFF85A5F}" srcOrd="1" destOrd="0" parTransId="{E6A13B23-4F01-40AB-88B3-48A8ABB9E41B}" sibTransId="{15FFA361-7624-4ECF-A520-57EE6EFF1B70}"/>
    <dgm:cxn modelId="{5B315A07-8EBC-42FF-8BC8-7B8C6E18B30C}" type="presOf" srcId="{6EE416FC-CDD9-466A-8200-BE1D8C6908C3}" destId="{E06829B3-DB77-4B01-BC16-CA7A5F2E7A07}" srcOrd="0" destOrd="0" presId="urn:microsoft.com/office/officeart/2009/3/layout/StepUpProcess"/>
    <dgm:cxn modelId="{B2DCB9FD-D114-4CE5-8FF5-5A95604ECA5F}" type="presOf" srcId="{85AC622C-F0C0-45BF-9F21-FDDD217449C1}" destId="{3BB70D44-FDC1-4D68-B443-298DD90E5C5F}" srcOrd="0" destOrd="0" presId="urn:microsoft.com/office/officeart/2009/3/layout/StepUpProcess"/>
    <dgm:cxn modelId="{72F41D15-E66B-4CE9-9F8C-B3DEEBF833BD}" srcId="{6EE416FC-CDD9-466A-8200-BE1D8C6908C3}" destId="{01459AEC-1B29-49D3-BAE3-E62A1D8F70E4}" srcOrd="2" destOrd="0" parTransId="{AF5CCA54-6D5F-47C3-8893-5253B570282B}" sibTransId="{C93938D7-BFD2-4959-8C3E-9C9C63B34196}"/>
    <dgm:cxn modelId="{7CEBB718-EA79-4724-9DA7-3DA399789A67}" srcId="{6EE416FC-CDD9-466A-8200-BE1D8C6908C3}" destId="{85AC622C-F0C0-45BF-9F21-FDDD217449C1}" srcOrd="0" destOrd="0" parTransId="{AF39F91F-8B8A-494B-831A-5D32DF17ECF0}" sibTransId="{309B62D6-FF2E-4651-850D-E88EB63946AA}"/>
    <dgm:cxn modelId="{625D67B8-949E-479D-8515-B1AD5D1166D2}" type="presOf" srcId="{1CFF7270-EE13-43F7-86E4-456BAFF85A5F}" destId="{758A6FD1-B856-420D-B5E6-A0BA580991F0}" srcOrd="0" destOrd="0" presId="urn:microsoft.com/office/officeart/2009/3/layout/StepUpProcess"/>
    <dgm:cxn modelId="{AD270A56-FC2A-47A4-B99E-5C24E4EA3341}" type="presOf" srcId="{01459AEC-1B29-49D3-BAE3-E62A1D8F70E4}" destId="{1D3DD369-54C8-440A-98C6-E5D3DB13B265}" srcOrd="0" destOrd="0" presId="urn:microsoft.com/office/officeart/2009/3/layout/StepUpProcess"/>
    <dgm:cxn modelId="{9D84367F-78AE-4402-A414-6DAE91902F49}" type="presParOf" srcId="{E06829B3-DB77-4B01-BC16-CA7A5F2E7A07}" destId="{B76C4709-FBFD-4CC1-9599-CB91355C15ED}" srcOrd="0" destOrd="0" presId="urn:microsoft.com/office/officeart/2009/3/layout/StepUpProcess"/>
    <dgm:cxn modelId="{AD660FEB-EED5-455E-984E-2F40F91DAC52}" type="presParOf" srcId="{B76C4709-FBFD-4CC1-9599-CB91355C15ED}" destId="{1668E445-CBC6-47D2-BDBA-8D26BE78F510}" srcOrd="0" destOrd="0" presId="urn:microsoft.com/office/officeart/2009/3/layout/StepUpProcess"/>
    <dgm:cxn modelId="{44C95647-0354-4C7E-855A-2D8428A0C557}" type="presParOf" srcId="{B76C4709-FBFD-4CC1-9599-CB91355C15ED}" destId="{3BB70D44-FDC1-4D68-B443-298DD90E5C5F}" srcOrd="1" destOrd="0" presId="urn:microsoft.com/office/officeart/2009/3/layout/StepUpProcess"/>
    <dgm:cxn modelId="{40988DA3-86CC-4D06-B1B6-3AE9644F1051}" type="presParOf" srcId="{B76C4709-FBFD-4CC1-9599-CB91355C15ED}" destId="{1AA4345A-3941-4AC7-A071-6D7CFF2AF81F}" srcOrd="2" destOrd="0" presId="urn:microsoft.com/office/officeart/2009/3/layout/StepUpProcess"/>
    <dgm:cxn modelId="{77F712F1-28EE-43BC-AE35-167422E63D42}" type="presParOf" srcId="{E06829B3-DB77-4B01-BC16-CA7A5F2E7A07}" destId="{FBA5FB6A-7D2D-45E7-964F-4CA043FB3797}" srcOrd="1" destOrd="0" presId="urn:microsoft.com/office/officeart/2009/3/layout/StepUpProcess"/>
    <dgm:cxn modelId="{310DC3F2-E146-4D20-AFBA-193BC777D05A}" type="presParOf" srcId="{FBA5FB6A-7D2D-45E7-964F-4CA043FB3797}" destId="{9A75162F-446A-4738-8FB4-811F3884742E}" srcOrd="0" destOrd="0" presId="urn:microsoft.com/office/officeart/2009/3/layout/StepUpProcess"/>
    <dgm:cxn modelId="{25ACDB51-C921-46F2-8A0C-5F5B497252AE}" type="presParOf" srcId="{E06829B3-DB77-4B01-BC16-CA7A5F2E7A07}" destId="{F9CD4E6B-D575-4BE5-A622-26986D393F31}" srcOrd="2" destOrd="0" presId="urn:microsoft.com/office/officeart/2009/3/layout/StepUpProcess"/>
    <dgm:cxn modelId="{63E3E041-F58E-4F85-94F0-1FA3F2ABC0BB}" type="presParOf" srcId="{F9CD4E6B-D575-4BE5-A622-26986D393F31}" destId="{1BF2DB10-8946-40F0-8C87-1BC0BB17080D}" srcOrd="0" destOrd="0" presId="urn:microsoft.com/office/officeart/2009/3/layout/StepUpProcess"/>
    <dgm:cxn modelId="{9FAE5C8D-6157-423F-A2B1-9B1F4E263915}" type="presParOf" srcId="{F9CD4E6B-D575-4BE5-A622-26986D393F31}" destId="{758A6FD1-B856-420D-B5E6-A0BA580991F0}" srcOrd="1" destOrd="0" presId="urn:microsoft.com/office/officeart/2009/3/layout/StepUpProcess"/>
    <dgm:cxn modelId="{7881E2A7-AB60-426C-880B-9FE39F3284CA}" type="presParOf" srcId="{F9CD4E6B-D575-4BE5-A622-26986D393F31}" destId="{D29C5E94-A54A-4673-9E02-ED3F9F42F611}" srcOrd="2" destOrd="0" presId="urn:microsoft.com/office/officeart/2009/3/layout/StepUpProcess"/>
    <dgm:cxn modelId="{C7857A1F-D2AE-4870-A810-0D45EA23826D}" type="presParOf" srcId="{E06829B3-DB77-4B01-BC16-CA7A5F2E7A07}" destId="{455F18FD-8618-4EBB-8DC1-C8EA589CC66F}" srcOrd="3" destOrd="0" presId="urn:microsoft.com/office/officeart/2009/3/layout/StepUpProcess"/>
    <dgm:cxn modelId="{105F031E-D10D-4715-96AB-5F2C692E3BAB}" type="presParOf" srcId="{455F18FD-8618-4EBB-8DC1-C8EA589CC66F}" destId="{58B9D83C-1066-4BE9-9EC6-4C3C46E9BA77}" srcOrd="0" destOrd="0" presId="urn:microsoft.com/office/officeart/2009/3/layout/StepUpProcess"/>
    <dgm:cxn modelId="{94243A1B-9DE9-4162-9977-C70BD5629AF7}" type="presParOf" srcId="{E06829B3-DB77-4B01-BC16-CA7A5F2E7A07}" destId="{9B54AC98-497F-4F97-B89D-CCFFE1D22BAC}" srcOrd="4" destOrd="0" presId="urn:microsoft.com/office/officeart/2009/3/layout/StepUpProcess"/>
    <dgm:cxn modelId="{73269601-5DD4-4761-AD8E-15F21582C8C4}" type="presParOf" srcId="{9B54AC98-497F-4F97-B89D-CCFFE1D22BAC}" destId="{DE5EDD67-7591-43CE-A543-2CAC301E732B}" srcOrd="0" destOrd="0" presId="urn:microsoft.com/office/officeart/2009/3/layout/StepUpProcess"/>
    <dgm:cxn modelId="{DCD4C8DA-21B4-4F18-B49F-A5F58CBD0C99}" type="presParOf" srcId="{9B54AC98-497F-4F97-B89D-CCFFE1D22BAC}" destId="{1D3DD369-54C8-440A-98C6-E5D3DB13B265}"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E416FC-CDD9-466A-8200-BE1D8C6908C3}"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ru-RU"/>
        </a:p>
      </dgm:t>
    </dgm:pt>
    <dgm:pt modelId="{4DF93308-7A28-41EC-B8B4-D6656F132B84}">
      <dgm:prSet/>
      <dgm:spPr/>
      <dgm:t>
        <a:bodyPr/>
        <a:lstStyle/>
        <a:p>
          <a:r>
            <a:rPr lang="ru-RU" dirty="0" err="1" smtClean="0"/>
            <a:t>Доіндустріальне</a:t>
          </a:r>
          <a:r>
            <a:rPr lang="ru-RU" dirty="0" smtClean="0"/>
            <a:t> </a:t>
          </a:r>
          <a:r>
            <a:rPr lang="ru-RU" dirty="0" err="1" smtClean="0"/>
            <a:t>суспільство</a:t>
          </a:r>
          <a:endParaRPr lang="ru-RU" dirty="0"/>
        </a:p>
      </dgm:t>
    </dgm:pt>
    <dgm:pt modelId="{61D7C8B2-44F7-46D8-B532-A50A1A9092DB}" type="parTrans" cxnId="{D437E6D1-5352-40CD-B793-77B420A1AC66}">
      <dgm:prSet/>
      <dgm:spPr/>
      <dgm:t>
        <a:bodyPr/>
        <a:lstStyle/>
        <a:p>
          <a:endParaRPr lang="ru-RU"/>
        </a:p>
      </dgm:t>
    </dgm:pt>
    <dgm:pt modelId="{FA50126E-CE78-45A1-8B72-FF6E26A06DB5}" type="sibTrans" cxnId="{D437E6D1-5352-40CD-B793-77B420A1AC66}">
      <dgm:prSet/>
      <dgm:spPr/>
      <dgm:t>
        <a:bodyPr/>
        <a:lstStyle/>
        <a:p>
          <a:endParaRPr lang="ru-RU"/>
        </a:p>
      </dgm:t>
    </dgm:pt>
    <dgm:pt modelId="{F4476AA2-4A90-45C8-BCDE-973749C27313}">
      <dgm:prSet/>
      <dgm:spPr/>
      <dgm:t>
        <a:bodyPr/>
        <a:lstStyle/>
        <a:p>
          <a:r>
            <a:rPr lang="ru-RU" dirty="0" err="1" smtClean="0"/>
            <a:t>Індустріальне</a:t>
          </a:r>
          <a:r>
            <a:rPr lang="ru-RU" dirty="0" smtClean="0"/>
            <a:t> </a:t>
          </a:r>
          <a:r>
            <a:rPr lang="ru-RU" dirty="0" err="1" smtClean="0"/>
            <a:t>суспільство</a:t>
          </a:r>
          <a:endParaRPr lang="ru-RU" dirty="0"/>
        </a:p>
      </dgm:t>
    </dgm:pt>
    <dgm:pt modelId="{51BA8F97-804A-492C-B69A-9811FF7122AB}" type="parTrans" cxnId="{49231287-E560-41F4-AC0D-5E319F21FD8A}">
      <dgm:prSet/>
      <dgm:spPr/>
      <dgm:t>
        <a:bodyPr/>
        <a:lstStyle/>
        <a:p>
          <a:endParaRPr lang="ru-RU"/>
        </a:p>
      </dgm:t>
    </dgm:pt>
    <dgm:pt modelId="{6DF2B30F-36CF-4004-9613-E2BEC871877C}" type="sibTrans" cxnId="{49231287-E560-41F4-AC0D-5E319F21FD8A}">
      <dgm:prSet/>
      <dgm:spPr/>
      <dgm:t>
        <a:bodyPr/>
        <a:lstStyle/>
        <a:p>
          <a:endParaRPr lang="ru-RU"/>
        </a:p>
      </dgm:t>
    </dgm:pt>
    <dgm:pt modelId="{A056DEED-B112-4AD9-B3EE-4110FBA63875}">
      <dgm:prSet/>
      <dgm:spPr/>
      <dgm:t>
        <a:bodyPr/>
        <a:lstStyle/>
        <a:p>
          <a:r>
            <a:rPr lang="ru-RU" dirty="0" err="1" smtClean="0"/>
            <a:t>Постіндустріальне</a:t>
          </a:r>
          <a:r>
            <a:rPr lang="ru-RU" dirty="0" smtClean="0"/>
            <a:t> </a:t>
          </a:r>
          <a:r>
            <a:rPr lang="ru-RU" dirty="0" err="1" smtClean="0"/>
            <a:t>суспільство</a:t>
          </a:r>
          <a:endParaRPr lang="ru-RU" dirty="0"/>
        </a:p>
      </dgm:t>
    </dgm:pt>
    <dgm:pt modelId="{8CF0C2E9-C33D-4EE5-B0B6-E42718901284}" type="parTrans" cxnId="{D81CA26C-1C1B-46AC-9725-D4EA203BC117}">
      <dgm:prSet/>
      <dgm:spPr/>
      <dgm:t>
        <a:bodyPr/>
        <a:lstStyle/>
        <a:p>
          <a:endParaRPr lang="ru-RU"/>
        </a:p>
      </dgm:t>
    </dgm:pt>
    <dgm:pt modelId="{A6926040-C37D-4390-8461-3B1F4BF1C1B3}" type="sibTrans" cxnId="{D81CA26C-1C1B-46AC-9725-D4EA203BC117}">
      <dgm:prSet/>
      <dgm:spPr/>
      <dgm:t>
        <a:bodyPr/>
        <a:lstStyle/>
        <a:p>
          <a:endParaRPr lang="ru-RU"/>
        </a:p>
      </dgm:t>
    </dgm:pt>
    <dgm:pt modelId="{7C379E64-5E7B-42EC-AAA1-CD97017E09C7}">
      <dgm:prSet/>
      <dgm:spPr/>
      <dgm:t>
        <a:bodyPr/>
        <a:lstStyle/>
        <a:p>
          <a:r>
            <a:rPr lang="ru-RU" dirty="0" err="1" smtClean="0"/>
            <a:t>Інформаційне</a:t>
          </a:r>
          <a:r>
            <a:rPr lang="ru-RU" dirty="0" smtClean="0"/>
            <a:t> </a:t>
          </a:r>
          <a:r>
            <a:rPr lang="ru-RU" dirty="0" err="1" smtClean="0"/>
            <a:t>суспільство</a:t>
          </a:r>
          <a:endParaRPr lang="ru-RU" dirty="0"/>
        </a:p>
      </dgm:t>
    </dgm:pt>
    <dgm:pt modelId="{37666921-74AA-469F-992D-AB76BFD969D5}" type="parTrans" cxnId="{7E0A855E-08C1-46F8-882E-6A87EB75DBCF}">
      <dgm:prSet/>
      <dgm:spPr/>
      <dgm:t>
        <a:bodyPr/>
        <a:lstStyle/>
        <a:p>
          <a:endParaRPr lang="ru-RU"/>
        </a:p>
      </dgm:t>
    </dgm:pt>
    <dgm:pt modelId="{5B2915E1-F9E5-4BA8-BB3E-99F61FCA2253}" type="sibTrans" cxnId="{7E0A855E-08C1-46F8-882E-6A87EB75DBCF}">
      <dgm:prSet/>
      <dgm:spPr/>
      <dgm:t>
        <a:bodyPr/>
        <a:lstStyle/>
        <a:p>
          <a:endParaRPr lang="ru-RU"/>
        </a:p>
      </dgm:t>
    </dgm:pt>
    <dgm:pt modelId="{E06829B3-DB77-4B01-BC16-CA7A5F2E7A07}" type="pres">
      <dgm:prSet presAssocID="{6EE416FC-CDD9-466A-8200-BE1D8C6908C3}" presName="rootnode" presStyleCnt="0">
        <dgm:presLayoutVars>
          <dgm:chMax/>
          <dgm:chPref/>
          <dgm:dir/>
          <dgm:animLvl val="lvl"/>
        </dgm:presLayoutVars>
      </dgm:prSet>
      <dgm:spPr/>
    </dgm:pt>
    <dgm:pt modelId="{88D14654-0788-4912-8D07-8D888B5B496A}" type="pres">
      <dgm:prSet presAssocID="{4DF93308-7A28-41EC-B8B4-D6656F132B84}" presName="composite" presStyleCnt="0"/>
      <dgm:spPr/>
    </dgm:pt>
    <dgm:pt modelId="{F93E8CDA-C7FE-4E74-9E60-57D289415259}" type="pres">
      <dgm:prSet presAssocID="{4DF93308-7A28-41EC-B8B4-D6656F132B84}" presName="LShape" presStyleLbl="alignNode1" presStyleIdx="0" presStyleCnt="7"/>
      <dgm:spPr/>
    </dgm:pt>
    <dgm:pt modelId="{E5D69424-FCCD-4888-ACF4-3750746694C7}" type="pres">
      <dgm:prSet presAssocID="{4DF93308-7A28-41EC-B8B4-D6656F132B84}" presName="ParentText" presStyleLbl="revTx" presStyleIdx="0" presStyleCnt="4">
        <dgm:presLayoutVars>
          <dgm:chMax val="0"/>
          <dgm:chPref val="0"/>
          <dgm:bulletEnabled val="1"/>
        </dgm:presLayoutVars>
      </dgm:prSet>
      <dgm:spPr/>
      <dgm:t>
        <a:bodyPr/>
        <a:lstStyle/>
        <a:p>
          <a:endParaRPr lang="ru-RU"/>
        </a:p>
      </dgm:t>
    </dgm:pt>
    <dgm:pt modelId="{45546D96-8D17-4E04-B0E2-0DBFD1432E3F}" type="pres">
      <dgm:prSet presAssocID="{4DF93308-7A28-41EC-B8B4-D6656F132B84}" presName="Triangle" presStyleLbl="alignNode1" presStyleIdx="1" presStyleCnt="7"/>
      <dgm:spPr/>
    </dgm:pt>
    <dgm:pt modelId="{01CAD925-4491-41E6-9636-A313B8EAA40D}" type="pres">
      <dgm:prSet presAssocID="{FA50126E-CE78-45A1-8B72-FF6E26A06DB5}" presName="sibTrans" presStyleCnt="0"/>
      <dgm:spPr/>
    </dgm:pt>
    <dgm:pt modelId="{B467CDA3-202D-4452-82ED-B8CCF1D2F3DC}" type="pres">
      <dgm:prSet presAssocID="{FA50126E-CE78-45A1-8B72-FF6E26A06DB5}" presName="space" presStyleCnt="0"/>
      <dgm:spPr/>
    </dgm:pt>
    <dgm:pt modelId="{826DC700-916B-4DC0-8D5A-4832EF84652B}" type="pres">
      <dgm:prSet presAssocID="{F4476AA2-4A90-45C8-BCDE-973749C27313}" presName="composite" presStyleCnt="0"/>
      <dgm:spPr/>
    </dgm:pt>
    <dgm:pt modelId="{483044AF-21BA-46C7-84F9-6EC429D2ACDD}" type="pres">
      <dgm:prSet presAssocID="{F4476AA2-4A90-45C8-BCDE-973749C27313}" presName="LShape" presStyleLbl="alignNode1" presStyleIdx="2" presStyleCnt="7"/>
      <dgm:spPr/>
    </dgm:pt>
    <dgm:pt modelId="{EC922BAD-F90E-4D26-8341-63A68B79B89A}" type="pres">
      <dgm:prSet presAssocID="{F4476AA2-4A90-45C8-BCDE-973749C27313}" presName="ParentText" presStyleLbl="revTx" presStyleIdx="1" presStyleCnt="4">
        <dgm:presLayoutVars>
          <dgm:chMax val="0"/>
          <dgm:chPref val="0"/>
          <dgm:bulletEnabled val="1"/>
        </dgm:presLayoutVars>
      </dgm:prSet>
      <dgm:spPr/>
    </dgm:pt>
    <dgm:pt modelId="{B1B5BFC4-29C1-431B-8B6A-3981CF8C6475}" type="pres">
      <dgm:prSet presAssocID="{F4476AA2-4A90-45C8-BCDE-973749C27313}" presName="Triangle" presStyleLbl="alignNode1" presStyleIdx="3" presStyleCnt="7"/>
      <dgm:spPr/>
    </dgm:pt>
    <dgm:pt modelId="{33EB0344-E71A-479B-BDB2-2450E2098627}" type="pres">
      <dgm:prSet presAssocID="{6DF2B30F-36CF-4004-9613-E2BEC871877C}" presName="sibTrans" presStyleCnt="0"/>
      <dgm:spPr/>
    </dgm:pt>
    <dgm:pt modelId="{C640A14E-3A1B-47F2-BF86-7B16DD1D386C}" type="pres">
      <dgm:prSet presAssocID="{6DF2B30F-36CF-4004-9613-E2BEC871877C}" presName="space" presStyleCnt="0"/>
      <dgm:spPr/>
    </dgm:pt>
    <dgm:pt modelId="{D8CB247F-3D5F-4361-A5C8-B75752BD6B8C}" type="pres">
      <dgm:prSet presAssocID="{A056DEED-B112-4AD9-B3EE-4110FBA63875}" presName="composite" presStyleCnt="0"/>
      <dgm:spPr/>
    </dgm:pt>
    <dgm:pt modelId="{277A888D-0DFC-4D82-ABD5-D4971056416A}" type="pres">
      <dgm:prSet presAssocID="{A056DEED-B112-4AD9-B3EE-4110FBA63875}" presName="LShape" presStyleLbl="alignNode1" presStyleIdx="4" presStyleCnt="7"/>
      <dgm:spPr/>
    </dgm:pt>
    <dgm:pt modelId="{64208FA0-F132-4508-A58D-3781D8BD45C6}" type="pres">
      <dgm:prSet presAssocID="{A056DEED-B112-4AD9-B3EE-4110FBA63875}" presName="ParentText" presStyleLbl="revTx" presStyleIdx="2" presStyleCnt="4">
        <dgm:presLayoutVars>
          <dgm:chMax val="0"/>
          <dgm:chPref val="0"/>
          <dgm:bulletEnabled val="1"/>
        </dgm:presLayoutVars>
      </dgm:prSet>
      <dgm:spPr/>
      <dgm:t>
        <a:bodyPr/>
        <a:lstStyle/>
        <a:p>
          <a:endParaRPr lang="ru-RU"/>
        </a:p>
      </dgm:t>
    </dgm:pt>
    <dgm:pt modelId="{D15A5878-3A5F-4662-BFCD-CDA4CCB41F90}" type="pres">
      <dgm:prSet presAssocID="{A056DEED-B112-4AD9-B3EE-4110FBA63875}" presName="Triangle" presStyleLbl="alignNode1" presStyleIdx="5" presStyleCnt="7"/>
      <dgm:spPr/>
    </dgm:pt>
    <dgm:pt modelId="{2D888305-3955-41B3-9D11-F33B260EDD77}" type="pres">
      <dgm:prSet presAssocID="{A6926040-C37D-4390-8461-3B1F4BF1C1B3}" presName="sibTrans" presStyleCnt="0"/>
      <dgm:spPr/>
    </dgm:pt>
    <dgm:pt modelId="{0084FD52-D6EC-4D93-90E4-5612882D3BA7}" type="pres">
      <dgm:prSet presAssocID="{A6926040-C37D-4390-8461-3B1F4BF1C1B3}" presName="space" presStyleCnt="0"/>
      <dgm:spPr/>
    </dgm:pt>
    <dgm:pt modelId="{98E40709-2EB1-49D3-ABFA-468356CF9796}" type="pres">
      <dgm:prSet presAssocID="{7C379E64-5E7B-42EC-AAA1-CD97017E09C7}" presName="composite" presStyleCnt="0"/>
      <dgm:spPr/>
    </dgm:pt>
    <dgm:pt modelId="{D3FC8C5B-8B7B-432A-984F-D3D94F631EF6}" type="pres">
      <dgm:prSet presAssocID="{7C379E64-5E7B-42EC-AAA1-CD97017E09C7}" presName="LShape" presStyleLbl="alignNode1" presStyleIdx="6" presStyleCnt="7"/>
      <dgm:spPr/>
    </dgm:pt>
    <dgm:pt modelId="{2CA4F860-871A-4E22-B517-7FA548CB6320}" type="pres">
      <dgm:prSet presAssocID="{7C379E64-5E7B-42EC-AAA1-CD97017E09C7}" presName="ParentText" presStyleLbl="revTx" presStyleIdx="3" presStyleCnt="4">
        <dgm:presLayoutVars>
          <dgm:chMax val="0"/>
          <dgm:chPref val="0"/>
          <dgm:bulletEnabled val="1"/>
        </dgm:presLayoutVars>
      </dgm:prSet>
      <dgm:spPr/>
    </dgm:pt>
  </dgm:ptLst>
  <dgm:cxnLst>
    <dgm:cxn modelId="{4D4CFE3B-0253-4BDE-9ED2-E12DEE008452}" type="presOf" srcId="{F4476AA2-4A90-45C8-BCDE-973749C27313}" destId="{EC922BAD-F90E-4D26-8341-63A68B79B89A}" srcOrd="0" destOrd="0" presId="urn:microsoft.com/office/officeart/2009/3/layout/StepUpProcess"/>
    <dgm:cxn modelId="{5B315A07-8EBC-42FF-8BC8-7B8C6E18B30C}" type="presOf" srcId="{6EE416FC-CDD9-466A-8200-BE1D8C6908C3}" destId="{E06829B3-DB77-4B01-BC16-CA7A5F2E7A07}" srcOrd="0" destOrd="0" presId="urn:microsoft.com/office/officeart/2009/3/layout/StepUpProcess"/>
    <dgm:cxn modelId="{B4126E70-A2F8-4A6A-A95B-ADB74711FF9B}" type="presOf" srcId="{7C379E64-5E7B-42EC-AAA1-CD97017E09C7}" destId="{2CA4F860-871A-4E22-B517-7FA548CB6320}" srcOrd="0" destOrd="0" presId="urn:microsoft.com/office/officeart/2009/3/layout/StepUpProcess"/>
    <dgm:cxn modelId="{4ABC68B4-12F5-4A1C-A6D2-775D5406ECCF}" type="presOf" srcId="{A056DEED-B112-4AD9-B3EE-4110FBA63875}" destId="{64208FA0-F132-4508-A58D-3781D8BD45C6}" srcOrd="0" destOrd="0" presId="urn:microsoft.com/office/officeart/2009/3/layout/StepUpProcess"/>
    <dgm:cxn modelId="{D81CA26C-1C1B-46AC-9725-D4EA203BC117}" srcId="{6EE416FC-CDD9-466A-8200-BE1D8C6908C3}" destId="{A056DEED-B112-4AD9-B3EE-4110FBA63875}" srcOrd="2" destOrd="0" parTransId="{8CF0C2E9-C33D-4EE5-B0B6-E42718901284}" sibTransId="{A6926040-C37D-4390-8461-3B1F4BF1C1B3}"/>
    <dgm:cxn modelId="{7E0A855E-08C1-46F8-882E-6A87EB75DBCF}" srcId="{6EE416FC-CDD9-466A-8200-BE1D8C6908C3}" destId="{7C379E64-5E7B-42EC-AAA1-CD97017E09C7}" srcOrd="3" destOrd="0" parTransId="{37666921-74AA-469F-992D-AB76BFD969D5}" sibTransId="{5B2915E1-F9E5-4BA8-BB3E-99F61FCA2253}"/>
    <dgm:cxn modelId="{49231287-E560-41F4-AC0D-5E319F21FD8A}" srcId="{6EE416FC-CDD9-466A-8200-BE1D8C6908C3}" destId="{F4476AA2-4A90-45C8-BCDE-973749C27313}" srcOrd="1" destOrd="0" parTransId="{51BA8F97-804A-492C-B69A-9811FF7122AB}" sibTransId="{6DF2B30F-36CF-4004-9613-E2BEC871877C}"/>
    <dgm:cxn modelId="{7032DA6C-E165-43D6-A77E-C1D90262F6B7}" type="presOf" srcId="{4DF93308-7A28-41EC-B8B4-D6656F132B84}" destId="{E5D69424-FCCD-4888-ACF4-3750746694C7}" srcOrd="0" destOrd="0" presId="urn:microsoft.com/office/officeart/2009/3/layout/StepUpProcess"/>
    <dgm:cxn modelId="{D437E6D1-5352-40CD-B793-77B420A1AC66}" srcId="{6EE416FC-CDD9-466A-8200-BE1D8C6908C3}" destId="{4DF93308-7A28-41EC-B8B4-D6656F132B84}" srcOrd="0" destOrd="0" parTransId="{61D7C8B2-44F7-46D8-B532-A50A1A9092DB}" sibTransId="{FA50126E-CE78-45A1-8B72-FF6E26A06DB5}"/>
    <dgm:cxn modelId="{61800E73-410E-49BE-AB5E-995E6390E0DB}" type="presParOf" srcId="{E06829B3-DB77-4B01-BC16-CA7A5F2E7A07}" destId="{88D14654-0788-4912-8D07-8D888B5B496A}" srcOrd="0" destOrd="0" presId="urn:microsoft.com/office/officeart/2009/3/layout/StepUpProcess"/>
    <dgm:cxn modelId="{57573083-B26D-47BC-8EA2-C61AAF0BD4A3}" type="presParOf" srcId="{88D14654-0788-4912-8D07-8D888B5B496A}" destId="{F93E8CDA-C7FE-4E74-9E60-57D289415259}" srcOrd="0" destOrd="0" presId="urn:microsoft.com/office/officeart/2009/3/layout/StepUpProcess"/>
    <dgm:cxn modelId="{F104AC98-0CB0-4AC7-839B-A5E06BA21F96}" type="presParOf" srcId="{88D14654-0788-4912-8D07-8D888B5B496A}" destId="{E5D69424-FCCD-4888-ACF4-3750746694C7}" srcOrd="1" destOrd="0" presId="urn:microsoft.com/office/officeart/2009/3/layout/StepUpProcess"/>
    <dgm:cxn modelId="{5E923515-052B-463D-832E-8E97D06DB8E3}" type="presParOf" srcId="{88D14654-0788-4912-8D07-8D888B5B496A}" destId="{45546D96-8D17-4E04-B0E2-0DBFD1432E3F}" srcOrd="2" destOrd="0" presId="urn:microsoft.com/office/officeart/2009/3/layout/StepUpProcess"/>
    <dgm:cxn modelId="{7666C867-A5BC-4091-83C5-CF6907CCFE5D}" type="presParOf" srcId="{E06829B3-DB77-4B01-BC16-CA7A5F2E7A07}" destId="{01CAD925-4491-41E6-9636-A313B8EAA40D}" srcOrd="1" destOrd="0" presId="urn:microsoft.com/office/officeart/2009/3/layout/StepUpProcess"/>
    <dgm:cxn modelId="{D3B6D47A-A84E-4C06-BB46-BAF563F32F54}" type="presParOf" srcId="{01CAD925-4491-41E6-9636-A313B8EAA40D}" destId="{B467CDA3-202D-4452-82ED-B8CCF1D2F3DC}" srcOrd="0" destOrd="0" presId="urn:microsoft.com/office/officeart/2009/3/layout/StepUpProcess"/>
    <dgm:cxn modelId="{E2DF1AE3-BBE6-44FC-833C-C8332AF1F924}" type="presParOf" srcId="{E06829B3-DB77-4B01-BC16-CA7A5F2E7A07}" destId="{826DC700-916B-4DC0-8D5A-4832EF84652B}" srcOrd="2" destOrd="0" presId="urn:microsoft.com/office/officeart/2009/3/layout/StepUpProcess"/>
    <dgm:cxn modelId="{146EC8E7-7F16-470D-94E4-9E21345C317F}" type="presParOf" srcId="{826DC700-916B-4DC0-8D5A-4832EF84652B}" destId="{483044AF-21BA-46C7-84F9-6EC429D2ACDD}" srcOrd="0" destOrd="0" presId="urn:microsoft.com/office/officeart/2009/3/layout/StepUpProcess"/>
    <dgm:cxn modelId="{35AECC86-D002-4A86-900E-43CA2FD7B234}" type="presParOf" srcId="{826DC700-916B-4DC0-8D5A-4832EF84652B}" destId="{EC922BAD-F90E-4D26-8341-63A68B79B89A}" srcOrd="1" destOrd="0" presId="urn:microsoft.com/office/officeart/2009/3/layout/StepUpProcess"/>
    <dgm:cxn modelId="{E8B4386E-81BE-491D-A01E-924FD5F71EC9}" type="presParOf" srcId="{826DC700-916B-4DC0-8D5A-4832EF84652B}" destId="{B1B5BFC4-29C1-431B-8B6A-3981CF8C6475}" srcOrd="2" destOrd="0" presId="urn:microsoft.com/office/officeart/2009/3/layout/StepUpProcess"/>
    <dgm:cxn modelId="{655DDB1E-6F23-4F08-A9F6-872CAA395428}" type="presParOf" srcId="{E06829B3-DB77-4B01-BC16-CA7A5F2E7A07}" destId="{33EB0344-E71A-479B-BDB2-2450E2098627}" srcOrd="3" destOrd="0" presId="urn:microsoft.com/office/officeart/2009/3/layout/StepUpProcess"/>
    <dgm:cxn modelId="{FADFFA2D-865B-4A57-A213-DD5F595785D5}" type="presParOf" srcId="{33EB0344-E71A-479B-BDB2-2450E2098627}" destId="{C640A14E-3A1B-47F2-BF86-7B16DD1D386C}" srcOrd="0" destOrd="0" presId="urn:microsoft.com/office/officeart/2009/3/layout/StepUpProcess"/>
    <dgm:cxn modelId="{59738F03-3F5D-4B26-847D-81435F565B1F}" type="presParOf" srcId="{E06829B3-DB77-4B01-BC16-CA7A5F2E7A07}" destId="{D8CB247F-3D5F-4361-A5C8-B75752BD6B8C}" srcOrd="4" destOrd="0" presId="urn:microsoft.com/office/officeart/2009/3/layout/StepUpProcess"/>
    <dgm:cxn modelId="{7D889063-8973-4EC4-869A-034048663DE3}" type="presParOf" srcId="{D8CB247F-3D5F-4361-A5C8-B75752BD6B8C}" destId="{277A888D-0DFC-4D82-ABD5-D4971056416A}" srcOrd="0" destOrd="0" presId="urn:microsoft.com/office/officeart/2009/3/layout/StepUpProcess"/>
    <dgm:cxn modelId="{41506557-B414-410E-8BA7-36D9038CB25C}" type="presParOf" srcId="{D8CB247F-3D5F-4361-A5C8-B75752BD6B8C}" destId="{64208FA0-F132-4508-A58D-3781D8BD45C6}" srcOrd="1" destOrd="0" presId="urn:microsoft.com/office/officeart/2009/3/layout/StepUpProcess"/>
    <dgm:cxn modelId="{4D06BBBB-993D-4B38-BC35-1A023A7B6774}" type="presParOf" srcId="{D8CB247F-3D5F-4361-A5C8-B75752BD6B8C}" destId="{D15A5878-3A5F-4662-BFCD-CDA4CCB41F90}" srcOrd="2" destOrd="0" presId="urn:microsoft.com/office/officeart/2009/3/layout/StepUpProcess"/>
    <dgm:cxn modelId="{C60A5FF8-2F47-4836-9FB8-FD42EA425A57}" type="presParOf" srcId="{E06829B3-DB77-4B01-BC16-CA7A5F2E7A07}" destId="{2D888305-3955-41B3-9D11-F33B260EDD77}" srcOrd="5" destOrd="0" presId="urn:microsoft.com/office/officeart/2009/3/layout/StepUpProcess"/>
    <dgm:cxn modelId="{E7282195-0114-4384-B4AC-BC7F383B2AC4}" type="presParOf" srcId="{2D888305-3955-41B3-9D11-F33B260EDD77}" destId="{0084FD52-D6EC-4D93-90E4-5612882D3BA7}" srcOrd="0" destOrd="0" presId="urn:microsoft.com/office/officeart/2009/3/layout/StepUpProcess"/>
    <dgm:cxn modelId="{8F23AC37-2E68-4065-A8F3-019FB8AE1D01}" type="presParOf" srcId="{E06829B3-DB77-4B01-BC16-CA7A5F2E7A07}" destId="{98E40709-2EB1-49D3-ABFA-468356CF9796}" srcOrd="6" destOrd="0" presId="urn:microsoft.com/office/officeart/2009/3/layout/StepUpProcess"/>
    <dgm:cxn modelId="{612F07EE-56E0-46E6-AFC2-2BFBE91D593F}" type="presParOf" srcId="{98E40709-2EB1-49D3-ABFA-468356CF9796}" destId="{D3FC8C5B-8B7B-432A-984F-D3D94F631EF6}" srcOrd="0" destOrd="0" presId="urn:microsoft.com/office/officeart/2009/3/layout/StepUpProcess"/>
    <dgm:cxn modelId="{8C5A8569-52A8-4254-B957-7A0BFF28969D}" type="presParOf" srcId="{98E40709-2EB1-49D3-ABFA-468356CF9796}" destId="{2CA4F860-871A-4E22-B517-7FA548CB6320}"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FAB379D-35AA-45D4-8684-598E40C0AD8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ru-RU"/>
        </a:p>
      </dgm:t>
    </dgm:pt>
    <dgm:pt modelId="{3131F772-2B4F-44C0-B875-C29402B01009}">
      <dgm:prSet phldrT="[Текст]"/>
      <dgm:spPr/>
      <dgm:t>
        <a:bodyPr/>
        <a:lstStyle/>
        <a:p>
          <a:r>
            <a:rPr lang="ru-RU" b="1" i="0" dirty="0" smtClean="0"/>
            <a:t>Перша</a:t>
          </a:r>
          <a:r>
            <a:rPr lang="ru-RU" b="0" i="0" dirty="0" smtClean="0"/>
            <a:t> з них – </a:t>
          </a:r>
          <a:r>
            <a:rPr lang="ru-RU" b="0" i="0" dirty="0" err="1" smtClean="0"/>
            <a:t>втрата</a:t>
          </a:r>
          <a:r>
            <a:rPr lang="ru-RU" b="0" i="0" dirty="0" smtClean="0"/>
            <a:t> </a:t>
          </a:r>
          <a:r>
            <a:rPr lang="ru-RU" b="0" i="0" dirty="0" err="1" smtClean="0"/>
            <a:t>життів</a:t>
          </a:r>
          <a:r>
            <a:rPr lang="ru-RU" b="0" i="0" dirty="0" smtClean="0"/>
            <a:t>.</a:t>
          </a:r>
          <a:endParaRPr lang="ru-RU" dirty="0"/>
        </a:p>
      </dgm:t>
    </dgm:pt>
    <dgm:pt modelId="{30914482-9D81-4F4E-992B-E5F65E141372}" type="parTrans" cxnId="{CE05E930-078A-44F9-832F-B282F939CACC}">
      <dgm:prSet/>
      <dgm:spPr/>
      <dgm:t>
        <a:bodyPr/>
        <a:lstStyle/>
        <a:p>
          <a:endParaRPr lang="ru-RU"/>
        </a:p>
      </dgm:t>
    </dgm:pt>
    <dgm:pt modelId="{F2EFA7C3-70F5-4E80-B19D-0295DCCA92D6}" type="sibTrans" cxnId="{CE05E930-078A-44F9-832F-B282F939CACC}">
      <dgm:prSet/>
      <dgm:spPr/>
      <dgm:t>
        <a:bodyPr/>
        <a:lstStyle/>
        <a:p>
          <a:endParaRPr lang="ru-RU"/>
        </a:p>
      </dgm:t>
    </dgm:pt>
    <dgm:pt modelId="{A9539E2D-E2B3-4598-B678-C8CE4A7426CB}">
      <dgm:prSet phldrT="[Текст]"/>
      <dgm:spPr/>
      <dgm:t>
        <a:bodyPr/>
        <a:lstStyle/>
        <a:p>
          <a:r>
            <a:rPr lang="ru-RU" b="1" i="0" dirty="0" smtClean="0"/>
            <a:t>Друга</a:t>
          </a:r>
          <a:r>
            <a:rPr lang="ru-RU" b="0" i="0" dirty="0" smtClean="0"/>
            <a:t> причина – </a:t>
          </a:r>
          <a:r>
            <a:rPr lang="ru-RU" b="0" i="0" dirty="0" err="1" smtClean="0"/>
            <a:t>вплив</a:t>
          </a:r>
          <a:r>
            <a:rPr lang="ru-RU" b="0" i="0" dirty="0" smtClean="0"/>
            <a:t> </a:t>
          </a:r>
          <a:r>
            <a:rPr lang="ru-RU" b="0" i="0" dirty="0" err="1" smtClean="0"/>
            <a:t>війни</a:t>
          </a:r>
          <a:r>
            <a:rPr lang="ru-RU" b="0" i="0" dirty="0" smtClean="0"/>
            <a:t> на </a:t>
          </a:r>
          <a:r>
            <a:rPr lang="ru-RU" b="0" i="0" dirty="0" err="1" smtClean="0"/>
            <a:t>географічний</a:t>
          </a:r>
          <a:r>
            <a:rPr lang="ru-RU" b="0" i="0" dirty="0" smtClean="0"/>
            <a:t> </a:t>
          </a:r>
          <a:r>
            <a:rPr lang="ru-RU" b="0" i="0" dirty="0" err="1" smtClean="0"/>
            <a:t>розподіл</a:t>
          </a:r>
          <a:r>
            <a:rPr lang="ru-RU" b="0" i="0" dirty="0" smtClean="0"/>
            <a:t> </a:t>
          </a:r>
          <a:r>
            <a:rPr lang="ru-RU" b="0" i="0" dirty="0" err="1" smtClean="0"/>
            <a:t>населення</a:t>
          </a:r>
          <a:endParaRPr lang="ru-RU" dirty="0"/>
        </a:p>
      </dgm:t>
    </dgm:pt>
    <dgm:pt modelId="{D004A509-E273-4BE5-8FE4-1F6845D9A7E7}" type="parTrans" cxnId="{9C6F6313-7382-415A-98C6-919DCB70515F}">
      <dgm:prSet/>
      <dgm:spPr/>
      <dgm:t>
        <a:bodyPr/>
        <a:lstStyle/>
        <a:p>
          <a:endParaRPr lang="ru-RU"/>
        </a:p>
      </dgm:t>
    </dgm:pt>
    <dgm:pt modelId="{959A0044-FE04-4ED4-9F62-91B3BB319D1E}" type="sibTrans" cxnId="{9C6F6313-7382-415A-98C6-919DCB70515F}">
      <dgm:prSet/>
      <dgm:spPr/>
      <dgm:t>
        <a:bodyPr/>
        <a:lstStyle/>
        <a:p>
          <a:endParaRPr lang="ru-RU"/>
        </a:p>
      </dgm:t>
    </dgm:pt>
    <dgm:pt modelId="{61E671C5-0713-4C1C-8923-2D5CABBE6BF9}">
      <dgm:prSet phldrT="[Текст]"/>
      <dgm:spPr/>
      <dgm:t>
        <a:bodyPr/>
        <a:lstStyle/>
        <a:p>
          <a:r>
            <a:rPr lang="ru-RU" b="1" i="0" dirty="0" err="1" smtClean="0"/>
            <a:t>Третя</a:t>
          </a:r>
          <a:r>
            <a:rPr lang="ru-RU" b="0" i="0" dirty="0" smtClean="0"/>
            <a:t> причина – </a:t>
          </a:r>
          <a:r>
            <a:rPr lang="ru-RU" b="0" i="0" dirty="0" err="1" smtClean="0"/>
            <a:t>багато</a:t>
          </a:r>
          <a:r>
            <a:rPr lang="ru-RU" b="0" i="0" dirty="0" smtClean="0"/>
            <a:t> </a:t>
          </a:r>
          <a:r>
            <a:rPr lang="ru-RU" b="0" i="0" dirty="0" err="1" smtClean="0"/>
            <a:t>біженців</a:t>
          </a:r>
          <a:r>
            <a:rPr lang="ru-RU" b="0" i="0" dirty="0" smtClean="0"/>
            <a:t> </a:t>
          </a:r>
          <a:r>
            <a:rPr lang="ru-RU" b="0" i="0" dirty="0" err="1" smtClean="0"/>
            <a:t>переїхали</a:t>
          </a:r>
          <a:r>
            <a:rPr lang="ru-RU" b="0" i="0" dirty="0" smtClean="0"/>
            <a:t> до </a:t>
          </a:r>
          <a:r>
            <a:rPr lang="ru-RU" b="0" i="0" dirty="0" err="1" smtClean="0"/>
            <a:t>інших</a:t>
          </a:r>
          <a:r>
            <a:rPr lang="ru-RU" b="0" i="0" dirty="0" smtClean="0"/>
            <a:t> </a:t>
          </a:r>
          <a:r>
            <a:rPr lang="ru-RU" b="0" i="0" dirty="0" err="1" smtClean="0"/>
            <a:t>країн</a:t>
          </a:r>
          <a:endParaRPr lang="ru-RU" dirty="0"/>
        </a:p>
      </dgm:t>
    </dgm:pt>
    <dgm:pt modelId="{DC4D28FC-8F5C-4C94-864F-1C57EFF7CDA1}" type="parTrans" cxnId="{E988C451-2FB0-418D-AFE7-179DEC5EFA62}">
      <dgm:prSet/>
      <dgm:spPr/>
      <dgm:t>
        <a:bodyPr/>
        <a:lstStyle/>
        <a:p>
          <a:endParaRPr lang="ru-RU"/>
        </a:p>
      </dgm:t>
    </dgm:pt>
    <dgm:pt modelId="{F5DE283F-736B-4FF7-8268-F02BB54DBB3F}" type="sibTrans" cxnId="{E988C451-2FB0-418D-AFE7-179DEC5EFA62}">
      <dgm:prSet/>
      <dgm:spPr/>
      <dgm:t>
        <a:bodyPr/>
        <a:lstStyle/>
        <a:p>
          <a:endParaRPr lang="ru-RU"/>
        </a:p>
      </dgm:t>
    </dgm:pt>
    <dgm:pt modelId="{C92EA035-CB5D-427B-86EC-D8785AC137BA}">
      <dgm:prSet phldrT="[Текст]"/>
      <dgm:spPr/>
      <dgm:t>
        <a:bodyPr/>
        <a:lstStyle/>
        <a:p>
          <a:r>
            <a:rPr lang="uk-UA" b="1" i="0" dirty="0" smtClean="0"/>
            <a:t>Четверта</a:t>
          </a:r>
          <a:r>
            <a:rPr lang="uk-UA" b="0" i="0" dirty="0" smtClean="0"/>
            <a:t> причина – зниження народжуваності </a:t>
          </a:r>
          <a:endParaRPr lang="ru-RU" dirty="0"/>
        </a:p>
      </dgm:t>
    </dgm:pt>
    <dgm:pt modelId="{1CD72137-F749-4ED4-93CB-E044E05D371C}" type="parTrans" cxnId="{48A0EDA6-884B-4872-A49D-A2FD6CCA2064}">
      <dgm:prSet/>
      <dgm:spPr/>
      <dgm:t>
        <a:bodyPr/>
        <a:lstStyle/>
        <a:p>
          <a:endParaRPr lang="ru-RU"/>
        </a:p>
      </dgm:t>
    </dgm:pt>
    <dgm:pt modelId="{DFF46A27-6675-43C5-9476-5CB565594E7E}" type="sibTrans" cxnId="{48A0EDA6-884B-4872-A49D-A2FD6CCA2064}">
      <dgm:prSet/>
      <dgm:spPr/>
      <dgm:t>
        <a:bodyPr/>
        <a:lstStyle/>
        <a:p>
          <a:endParaRPr lang="ru-RU"/>
        </a:p>
      </dgm:t>
    </dgm:pt>
    <dgm:pt modelId="{B23658A1-57DA-405F-8C1F-F12F348F77CF}">
      <dgm:prSet phldrT="[Текст]"/>
      <dgm:spPr/>
      <dgm:t>
        <a:bodyPr/>
        <a:lstStyle/>
        <a:p>
          <a:r>
            <a:rPr lang="ru-RU" b="1" i="0" dirty="0" err="1" smtClean="0"/>
            <a:t>П’ята</a:t>
          </a:r>
          <a:r>
            <a:rPr lang="ru-RU" b="0" i="0" dirty="0" smtClean="0"/>
            <a:t> причина – </a:t>
          </a:r>
          <a:r>
            <a:rPr lang="ru-RU" b="0" i="0" dirty="0" err="1" smtClean="0"/>
            <a:t>вплив</a:t>
          </a:r>
          <a:r>
            <a:rPr lang="ru-RU" b="0" i="0" dirty="0" smtClean="0"/>
            <a:t> </a:t>
          </a:r>
          <a:r>
            <a:rPr lang="ru-RU" b="0" i="0" dirty="0" err="1" smtClean="0"/>
            <a:t>структури</a:t>
          </a:r>
          <a:r>
            <a:rPr lang="ru-RU" b="0" i="0" dirty="0" smtClean="0"/>
            <a:t> </a:t>
          </a:r>
          <a:r>
            <a:rPr lang="ru-RU" b="0" i="0" dirty="0" err="1" smtClean="0"/>
            <a:t>населення</a:t>
          </a:r>
          <a:r>
            <a:rPr lang="ru-RU" b="0" i="0" dirty="0" smtClean="0"/>
            <a:t> з </a:t>
          </a:r>
          <a:r>
            <a:rPr lang="ru-RU" b="0" i="0" dirty="0" err="1" smtClean="0"/>
            <a:t>високою</a:t>
          </a:r>
          <a:r>
            <a:rPr lang="ru-RU" b="0" i="0" dirty="0" smtClean="0"/>
            <a:t> </a:t>
          </a:r>
          <a:r>
            <a:rPr lang="ru-RU" b="0" i="0" dirty="0" err="1" smtClean="0"/>
            <a:t>часткою</a:t>
          </a:r>
          <a:r>
            <a:rPr lang="ru-RU" b="0" i="0" dirty="0" smtClean="0"/>
            <a:t> людей </a:t>
          </a:r>
          <a:r>
            <a:rPr lang="ru-RU" b="0" i="0" dirty="0" err="1" smtClean="0"/>
            <a:t>похилого</a:t>
          </a:r>
          <a:r>
            <a:rPr lang="ru-RU" b="0" i="0" dirty="0" smtClean="0"/>
            <a:t> </a:t>
          </a:r>
          <a:r>
            <a:rPr lang="ru-RU" b="0" i="0" dirty="0" err="1" smtClean="0"/>
            <a:t>віку</a:t>
          </a:r>
          <a:endParaRPr lang="ru-RU" dirty="0"/>
        </a:p>
      </dgm:t>
    </dgm:pt>
    <dgm:pt modelId="{B3FB22C8-3A0A-4F70-BC13-6C9CBF6DEB4D}" type="parTrans" cxnId="{26BD80BA-F8EB-4E37-B127-CC68D89A6FF5}">
      <dgm:prSet/>
      <dgm:spPr/>
      <dgm:t>
        <a:bodyPr/>
        <a:lstStyle/>
        <a:p>
          <a:endParaRPr lang="ru-RU"/>
        </a:p>
      </dgm:t>
    </dgm:pt>
    <dgm:pt modelId="{99E6EBDF-CB1C-4513-9ED7-19AB1FA6E93C}" type="sibTrans" cxnId="{26BD80BA-F8EB-4E37-B127-CC68D89A6FF5}">
      <dgm:prSet/>
      <dgm:spPr/>
      <dgm:t>
        <a:bodyPr/>
        <a:lstStyle/>
        <a:p>
          <a:endParaRPr lang="ru-RU"/>
        </a:p>
      </dgm:t>
    </dgm:pt>
    <dgm:pt modelId="{1586DACE-AC8D-45AE-8C49-F8B29144A9D3}">
      <dgm:prSet phldrT="[Текст]"/>
      <dgm:spPr/>
      <dgm:t>
        <a:bodyPr/>
        <a:lstStyle/>
        <a:p>
          <a:r>
            <a:rPr lang="uk-UA" b="1" i="0" smtClean="0"/>
            <a:t>Шоста</a:t>
          </a:r>
          <a:r>
            <a:rPr lang="uk-UA" b="0" i="0" smtClean="0"/>
            <a:t> причина – втрата території</a:t>
          </a:r>
          <a:endParaRPr lang="ru-RU" dirty="0"/>
        </a:p>
      </dgm:t>
    </dgm:pt>
    <dgm:pt modelId="{9F99155D-375E-40BA-A311-AB56DF98E7E2}" type="parTrans" cxnId="{E2E4FBB4-1249-43C6-830B-15315F776A8A}">
      <dgm:prSet/>
      <dgm:spPr/>
      <dgm:t>
        <a:bodyPr/>
        <a:lstStyle/>
        <a:p>
          <a:endParaRPr lang="ru-RU"/>
        </a:p>
      </dgm:t>
    </dgm:pt>
    <dgm:pt modelId="{735C650D-87B6-48C0-BA98-B84E141116A1}" type="sibTrans" cxnId="{E2E4FBB4-1249-43C6-830B-15315F776A8A}">
      <dgm:prSet/>
      <dgm:spPr/>
      <dgm:t>
        <a:bodyPr/>
        <a:lstStyle/>
        <a:p>
          <a:endParaRPr lang="ru-RU"/>
        </a:p>
      </dgm:t>
    </dgm:pt>
    <dgm:pt modelId="{861182E5-C834-440C-888B-57B3975A1BC2}" type="pres">
      <dgm:prSet presAssocID="{BFAB379D-35AA-45D4-8684-598E40C0AD82}" presName="diagram" presStyleCnt="0">
        <dgm:presLayoutVars>
          <dgm:dir/>
          <dgm:resizeHandles val="exact"/>
        </dgm:presLayoutVars>
      </dgm:prSet>
      <dgm:spPr/>
    </dgm:pt>
    <dgm:pt modelId="{386C7B56-10FB-44D5-9361-60ADA7C80453}" type="pres">
      <dgm:prSet presAssocID="{3131F772-2B4F-44C0-B875-C29402B01009}" presName="node" presStyleLbl="node1" presStyleIdx="0" presStyleCnt="6">
        <dgm:presLayoutVars>
          <dgm:bulletEnabled val="1"/>
        </dgm:presLayoutVars>
      </dgm:prSet>
      <dgm:spPr/>
      <dgm:t>
        <a:bodyPr/>
        <a:lstStyle/>
        <a:p>
          <a:endParaRPr lang="ru-RU"/>
        </a:p>
      </dgm:t>
    </dgm:pt>
    <dgm:pt modelId="{1C18E083-1EC3-4BF7-8A13-D535756B9C45}" type="pres">
      <dgm:prSet presAssocID="{F2EFA7C3-70F5-4E80-B19D-0295DCCA92D6}" presName="sibTrans" presStyleCnt="0"/>
      <dgm:spPr/>
    </dgm:pt>
    <dgm:pt modelId="{C84AB56F-A728-4BA5-8FB9-A90A84FA6BF0}" type="pres">
      <dgm:prSet presAssocID="{A9539E2D-E2B3-4598-B678-C8CE4A7426CB}" presName="node" presStyleLbl="node1" presStyleIdx="1" presStyleCnt="6">
        <dgm:presLayoutVars>
          <dgm:bulletEnabled val="1"/>
        </dgm:presLayoutVars>
      </dgm:prSet>
      <dgm:spPr/>
      <dgm:t>
        <a:bodyPr/>
        <a:lstStyle/>
        <a:p>
          <a:endParaRPr lang="ru-RU"/>
        </a:p>
      </dgm:t>
    </dgm:pt>
    <dgm:pt modelId="{3102E70B-A733-40DE-A95B-E5A4B1EA961E}" type="pres">
      <dgm:prSet presAssocID="{959A0044-FE04-4ED4-9F62-91B3BB319D1E}" presName="sibTrans" presStyleCnt="0"/>
      <dgm:spPr/>
    </dgm:pt>
    <dgm:pt modelId="{B46AFD93-DF16-4199-BBE8-7C15B6DD8F92}" type="pres">
      <dgm:prSet presAssocID="{61E671C5-0713-4C1C-8923-2D5CABBE6BF9}" presName="node" presStyleLbl="node1" presStyleIdx="2" presStyleCnt="6">
        <dgm:presLayoutVars>
          <dgm:bulletEnabled val="1"/>
        </dgm:presLayoutVars>
      </dgm:prSet>
      <dgm:spPr/>
      <dgm:t>
        <a:bodyPr/>
        <a:lstStyle/>
        <a:p>
          <a:endParaRPr lang="ru-RU"/>
        </a:p>
      </dgm:t>
    </dgm:pt>
    <dgm:pt modelId="{3D305F72-DA98-44D8-BD55-283715434D61}" type="pres">
      <dgm:prSet presAssocID="{F5DE283F-736B-4FF7-8268-F02BB54DBB3F}" presName="sibTrans" presStyleCnt="0"/>
      <dgm:spPr/>
    </dgm:pt>
    <dgm:pt modelId="{6805D128-499F-415B-B540-9B64BAA10AFE}" type="pres">
      <dgm:prSet presAssocID="{C92EA035-CB5D-427B-86EC-D8785AC137BA}" presName="node" presStyleLbl="node1" presStyleIdx="3" presStyleCnt="6" custLinFactNeighborX="1538">
        <dgm:presLayoutVars>
          <dgm:bulletEnabled val="1"/>
        </dgm:presLayoutVars>
      </dgm:prSet>
      <dgm:spPr/>
      <dgm:t>
        <a:bodyPr/>
        <a:lstStyle/>
        <a:p>
          <a:endParaRPr lang="ru-RU"/>
        </a:p>
      </dgm:t>
    </dgm:pt>
    <dgm:pt modelId="{D42F2205-36D0-4153-A90C-E763D79B1340}" type="pres">
      <dgm:prSet presAssocID="{DFF46A27-6675-43C5-9476-5CB565594E7E}" presName="sibTrans" presStyleCnt="0"/>
      <dgm:spPr/>
    </dgm:pt>
    <dgm:pt modelId="{AAEBE392-EAD2-49B7-B0DC-87495533ABCB}" type="pres">
      <dgm:prSet presAssocID="{B23658A1-57DA-405F-8C1F-F12F348F77CF}" presName="node" presStyleLbl="node1" presStyleIdx="4" presStyleCnt="6">
        <dgm:presLayoutVars>
          <dgm:bulletEnabled val="1"/>
        </dgm:presLayoutVars>
      </dgm:prSet>
      <dgm:spPr/>
      <dgm:t>
        <a:bodyPr/>
        <a:lstStyle/>
        <a:p>
          <a:endParaRPr lang="ru-RU"/>
        </a:p>
      </dgm:t>
    </dgm:pt>
    <dgm:pt modelId="{15A74310-FD10-4159-BFE4-C39D8C29B9CF}" type="pres">
      <dgm:prSet presAssocID="{99E6EBDF-CB1C-4513-9ED7-19AB1FA6E93C}" presName="sibTrans" presStyleCnt="0"/>
      <dgm:spPr/>
    </dgm:pt>
    <dgm:pt modelId="{4C1216BD-D6D0-469A-99F6-98662EDA095B}" type="pres">
      <dgm:prSet presAssocID="{1586DACE-AC8D-45AE-8C49-F8B29144A9D3}" presName="node" presStyleLbl="node1" presStyleIdx="5" presStyleCnt="6">
        <dgm:presLayoutVars>
          <dgm:bulletEnabled val="1"/>
        </dgm:presLayoutVars>
      </dgm:prSet>
      <dgm:spPr/>
      <dgm:t>
        <a:bodyPr/>
        <a:lstStyle/>
        <a:p>
          <a:endParaRPr lang="ru-RU"/>
        </a:p>
      </dgm:t>
    </dgm:pt>
  </dgm:ptLst>
  <dgm:cxnLst>
    <dgm:cxn modelId="{1BB3D0D9-4932-467E-9152-1918F1DC06B6}" type="presOf" srcId="{C92EA035-CB5D-427B-86EC-D8785AC137BA}" destId="{6805D128-499F-415B-B540-9B64BAA10AFE}" srcOrd="0" destOrd="0" presId="urn:microsoft.com/office/officeart/2005/8/layout/default"/>
    <dgm:cxn modelId="{E988C451-2FB0-418D-AFE7-179DEC5EFA62}" srcId="{BFAB379D-35AA-45D4-8684-598E40C0AD82}" destId="{61E671C5-0713-4C1C-8923-2D5CABBE6BF9}" srcOrd="2" destOrd="0" parTransId="{DC4D28FC-8F5C-4C94-864F-1C57EFF7CDA1}" sibTransId="{F5DE283F-736B-4FF7-8268-F02BB54DBB3F}"/>
    <dgm:cxn modelId="{FA08CCBB-644A-49F7-A06F-BA61F3E6046B}" type="presOf" srcId="{3131F772-2B4F-44C0-B875-C29402B01009}" destId="{386C7B56-10FB-44D5-9361-60ADA7C80453}" srcOrd="0" destOrd="0" presId="urn:microsoft.com/office/officeart/2005/8/layout/default"/>
    <dgm:cxn modelId="{7F0159CD-AACB-47F7-BF28-35226D712176}" type="presOf" srcId="{BFAB379D-35AA-45D4-8684-598E40C0AD82}" destId="{861182E5-C834-440C-888B-57B3975A1BC2}" srcOrd="0" destOrd="0" presId="urn:microsoft.com/office/officeart/2005/8/layout/default"/>
    <dgm:cxn modelId="{4E0C95EA-5FD3-4DCA-9562-CBBDE8923ABB}" type="presOf" srcId="{A9539E2D-E2B3-4598-B678-C8CE4A7426CB}" destId="{C84AB56F-A728-4BA5-8FB9-A90A84FA6BF0}" srcOrd="0" destOrd="0" presId="urn:microsoft.com/office/officeart/2005/8/layout/default"/>
    <dgm:cxn modelId="{9C6F6313-7382-415A-98C6-919DCB70515F}" srcId="{BFAB379D-35AA-45D4-8684-598E40C0AD82}" destId="{A9539E2D-E2B3-4598-B678-C8CE4A7426CB}" srcOrd="1" destOrd="0" parTransId="{D004A509-E273-4BE5-8FE4-1F6845D9A7E7}" sibTransId="{959A0044-FE04-4ED4-9F62-91B3BB319D1E}"/>
    <dgm:cxn modelId="{48A0EDA6-884B-4872-A49D-A2FD6CCA2064}" srcId="{BFAB379D-35AA-45D4-8684-598E40C0AD82}" destId="{C92EA035-CB5D-427B-86EC-D8785AC137BA}" srcOrd="3" destOrd="0" parTransId="{1CD72137-F749-4ED4-93CB-E044E05D371C}" sibTransId="{DFF46A27-6675-43C5-9476-5CB565594E7E}"/>
    <dgm:cxn modelId="{3C682AA5-BF95-4A94-87C3-A26F178E936B}" type="presOf" srcId="{B23658A1-57DA-405F-8C1F-F12F348F77CF}" destId="{AAEBE392-EAD2-49B7-B0DC-87495533ABCB}" srcOrd="0" destOrd="0" presId="urn:microsoft.com/office/officeart/2005/8/layout/default"/>
    <dgm:cxn modelId="{CE05E930-078A-44F9-832F-B282F939CACC}" srcId="{BFAB379D-35AA-45D4-8684-598E40C0AD82}" destId="{3131F772-2B4F-44C0-B875-C29402B01009}" srcOrd="0" destOrd="0" parTransId="{30914482-9D81-4F4E-992B-E5F65E141372}" sibTransId="{F2EFA7C3-70F5-4E80-B19D-0295DCCA92D6}"/>
    <dgm:cxn modelId="{CE83E53C-F830-4CA6-AB26-7A7EB88B43C8}" type="presOf" srcId="{1586DACE-AC8D-45AE-8C49-F8B29144A9D3}" destId="{4C1216BD-D6D0-469A-99F6-98662EDA095B}" srcOrd="0" destOrd="0" presId="urn:microsoft.com/office/officeart/2005/8/layout/default"/>
    <dgm:cxn modelId="{E2E4FBB4-1249-43C6-830B-15315F776A8A}" srcId="{BFAB379D-35AA-45D4-8684-598E40C0AD82}" destId="{1586DACE-AC8D-45AE-8C49-F8B29144A9D3}" srcOrd="5" destOrd="0" parTransId="{9F99155D-375E-40BA-A311-AB56DF98E7E2}" sibTransId="{735C650D-87B6-48C0-BA98-B84E141116A1}"/>
    <dgm:cxn modelId="{B9958873-DE8D-4073-8BA0-2CF0EABD7834}" type="presOf" srcId="{61E671C5-0713-4C1C-8923-2D5CABBE6BF9}" destId="{B46AFD93-DF16-4199-BBE8-7C15B6DD8F92}" srcOrd="0" destOrd="0" presId="urn:microsoft.com/office/officeart/2005/8/layout/default"/>
    <dgm:cxn modelId="{26BD80BA-F8EB-4E37-B127-CC68D89A6FF5}" srcId="{BFAB379D-35AA-45D4-8684-598E40C0AD82}" destId="{B23658A1-57DA-405F-8C1F-F12F348F77CF}" srcOrd="4" destOrd="0" parTransId="{B3FB22C8-3A0A-4F70-BC13-6C9CBF6DEB4D}" sibTransId="{99E6EBDF-CB1C-4513-9ED7-19AB1FA6E93C}"/>
    <dgm:cxn modelId="{31F1F95F-F930-4C4F-A280-8550638E7B95}" type="presParOf" srcId="{861182E5-C834-440C-888B-57B3975A1BC2}" destId="{386C7B56-10FB-44D5-9361-60ADA7C80453}" srcOrd="0" destOrd="0" presId="urn:microsoft.com/office/officeart/2005/8/layout/default"/>
    <dgm:cxn modelId="{377C48D4-7364-4EC9-BD9F-B56445A5BAA8}" type="presParOf" srcId="{861182E5-C834-440C-888B-57B3975A1BC2}" destId="{1C18E083-1EC3-4BF7-8A13-D535756B9C45}" srcOrd="1" destOrd="0" presId="urn:microsoft.com/office/officeart/2005/8/layout/default"/>
    <dgm:cxn modelId="{859E4973-2B3E-427A-88C2-695959EEE289}" type="presParOf" srcId="{861182E5-C834-440C-888B-57B3975A1BC2}" destId="{C84AB56F-A728-4BA5-8FB9-A90A84FA6BF0}" srcOrd="2" destOrd="0" presId="urn:microsoft.com/office/officeart/2005/8/layout/default"/>
    <dgm:cxn modelId="{6D6A1425-88A6-497C-9597-AAB7F32402C6}" type="presParOf" srcId="{861182E5-C834-440C-888B-57B3975A1BC2}" destId="{3102E70B-A733-40DE-A95B-E5A4B1EA961E}" srcOrd="3" destOrd="0" presId="urn:microsoft.com/office/officeart/2005/8/layout/default"/>
    <dgm:cxn modelId="{079BB73A-DF69-406F-8ED4-C0C01D647DC1}" type="presParOf" srcId="{861182E5-C834-440C-888B-57B3975A1BC2}" destId="{B46AFD93-DF16-4199-BBE8-7C15B6DD8F92}" srcOrd="4" destOrd="0" presId="urn:microsoft.com/office/officeart/2005/8/layout/default"/>
    <dgm:cxn modelId="{2EADC74F-E36B-4ADC-87E0-567D795B1A14}" type="presParOf" srcId="{861182E5-C834-440C-888B-57B3975A1BC2}" destId="{3D305F72-DA98-44D8-BD55-283715434D61}" srcOrd="5" destOrd="0" presId="urn:microsoft.com/office/officeart/2005/8/layout/default"/>
    <dgm:cxn modelId="{1E2892D8-9185-4651-9D18-67ED8D0EF2C1}" type="presParOf" srcId="{861182E5-C834-440C-888B-57B3975A1BC2}" destId="{6805D128-499F-415B-B540-9B64BAA10AFE}" srcOrd="6" destOrd="0" presId="urn:microsoft.com/office/officeart/2005/8/layout/default"/>
    <dgm:cxn modelId="{DE284763-19F4-45CC-BF46-551E25FAD513}" type="presParOf" srcId="{861182E5-C834-440C-888B-57B3975A1BC2}" destId="{D42F2205-36D0-4153-A90C-E763D79B1340}" srcOrd="7" destOrd="0" presId="urn:microsoft.com/office/officeart/2005/8/layout/default"/>
    <dgm:cxn modelId="{855FB14F-5711-4B87-A021-408185E1B2F3}" type="presParOf" srcId="{861182E5-C834-440C-888B-57B3975A1BC2}" destId="{AAEBE392-EAD2-49B7-B0DC-87495533ABCB}" srcOrd="8" destOrd="0" presId="urn:microsoft.com/office/officeart/2005/8/layout/default"/>
    <dgm:cxn modelId="{0C7A3338-49D5-43E8-A08E-308FF947BDF9}" type="presParOf" srcId="{861182E5-C834-440C-888B-57B3975A1BC2}" destId="{15A74310-FD10-4159-BFE4-C39D8C29B9CF}" srcOrd="9" destOrd="0" presId="urn:microsoft.com/office/officeart/2005/8/layout/default"/>
    <dgm:cxn modelId="{B292772A-D52C-4E34-8345-DFEF43A32031}" type="presParOf" srcId="{861182E5-C834-440C-888B-57B3975A1BC2}" destId="{4C1216BD-D6D0-469A-99F6-98662EDA095B}"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D568B-0F88-45A4-B92F-8961FF9CC29C}">
      <dsp:nvSpPr>
        <dsp:cNvPr id="0" name=""/>
        <dsp:cNvSpPr/>
      </dsp:nvSpPr>
      <dsp:spPr>
        <a:xfrm>
          <a:off x="566591" y="1005"/>
          <a:ext cx="2137320" cy="1282392"/>
        </a:xfrm>
        <a:prstGeom prst="rect">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kern="1200" noProof="0" dirty="0" smtClean="0"/>
            <a:t>основні та невиробничі фонди країни</a:t>
          </a:r>
          <a:endParaRPr lang="uk-UA" sz="1600" kern="1200" noProof="0" dirty="0"/>
        </a:p>
      </dsp:txBody>
      <dsp:txXfrm>
        <a:off x="566591" y="1005"/>
        <a:ext cx="2137320" cy="1282392"/>
      </dsp:txXfrm>
    </dsp:sp>
    <dsp:sp modelId="{F9692D70-D531-4579-9800-6391A10CD2B7}">
      <dsp:nvSpPr>
        <dsp:cNvPr id="0" name=""/>
        <dsp:cNvSpPr/>
      </dsp:nvSpPr>
      <dsp:spPr>
        <a:xfrm>
          <a:off x="2917643" y="1005"/>
          <a:ext cx="2137320" cy="1282392"/>
        </a:xfrm>
        <a:prstGeom prst="rect">
          <a:avLst/>
        </a:prstGeom>
        <a:gradFill rotWithShape="0">
          <a:gsLst>
            <a:gs pos="0">
              <a:schemeClr val="accent4">
                <a:hueOff val="640135"/>
                <a:satOff val="5805"/>
                <a:lumOff val="2255"/>
                <a:alphaOff val="0"/>
                <a:tint val="94000"/>
                <a:satMod val="103000"/>
                <a:lumMod val="102000"/>
              </a:schemeClr>
            </a:gs>
            <a:gs pos="50000">
              <a:schemeClr val="accent4">
                <a:hueOff val="640135"/>
                <a:satOff val="5805"/>
                <a:lumOff val="2255"/>
                <a:alphaOff val="0"/>
                <a:shade val="100000"/>
                <a:satMod val="110000"/>
                <a:lumMod val="100000"/>
              </a:schemeClr>
            </a:gs>
            <a:gs pos="100000">
              <a:schemeClr val="accent4">
                <a:hueOff val="640135"/>
                <a:satOff val="5805"/>
                <a:lumOff val="2255"/>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kern="1200" noProof="0" dirty="0" smtClean="0"/>
            <a:t>оборотні фонди матеріального виробництва</a:t>
          </a:r>
          <a:endParaRPr lang="uk-UA" sz="1600" kern="1200" noProof="0" dirty="0"/>
        </a:p>
      </dsp:txBody>
      <dsp:txXfrm>
        <a:off x="2917643" y="1005"/>
        <a:ext cx="2137320" cy="1282392"/>
      </dsp:txXfrm>
    </dsp:sp>
    <dsp:sp modelId="{FC69CC4F-D9CE-410A-8D3B-AD9999CD23A6}">
      <dsp:nvSpPr>
        <dsp:cNvPr id="0" name=""/>
        <dsp:cNvSpPr/>
      </dsp:nvSpPr>
      <dsp:spPr>
        <a:xfrm>
          <a:off x="5268696" y="1005"/>
          <a:ext cx="2137320" cy="1282392"/>
        </a:xfrm>
        <a:prstGeom prst="rect">
          <a:avLst/>
        </a:prstGeom>
        <a:gradFill rotWithShape="0">
          <a:gsLst>
            <a:gs pos="0">
              <a:schemeClr val="accent4">
                <a:hueOff val="1280270"/>
                <a:satOff val="11610"/>
                <a:lumOff val="4510"/>
                <a:alphaOff val="0"/>
                <a:tint val="94000"/>
                <a:satMod val="103000"/>
                <a:lumMod val="102000"/>
              </a:schemeClr>
            </a:gs>
            <a:gs pos="50000">
              <a:schemeClr val="accent4">
                <a:hueOff val="1280270"/>
                <a:satOff val="11610"/>
                <a:lumOff val="4510"/>
                <a:alphaOff val="0"/>
                <a:shade val="100000"/>
                <a:satMod val="110000"/>
                <a:lumMod val="100000"/>
              </a:schemeClr>
            </a:gs>
            <a:gs pos="100000">
              <a:schemeClr val="accent4">
                <a:hueOff val="1280270"/>
                <a:satOff val="11610"/>
                <a:lumOff val="451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kern="1200" noProof="0" dirty="0" smtClean="0"/>
            <a:t>державні резерви та страхові запаси</a:t>
          </a:r>
          <a:endParaRPr lang="uk-UA" sz="1600" kern="1200" noProof="0" dirty="0"/>
        </a:p>
      </dsp:txBody>
      <dsp:txXfrm>
        <a:off x="5268696" y="1005"/>
        <a:ext cx="2137320" cy="1282392"/>
      </dsp:txXfrm>
    </dsp:sp>
    <dsp:sp modelId="{F7E6ACAE-B064-49B7-B7E4-2CF4E5BAB877}">
      <dsp:nvSpPr>
        <dsp:cNvPr id="0" name=""/>
        <dsp:cNvSpPr/>
      </dsp:nvSpPr>
      <dsp:spPr>
        <a:xfrm>
          <a:off x="7619748" y="1005"/>
          <a:ext cx="2137320" cy="1282392"/>
        </a:xfrm>
        <a:prstGeom prst="rect">
          <a:avLst/>
        </a:prstGeom>
        <a:gradFill rotWithShape="0">
          <a:gsLst>
            <a:gs pos="0">
              <a:schemeClr val="accent4">
                <a:hueOff val="1920405"/>
                <a:satOff val="17415"/>
                <a:lumOff val="6765"/>
                <a:alphaOff val="0"/>
                <a:tint val="94000"/>
                <a:satMod val="103000"/>
                <a:lumMod val="102000"/>
              </a:schemeClr>
            </a:gs>
            <a:gs pos="50000">
              <a:schemeClr val="accent4">
                <a:hueOff val="1920405"/>
                <a:satOff val="17415"/>
                <a:lumOff val="6765"/>
                <a:alphaOff val="0"/>
                <a:shade val="100000"/>
                <a:satMod val="110000"/>
                <a:lumMod val="100000"/>
              </a:schemeClr>
            </a:gs>
            <a:gs pos="100000">
              <a:schemeClr val="accent4">
                <a:hueOff val="1920405"/>
                <a:satOff val="17415"/>
                <a:lumOff val="6765"/>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kern="1200" noProof="0" dirty="0" smtClean="0"/>
            <a:t>особисте майно громадян тривалого використання</a:t>
          </a:r>
          <a:endParaRPr lang="uk-UA" sz="1600" kern="1200" noProof="0" dirty="0"/>
        </a:p>
      </dsp:txBody>
      <dsp:txXfrm>
        <a:off x="7619748" y="1005"/>
        <a:ext cx="2137320" cy="1282392"/>
      </dsp:txXfrm>
    </dsp:sp>
    <dsp:sp modelId="{819CCBCD-2E8A-41FE-A495-4834A36B1D21}">
      <dsp:nvSpPr>
        <dsp:cNvPr id="0" name=""/>
        <dsp:cNvSpPr/>
      </dsp:nvSpPr>
      <dsp:spPr>
        <a:xfrm>
          <a:off x="566591" y="1497129"/>
          <a:ext cx="2137320" cy="1282392"/>
        </a:xfrm>
        <a:prstGeom prst="rect">
          <a:avLst/>
        </a:prstGeom>
        <a:gradFill rotWithShape="0">
          <a:gsLst>
            <a:gs pos="0">
              <a:schemeClr val="accent4">
                <a:hueOff val="2560540"/>
                <a:satOff val="23219"/>
                <a:lumOff val="9020"/>
                <a:alphaOff val="0"/>
                <a:tint val="94000"/>
                <a:satMod val="103000"/>
                <a:lumMod val="102000"/>
              </a:schemeClr>
            </a:gs>
            <a:gs pos="50000">
              <a:schemeClr val="accent4">
                <a:hueOff val="2560540"/>
                <a:satOff val="23219"/>
                <a:lumOff val="9020"/>
                <a:alphaOff val="0"/>
                <a:shade val="100000"/>
                <a:satMod val="110000"/>
                <a:lumMod val="100000"/>
              </a:schemeClr>
            </a:gs>
            <a:gs pos="100000">
              <a:schemeClr val="accent4">
                <a:hueOff val="2560540"/>
                <a:satOff val="23219"/>
                <a:lumOff val="902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kern="1200" noProof="0" dirty="0" smtClean="0"/>
            <a:t>природні ресурси, залучені до процесу відтворення</a:t>
          </a:r>
          <a:endParaRPr lang="uk-UA" sz="1600" kern="1200" noProof="0" dirty="0"/>
        </a:p>
      </dsp:txBody>
      <dsp:txXfrm>
        <a:off x="566591" y="1497129"/>
        <a:ext cx="2137320" cy="1282392"/>
      </dsp:txXfrm>
    </dsp:sp>
    <dsp:sp modelId="{D3ACE827-BF12-468F-87FD-C1675D06A0CA}">
      <dsp:nvSpPr>
        <dsp:cNvPr id="0" name=""/>
        <dsp:cNvSpPr/>
      </dsp:nvSpPr>
      <dsp:spPr>
        <a:xfrm>
          <a:off x="2917643" y="1497129"/>
          <a:ext cx="2137320" cy="1282392"/>
        </a:xfrm>
        <a:prstGeom prst="rect">
          <a:avLst/>
        </a:prstGeom>
        <a:gradFill rotWithShape="0">
          <a:gsLst>
            <a:gs pos="0">
              <a:schemeClr val="accent4">
                <a:hueOff val="3200674"/>
                <a:satOff val="29024"/>
                <a:lumOff val="11274"/>
                <a:alphaOff val="0"/>
                <a:tint val="94000"/>
                <a:satMod val="103000"/>
                <a:lumMod val="102000"/>
              </a:schemeClr>
            </a:gs>
            <a:gs pos="50000">
              <a:schemeClr val="accent4">
                <a:hueOff val="3200674"/>
                <a:satOff val="29024"/>
                <a:lumOff val="11274"/>
                <a:alphaOff val="0"/>
                <a:shade val="100000"/>
                <a:satMod val="110000"/>
                <a:lumMod val="100000"/>
              </a:schemeClr>
            </a:gs>
            <a:gs pos="100000">
              <a:schemeClr val="accent4">
                <a:hueOff val="3200674"/>
                <a:satOff val="29024"/>
                <a:lumOff val="11274"/>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kern="1200" noProof="0" dirty="0" smtClean="0"/>
            <a:t>золотий запас держави</a:t>
          </a:r>
          <a:endParaRPr lang="uk-UA" sz="1600" kern="1200" noProof="0" dirty="0"/>
        </a:p>
      </dsp:txBody>
      <dsp:txXfrm>
        <a:off x="2917643" y="1497129"/>
        <a:ext cx="2137320" cy="1282392"/>
      </dsp:txXfrm>
    </dsp:sp>
    <dsp:sp modelId="{18164FEC-A41A-4596-BD5B-C2C0CFEF8E31}">
      <dsp:nvSpPr>
        <dsp:cNvPr id="0" name=""/>
        <dsp:cNvSpPr/>
      </dsp:nvSpPr>
      <dsp:spPr>
        <a:xfrm>
          <a:off x="5268696" y="1497129"/>
          <a:ext cx="2137320" cy="1282392"/>
        </a:xfrm>
        <a:prstGeom prst="rect">
          <a:avLst/>
        </a:prstGeom>
        <a:gradFill rotWithShape="0">
          <a:gsLst>
            <a:gs pos="0">
              <a:schemeClr val="accent4">
                <a:hueOff val="3840809"/>
                <a:satOff val="34829"/>
                <a:lumOff val="13529"/>
                <a:alphaOff val="0"/>
                <a:tint val="94000"/>
                <a:satMod val="103000"/>
                <a:lumMod val="102000"/>
              </a:schemeClr>
            </a:gs>
            <a:gs pos="50000">
              <a:schemeClr val="accent4">
                <a:hueOff val="3840809"/>
                <a:satOff val="34829"/>
                <a:lumOff val="13529"/>
                <a:alphaOff val="0"/>
                <a:shade val="100000"/>
                <a:satMod val="110000"/>
                <a:lumMod val="100000"/>
              </a:schemeClr>
            </a:gs>
            <a:gs pos="100000">
              <a:schemeClr val="accent4">
                <a:hueOff val="3840809"/>
                <a:satOff val="34829"/>
                <a:lumOff val="13529"/>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kern="1200" noProof="0" dirty="0" smtClean="0"/>
            <a:t>науково-технічний рівень та досвід працівників</a:t>
          </a:r>
          <a:endParaRPr lang="uk-UA" sz="1600" kern="1200" noProof="0" dirty="0"/>
        </a:p>
      </dsp:txBody>
      <dsp:txXfrm>
        <a:off x="5268696" y="1497129"/>
        <a:ext cx="2137320" cy="1282392"/>
      </dsp:txXfrm>
    </dsp:sp>
    <dsp:sp modelId="{0A8D69F9-D0E3-4A89-87AD-A405F12291A7}">
      <dsp:nvSpPr>
        <dsp:cNvPr id="0" name=""/>
        <dsp:cNvSpPr/>
      </dsp:nvSpPr>
      <dsp:spPr>
        <a:xfrm>
          <a:off x="7619748" y="1497129"/>
          <a:ext cx="2137320" cy="1282392"/>
        </a:xfrm>
        <a:prstGeom prst="rect">
          <a:avLst/>
        </a:prstGeom>
        <a:gradFill rotWithShape="0">
          <a:gsLst>
            <a:gs pos="0">
              <a:schemeClr val="accent4">
                <a:hueOff val="4480944"/>
                <a:satOff val="40634"/>
                <a:lumOff val="15784"/>
                <a:alphaOff val="0"/>
                <a:tint val="94000"/>
                <a:satMod val="103000"/>
                <a:lumMod val="102000"/>
              </a:schemeClr>
            </a:gs>
            <a:gs pos="50000">
              <a:schemeClr val="accent4">
                <a:hueOff val="4480944"/>
                <a:satOff val="40634"/>
                <a:lumOff val="15784"/>
                <a:alphaOff val="0"/>
                <a:shade val="100000"/>
                <a:satMod val="110000"/>
                <a:lumMod val="100000"/>
              </a:schemeClr>
            </a:gs>
            <a:gs pos="100000">
              <a:schemeClr val="accent4">
                <a:hueOff val="4480944"/>
                <a:satOff val="40634"/>
                <a:lumOff val="15784"/>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kern="1200" noProof="0" dirty="0" smtClean="0"/>
            <a:t>культурно- духовні цінності</a:t>
          </a:r>
          <a:endParaRPr lang="uk-UA" sz="1600" kern="1200" noProof="0" dirty="0"/>
        </a:p>
      </dsp:txBody>
      <dsp:txXfrm>
        <a:off x="7619748" y="1497129"/>
        <a:ext cx="2137320" cy="1282392"/>
      </dsp:txXfrm>
    </dsp:sp>
    <dsp:sp modelId="{62505110-B720-41B2-AB43-B94B5916564D}">
      <dsp:nvSpPr>
        <dsp:cNvPr id="0" name=""/>
        <dsp:cNvSpPr/>
      </dsp:nvSpPr>
      <dsp:spPr>
        <a:xfrm>
          <a:off x="4093169" y="2993253"/>
          <a:ext cx="2137320" cy="1282392"/>
        </a:xfrm>
        <a:prstGeom prst="rect">
          <a:avLst/>
        </a:prstGeom>
        <a:gradFill rotWithShape="0">
          <a:gsLst>
            <a:gs pos="0">
              <a:schemeClr val="accent4">
                <a:hueOff val="5121079"/>
                <a:satOff val="46439"/>
                <a:lumOff val="18039"/>
                <a:alphaOff val="0"/>
                <a:tint val="94000"/>
                <a:satMod val="103000"/>
                <a:lumMod val="102000"/>
              </a:schemeClr>
            </a:gs>
            <a:gs pos="50000">
              <a:schemeClr val="accent4">
                <a:hueOff val="5121079"/>
                <a:satOff val="46439"/>
                <a:lumOff val="18039"/>
                <a:alphaOff val="0"/>
                <a:shade val="100000"/>
                <a:satMod val="110000"/>
                <a:lumMod val="100000"/>
              </a:schemeClr>
            </a:gs>
            <a:gs pos="100000">
              <a:schemeClr val="accent4">
                <a:hueOff val="5121079"/>
                <a:satOff val="46439"/>
                <a:lumOff val="18039"/>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kern="1200" noProof="0" dirty="0" smtClean="0"/>
            <a:t>інтелектуальну власність</a:t>
          </a:r>
          <a:endParaRPr lang="uk-UA" sz="1600" kern="1200" noProof="0" dirty="0"/>
        </a:p>
      </dsp:txBody>
      <dsp:txXfrm>
        <a:off x="4093169" y="2993253"/>
        <a:ext cx="2137320" cy="12823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CDF404-AA3E-4C48-B5F8-6EB82B8E425A}">
      <dsp:nvSpPr>
        <dsp:cNvPr id="0" name=""/>
        <dsp:cNvSpPr/>
      </dsp:nvSpPr>
      <dsp:spPr>
        <a:xfrm rot="16200000">
          <a:off x="519663" y="-514852"/>
          <a:ext cx="3598863" cy="4628567"/>
        </a:xfrm>
        <a:prstGeom prst="flowChartManualOperation">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uk-UA" sz="1800" b="1" i="1" u="none" kern="1200" noProof="0" dirty="0" smtClean="0"/>
            <a:t>Сума нефінансових активів країни та її чистих вимог до решти світу </a:t>
          </a:r>
        </a:p>
        <a:p>
          <a:pPr lvl="0" algn="ctr" defTabSz="800100">
            <a:lnSpc>
              <a:spcPct val="90000"/>
            </a:lnSpc>
            <a:spcBef>
              <a:spcPct val="0"/>
            </a:spcBef>
            <a:spcAft>
              <a:spcPct val="35000"/>
            </a:spcAft>
          </a:pPr>
          <a:endParaRPr lang="uk-UA" sz="1800" b="1" i="1" u="none" kern="1200" noProof="0" dirty="0" smtClean="0"/>
        </a:p>
        <a:p>
          <a:pPr lvl="0" algn="ctr" defTabSz="800100">
            <a:lnSpc>
              <a:spcPct val="90000"/>
            </a:lnSpc>
            <a:spcBef>
              <a:spcPct val="0"/>
            </a:spcBef>
            <a:spcAft>
              <a:spcPct val="35000"/>
            </a:spcAft>
          </a:pPr>
          <a:r>
            <a:rPr lang="uk-UA" sz="1800" b="1" i="1" u="none" kern="1200" noProof="0" dirty="0" smtClean="0"/>
            <a:t>(відповідно до міжнародних стандартів національного рахівництва ООН)</a:t>
          </a:r>
          <a:endParaRPr lang="uk-UA" sz="1800" i="1" u="none" kern="1200" noProof="0" dirty="0"/>
        </a:p>
      </dsp:txBody>
      <dsp:txXfrm rot="5400000">
        <a:off x="4811" y="719773"/>
        <a:ext cx="4628567" cy="2159317"/>
      </dsp:txXfrm>
    </dsp:sp>
    <dsp:sp modelId="{80D15AD0-07D1-4A7C-A143-0D366AE744E2}">
      <dsp:nvSpPr>
        <dsp:cNvPr id="0" name=""/>
        <dsp:cNvSpPr/>
      </dsp:nvSpPr>
      <dsp:spPr>
        <a:xfrm rot="16200000">
          <a:off x="5495373" y="-514852"/>
          <a:ext cx="3598863" cy="4628567"/>
        </a:xfrm>
        <a:prstGeom prst="flowChartManualOperation">
          <a:avLst/>
        </a:prstGeom>
        <a:gradFill rotWithShape="0">
          <a:gsLst>
            <a:gs pos="0">
              <a:schemeClr val="accent3">
                <a:hueOff val="3077644"/>
                <a:satOff val="4738"/>
                <a:lumOff val="6274"/>
                <a:alphaOff val="0"/>
                <a:tint val="94000"/>
                <a:satMod val="103000"/>
                <a:lumMod val="102000"/>
              </a:schemeClr>
            </a:gs>
            <a:gs pos="50000">
              <a:schemeClr val="accent3">
                <a:hueOff val="3077644"/>
                <a:satOff val="4738"/>
                <a:lumOff val="6274"/>
                <a:alphaOff val="0"/>
                <a:shade val="100000"/>
                <a:satMod val="110000"/>
                <a:lumMod val="100000"/>
              </a:schemeClr>
            </a:gs>
            <a:gs pos="100000">
              <a:schemeClr val="accent3">
                <a:hueOff val="3077644"/>
                <a:satOff val="4738"/>
                <a:lumOff val="6274"/>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uk-UA" sz="1800" b="1" i="1" u="none" kern="1200" noProof="0" dirty="0" smtClean="0"/>
            <a:t>Окремий випадок балансу активів і пасивів, коли баланс складається для країни у цілому і в його структурі виділяють: фінансові активи, нефінансові активи </a:t>
          </a:r>
        </a:p>
        <a:p>
          <a:pPr lvl="0" algn="ctr" defTabSz="800100">
            <a:lnSpc>
              <a:spcPct val="90000"/>
            </a:lnSpc>
            <a:spcBef>
              <a:spcPct val="0"/>
            </a:spcBef>
            <a:spcAft>
              <a:spcPct val="35000"/>
            </a:spcAft>
          </a:pPr>
          <a:endParaRPr lang="uk-UA" sz="1800" b="1" i="1" u="none" kern="1200" noProof="0" dirty="0" smtClean="0"/>
        </a:p>
        <a:p>
          <a:pPr lvl="0" algn="ctr" defTabSz="800100">
            <a:lnSpc>
              <a:spcPct val="90000"/>
            </a:lnSpc>
            <a:spcBef>
              <a:spcPct val="0"/>
            </a:spcBef>
            <a:spcAft>
              <a:spcPct val="35000"/>
            </a:spcAft>
          </a:pPr>
          <a:r>
            <a:rPr lang="uk-UA" sz="1800" b="1" i="1" u="none" kern="1200" noProof="0" dirty="0" smtClean="0"/>
            <a:t>(</a:t>
          </a:r>
          <a:r>
            <a:rPr lang="ru-RU" sz="1800" b="1" i="1" u="none" kern="1200" noProof="0" dirty="0" smtClean="0"/>
            <a:t>у рамках </a:t>
          </a:r>
          <a:r>
            <a:rPr lang="ru-RU" sz="1800" b="1" i="1" u="none" kern="1200" noProof="0" dirty="0" err="1" smtClean="0"/>
            <a:t>системи</a:t>
          </a:r>
          <a:r>
            <a:rPr lang="ru-RU" sz="1800" b="1" i="1" u="none" kern="1200" noProof="0" dirty="0" smtClean="0"/>
            <a:t> </a:t>
          </a:r>
          <a:r>
            <a:rPr lang="ru-RU" sz="1800" b="1" i="1" u="none" kern="1200" noProof="0" dirty="0" err="1" smtClean="0"/>
            <a:t>національних</a:t>
          </a:r>
          <a:r>
            <a:rPr lang="ru-RU" sz="1800" b="1" i="1" u="none" kern="1200" noProof="0" dirty="0" smtClean="0"/>
            <a:t> </a:t>
          </a:r>
          <a:r>
            <a:rPr lang="ru-RU" sz="1800" b="1" i="1" u="none" kern="1200" noProof="0" dirty="0" err="1" smtClean="0"/>
            <a:t>рахунків</a:t>
          </a:r>
          <a:r>
            <a:rPr lang="uk-UA" sz="1800" b="1" i="1" u="none" kern="1200" noProof="0" dirty="0" smtClean="0"/>
            <a:t>)</a:t>
          </a:r>
          <a:endParaRPr lang="uk-UA" sz="1800" b="1" i="1" u="none" kern="1200" noProof="0" dirty="0"/>
        </a:p>
      </dsp:txBody>
      <dsp:txXfrm rot="5400000">
        <a:off x="4980521" y="719773"/>
        <a:ext cx="4628567" cy="21593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CDF404-AA3E-4C48-B5F8-6EB82B8E425A}">
      <dsp:nvSpPr>
        <dsp:cNvPr id="0" name=""/>
        <dsp:cNvSpPr/>
      </dsp:nvSpPr>
      <dsp:spPr>
        <a:xfrm rot="16200000">
          <a:off x="519663" y="-514852"/>
          <a:ext cx="3598863" cy="4628567"/>
        </a:xfrm>
        <a:prstGeom prst="flowChartManualOperation">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uk-UA" sz="1800" b="1" i="1" u="sng" kern="1200" noProof="0" dirty="0" smtClean="0"/>
            <a:t>АКТИВНА СКЛАДОВА </a:t>
          </a:r>
          <a:r>
            <a:rPr lang="uk-UA" sz="1800" b="0" i="1" u="none" kern="1200" noProof="0" dirty="0" smtClean="0"/>
            <a:t>потенціалу національної економіки представлена ресурсами, які на момент оцінки, обліку задіяні в економічній діяльності та визначають кінцевий результат використання економічного потенціалу.</a:t>
          </a:r>
          <a:endParaRPr lang="uk-UA" sz="1800" b="0" u="none" kern="1200" noProof="0" dirty="0"/>
        </a:p>
      </dsp:txBody>
      <dsp:txXfrm rot="5400000">
        <a:off x="4811" y="719773"/>
        <a:ext cx="4628567" cy="2159317"/>
      </dsp:txXfrm>
    </dsp:sp>
    <dsp:sp modelId="{D9F5910B-D44F-4841-9B85-70D6CD55A0E9}">
      <dsp:nvSpPr>
        <dsp:cNvPr id="0" name=""/>
        <dsp:cNvSpPr/>
      </dsp:nvSpPr>
      <dsp:spPr>
        <a:xfrm rot="16200000">
          <a:off x="5495373" y="-514852"/>
          <a:ext cx="3598863" cy="4628567"/>
        </a:xfrm>
        <a:prstGeom prst="flowChartManualOperation">
          <a:avLst/>
        </a:prstGeom>
        <a:gradFill rotWithShape="0">
          <a:gsLst>
            <a:gs pos="0">
              <a:schemeClr val="accent3">
                <a:hueOff val="3077644"/>
                <a:satOff val="4738"/>
                <a:lumOff val="6274"/>
                <a:alphaOff val="0"/>
                <a:tint val="94000"/>
                <a:satMod val="103000"/>
                <a:lumMod val="102000"/>
              </a:schemeClr>
            </a:gs>
            <a:gs pos="50000">
              <a:schemeClr val="accent3">
                <a:hueOff val="3077644"/>
                <a:satOff val="4738"/>
                <a:lumOff val="6274"/>
                <a:alphaOff val="0"/>
                <a:shade val="100000"/>
                <a:satMod val="110000"/>
                <a:lumMod val="100000"/>
              </a:schemeClr>
            </a:gs>
            <a:gs pos="100000">
              <a:schemeClr val="accent3">
                <a:hueOff val="3077644"/>
                <a:satOff val="4738"/>
                <a:lumOff val="6274"/>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uk-UA" sz="1800" b="1" i="1" u="sng" kern="1200" noProof="0" dirty="0" smtClean="0"/>
            <a:t>ПАСИВНА СКЛАДОВА </a:t>
          </a:r>
          <a:r>
            <a:rPr lang="uk-UA" sz="1800" b="0" i="1" u="none" kern="1200" noProof="0" dirty="0" smtClean="0"/>
            <a:t>потенціалу національної економіки представлена ресурсами, які на момент оцінки наявні, знаходяться на обліку, але не задіяні в економічній діяльності.</a:t>
          </a:r>
          <a:endParaRPr lang="uk-UA" b="0" u="none" kern="1200" noProof="0" dirty="0"/>
        </a:p>
      </dsp:txBody>
      <dsp:txXfrm rot="5400000">
        <a:off x="4980521" y="719773"/>
        <a:ext cx="4628567" cy="21593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8E445-CBC6-47D2-BDBA-8D26BE78F510}">
      <dsp:nvSpPr>
        <dsp:cNvPr id="0" name=""/>
        <dsp:cNvSpPr/>
      </dsp:nvSpPr>
      <dsp:spPr>
        <a:xfrm rot="5400000">
          <a:off x="1289483" y="870876"/>
          <a:ext cx="1502733" cy="2500514"/>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B70D44-FDC1-4D68-B443-298DD90E5C5F}">
      <dsp:nvSpPr>
        <dsp:cNvPr id="0" name=""/>
        <dsp:cNvSpPr/>
      </dsp:nvSpPr>
      <dsp:spPr>
        <a:xfrm>
          <a:off x="1038639" y="1617991"/>
          <a:ext cx="2257478" cy="1978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ru-RU" sz="1700" kern="1200" dirty="0" err="1" smtClean="0"/>
            <a:t>населення</a:t>
          </a:r>
          <a:r>
            <a:rPr lang="ru-RU" sz="1700" kern="1200" dirty="0" smtClean="0"/>
            <a:t> </a:t>
          </a:r>
          <a:r>
            <a:rPr lang="ru-RU" sz="1700" kern="1200" dirty="0" err="1" smtClean="0"/>
            <a:t>забезпечувало</a:t>
          </a:r>
          <a:r>
            <a:rPr lang="ru-RU" sz="1700" kern="1200" dirty="0" smtClean="0"/>
            <a:t> свою </a:t>
          </a:r>
          <a:r>
            <a:rPr lang="ru-RU" sz="1700" kern="1200" dirty="0" err="1" smtClean="0"/>
            <a:t>життєдіяльність</a:t>
          </a:r>
          <a:r>
            <a:rPr lang="ru-RU" sz="1700" kern="1200" dirty="0" smtClean="0"/>
            <a:t> за </a:t>
          </a:r>
          <a:r>
            <a:rPr lang="ru-RU" sz="1700" kern="1200" dirty="0" err="1" smtClean="0"/>
            <a:t>рахунок</a:t>
          </a:r>
          <a:r>
            <a:rPr lang="ru-RU" sz="1700" kern="1200" dirty="0" smtClean="0"/>
            <a:t> </a:t>
          </a:r>
          <a:r>
            <a:rPr lang="ru-RU" sz="1700" kern="1200" dirty="0" err="1" smtClean="0"/>
            <a:t>дарів</a:t>
          </a:r>
          <a:r>
            <a:rPr lang="ru-RU" sz="1700" kern="1200" dirty="0" smtClean="0"/>
            <a:t> </a:t>
          </a:r>
          <a:r>
            <a:rPr lang="ru-RU" sz="1700" kern="1200" dirty="0" err="1" smtClean="0"/>
            <a:t>природи</a:t>
          </a:r>
          <a:r>
            <a:rPr lang="ru-RU" sz="1700" kern="1200" dirty="0" smtClean="0"/>
            <a:t>, а </a:t>
          </a:r>
          <a:r>
            <a:rPr lang="ru-RU" sz="1700" kern="1200" dirty="0" err="1" smtClean="0"/>
            <a:t>також</a:t>
          </a:r>
          <a:r>
            <a:rPr lang="ru-RU" sz="1700" kern="1200" dirty="0" smtClean="0"/>
            <a:t> за </a:t>
          </a:r>
          <a:r>
            <a:rPr lang="ru-RU" sz="1700" kern="1200" dirty="0" err="1" smtClean="0"/>
            <a:t>допомогою</a:t>
          </a:r>
          <a:r>
            <a:rPr lang="ru-RU" sz="1700" kern="1200" dirty="0" smtClean="0"/>
            <a:t> </a:t>
          </a:r>
          <a:r>
            <a:rPr lang="ru-RU" sz="1700" kern="1200" dirty="0" err="1" smtClean="0"/>
            <a:t>рибальства</a:t>
          </a:r>
          <a:r>
            <a:rPr lang="ru-RU" sz="1700" kern="1200" dirty="0" smtClean="0"/>
            <a:t> та </a:t>
          </a:r>
          <a:r>
            <a:rPr lang="ru-RU" sz="1700" kern="1200" dirty="0" err="1" smtClean="0"/>
            <a:t>мисливства</a:t>
          </a:r>
          <a:endParaRPr lang="ru-RU" sz="1700" kern="1200" dirty="0"/>
        </a:p>
      </dsp:txBody>
      <dsp:txXfrm>
        <a:off x="1038639" y="1617991"/>
        <a:ext cx="2257478" cy="1978812"/>
      </dsp:txXfrm>
    </dsp:sp>
    <dsp:sp modelId="{1AA4345A-3941-4AC7-A071-6D7CFF2AF81F}">
      <dsp:nvSpPr>
        <dsp:cNvPr id="0" name=""/>
        <dsp:cNvSpPr/>
      </dsp:nvSpPr>
      <dsp:spPr>
        <a:xfrm>
          <a:off x="2870178" y="686786"/>
          <a:ext cx="425939" cy="425939"/>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F2DB10-8946-40F0-8C87-1BC0BB17080D}">
      <dsp:nvSpPr>
        <dsp:cNvPr id="0" name=""/>
        <dsp:cNvSpPr/>
      </dsp:nvSpPr>
      <dsp:spPr>
        <a:xfrm rot="5400000">
          <a:off x="4053077" y="187022"/>
          <a:ext cx="1502733" cy="2500514"/>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8A6FD1-B856-420D-B5E6-A0BA580991F0}">
      <dsp:nvSpPr>
        <dsp:cNvPr id="0" name=""/>
        <dsp:cNvSpPr/>
      </dsp:nvSpPr>
      <dsp:spPr>
        <a:xfrm>
          <a:off x="3802234" y="934137"/>
          <a:ext cx="2257478" cy="1978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ru-RU" sz="1700" kern="1200" dirty="0" err="1" smtClean="0"/>
            <a:t>відтворювальне</a:t>
          </a:r>
          <a:r>
            <a:rPr lang="ru-RU" sz="1700" kern="1200" dirty="0" smtClean="0"/>
            <a:t> </a:t>
          </a:r>
          <a:r>
            <a:rPr lang="ru-RU" sz="1700" kern="1200" dirty="0" err="1" smtClean="0"/>
            <a:t>господарство</a:t>
          </a:r>
          <a:r>
            <a:rPr lang="ru-RU" sz="1700" kern="1200" dirty="0" smtClean="0"/>
            <a:t> </a:t>
          </a:r>
          <a:r>
            <a:rPr lang="uk-UA" sz="1700" kern="1200" dirty="0" smtClean="0"/>
            <a:t> у </a:t>
          </a:r>
          <a:r>
            <a:rPr lang="ru-RU" sz="1700" kern="1200" dirty="0" err="1" smtClean="0"/>
            <a:t>вигляді</a:t>
          </a:r>
          <a:r>
            <a:rPr lang="ru-RU" sz="1700" kern="1200" dirty="0" smtClean="0"/>
            <a:t> </a:t>
          </a:r>
          <a:r>
            <a:rPr lang="ru-RU" sz="1700" kern="1200" dirty="0" err="1" smtClean="0"/>
            <a:t>землеробства</a:t>
          </a:r>
          <a:r>
            <a:rPr lang="ru-RU" sz="1700" kern="1200" dirty="0" smtClean="0"/>
            <a:t> і </a:t>
          </a:r>
          <a:r>
            <a:rPr lang="ru-RU" sz="1700" kern="1200" dirty="0" err="1" smtClean="0"/>
            <a:t>тваринництва</a:t>
          </a:r>
          <a:endParaRPr lang="ru-RU" sz="1700" kern="1200" dirty="0"/>
        </a:p>
      </dsp:txBody>
      <dsp:txXfrm>
        <a:off x="3802234" y="934137"/>
        <a:ext cx="2257478" cy="1978812"/>
      </dsp:txXfrm>
    </dsp:sp>
    <dsp:sp modelId="{D29C5E94-A54A-4673-9E02-ED3F9F42F611}">
      <dsp:nvSpPr>
        <dsp:cNvPr id="0" name=""/>
        <dsp:cNvSpPr/>
      </dsp:nvSpPr>
      <dsp:spPr>
        <a:xfrm>
          <a:off x="5633773" y="2931"/>
          <a:ext cx="425939" cy="425939"/>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5EDD67-7591-43CE-A543-2CAC301E732B}">
      <dsp:nvSpPr>
        <dsp:cNvPr id="0" name=""/>
        <dsp:cNvSpPr/>
      </dsp:nvSpPr>
      <dsp:spPr>
        <a:xfrm rot="5400000">
          <a:off x="6816672" y="-496831"/>
          <a:ext cx="1502733" cy="2500514"/>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3DD369-54C8-440A-98C6-E5D3DB13B265}">
      <dsp:nvSpPr>
        <dsp:cNvPr id="0" name=""/>
        <dsp:cNvSpPr/>
      </dsp:nvSpPr>
      <dsp:spPr>
        <a:xfrm>
          <a:off x="6565828" y="250283"/>
          <a:ext cx="2257478" cy="1978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ru-RU" sz="1700" kern="1200" dirty="0" err="1" smtClean="0"/>
            <a:t>виникнення</a:t>
          </a:r>
          <a:r>
            <a:rPr lang="ru-RU" sz="1700" kern="1200" dirty="0" smtClean="0"/>
            <a:t> нового </a:t>
          </a:r>
          <a:r>
            <a:rPr lang="ru-RU" sz="1700" kern="1200" dirty="0" err="1" smtClean="0"/>
            <a:t>прошарку</a:t>
          </a:r>
          <a:r>
            <a:rPr lang="ru-RU" sz="1700" kern="1200" dirty="0" smtClean="0"/>
            <a:t> людей – </a:t>
          </a:r>
          <a:r>
            <a:rPr lang="ru-RU" sz="1700" kern="1200" dirty="0" err="1" smtClean="0"/>
            <a:t>ремісників</a:t>
          </a:r>
          <a:endParaRPr lang="ru-RU" sz="1700" kern="1200" dirty="0"/>
        </a:p>
      </dsp:txBody>
      <dsp:txXfrm>
        <a:off x="6565828" y="250283"/>
        <a:ext cx="2257478" cy="19788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E8CDA-C7FE-4E74-9E60-57D289415259}">
      <dsp:nvSpPr>
        <dsp:cNvPr id="0" name=""/>
        <dsp:cNvSpPr/>
      </dsp:nvSpPr>
      <dsp:spPr>
        <a:xfrm rot="5400000">
          <a:off x="688727" y="1306324"/>
          <a:ext cx="1263167" cy="2101881"/>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D69424-FCCD-4888-ACF4-3750746694C7}">
      <dsp:nvSpPr>
        <dsp:cNvPr id="0" name=""/>
        <dsp:cNvSpPr/>
      </dsp:nvSpPr>
      <dsp:spPr>
        <a:xfrm>
          <a:off x="477873" y="1934334"/>
          <a:ext cx="1897590" cy="1663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ru-RU" sz="1600" kern="1200" dirty="0" err="1" smtClean="0"/>
            <a:t>Доіндустріальне</a:t>
          </a:r>
          <a:r>
            <a:rPr lang="ru-RU" sz="1600" kern="1200" dirty="0" smtClean="0"/>
            <a:t> </a:t>
          </a:r>
          <a:r>
            <a:rPr lang="ru-RU" sz="1600" kern="1200" dirty="0" err="1" smtClean="0"/>
            <a:t>суспільство</a:t>
          </a:r>
          <a:endParaRPr lang="ru-RU" sz="1600" kern="1200" dirty="0"/>
        </a:p>
      </dsp:txBody>
      <dsp:txXfrm>
        <a:off x="477873" y="1934334"/>
        <a:ext cx="1897590" cy="1663349"/>
      </dsp:txXfrm>
    </dsp:sp>
    <dsp:sp modelId="{45546D96-8D17-4E04-B0E2-0DBFD1432E3F}">
      <dsp:nvSpPr>
        <dsp:cNvPr id="0" name=""/>
        <dsp:cNvSpPr/>
      </dsp:nvSpPr>
      <dsp:spPr>
        <a:xfrm>
          <a:off x="2017428" y="1151581"/>
          <a:ext cx="358035" cy="358035"/>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3044AF-21BA-46C7-84F9-6EC429D2ACDD}">
      <dsp:nvSpPr>
        <dsp:cNvPr id="0" name=""/>
        <dsp:cNvSpPr/>
      </dsp:nvSpPr>
      <dsp:spPr>
        <a:xfrm rot="5400000">
          <a:off x="3011749" y="731490"/>
          <a:ext cx="1263167" cy="2101881"/>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922BAD-F90E-4D26-8341-63A68B79B89A}">
      <dsp:nvSpPr>
        <dsp:cNvPr id="0" name=""/>
        <dsp:cNvSpPr/>
      </dsp:nvSpPr>
      <dsp:spPr>
        <a:xfrm>
          <a:off x="2800895" y="1359500"/>
          <a:ext cx="1897590" cy="1663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ru-RU" sz="1600" kern="1200" dirty="0" err="1" smtClean="0"/>
            <a:t>Індустріальне</a:t>
          </a:r>
          <a:r>
            <a:rPr lang="ru-RU" sz="1600" kern="1200" dirty="0" smtClean="0"/>
            <a:t> </a:t>
          </a:r>
          <a:r>
            <a:rPr lang="ru-RU" sz="1600" kern="1200" dirty="0" err="1" smtClean="0"/>
            <a:t>суспільство</a:t>
          </a:r>
          <a:endParaRPr lang="ru-RU" sz="1600" kern="1200" dirty="0"/>
        </a:p>
      </dsp:txBody>
      <dsp:txXfrm>
        <a:off x="2800895" y="1359500"/>
        <a:ext cx="1897590" cy="1663349"/>
      </dsp:txXfrm>
    </dsp:sp>
    <dsp:sp modelId="{B1B5BFC4-29C1-431B-8B6A-3981CF8C6475}">
      <dsp:nvSpPr>
        <dsp:cNvPr id="0" name=""/>
        <dsp:cNvSpPr/>
      </dsp:nvSpPr>
      <dsp:spPr>
        <a:xfrm>
          <a:off x="4340450" y="576747"/>
          <a:ext cx="358035" cy="358035"/>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7A888D-0DFC-4D82-ABD5-D4971056416A}">
      <dsp:nvSpPr>
        <dsp:cNvPr id="0" name=""/>
        <dsp:cNvSpPr/>
      </dsp:nvSpPr>
      <dsp:spPr>
        <a:xfrm rot="5400000">
          <a:off x="5334771" y="156656"/>
          <a:ext cx="1263167" cy="2101881"/>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208FA0-F132-4508-A58D-3781D8BD45C6}">
      <dsp:nvSpPr>
        <dsp:cNvPr id="0" name=""/>
        <dsp:cNvSpPr/>
      </dsp:nvSpPr>
      <dsp:spPr>
        <a:xfrm>
          <a:off x="5123917" y="784666"/>
          <a:ext cx="1897590" cy="1663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ru-RU" sz="1600" kern="1200" dirty="0" err="1" smtClean="0"/>
            <a:t>Постіндустріальне</a:t>
          </a:r>
          <a:r>
            <a:rPr lang="ru-RU" sz="1600" kern="1200" dirty="0" smtClean="0"/>
            <a:t> </a:t>
          </a:r>
          <a:r>
            <a:rPr lang="ru-RU" sz="1600" kern="1200" dirty="0" err="1" smtClean="0"/>
            <a:t>суспільство</a:t>
          </a:r>
          <a:endParaRPr lang="ru-RU" sz="1600" kern="1200" dirty="0"/>
        </a:p>
      </dsp:txBody>
      <dsp:txXfrm>
        <a:off x="5123917" y="784666"/>
        <a:ext cx="1897590" cy="1663349"/>
      </dsp:txXfrm>
    </dsp:sp>
    <dsp:sp modelId="{D15A5878-3A5F-4662-BFCD-CDA4CCB41F90}">
      <dsp:nvSpPr>
        <dsp:cNvPr id="0" name=""/>
        <dsp:cNvSpPr/>
      </dsp:nvSpPr>
      <dsp:spPr>
        <a:xfrm>
          <a:off x="6663471" y="1913"/>
          <a:ext cx="358035" cy="358035"/>
        </a:xfrm>
        <a:prstGeom prst="triangle">
          <a:avLst>
            <a:gd name="adj" fmla="val 1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FC8C5B-8B7B-432A-984F-D3D94F631EF6}">
      <dsp:nvSpPr>
        <dsp:cNvPr id="0" name=""/>
        <dsp:cNvSpPr/>
      </dsp:nvSpPr>
      <dsp:spPr>
        <a:xfrm rot="5400000">
          <a:off x="7657792" y="-418177"/>
          <a:ext cx="1263167" cy="2101881"/>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A4F860-871A-4E22-B517-7FA548CB6320}">
      <dsp:nvSpPr>
        <dsp:cNvPr id="0" name=""/>
        <dsp:cNvSpPr/>
      </dsp:nvSpPr>
      <dsp:spPr>
        <a:xfrm>
          <a:off x="7446938" y="209831"/>
          <a:ext cx="1897590" cy="1663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ru-RU" sz="1600" kern="1200" dirty="0" err="1" smtClean="0"/>
            <a:t>Інформаційне</a:t>
          </a:r>
          <a:r>
            <a:rPr lang="ru-RU" sz="1600" kern="1200" dirty="0" smtClean="0"/>
            <a:t> </a:t>
          </a:r>
          <a:r>
            <a:rPr lang="ru-RU" sz="1600" kern="1200" dirty="0" err="1" smtClean="0"/>
            <a:t>суспільство</a:t>
          </a:r>
          <a:endParaRPr lang="ru-RU" sz="1600" kern="1200" dirty="0"/>
        </a:p>
      </dsp:txBody>
      <dsp:txXfrm>
        <a:off x="7446938" y="209831"/>
        <a:ext cx="1897590" cy="16633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C7B56-10FB-44D5-9361-60ADA7C80453}">
      <dsp:nvSpPr>
        <dsp:cNvPr id="0" name=""/>
        <dsp:cNvSpPr/>
      </dsp:nvSpPr>
      <dsp:spPr>
        <a:xfrm>
          <a:off x="383053" y="2223"/>
          <a:ext cx="2764935" cy="165896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ru-RU" sz="2100" b="1" i="0" kern="1200" dirty="0" smtClean="0"/>
            <a:t>Перша</a:t>
          </a:r>
          <a:r>
            <a:rPr lang="ru-RU" sz="2100" b="0" i="0" kern="1200" dirty="0" smtClean="0"/>
            <a:t> з них – </a:t>
          </a:r>
          <a:r>
            <a:rPr lang="ru-RU" sz="2100" b="0" i="0" kern="1200" dirty="0" err="1" smtClean="0"/>
            <a:t>втрата</a:t>
          </a:r>
          <a:r>
            <a:rPr lang="ru-RU" sz="2100" b="0" i="0" kern="1200" dirty="0" smtClean="0"/>
            <a:t> </a:t>
          </a:r>
          <a:r>
            <a:rPr lang="ru-RU" sz="2100" b="0" i="0" kern="1200" dirty="0" err="1" smtClean="0"/>
            <a:t>життів</a:t>
          </a:r>
          <a:r>
            <a:rPr lang="ru-RU" sz="2100" b="0" i="0" kern="1200" dirty="0" smtClean="0"/>
            <a:t>.</a:t>
          </a:r>
          <a:endParaRPr lang="ru-RU" sz="2100" kern="1200" dirty="0"/>
        </a:p>
      </dsp:txBody>
      <dsp:txXfrm>
        <a:off x="383053" y="2223"/>
        <a:ext cx="2764935" cy="1658961"/>
      </dsp:txXfrm>
    </dsp:sp>
    <dsp:sp modelId="{C84AB56F-A728-4BA5-8FB9-A90A84FA6BF0}">
      <dsp:nvSpPr>
        <dsp:cNvPr id="0" name=""/>
        <dsp:cNvSpPr/>
      </dsp:nvSpPr>
      <dsp:spPr>
        <a:xfrm>
          <a:off x="3424482" y="2223"/>
          <a:ext cx="2764935" cy="165896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ru-RU" sz="2100" b="1" i="0" kern="1200" dirty="0" smtClean="0"/>
            <a:t>Друга</a:t>
          </a:r>
          <a:r>
            <a:rPr lang="ru-RU" sz="2100" b="0" i="0" kern="1200" dirty="0" smtClean="0"/>
            <a:t> причина – </a:t>
          </a:r>
          <a:r>
            <a:rPr lang="ru-RU" sz="2100" b="0" i="0" kern="1200" dirty="0" err="1" smtClean="0"/>
            <a:t>вплив</a:t>
          </a:r>
          <a:r>
            <a:rPr lang="ru-RU" sz="2100" b="0" i="0" kern="1200" dirty="0" smtClean="0"/>
            <a:t> </a:t>
          </a:r>
          <a:r>
            <a:rPr lang="ru-RU" sz="2100" b="0" i="0" kern="1200" dirty="0" err="1" smtClean="0"/>
            <a:t>війни</a:t>
          </a:r>
          <a:r>
            <a:rPr lang="ru-RU" sz="2100" b="0" i="0" kern="1200" dirty="0" smtClean="0"/>
            <a:t> на </a:t>
          </a:r>
          <a:r>
            <a:rPr lang="ru-RU" sz="2100" b="0" i="0" kern="1200" dirty="0" err="1" smtClean="0"/>
            <a:t>географічний</a:t>
          </a:r>
          <a:r>
            <a:rPr lang="ru-RU" sz="2100" b="0" i="0" kern="1200" dirty="0" smtClean="0"/>
            <a:t> </a:t>
          </a:r>
          <a:r>
            <a:rPr lang="ru-RU" sz="2100" b="0" i="0" kern="1200" dirty="0" err="1" smtClean="0"/>
            <a:t>розподіл</a:t>
          </a:r>
          <a:r>
            <a:rPr lang="ru-RU" sz="2100" b="0" i="0" kern="1200" dirty="0" smtClean="0"/>
            <a:t> </a:t>
          </a:r>
          <a:r>
            <a:rPr lang="ru-RU" sz="2100" b="0" i="0" kern="1200" dirty="0" err="1" smtClean="0"/>
            <a:t>населення</a:t>
          </a:r>
          <a:endParaRPr lang="ru-RU" sz="2100" kern="1200" dirty="0"/>
        </a:p>
      </dsp:txBody>
      <dsp:txXfrm>
        <a:off x="3424482" y="2223"/>
        <a:ext cx="2764935" cy="1658961"/>
      </dsp:txXfrm>
    </dsp:sp>
    <dsp:sp modelId="{B46AFD93-DF16-4199-BBE8-7C15B6DD8F92}">
      <dsp:nvSpPr>
        <dsp:cNvPr id="0" name=""/>
        <dsp:cNvSpPr/>
      </dsp:nvSpPr>
      <dsp:spPr>
        <a:xfrm>
          <a:off x="6465911" y="2223"/>
          <a:ext cx="2764935" cy="165896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ru-RU" sz="2100" b="1" i="0" kern="1200" dirty="0" err="1" smtClean="0"/>
            <a:t>Третя</a:t>
          </a:r>
          <a:r>
            <a:rPr lang="ru-RU" sz="2100" b="0" i="0" kern="1200" dirty="0" smtClean="0"/>
            <a:t> причина – </a:t>
          </a:r>
          <a:r>
            <a:rPr lang="ru-RU" sz="2100" b="0" i="0" kern="1200" dirty="0" err="1" smtClean="0"/>
            <a:t>багато</a:t>
          </a:r>
          <a:r>
            <a:rPr lang="ru-RU" sz="2100" b="0" i="0" kern="1200" dirty="0" smtClean="0"/>
            <a:t> </a:t>
          </a:r>
          <a:r>
            <a:rPr lang="ru-RU" sz="2100" b="0" i="0" kern="1200" dirty="0" err="1" smtClean="0"/>
            <a:t>біженців</a:t>
          </a:r>
          <a:r>
            <a:rPr lang="ru-RU" sz="2100" b="0" i="0" kern="1200" dirty="0" smtClean="0"/>
            <a:t> </a:t>
          </a:r>
          <a:r>
            <a:rPr lang="ru-RU" sz="2100" b="0" i="0" kern="1200" dirty="0" err="1" smtClean="0"/>
            <a:t>переїхали</a:t>
          </a:r>
          <a:r>
            <a:rPr lang="ru-RU" sz="2100" b="0" i="0" kern="1200" dirty="0" smtClean="0"/>
            <a:t> до </a:t>
          </a:r>
          <a:r>
            <a:rPr lang="ru-RU" sz="2100" b="0" i="0" kern="1200" dirty="0" err="1" smtClean="0"/>
            <a:t>інших</a:t>
          </a:r>
          <a:r>
            <a:rPr lang="ru-RU" sz="2100" b="0" i="0" kern="1200" dirty="0" smtClean="0"/>
            <a:t> </a:t>
          </a:r>
          <a:r>
            <a:rPr lang="ru-RU" sz="2100" b="0" i="0" kern="1200" dirty="0" err="1" smtClean="0"/>
            <a:t>країн</a:t>
          </a:r>
          <a:endParaRPr lang="ru-RU" sz="2100" kern="1200" dirty="0"/>
        </a:p>
      </dsp:txBody>
      <dsp:txXfrm>
        <a:off x="6465911" y="2223"/>
        <a:ext cx="2764935" cy="1658961"/>
      </dsp:txXfrm>
    </dsp:sp>
    <dsp:sp modelId="{6805D128-499F-415B-B540-9B64BAA10AFE}">
      <dsp:nvSpPr>
        <dsp:cNvPr id="0" name=""/>
        <dsp:cNvSpPr/>
      </dsp:nvSpPr>
      <dsp:spPr>
        <a:xfrm>
          <a:off x="425578" y="1937678"/>
          <a:ext cx="2764935" cy="165896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uk-UA" sz="2100" b="1" i="0" kern="1200" dirty="0" smtClean="0"/>
            <a:t>Четверта</a:t>
          </a:r>
          <a:r>
            <a:rPr lang="uk-UA" sz="2100" b="0" i="0" kern="1200" dirty="0" smtClean="0"/>
            <a:t> причина – зниження народжуваності </a:t>
          </a:r>
          <a:endParaRPr lang="ru-RU" sz="2100" kern="1200" dirty="0"/>
        </a:p>
      </dsp:txBody>
      <dsp:txXfrm>
        <a:off x="425578" y="1937678"/>
        <a:ext cx="2764935" cy="1658961"/>
      </dsp:txXfrm>
    </dsp:sp>
    <dsp:sp modelId="{AAEBE392-EAD2-49B7-B0DC-87495533ABCB}">
      <dsp:nvSpPr>
        <dsp:cNvPr id="0" name=""/>
        <dsp:cNvSpPr/>
      </dsp:nvSpPr>
      <dsp:spPr>
        <a:xfrm>
          <a:off x="3424482" y="1937678"/>
          <a:ext cx="2764935" cy="165896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ru-RU" sz="2100" b="1" i="0" kern="1200" dirty="0" err="1" smtClean="0"/>
            <a:t>П’ята</a:t>
          </a:r>
          <a:r>
            <a:rPr lang="ru-RU" sz="2100" b="0" i="0" kern="1200" dirty="0" smtClean="0"/>
            <a:t> причина – </a:t>
          </a:r>
          <a:r>
            <a:rPr lang="ru-RU" sz="2100" b="0" i="0" kern="1200" dirty="0" err="1" smtClean="0"/>
            <a:t>вплив</a:t>
          </a:r>
          <a:r>
            <a:rPr lang="ru-RU" sz="2100" b="0" i="0" kern="1200" dirty="0" smtClean="0"/>
            <a:t> </a:t>
          </a:r>
          <a:r>
            <a:rPr lang="ru-RU" sz="2100" b="0" i="0" kern="1200" dirty="0" err="1" smtClean="0"/>
            <a:t>структури</a:t>
          </a:r>
          <a:r>
            <a:rPr lang="ru-RU" sz="2100" b="0" i="0" kern="1200" dirty="0" smtClean="0"/>
            <a:t> </a:t>
          </a:r>
          <a:r>
            <a:rPr lang="ru-RU" sz="2100" b="0" i="0" kern="1200" dirty="0" err="1" smtClean="0"/>
            <a:t>населення</a:t>
          </a:r>
          <a:r>
            <a:rPr lang="ru-RU" sz="2100" b="0" i="0" kern="1200" dirty="0" smtClean="0"/>
            <a:t> з </a:t>
          </a:r>
          <a:r>
            <a:rPr lang="ru-RU" sz="2100" b="0" i="0" kern="1200" dirty="0" err="1" smtClean="0"/>
            <a:t>високою</a:t>
          </a:r>
          <a:r>
            <a:rPr lang="ru-RU" sz="2100" b="0" i="0" kern="1200" dirty="0" smtClean="0"/>
            <a:t> </a:t>
          </a:r>
          <a:r>
            <a:rPr lang="ru-RU" sz="2100" b="0" i="0" kern="1200" dirty="0" err="1" smtClean="0"/>
            <a:t>часткою</a:t>
          </a:r>
          <a:r>
            <a:rPr lang="ru-RU" sz="2100" b="0" i="0" kern="1200" dirty="0" smtClean="0"/>
            <a:t> людей </a:t>
          </a:r>
          <a:r>
            <a:rPr lang="ru-RU" sz="2100" b="0" i="0" kern="1200" dirty="0" err="1" smtClean="0"/>
            <a:t>похилого</a:t>
          </a:r>
          <a:r>
            <a:rPr lang="ru-RU" sz="2100" b="0" i="0" kern="1200" dirty="0" smtClean="0"/>
            <a:t> </a:t>
          </a:r>
          <a:r>
            <a:rPr lang="ru-RU" sz="2100" b="0" i="0" kern="1200" dirty="0" err="1" smtClean="0"/>
            <a:t>віку</a:t>
          </a:r>
          <a:endParaRPr lang="ru-RU" sz="2100" kern="1200" dirty="0"/>
        </a:p>
      </dsp:txBody>
      <dsp:txXfrm>
        <a:off x="3424482" y="1937678"/>
        <a:ext cx="2764935" cy="1658961"/>
      </dsp:txXfrm>
    </dsp:sp>
    <dsp:sp modelId="{4C1216BD-D6D0-469A-99F6-98662EDA095B}">
      <dsp:nvSpPr>
        <dsp:cNvPr id="0" name=""/>
        <dsp:cNvSpPr/>
      </dsp:nvSpPr>
      <dsp:spPr>
        <a:xfrm>
          <a:off x="6465911" y="1937678"/>
          <a:ext cx="2764935" cy="165896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uk-UA" sz="2100" b="1" i="0" kern="1200" smtClean="0"/>
            <a:t>Шоста</a:t>
          </a:r>
          <a:r>
            <a:rPr lang="uk-UA" sz="2100" b="0" i="0" kern="1200" smtClean="0"/>
            <a:t> причина – втрата території</a:t>
          </a:r>
          <a:endParaRPr lang="ru-RU" sz="2100" kern="1200" dirty="0"/>
        </a:p>
      </dsp:txBody>
      <dsp:txXfrm>
        <a:off x="6465911" y="1937678"/>
        <a:ext cx="2764935" cy="165896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984F37-58BA-4405-A9B6-B56B3394534B}" type="datetimeFigureOut">
              <a:rPr lang="uk-UA" smtClean="0"/>
              <a:t>05.02.2024</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770449-7C94-4491-A33E-CC89BC2D90CF}" type="slidenum">
              <a:rPr lang="uk-UA" smtClean="0"/>
              <a:t>‹#›</a:t>
            </a:fld>
            <a:endParaRPr lang="uk-UA"/>
          </a:p>
        </p:txBody>
      </p:sp>
    </p:spTree>
    <p:extLst>
      <p:ext uri="{BB962C8B-B14F-4D97-AF65-F5344CB8AC3E}">
        <p14:creationId xmlns:p14="http://schemas.microsoft.com/office/powerpoint/2010/main" val="2866203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4446F4C-B6A4-4518-B023-3F3941A3B5D1}" type="datetime1">
              <a:rPr lang="uk-UA" smtClean="0"/>
              <a:t>05.02.2024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a:xfrm>
            <a:off x="9255346" y="2750337"/>
            <a:ext cx="1171888" cy="1356442"/>
          </a:xfrm>
        </p:spPr>
        <p:txBody>
          <a:bodyPr/>
          <a:lstStyle/>
          <a:p>
            <a:fld id="{EF01845A-C5A9-4ABC-8E9C-30D5AB41BF17}" type="slidenum">
              <a:rPr lang="uk-UA" smtClean="0"/>
              <a:t>‹#›</a:t>
            </a:fld>
            <a:endParaRPr lang="uk-UA"/>
          </a:p>
        </p:txBody>
      </p:sp>
    </p:spTree>
    <p:extLst>
      <p:ext uri="{BB962C8B-B14F-4D97-AF65-F5344CB8AC3E}">
        <p14:creationId xmlns:p14="http://schemas.microsoft.com/office/powerpoint/2010/main" val="3835700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4EE7C43-3FCF-4FD3-8ABD-549236ADB1A3}" type="datetime1">
              <a:rPr lang="uk-UA" smtClean="0"/>
              <a:t>05.02.2024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a:xfrm>
            <a:off x="10729455" y="4711309"/>
            <a:ext cx="1154151" cy="1090789"/>
          </a:xfrm>
        </p:spPr>
        <p:txBody>
          <a:bodyPr/>
          <a:lstStyle/>
          <a:p>
            <a:fld id="{EF01845A-C5A9-4ABC-8E9C-30D5AB41BF17}" type="slidenum">
              <a:rPr lang="uk-UA" smtClean="0"/>
              <a:t>‹#›</a:t>
            </a:fld>
            <a:endParaRPr lang="uk-UA"/>
          </a:p>
        </p:txBody>
      </p:sp>
    </p:spTree>
    <p:extLst>
      <p:ext uri="{BB962C8B-B14F-4D97-AF65-F5344CB8AC3E}">
        <p14:creationId xmlns:p14="http://schemas.microsoft.com/office/powerpoint/2010/main" val="2631367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D02B0479-584B-4440-B46F-460FB4165695}" type="datetime1">
              <a:rPr lang="uk-UA" smtClean="0"/>
              <a:t>05.02.2024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a:xfrm>
            <a:off x="10729455" y="4711615"/>
            <a:ext cx="1154151" cy="1090789"/>
          </a:xfrm>
        </p:spPr>
        <p:txBody>
          <a:bodyPr/>
          <a:lstStyle/>
          <a:p>
            <a:fld id="{EF01845A-C5A9-4ABC-8E9C-30D5AB41BF17}" type="slidenum">
              <a:rPr lang="uk-UA" smtClean="0"/>
              <a:t>‹#›</a:t>
            </a:fld>
            <a:endParaRPr lang="uk-UA"/>
          </a:p>
        </p:txBody>
      </p:sp>
    </p:spTree>
    <p:extLst>
      <p:ext uri="{BB962C8B-B14F-4D97-AF65-F5344CB8AC3E}">
        <p14:creationId xmlns:p14="http://schemas.microsoft.com/office/powerpoint/2010/main" val="562562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097F195-C56F-4338-A549-4EBDF782B087}" type="datetime1">
              <a:rPr lang="uk-UA" smtClean="0"/>
              <a:t>05.02.2024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a:xfrm>
            <a:off x="10729455" y="4709925"/>
            <a:ext cx="1154151" cy="1090789"/>
          </a:xfrm>
        </p:spPr>
        <p:txBody>
          <a:bodyPr/>
          <a:lstStyle/>
          <a:p>
            <a:fld id="{EF01845A-C5A9-4ABC-8E9C-30D5AB41BF17}" type="slidenum">
              <a:rPr lang="uk-UA" smtClean="0"/>
              <a:t>‹#›</a:t>
            </a:fld>
            <a:endParaRPr lang="uk-UA"/>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54695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A0AF0369-98E5-4A20-8636-AF19C01F32B7}" type="datetime1">
              <a:rPr lang="uk-UA" smtClean="0"/>
              <a:t>05.02.2024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a:xfrm>
            <a:off x="10729455" y="4709925"/>
            <a:ext cx="1154151" cy="1090789"/>
          </a:xfrm>
        </p:spPr>
        <p:txBody>
          <a:bodyPr/>
          <a:lstStyle/>
          <a:p>
            <a:fld id="{EF01845A-C5A9-4ABC-8E9C-30D5AB41BF17}" type="slidenum">
              <a:rPr lang="uk-UA" smtClean="0"/>
              <a:t>‹#›</a:t>
            </a:fld>
            <a:endParaRPr lang="uk-UA"/>
          </a:p>
        </p:txBody>
      </p:sp>
    </p:spTree>
    <p:extLst>
      <p:ext uri="{BB962C8B-B14F-4D97-AF65-F5344CB8AC3E}">
        <p14:creationId xmlns:p14="http://schemas.microsoft.com/office/powerpoint/2010/main" val="1229440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BC939795-4D56-4555-B7E7-F8933418D49F}" type="datetime1">
              <a:rPr lang="uk-UA" smtClean="0"/>
              <a:t>05.02.2024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EF01845A-C5A9-4ABC-8E9C-30D5AB41BF17}" type="slidenum">
              <a:rPr lang="uk-UA" smtClean="0"/>
              <a:t>‹#›</a:t>
            </a:fld>
            <a:endParaRPr lang="uk-UA"/>
          </a:p>
        </p:txBody>
      </p:sp>
    </p:spTree>
    <p:extLst>
      <p:ext uri="{BB962C8B-B14F-4D97-AF65-F5344CB8AC3E}">
        <p14:creationId xmlns:p14="http://schemas.microsoft.com/office/powerpoint/2010/main" val="1925091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D171FCD3-D457-4DA9-8DCD-74099B5A8925}" type="datetime1">
              <a:rPr lang="uk-UA" smtClean="0"/>
              <a:t>05.02.2024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EF01845A-C5A9-4ABC-8E9C-30D5AB41BF17}" type="slidenum">
              <a:rPr lang="uk-UA" smtClean="0"/>
              <a:t>‹#›</a:t>
            </a:fld>
            <a:endParaRPr lang="uk-UA"/>
          </a:p>
        </p:txBody>
      </p:sp>
    </p:spTree>
    <p:extLst>
      <p:ext uri="{BB962C8B-B14F-4D97-AF65-F5344CB8AC3E}">
        <p14:creationId xmlns:p14="http://schemas.microsoft.com/office/powerpoint/2010/main" val="2107479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1D6B19C-F455-41A8-A821-30514FBAE55F}" type="datetime1">
              <a:rPr lang="uk-UA" smtClean="0"/>
              <a:t>05.02.2024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EF01845A-C5A9-4ABC-8E9C-30D5AB41BF17}" type="slidenum">
              <a:rPr lang="uk-UA" smtClean="0"/>
              <a:t>‹#›</a:t>
            </a:fld>
            <a:endParaRPr lang="uk-UA"/>
          </a:p>
        </p:txBody>
      </p:sp>
    </p:spTree>
    <p:extLst>
      <p:ext uri="{BB962C8B-B14F-4D97-AF65-F5344CB8AC3E}">
        <p14:creationId xmlns:p14="http://schemas.microsoft.com/office/powerpoint/2010/main" val="2340208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8E7EF184-CDCD-4C0E-9E7A-ED311391397F}" type="datetime1">
              <a:rPr lang="uk-UA" smtClean="0"/>
              <a:t>05.02.2024</a:t>
            </a:fld>
            <a:endParaRPr lang="uk-UA"/>
          </a:p>
        </p:txBody>
      </p:sp>
      <p:sp>
        <p:nvSpPr>
          <p:cNvPr id="5" name="Footer Placeholder 4"/>
          <p:cNvSpPr>
            <a:spLocks noGrp="1"/>
          </p:cNvSpPr>
          <p:nvPr>
            <p:ph type="ftr" sz="quarter" idx="11"/>
          </p:nvPr>
        </p:nvSpPr>
        <p:spPr>
          <a:xfrm>
            <a:off x="680321" y="5936188"/>
            <a:ext cx="6126805" cy="365125"/>
          </a:xfrm>
        </p:spPr>
        <p:txBody>
          <a:bodyPr/>
          <a:lstStyle/>
          <a:p>
            <a:endParaRPr lang="uk-UA"/>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EF01845A-C5A9-4ABC-8E9C-30D5AB41BF17}" type="slidenum">
              <a:rPr lang="uk-UA" smtClean="0"/>
              <a:t>‹#›</a:t>
            </a:fld>
            <a:endParaRPr lang="uk-UA"/>
          </a:p>
        </p:txBody>
      </p:sp>
    </p:spTree>
    <p:extLst>
      <p:ext uri="{BB962C8B-B14F-4D97-AF65-F5344CB8AC3E}">
        <p14:creationId xmlns:p14="http://schemas.microsoft.com/office/powerpoint/2010/main" val="3331424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65767B5-525E-4F19-BA43-42796707FD2E}" type="datetime1">
              <a:rPr lang="uk-UA" smtClean="0"/>
              <a:t>05.02.2024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EF01845A-C5A9-4ABC-8E9C-30D5AB41BF17}" type="slidenum">
              <a:rPr lang="uk-UA" smtClean="0"/>
              <a:t>‹#›</a:t>
            </a:fld>
            <a:endParaRPr lang="uk-UA"/>
          </a:p>
        </p:txBody>
      </p:sp>
    </p:spTree>
    <p:extLst>
      <p:ext uri="{BB962C8B-B14F-4D97-AF65-F5344CB8AC3E}">
        <p14:creationId xmlns:p14="http://schemas.microsoft.com/office/powerpoint/2010/main" val="401754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FC3564C-283E-4F89-B0D6-169898EC29BA}" type="datetime1">
              <a:rPr lang="uk-UA" smtClean="0"/>
              <a:t>05.02.2024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a:xfrm>
            <a:off x="10729455" y="2869895"/>
            <a:ext cx="1154151" cy="1090789"/>
          </a:xfrm>
        </p:spPr>
        <p:txBody>
          <a:bodyPr/>
          <a:lstStyle/>
          <a:p>
            <a:fld id="{EF01845A-C5A9-4ABC-8E9C-30D5AB41BF17}" type="slidenum">
              <a:rPr lang="uk-UA" smtClean="0"/>
              <a:t>‹#›</a:t>
            </a:fld>
            <a:endParaRPr lang="uk-UA"/>
          </a:p>
        </p:txBody>
      </p:sp>
    </p:spTree>
    <p:extLst>
      <p:ext uri="{BB962C8B-B14F-4D97-AF65-F5344CB8AC3E}">
        <p14:creationId xmlns:p14="http://schemas.microsoft.com/office/powerpoint/2010/main" val="253223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2E07535-F526-4A6A-9E55-08A8AEB469CF}" type="datetime1">
              <a:rPr lang="uk-UA" smtClean="0"/>
              <a:t>05.02.2024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EF01845A-C5A9-4ABC-8E9C-30D5AB41BF17}" type="slidenum">
              <a:rPr lang="uk-UA" smtClean="0"/>
              <a:t>‹#›</a:t>
            </a:fld>
            <a:endParaRPr lang="uk-UA"/>
          </a:p>
        </p:txBody>
      </p:sp>
    </p:spTree>
    <p:extLst>
      <p:ext uri="{BB962C8B-B14F-4D97-AF65-F5344CB8AC3E}">
        <p14:creationId xmlns:p14="http://schemas.microsoft.com/office/powerpoint/2010/main" val="2656204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0322" y="3030008"/>
            <a:ext cx="4698355" cy="290617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594123" y="3030008"/>
            <a:ext cx="4700059" cy="290617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FAFB44D-EEB3-4D1D-8D6F-A9D408A04733}" type="datetime1">
              <a:rPr lang="uk-UA" smtClean="0"/>
              <a:t>05.02.2024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EF01845A-C5A9-4ABC-8E9C-30D5AB41BF17}" type="slidenum">
              <a:rPr lang="uk-UA" smtClean="0"/>
              <a:t>‹#›</a:t>
            </a:fld>
            <a:endParaRPr lang="uk-UA"/>
          </a:p>
        </p:txBody>
      </p:sp>
    </p:spTree>
    <p:extLst>
      <p:ext uri="{BB962C8B-B14F-4D97-AF65-F5344CB8AC3E}">
        <p14:creationId xmlns:p14="http://schemas.microsoft.com/office/powerpoint/2010/main" val="1643307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0B86ADD-EB93-4BF0-93A1-4831E54B7197}" type="datetime1">
              <a:rPr lang="uk-UA" smtClean="0"/>
              <a:t>05.02.2024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EF01845A-C5A9-4ABC-8E9C-30D5AB41BF17}" type="slidenum">
              <a:rPr lang="uk-UA" smtClean="0"/>
              <a:t>‹#›</a:t>
            </a:fld>
            <a:endParaRPr lang="uk-UA"/>
          </a:p>
        </p:txBody>
      </p:sp>
    </p:spTree>
    <p:extLst>
      <p:ext uri="{BB962C8B-B14F-4D97-AF65-F5344CB8AC3E}">
        <p14:creationId xmlns:p14="http://schemas.microsoft.com/office/powerpoint/2010/main" val="154156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2858968A-9426-4B4B-A0FD-986D07374862}" type="datetime1">
              <a:rPr lang="uk-UA" smtClean="0"/>
              <a:t>05.02.2024</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EF01845A-C5A9-4ABC-8E9C-30D5AB41BF17}" type="slidenum">
              <a:rPr lang="uk-UA" smtClean="0"/>
              <a:t>‹#›</a:t>
            </a:fld>
            <a:endParaRPr lang="uk-UA"/>
          </a:p>
        </p:txBody>
      </p:sp>
    </p:spTree>
    <p:extLst>
      <p:ext uri="{BB962C8B-B14F-4D97-AF65-F5344CB8AC3E}">
        <p14:creationId xmlns:p14="http://schemas.microsoft.com/office/powerpoint/2010/main" val="1997998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86FD4F9-BBB4-443C-A592-05A0AB155287}" type="datetime1">
              <a:rPr lang="uk-UA" smtClean="0"/>
              <a:t>05.02.2024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EF01845A-C5A9-4ABC-8E9C-30D5AB41BF17}" type="slidenum">
              <a:rPr lang="uk-UA" smtClean="0"/>
              <a:t>‹#›</a:t>
            </a:fld>
            <a:endParaRPr lang="uk-UA"/>
          </a:p>
        </p:txBody>
      </p:sp>
    </p:spTree>
    <p:extLst>
      <p:ext uri="{BB962C8B-B14F-4D97-AF65-F5344CB8AC3E}">
        <p14:creationId xmlns:p14="http://schemas.microsoft.com/office/powerpoint/2010/main" val="362405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8A25D93-420C-4ADA-A7EC-EF8329580F59}" type="datetime1">
              <a:rPr lang="uk-UA" smtClean="0"/>
              <a:t>05.02.2024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EF01845A-C5A9-4ABC-8E9C-30D5AB41BF17}" type="slidenum">
              <a:rPr lang="uk-UA" smtClean="0"/>
              <a:t>‹#›</a:t>
            </a:fld>
            <a:endParaRPr lang="uk-UA"/>
          </a:p>
        </p:txBody>
      </p:sp>
    </p:spTree>
    <p:extLst>
      <p:ext uri="{BB962C8B-B14F-4D97-AF65-F5344CB8AC3E}">
        <p14:creationId xmlns:p14="http://schemas.microsoft.com/office/powerpoint/2010/main" val="3761462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E07CBB9-97FB-414B-B272-352B761BB185}" type="datetime1">
              <a:rPr lang="uk-UA" smtClean="0"/>
              <a:t>05.02.2024</a:t>
            </a:fld>
            <a:endParaRPr lang="uk-UA"/>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EF01845A-C5A9-4ABC-8E9C-30D5AB41BF17}" type="slidenum">
              <a:rPr lang="uk-UA" smtClean="0"/>
              <a:t>‹#›</a:t>
            </a:fld>
            <a:endParaRPr lang="uk-UA"/>
          </a:p>
        </p:txBody>
      </p:sp>
    </p:spTree>
    <p:extLst>
      <p:ext uri="{BB962C8B-B14F-4D97-AF65-F5344CB8AC3E}">
        <p14:creationId xmlns:p14="http://schemas.microsoft.com/office/powerpoint/2010/main" val="1043231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hyperlink" Target="https://tsn.ua/exclusive/skilki-zalishitsya-ukrayinciv-pislya-viyni-eksperti-poyasnili-chomu-skorochuvatimetsya-kilkist-naselennya-2358379.html?fbclid=IwAR2-hWOF327bVavRRwIy71HgztC6Tr0mI-lxNkHOOh6ncdbAoReC1GgQlr4"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slovoidilo.ua/2021/11/28/novyna/suspilstvo/naselennya-skorochuyetsya-oon-povidomyly-skilky-bude-ukrayincziv-2050-roczi"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hyperlink" Target="https://bank.gov.ua/ua/statistic/macro-indicators#1" TargetMode="External"/><Relationship Id="rId2" Type="http://schemas.openxmlformats.org/officeDocument/2006/relationships/hyperlink" Target="https://suspilne.media/tag/bezrobitta/" TargetMode="External"/><Relationship Id="rId1" Type="http://schemas.openxmlformats.org/officeDocument/2006/relationships/slideLayout" Target="../slideLayouts/slideLayout2.xml"/><Relationship Id="rId6" Type="http://schemas.openxmlformats.org/officeDocument/2006/relationships/hyperlink" Target="https://suspilne.media/419247-v-ukraini-zareestrovano-150-tisac-bezrobitnih-sluzba-zanatosti/" TargetMode="External"/><Relationship Id="rId5" Type="http://schemas.openxmlformats.org/officeDocument/2006/relationships/hyperlink" Target="https://suspilne.media/467438-do-kinca-roku-riven-bezrobitta-v-ukraini-stanovitime-183-nbu/" TargetMode="External"/><Relationship Id="rId4" Type="http://schemas.openxmlformats.org/officeDocument/2006/relationships/hyperlink" Target="https://suspilne.media/572533-u-minekonomiki-prognozuut-znizenna-bezrobitta-do-19-do-kinca-roku/"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pPr algn="ctr"/>
            <a:r>
              <a:rPr lang="uk-UA" b="1" dirty="0"/>
              <a:t>Потенціал національної економіки</a:t>
            </a:r>
          </a:p>
        </p:txBody>
      </p:sp>
      <p:sp>
        <p:nvSpPr>
          <p:cNvPr id="3" name="Подзаголовок 2"/>
          <p:cNvSpPr>
            <a:spLocks noGrp="1"/>
          </p:cNvSpPr>
          <p:nvPr>
            <p:ph type="subTitle" idx="1"/>
          </p:nvPr>
        </p:nvSpPr>
        <p:spPr>
          <a:xfrm>
            <a:off x="1920452" y="274320"/>
            <a:ext cx="7891272" cy="1069848"/>
          </a:xfrm>
        </p:spPr>
        <p:txBody>
          <a:bodyPr>
            <a:normAutofit fontScale="92500" lnSpcReduction="10000"/>
          </a:bodyPr>
          <a:lstStyle/>
          <a:p>
            <a:pPr algn="ctr"/>
            <a:r>
              <a:rPr lang="uk-UA" sz="2400" b="1" i="1" kern="0" dirty="0">
                <a:solidFill>
                  <a:srgbClr val="A50021"/>
                </a:solidFill>
                <a:latin typeface="Arial" charset="0"/>
              </a:rPr>
              <a:t>Запорізький національний університет</a:t>
            </a:r>
          </a:p>
          <a:p>
            <a:pPr algn="ctr"/>
            <a:r>
              <a:rPr lang="uk-UA" sz="2400" b="1" i="1" kern="0" dirty="0">
                <a:solidFill>
                  <a:srgbClr val="A50021"/>
                </a:solidFill>
                <a:latin typeface="Arial" charset="0"/>
              </a:rPr>
              <a:t>Кафедра міжнародної економіки, природних ресурсів та економіки міжнародного </a:t>
            </a:r>
            <a:r>
              <a:rPr lang="uk-UA" sz="2400" b="1" i="1" kern="0" dirty="0" smtClean="0">
                <a:solidFill>
                  <a:srgbClr val="A50021"/>
                </a:solidFill>
                <a:latin typeface="Arial" charset="0"/>
              </a:rPr>
              <a:t>туризму</a:t>
            </a:r>
          </a:p>
        </p:txBody>
      </p:sp>
      <p:sp>
        <p:nvSpPr>
          <p:cNvPr id="4" name="Подзаголовок 2"/>
          <p:cNvSpPr txBox="1">
            <a:spLocks/>
          </p:cNvSpPr>
          <p:nvPr/>
        </p:nvSpPr>
        <p:spPr>
          <a:xfrm>
            <a:off x="796378" y="4556086"/>
            <a:ext cx="7891272" cy="106984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2200" kern="1200">
                <a:solidFill>
                  <a:schemeClr val="tx1"/>
                </a:solidFill>
                <a:latin typeface="+mn-lt"/>
                <a:ea typeface="+mn-ea"/>
                <a:cs typeface="+mn-cs"/>
              </a:defRPr>
            </a:lvl1pPr>
            <a:lvl2pPr marL="457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200" kern="1200">
                <a:solidFill>
                  <a:schemeClr val="tx1"/>
                </a:solidFill>
                <a:latin typeface="+mn-lt"/>
                <a:ea typeface="+mn-ea"/>
                <a:cs typeface="+mn-cs"/>
              </a:defRPr>
            </a:lvl2pPr>
            <a:lvl3pPr marL="914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200" kern="1200">
                <a:solidFill>
                  <a:schemeClr val="tx1"/>
                </a:solidFill>
                <a:latin typeface="+mn-lt"/>
                <a:ea typeface="+mn-ea"/>
                <a:cs typeface="+mn-cs"/>
              </a:defRPr>
            </a:lvl3pPr>
            <a:lvl4pPr marL="1371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9pPr>
          </a:lstStyle>
          <a:p>
            <a:pPr algn="ctr"/>
            <a:r>
              <a:rPr lang="uk-UA" sz="2400" b="1" dirty="0" smtClean="0">
                <a:solidFill>
                  <a:srgbClr val="A50021"/>
                </a:solidFill>
                <a:latin typeface="Times New Roman" pitchFamily="18" charset="0"/>
                <a:cs typeface="Times New Roman" pitchFamily="18" charset="0"/>
              </a:rPr>
              <a:t>Лектор: Кусакова Юлія Олександрівна</a:t>
            </a:r>
            <a:endParaRPr lang="uk-UA" sz="2400" b="1" i="1" kern="0" dirty="0">
              <a:solidFill>
                <a:srgbClr val="A50021"/>
              </a:solidFill>
              <a:latin typeface="Arial" charset="0"/>
            </a:endParaRPr>
          </a:p>
        </p:txBody>
      </p:sp>
    </p:spTree>
    <p:extLst>
      <p:ext uri="{BB962C8B-B14F-4D97-AF65-F5344CB8AC3E}">
        <p14:creationId xmlns:p14="http://schemas.microsoft.com/office/powerpoint/2010/main" val="3777445272"/>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0321" y="829340"/>
            <a:ext cx="9613861" cy="1004826"/>
          </a:xfrm>
        </p:spPr>
        <p:txBody>
          <a:bodyPr>
            <a:noAutofit/>
          </a:bodyPr>
          <a:lstStyle/>
          <a:p>
            <a:pPr algn="ctr"/>
            <a:r>
              <a:rPr lang="uk-UA" sz="2500" dirty="0" smtClean="0"/>
              <a:t>РЕСУРСНА </a:t>
            </a:r>
            <a:r>
              <a:rPr lang="uk-UA" sz="2500" dirty="0"/>
              <a:t>СТРУКТУРА ПОТЕНЦІАЛУ </a:t>
            </a:r>
            <a:r>
              <a:rPr lang="uk-UA" sz="2500" dirty="0" smtClean="0"/>
              <a:t>НАЦІОНАЛЬНОЇ ЕКОНОМІКИ</a:t>
            </a:r>
            <a:endParaRPr lang="uk-UA" sz="2500" dirty="0"/>
          </a:p>
        </p:txBody>
      </p:sp>
      <p:sp>
        <p:nvSpPr>
          <p:cNvPr id="3" name="Объект 2"/>
          <p:cNvSpPr>
            <a:spLocks noGrp="1"/>
          </p:cNvSpPr>
          <p:nvPr>
            <p:ph sz="half" idx="1"/>
          </p:nvPr>
        </p:nvSpPr>
        <p:spPr>
          <a:xfrm>
            <a:off x="223119" y="2229465"/>
            <a:ext cx="5616000" cy="1058911"/>
          </a:xfrm>
        </p:spPr>
        <p:style>
          <a:lnRef idx="1">
            <a:schemeClr val="accent1"/>
          </a:lnRef>
          <a:fillRef idx="3">
            <a:schemeClr val="accent1"/>
          </a:fillRef>
          <a:effectRef idx="2">
            <a:schemeClr val="accent1"/>
          </a:effectRef>
          <a:fontRef idx="minor">
            <a:schemeClr val="lt1"/>
          </a:fontRef>
        </p:style>
        <p:txBody>
          <a:bodyPr>
            <a:normAutofit fontScale="70000" lnSpcReduction="20000"/>
          </a:bodyPr>
          <a:lstStyle/>
          <a:p>
            <a:pPr>
              <a:buFont typeface="Wingdings" panose="05000000000000000000" pitchFamily="2" charset="2"/>
              <a:buChar char="v"/>
            </a:pPr>
            <a:r>
              <a:rPr lang="uk-UA" b="1" i="1" u="sng" dirty="0" smtClean="0"/>
              <a:t>трудовий потенціал  - </a:t>
            </a:r>
            <a:r>
              <a:rPr lang="uk-UA" dirty="0" smtClean="0"/>
              <a:t>сукупна </a:t>
            </a:r>
            <a:r>
              <a:rPr lang="uk-UA" dirty="0"/>
              <a:t>здатність </a:t>
            </a:r>
            <a:r>
              <a:rPr lang="uk-UA" dirty="0" smtClean="0"/>
              <a:t>економічно-активного </a:t>
            </a:r>
            <a:r>
              <a:rPr lang="uk-UA" dirty="0"/>
              <a:t>населення реалізовувати свої фізичні, інтелектуальні, соціальні, духовні здібності в процесі суспільно-корисної діяльності в умовах досягнутого рівня </a:t>
            </a:r>
            <a:r>
              <a:rPr lang="uk-UA" sz="2300" dirty="0"/>
              <a:t>розвитку</a:t>
            </a:r>
            <a:r>
              <a:rPr lang="uk-UA" dirty="0"/>
              <a:t> науки і техніки.</a:t>
            </a:r>
            <a:endParaRPr lang="uk-UA" dirty="0" smtClean="0"/>
          </a:p>
        </p:txBody>
      </p:sp>
      <p:sp>
        <p:nvSpPr>
          <p:cNvPr id="4" name="Объект 3"/>
          <p:cNvSpPr>
            <a:spLocks noGrp="1"/>
          </p:cNvSpPr>
          <p:nvPr>
            <p:ph sz="half" idx="2"/>
          </p:nvPr>
        </p:nvSpPr>
        <p:spPr>
          <a:xfrm>
            <a:off x="5922334" y="3784696"/>
            <a:ext cx="6071191" cy="1318931"/>
          </a:xfrm>
        </p:spPr>
        <p:style>
          <a:lnRef idx="1">
            <a:schemeClr val="accent3"/>
          </a:lnRef>
          <a:fillRef idx="3">
            <a:schemeClr val="accent3"/>
          </a:fillRef>
          <a:effectRef idx="2">
            <a:schemeClr val="accent3"/>
          </a:effectRef>
          <a:fontRef idx="minor">
            <a:schemeClr val="lt1"/>
          </a:fontRef>
        </p:style>
        <p:txBody>
          <a:bodyPr>
            <a:noAutofit/>
          </a:bodyPr>
          <a:lstStyle/>
          <a:p>
            <a:pPr>
              <a:buFont typeface="Wingdings" panose="05000000000000000000" pitchFamily="2" charset="2"/>
              <a:buChar char="v"/>
            </a:pPr>
            <a:r>
              <a:rPr lang="uk-UA" sz="1600" b="1" i="1" u="sng" dirty="0"/>
              <a:t>Науковий потенціал </a:t>
            </a:r>
            <a:r>
              <a:rPr lang="uk-UA" sz="1600" dirty="0"/>
              <a:t>– це сукупна можливість національної економічної системи генерувати необхідні знання, що втілюється в кількісних і якісних характеристиках винаходів та нововведень і визначається чисельністю та професійністю вчених, зайнятих у різних сферах науки.</a:t>
            </a:r>
            <a:endParaRPr lang="uk-UA" sz="1600" dirty="0"/>
          </a:p>
        </p:txBody>
      </p:sp>
      <p:sp>
        <p:nvSpPr>
          <p:cNvPr id="5" name="Номер слайда 4"/>
          <p:cNvSpPr>
            <a:spLocks noGrp="1"/>
          </p:cNvSpPr>
          <p:nvPr>
            <p:ph type="sldNum" sz="quarter" idx="12"/>
          </p:nvPr>
        </p:nvSpPr>
        <p:spPr/>
        <p:txBody>
          <a:bodyPr/>
          <a:lstStyle/>
          <a:p>
            <a:fld id="{C9701479-03A7-42B7-B286-625A1A8D6B7F}" type="slidenum">
              <a:rPr lang="uk-UA" smtClean="0"/>
              <a:t>10</a:t>
            </a:fld>
            <a:endParaRPr lang="uk-UA"/>
          </a:p>
        </p:txBody>
      </p:sp>
      <p:sp>
        <p:nvSpPr>
          <p:cNvPr id="6" name="Объект 2"/>
          <p:cNvSpPr txBox="1">
            <a:spLocks/>
          </p:cNvSpPr>
          <p:nvPr/>
        </p:nvSpPr>
        <p:spPr>
          <a:xfrm>
            <a:off x="223119" y="3341434"/>
            <a:ext cx="5616000" cy="1027172"/>
          </a:xfrm>
          <a:prstGeom prst="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buFont typeface="Wingdings" panose="05000000000000000000" pitchFamily="2" charset="2"/>
              <a:buChar char="v"/>
            </a:pPr>
            <a:r>
              <a:rPr lang="uk-UA" b="1" i="1" u="sng" dirty="0" smtClean="0"/>
              <a:t>природно-ресурсний потенціал</a:t>
            </a:r>
            <a:r>
              <a:rPr lang="uk-UA" dirty="0" smtClean="0"/>
              <a:t> - сукупність ресурсів (мінерально-сировинних, паливно-енергетичних, земельних, лісних, водних, рекреаційних), що розвідані та перебувають на обліку бути використаним у процесі виробництва.</a:t>
            </a:r>
            <a:endParaRPr lang="uk-UA" dirty="0" smtClean="0"/>
          </a:p>
        </p:txBody>
      </p:sp>
      <p:sp>
        <p:nvSpPr>
          <p:cNvPr id="7" name="Объект 2"/>
          <p:cNvSpPr txBox="1">
            <a:spLocks/>
          </p:cNvSpPr>
          <p:nvPr/>
        </p:nvSpPr>
        <p:spPr>
          <a:xfrm>
            <a:off x="223118" y="4421664"/>
            <a:ext cx="5616000" cy="1098859"/>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buFont typeface="Wingdings" panose="05000000000000000000" pitchFamily="2" charset="2"/>
              <a:buChar char="v"/>
            </a:pPr>
            <a:r>
              <a:rPr lang="uk-UA" b="1" i="1" u="sng" dirty="0"/>
              <a:t>Технічний потенціал </a:t>
            </a:r>
            <a:r>
              <a:rPr lang="uk-UA" dirty="0"/>
              <a:t>можна визначити як сукупність можливих та перспективних технічних засобів, що використовуються чи можуть бути використані у НДДКР та виробництві і спрямовані на підвищення продуктивності суспільної праці.</a:t>
            </a:r>
            <a:endParaRPr lang="uk-UA" dirty="0"/>
          </a:p>
        </p:txBody>
      </p:sp>
      <p:sp>
        <p:nvSpPr>
          <p:cNvPr id="8" name="Объект 3"/>
          <p:cNvSpPr txBox="1">
            <a:spLocks/>
          </p:cNvSpPr>
          <p:nvPr/>
        </p:nvSpPr>
        <p:spPr>
          <a:xfrm>
            <a:off x="5922335" y="2229466"/>
            <a:ext cx="6071191" cy="1411056"/>
          </a:xfrm>
          <a:prstGeom prst="rect">
            <a:avLst/>
          </a:prstGeom>
        </p:spPr>
        <p:style>
          <a:lnRef idx="1">
            <a:schemeClr val="accent2"/>
          </a:lnRef>
          <a:fillRef idx="3">
            <a:schemeClr val="accent2"/>
          </a:fillRef>
          <a:effectRef idx="2">
            <a:schemeClr val="accent2"/>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buFont typeface="Wingdings" panose="05000000000000000000" pitchFamily="2" charset="2"/>
              <a:buChar char="v"/>
            </a:pPr>
            <a:r>
              <a:rPr lang="uk-UA" sz="1600" b="1" i="1" u="sng" dirty="0" smtClean="0"/>
              <a:t>інвестиційний потенціал </a:t>
            </a:r>
            <a:r>
              <a:rPr lang="uk-UA" sz="1600" dirty="0" smtClean="0"/>
              <a:t>представлено засобами виробництва, створеними працею людини та призначеними для виробництва продукції (</a:t>
            </a:r>
            <a:r>
              <a:rPr lang="ru-RU" sz="1600" dirty="0" err="1"/>
              <a:t>основні</a:t>
            </a:r>
            <a:r>
              <a:rPr lang="ru-RU" sz="1600" dirty="0"/>
              <a:t> </a:t>
            </a:r>
            <a:r>
              <a:rPr lang="ru-RU" sz="1600" dirty="0" err="1"/>
              <a:t>фонди</a:t>
            </a:r>
            <a:r>
              <a:rPr lang="ru-RU" sz="1600" dirty="0"/>
              <a:t>, запаси та </a:t>
            </a:r>
            <a:r>
              <a:rPr lang="ru-RU" sz="1600" dirty="0" err="1"/>
              <a:t>резерви</a:t>
            </a:r>
            <a:r>
              <a:rPr lang="ru-RU" sz="1600" dirty="0"/>
              <a:t> </a:t>
            </a:r>
            <a:r>
              <a:rPr lang="ru-RU" sz="1600" dirty="0" err="1"/>
              <a:t>матеріальних</a:t>
            </a:r>
            <a:r>
              <a:rPr lang="ru-RU" sz="1600" dirty="0"/>
              <a:t> </a:t>
            </a:r>
            <a:r>
              <a:rPr lang="ru-RU" sz="1600" dirty="0" err="1"/>
              <a:t>цінностей</a:t>
            </a:r>
            <a:r>
              <a:rPr lang="ru-RU" sz="1600" dirty="0"/>
              <a:t> у </a:t>
            </a:r>
            <a:r>
              <a:rPr lang="ru-RU" sz="1600" dirty="0" err="1"/>
              <a:t>вигляді</a:t>
            </a:r>
            <a:r>
              <a:rPr lang="ru-RU" sz="1600" dirty="0"/>
              <a:t> </a:t>
            </a:r>
            <a:r>
              <a:rPr lang="ru-RU" sz="1600" dirty="0" err="1"/>
              <a:t>предметів</a:t>
            </a:r>
            <a:r>
              <a:rPr lang="ru-RU" sz="1600" dirty="0"/>
              <a:t> </a:t>
            </a:r>
            <a:r>
              <a:rPr lang="ru-RU" sz="1600" dirty="0" err="1"/>
              <a:t>праці</a:t>
            </a:r>
            <a:r>
              <a:rPr lang="ru-RU" sz="1600" dirty="0"/>
              <a:t> та </a:t>
            </a:r>
            <a:r>
              <a:rPr lang="ru-RU" sz="1600" dirty="0" err="1"/>
              <a:t>предметів</a:t>
            </a:r>
            <a:r>
              <a:rPr lang="ru-RU" sz="1600" dirty="0"/>
              <a:t> </a:t>
            </a:r>
            <a:r>
              <a:rPr lang="ru-RU" sz="1600" dirty="0" err="1"/>
              <a:t>споживання</a:t>
            </a:r>
            <a:r>
              <a:rPr lang="ru-RU" sz="1600" dirty="0"/>
              <a:t> </a:t>
            </a:r>
            <a:r>
              <a:rPr lang="ru-RU" sz="1600" dirty="0" err="1"/>
              <a:t>тривалого</a:t>
            </a:r>
            <a:r>
              <a:rPr lang="ru-RU" sz="1600" dirty="0"/>
              <a:t> </a:t>
            </a:r>
            <a:r>
              <a:rPr lang="ru-RU" sz="1600" dirty="0" err="1"/>
              <a:t>використання</a:t>
            </a:r>
            <a:r>
              <a:rPr lang="uk-UA" sz="1600" dirty="0" smtClean="0"/>
              <a:t>)</a:t>
            </a:r>
            <a:endParaRPr lang="uk-UA" sz="1600" dirty="0" smtClean="0"/>
          </a:p>
        </p:txBody>
      </p:sp>
      <p:sp>
        <p:nvSpPr>
          <p:cNvPr id="9" name="Объект 2"/>
          <p:cNvSpPr txBox="1">
            <a:spLocks/>
          </p:cNvSpPr>
          <p:nvPr/>
        </p:nvSpPr>
        <p:spPr>
          <a:xfrm>
            <a:off x="5922333" y="5255173"/>
            <a:ext cx="6071191" cy="1419283"/>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buFont typeface="Wingdings" panose="05000000000000000000" pitchFamily="2" charset="2"/>
              <a:buChar char="v"/>
            </a:pPr>
            <a:r>
              <a:rPr lang="uk-UA" sz="1600" b="1" i="1" u="sng" dirty="0"/>
              <a:t>Інформаційний потенціал </a:t>
            </a:r>
            <a:r>
              <a:rPr lang="uk-UA" sz="1600" dirty="0"/>
              <a:t>– наявні та такі, що можуть бути мобілізовані обсяги інформаційних ресурсів, інформаційної техніки і технологій для створення власних і збирання, накопичення, обробки й використання різноманітних форм інформації для задоволення відповідних потреб суспільства.</a:t>
            </a:r>
            <a:endParaRPr lang="uk-UA" sz="1600" dirty="0"/>
          </a:p>
        </p:txBody>
      </p:sp>
      <p:sp>
        <p:nvSpPr>
          <p:cNvPr id="10" name="Объект 2"/>
          <p:cNvSpPr txBox="1">
            <a:spLocks/>
          </p:cNvSpPr>
          <p:nvPr/>
        </p:nvSpPr>
        <p:spPr>
          <a:xfrm>
            <a:off x="223118" y="5575597"/>
            <a:ext cx="5616000" cy="1098859"/>
          </a:xfrm>
          <a:prstGeom prst="rect">
            <a:avLst/>
          </a:prstGeom>
        </p:spPr>
        <p:style>
          <a:lnRef idx="1">
            <a:schemeClr val="accent2"/>
          </a:lnRef>
          <a:fillRef idx="3">
            <a:schemeClr val="accent2"/>
          </a:fillRef>
          <a:effectRef idx="2">
            <a:schemeClr val="accent2"/>
          </a:effectRef>
          <a:fontRef idx="minor">
            <a:schemeClr val="lt1"/>
          </a:fontRef>
        </p:style>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buFont typeface="Wingdings" panose="05000000000000000000" pitchFamily="2" charset="2"/>
              <a:buChar char="v"/>
            </a:pPr>
            <a:r>
              <a:rPr lang="ru-RU" b="1" i="1" u="sng" dirty="0" err="1"/>
              <a:t>Технологічний</a:t>
            </a:r>
            <a:r>
              <a:rPr lang="ru-RU" b="1" i="1" u="sng" dirty="0"/>
              <a:t> </a:t>
            </a:r>
            <a:r>
              <a:rPr lang="ru-RU" b="1" i="1" u="sng" dirty="0" err="1"/>
              <a:t>потенціал</a:t>
            </a:r>
            <a:r>
              <a:rPr lang="ru-RU" b="1" i="1" u="sng" dirty="0"/>
              <a:t> </a:t>
            </a:r>
            <a:r>
              <a:rPr lang="ru-RU" dirty="0"/>
              <a:t>– </a:t>
            </a:r>
            <a:r>
              <a:rPr lang="ru-RU" dirty="0" err="1"/>
              <a:t>це</a:t>
            </a:r>
            <a:r>
              <a:rPr lang="ru-RU" dirty="0"/>
              <a:t> </a:t>
            </a:r>
            <a:r>
              <a:rPr lang="ru-RU" dirty="0" err="1"/>
              <a:t>сукупність</a:t>
            </a:r>
            <a:r>
              <a:rPr lang="ru-RU" dirty="0"/>
              <a:t> </a:t>
            </a:r>
            <a:r>
              <a:rPr lang="ru-RU" dirty="0" err="1"/>
              <a:t>методів</a:t>
            </a:r>
            <a:r>
              <a:rPr lang="ru-RU" dirty="0"/>
              <a:t> </a:t>
            </a:r>
            <a:r>
              <a:rPr lang="ru-RU" dirty="0" err="1"/>
              <a:t>залучення</a:t>
            </a:r>
            <a:r>
              <a:rPr lang="ru-RU" dirty="0"/>
              <a:t> </a:t>
            </a:r>
            <a:r>
              <a:rPr lang="ru-RU" dirty="0" err="1"/>
              <a:t>засобів</a:t>
            </a:r>
            <a:r>
              <a:rPr lang="ru-RU" dirty="0"/>
              <a:t> </a:t>
            </a:r>
            <a:r>
              <a:rPr lang="ru-RU" dirty="0" err="1"/>
              <a:t>праці</a:t>
            </a:r>
            <a:r>
              <a:rPr lang="ru-RU" dirty="0"/>
              <a:t> у </a:t>
            </a:r>
            <a:r>
              <a:rPr lang="ru-RU" dirty="0" err="1"/>
              <a:t>виробництво</a:t>
            </a:r>
            <a:r>
              <a:rPr lang="ru-RU" dirty="0"/>
              <a:t> для </a:t>
            </a:r>
            <a:r>
              <a:rPr lang="ru-RU" dirty="0" err="1"/>
              <a:t>перетворення</a:t>
            </a:r>
            <a:r>
              <a:rPr lang="ru-RU" dirty="0"/>
              <a:t> </a:t>
            </a:r>
            <a:r>
              <a:rPr lang="ru-RU" dirty="0" err="1"/>
              <a:t>предметів</a:t>
            </a:r>
            <a:r>
              <a:rPr lang="ru-RU" dirty="0"/>
              <a:t> </a:t>
            </a:r>
            <a:r>
              <a:rPr lang="ru-RU" dirty="0" err="1"/>
              <a:t>праці</a:t>
            </a:r>
            <a:r>
              <a:rPr lang="ru-RU" dirty="0"/>
              <a:t> на </a:t>
            </a:r>
            <a:r>
              <a:rPr lang="ru-RU" dirty="0" err="1"/>
              <a:t>продукцію</a:t>
            </a:r>
            <a:r>
              <a:rPr lang="ru-RU" dirty="0"/>
              <a:t> для </a:t>
            </a:r>
            <a:r>
              <a:rPr lang="ru-RU" dirty="0" err="1"/>
              <a:t>кінцевого</a:t>
            </a:r>
            <a:r>
              <a:rPr lang="ru-RU" dirty="0"/>
              <a:t> </a:t>
            </a:r>
            <a:r>
              <a:rPr lang="ru-RU" dirty="0" err="1"/>
              <a:t>споживача</a:t>
            </a:r>
            <a:r>
              <a:rPr lang="ru-RU" dirty="0"/>
              <a:t> </a:t>
            </a:r>
            <a:r>
              <a:rPr lang="ru-RU" dirty="0" err="1"/>
              <a:t>чи</a:t>
            </a:r>
            <a:r>
              <a:rPr lang="ru-RU" dirty="0"/>
              <a:t> для </a:t>
            </a:r>
            <a:r>
              <a:rPr lang="ru-RU" dirty="0" err="1"/>
              <a:t>наступного</a:t>
            </a:r>
            <a:r>
              <a:rPr lang="ru-RU" dirty="0"/>
              <a:t> </a:t>
            </a:r>
            <a:r>
              <a:rPr lang="ru-RU" dirty="0" err="1"/>
              <a:t>залучення</a:t>
            </a:r>
            <a:r>
              <a:rPr lang="ru-RU" dirty="0"/>
              <a:t> у </a:t>
            </a:r>
            <a:r>
              <a:rPr lang="ru-RU" dirty="0" err="1"/>
              <a:t>виробництво</a:t>
            </a:r>
            <a:r>
              <a:rPr lang="ru-RU" dirty="0"/>
              <a:t>.</a:t>
            </a:r>
            <a:endParaRPr lang="uk-UA" dirty="0"/>
          </a:p>
        </p:txBody>
      </p:sp>
    </p:spTree>
    <p:extLst>
      <p:ext uri="{BB962C8B-B14F-4D97-AF65-F5344CB8AC3E}">
        <p14:creationId xmlns:p14="http://schemas.microsoft.com/office/powerpoint/2010/main" val="1425667055"/>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ступінь</a:t>
            </a:r>
            <a:r>
              <a:rPr lang="ru-RU" dirty="0"/>
              <a:t> </a:t>
            </a:r>
            <a:r>
              <a:rPr lang="ru-RU" dirty="0" err="1"/>
              <a:t>залучення</a:t>
            </a:r>
            <a:r>
              <a:rPr lang="ru-RU" dirty="0"/>
              <a:t> </a:t>
            </a:r>
            <a:r>
              <a:rPr lang="ru-RU" dirty="0" err="1"/>
              <a:t>елементів</a:t>
            </a:r>
            <a:r>
              <a:rPr lang="ru-RU" dirty="0"/>
              <a:t> </a:t>
            </a:r>
            <a:r>
              <a:rPr lang="ru-RU" dirty="0" err="1"/>
              <a:t>економічного</a:t>
            </a:r>
            <a:r>
              <a:rPr lang="ru-RU" dirty="0"/>
              <a:t> </a:t>
            </a:r>
            <a:r>
              <a:rPr lang="ru-RU" dirty="0" err="1"/>
              <a:t>потенціалу</a:t>
            </a:r>
            <a:r>
              <a:rPr lang="ru-RU" dirty="0"/>
              <a:t> до </a:t>
            </a:r>
            <a:r>
              <a:rPr lang="ru-RU" dirty="0" err="1"/>
              <a:t>господарського</a:t>
            </a:r>
            <a:r>
              <a:rPr lang="ru-RU" dirty="0"/>
              <a:t> </a:t>
            </a:r>
            <a:r>
              <a:rPr lang="ru-RU" dirty="0" err="1"/>
              <a:t>обігу</a:t>
            </a:r>
            <a:endParaRPr lang="uk-UA"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1222730428"/>
              </p:ext>
            </p:extLst>
          </p:nvPr>
        </p:nvGraphicFramePr>
        <p:xfrm>
          <a:off x="681038" y="2336800"/>
          <a:ext cx="9613900"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p:cNvSpPr>
            <a:spLocks noGrp="1"/>
          </p:cNvSpPr>
          <p:nvPr>
            <p:ph type="sldNum" sz="quarter" idx="12"/>
          </p:nvPr>
        </p:nvSpPr>
        <p:spPr/>
        <p:txBody>
          <a:bodyPr/>
          <a:lstStyle/>
          <a:p>
            <a:fld id="{C9701479-03A7-42B7-B286-625A1A8D6B7F}" type="slidenum">
              <a:rPr lang="uk-UA" smtClean="0"/>
              <a:t>11</a:t>
            </a:fld>
            <a:endParaRPr lang="uk-UA"/>
          </a:p>
        </p:txBody>
      </p:sp>
    </p:spTree>
    <p:extLst>
      <p:ext uri="{BB962C8B-B14F-4D97-AF65-F5344CB8AC3E}">
        <p14:creationId xmlns:p14="http://schemas.microsoft.com/office/powerpoint/2010/main" val="3160933583"/>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800" dirty="0" smtClean="0"/>
              <a:t>3. </a:t>
            </a:r>
            <a:r>
              <a:rPr lang="ru-RU" sz="2800" dirty="0" err="1"/>
              <a:t>Народонаселення</a:t>
            </a:r>
            <a:r>
              <a:rPr lang="ru-RU" sz="2800" dirty="0"/>
              <a:t> та </a:t>
            </a:r>
            <a:r>
              <a:rPr lang="ru-RU" sz="2800" dirty="0" err="1"/>
              <a:t>його</a:t>
            </a:r>
            <a:r>
              <a:rPr lang="ru-RU" sz="2800" dirty="0"/>
              <a:t> роль у </a:t>
            </a:r>
            <a:r>
              <a:rPr lang="ru-RU" sz="2800" dirty="0" err="1"/>
              <a:t>розвитку</a:t>
            </a:r>
            <a:r>
              <a:rPr lang="ru-RU" sz="2800" dirty="0"/>
              <a:t> і </a:t>
            </a:r>
            <a:r>
              <a:rPr lang="ru-RU" sz="2800" dirty="0" err="1"/>
              <a:t>територіальній</a:t>
            </a:r>
            <a:r>
              <a:rPr lang="ru-RU" sz="2800" dirty="0"/>
              <a:t> </a:t>
            </a:r>
            <a:r>
              <a:rPr lang="ru-RU" sz="2800" dirty="0" err="1"/>
              <a:t>організації</a:t>
            </a:r>
            <a:r>
              <a:rPr lang="ru-RU" sz="2800" dirty="0"/>
              <a:t> </a:t>
            </a:r>
            <a:r>
              <a:rPr lang="ru-RU" sz="2800" dirty="0" err="1" smtClean="0"/>
              <a:t>національної</a:t>
            </a:r>
            <a:r>
              <a:rPr lang="ru-RU" sz="2800" dirty="0" smtClean="0"/>
              <a:t> </a:t>
            </a:r>
            <a:r>
              <a:rPr lang="ru-RU" sz="2800" dirty="0" err="1" smtClean="0"/>
              <a:t>економіки</a:t>
            </a:r>
            <a:endParaRPr lang="uk-UA" sz="2800" dirty="0"/>
          </a:p>
        </p:txBody>
      </p:sp>
      <p:sp>
        <p:nvSpPr>
          <p:cNvPr id="3" name="Текст 2"/>
          <p:cNvSpPr>
            <a:spLocks noGrp="1"/>
          </p:cNvSpPr>
          <p:nvPr>
            <p:ph type="body" idx="1"/>
          </p:nvPr>
        </p:nvSpPr>
        <p:spPr/>
        <p:txBody>
          <a:bodyPr/>
          <a:lstStyle/>
          <a:p>
            <a:r>
              <a:rPr lang="ru-RU" dirty="0" err="1"/>
              <a:t>Взаємозв’язок</a:t>
            </a:r>
            <a:r>
              <a:rPr lang="ru-RU" dirty="0"/>
              <a:t> і </a:t>
            </a:r>
            <a:r>
              <a:rPr lang="ru-RU" dirty="0" err="1"/>
              <a:t>взаємодія</a:t>
            </a:r>
            <a:r>
              <a:rPr lang="ru-RU" dirty="0"/>
              <a:t> </a:t>
            </a:r>
            <a:r>
              <a:rPr lang="ru-RU" dirty="0" err="1"/>
              <a:t>між</a:t>
            </a:r>
            <a:r>
              <a:rPr lang="ru-RU" dirty="0"/>
              <a:t> </a:t>
            </a:r>
            <a:r>
              <a:rPr lang="ru-RU" dirty="0" err="1"/>
              <a:t>населенням</a:t>
            </a:r>
            <a:r>
              <a:rPr lang="ru-RU" dirty="0"/>
              <a:t> і </a:t>
            </a:r>
            <a:r>
              <a:rPr lang="ru-RU" dirty="0" err="1"/>
              <a:t>розвитком</a:t>
            </a:r>
            <a:r>
              <a:rPr lang="ru-RU" dirty="0"/>
              <a:t> </a:t>
            </a:r>
            <a:r>
              <a:rPr lang="ru-RU" dirty="0" err="1"/>
              <a:t>господарства</a:t>
            </a:r>
            <a:r>
              <a:rPr lang="ru-RU" dirty="0"/>
              <a:t> - </a:t>
            </a:r>
            <a:r>
              <a:rPr lang="ru-RU" dirty="0" err="1"/>
              <a:t>процес</a:t>
            </a:r>
            <a:r>
              <a:rPr lang="ru-RU" dirty="0"/>
              <a:t> </a:t>
            </a:r>
            <a:r>
              <a:rPr lang="ru-RU" dirty="0" err="1"/>
              <a:t>історичний</a:t>
            </a:r>
            <a:r>
              <a:rPr lang="ru-RU" dirty="0"/>
              <a:t>. </a:t>
            </a:r>
            <a:endParaRPr lang="uk-UA" dirty="0"/>
          </a:p>
        </p:txBody>
      </p:sp>
      <p:sp>
        <p:nvSpPr>
          <p:cNvPr id="4" name="Номер слайда 3"/>
          <p:cNvSpPr>
            <a:spLocks noGrp="1"/>
          </p:cNvSpPr>
          <p:nvPr>
            <p:ph type="sldNum" sz="quarter" idx="12"/>
          </p:nvPr>
        </p:nvSpPr>
        <p:spPr/>
        <p:txBody>
          <a:bodyPr/>
          <a:lstStyle/>
          <a:p>
            <a:fld id="{C9701479-03A7-42B7-B286-625A1A8D6B7F}" type="slidenum">
              <a:rPr lang="uk-UA" smtClean="0"/>
              <a:t>12</a:t>
            </a:fld>
            <a:endParaRPr lang="uk-UA"/>
          </a:p>
        </p:txBody>
      </p:sp>
    </p:spTree>
    <p:extLst>
      <p:ext uri="{BB962C8B-B14F-4D97-AF65-F5344CB8AC3E}">
        <p14:creationId xmlns:p14="http://schemas.microsoft.com/office/powerpoint/2010/main" val="1892362603"/>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початковий етап розвитку суспільства</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004087544"/>
              </p:ext>
            </p:extLst>
          </p:nvPr>
        </p:nvGraphicFramePr>
        <p:xfrm>
          <a:off x="681038" y="2336800"/>
          <a:ext cx="9613900"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Номер слайда 4"/>
          <p:cNvSpPr>
            <a:spLocks noGrp="1"/>
          </p:cNvSpPr>
          <p:nvPr>
            <p:ph type="sldNum" sz="quarter" idx="12"/>
          </p:nvPr>
        </p:nvSpPr>
        <p:spPr/>
        <p:txBody>
          <a:bodyPr/>
          <a:lstStyle/>
          <a:p>
            <a:fld id="{EF01845A-C5A9-4ABC-8E9C-30D5AB41BF17}" type="slidenum">
              <a:rPr lang="uk-UA" smtClean="0"/>
              <a:t>13</a:t>
            </a:fld>
            <a:endParaRPr lang="uk-UA"/>
          </a:p>
        </p:txBody>
      </p:sp>
    </p:spTree>
    <p:extLst>
      <p:ext uri="{BB962C8B-B14F-4D97-AF65-F5344CB8AC3E}">
        <p14:creationId xmlns:p14="http://schemas.microsoft.com/office/powerpoint/2010/main" val="1700515022"/>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ускладнення суспільних відносин</a:t>
            </a:r>
            <a:endParaRPr lang="uk-UA"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578162591"/>
              </p:ext>
            </p:extLst>
          </p:nvPr>
        </p:nvGraphicFramePr>
        <p:xfrm>
          <a:off x="681038" y="2336800"/>
          <a:ext cx="9613900"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Номер слайда 2"/>
          <p:cNvSpPr>
            <a:spLocks noGrp="1"/>
          </p:cNvSpPr>
          <p:nvPr>
            <p:ph type="sldNum" sz="quarter" idx="12"/>
          </p:nvPr>
        </p:nvSpPr>
        <p:spPr/>
        <p:txBody>
          <a:bodyPr/>
          <a:lstStyle/>
          <a:p>
            <a:fld id="{EF01845A-C5A9-4ABC-8E9C-30D5AB41BF17}" type="slidenum">
              <a:rPr lang="uk-UA" smtClean="0"/>
              <a:t>14</a:t>
            </a:fld>
            <a:endParaRPr lang="uk-UA"/>
          </a:p>
        </p:txBody>
      </p:sp>
    </p:spTree>
    <p:extLst>
      <p:ext uri="{BB962C8B-B14F-4D97-AF65-F5344CB8AC3E}">
        <p14:creationId xmlns:p14="http://schemas.microsoft.com/office/powerpoint/2010/main" val="3174030447"/>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sp>
        <p:nvSpPr>
          <p:cNvPr id="3" name="Текст 2"/>
          <p:cNvSpPr>
            <a:spLocks noGrp="1"/>
          </p:cNvSpPr>
          <p:nvPr>
            <p:ph type="body" idx="1"/>
          </p:nvPr>
        </p:nvSpPr>
        <p:spPr/>
        <p:txBody>
          <a:bodyPr/>
          <a:lstStyle/>
          <a:p>
            <a:r>
              <a:rPr lang="ru-RU" dirty="0" err="1"/>
              <a:t>Населення</a:t>
            </a:r>
            <a:r>
              <a:rPr lang="ru-RU" dirty="0"/>
              <a:t> </a:t>
            </a:r>
            <a:r>
              <a:rPr lang="ru-RU" dirty="0" err="1"/>
              <a:t>або</a:t>
            </a:r>
            <a:r>
              <a:rPr lang="ru-RU" dirty="0"/>
              <a:t> </a:t>
            </a:r>
            <a:r>
              <a:rPr lang="ru-RU" dirty="0" err="1"/>
              <a:t>народонаселення</a:t>
            </a:r>
            <a:r>
              <a:rPr lang="ru-RU" dirty="0"/>
              <a:t> -</a:t>
            </a:r>
            <a:endParaRPr lang="uk-UA" dirty="0"/>
          </a:p>
        </p:txBody>
      </p:sp>
      <p:sp>
        <p:nvSpPr>
          <p:cNvPr id="4" name="Текст 3"/>
          <p:cNvSpPr>
            <a:spLocks noGrp="1"/>
          </p:cNvSpPr>
          <p:nvPr>
            <p:ph type="body" sz="half" idx="15"/>
          </p:nvPr>
        </p:nvSpPr>
        <p:spPr/>
        <p:txBody>
          <a:bodyPr/>
          <a:lstStyle/>
          <a:p>
            <a:r>
              <a:rPr lang="ru-RU" dirty="0" err="1" smtClean="0"/>
              <a:t>це</a:t>
            </a:r>
            <a:r>
              <a:rPr lang="ru-RU" dirty="0" smtClean="0"/>
              <a:t> </a:t>
            </a:r>
            <a:r>
              <a:rPr lang="ru-RU" dirty="0" err="1"/>
              <a:t>сукупність</a:t>
            </a:r>
            <a:r>
              <a:rPr lang="ru-RU" dirty="0"/>
              <a:t> людей, </a:t>
            </a:r>
            <a:r>
              <a:rPr lang="ru-RU" dirty="0" err="1"/>
              <a:t>що</a:t>
            </a:r>
            <a:r>
              <a:rPr lang="ru-RU" dirty="0"/>
              <a:t> </a:t>
            </a:r>
            <a:r>
              <a:rPr lang="ru-RU" dirty="0" err="1"/>
              <a:t>проживають</a:t>
            </a:r>
            <a:r>
              <a:rPr lang="ru-RU" dirty="0"/>
              <a:t> у межах </a:t>
            </a:r>
            <a:r>
              <a:rPr lang="ru-RU" dirty="0" err="1"/>
              <a:t>відповідних</a:t>
            </a:r>
            <a:r>
              <a:rPr lang="ru-RU" dirty="0"/>
              <a:t> </a:t>
            </a:r>
            <a:r>
              <a:rPr lang="ru-RU" dirty="0" err="1"/>
              <a:t>територій</a:t>
            </a:r>
            <a:r>
              <a:rPr lang="ru-RU" dirty="0"/>
              <a:t> (</a:t>
            </a:r>
            <a:r>
              <a:rPr lang="ru-RU" dirty="0" err="1"/>
              <a:t>світ</a:t>
            </a:r>
            <a:r>
              <a:rPr lang="ru-RU" dirty="0"/>
              <a:t>, материки, </a:t>
            </a:r>
            <a:r>
              <a:rPr lang="ru-RU" dirty="0" err="1"/>
              <a:t>країни</a:t>
            </a:r>
            <a:r>
              <a:rPr lang="ru-RU" dirty="0"/>
              <a:t>, </a:t>
            </a:r>
            <a:r>
              <a:rPr lang="ru-RU" dirty="0" err="1"/>
              <a:t>міста</a:t>
            </a:r>
            <a:r>
              <a:rPr lang="ru-RU" dirty="0"/>
              <a:t>, села та </a:t>
            </a:r>
            <a:r>
              <a:rPr lang="ru-RU" dirty="0" err="1"/>
              <a:t>ін</a:t>
            </a:r>
            <a:r>
              <a:rPr lang="ru-RU" dirty="0"/>
              <a:t>.). </a:t>
            </a:r>
            <a:r>
              <a:rPr lang="ru-RU" dirty="0" err="1"/>
              <a:t>Народонаселення</a:t>
            </a:r>
            <a:r>
              <a:rPr lang="ru-RU" dirty="0"/>
              <a:t> разом з </a:t>
            </a:r>
            <a:r>
              <a:rPr lang="ru-RU" dirty="0" err="1"/>
              <a:t>природними</a:t>
            </a:r>
            <a:r>
              <a:rPr lang="ru-RU" dirty="0"/>
              <a:t> </a:t>
            </a:r>
            <a:r>
              <a:rPr lang="ru-RU" dirty="0" err="1"/>
              <a:t>умовами</a:t>
            </a:r>
            <a:r>
              <a:rPr lang="ru-RU" dirty="0"/>
              <a:t> і ресурсами та способом </a:t>
            </a:r>
            <a:r>
              <a:rPr lang="ru-RU" dirty="0" err="1"/>
              <a:t>виробництва</a:t>
            </a:r>
            <a:r>
              <a:rPr lang="ru-RU" dirty="0"/>
              <a:t> </a:t>
            </a:r>
            <a:r>
              <a:rPr lang="ru-RU" dirty="0" err="1"/>
              <a:t>матеріальних</a:t>
            </a:r>
            <a:r>
              <a:rPr lang="ru-RU" dirty="0"/>
              <a:t> благ є основою </a:t>
            </a:r>
            <a:r>
              <a:rPr lang="ru-RU" dirty="0" err="1"/>
              <a:t>матеріального</a:t>
            </a:r>
            <a:r>
              <a:rPr lang="ru-RU" dirty="0"/>
              <a:t> </a:t>
            </a:r>
            <a:r>
              <a:rPr lang="ru-RU" dirty="0" err="1"/>
              <a:t>життя</a:t>
            </a:r>
            <a:r>
              <a:rPr lang="ru-RU" dirty="0"/>
              <a:t> </a:t>
            </a:r>
            <a:r>
              <a:rPr lang="ru-RU" dirty="0" err="1"/>
              <a:t>суспільства</a:t>
            </a:r>
            <a:r>
              <a:rPr lang="ru-RU" dirty="0"/>
              <a:t>. </a:t>
            </a:r>
            <a:endParaRPr lang="uk-UA" dirty="0"/>
          </a:p>
        </p:txBody>
      </p:sp>
      <p:sp>
        <p:nvSpPr>
          <p:cNvPr id="5" name="Текст 4"/>
          <p:cNvSpPr>
            <a:spLocks noGrp="1"/>
          </p:cNvSpPr>
          <p:nvPr>
            <p:ph type="body" sz="quarter" idx="3"/>
          </p:nvPr>
        </p:nvSpPr>
        <p:spPr/>
        <p:txBody>
          <a:bodyPr/>
          <a:lstStyle/>
          <a:p>
            <a:r>
              <a:rPr lang="ru-RU" dirty="0" err="1"/>
              <a:t>Залежно</a:t>
            </a:r>
            <a:r>
              <a:rPr lang="ru-RU" dirty="0"/>
              <a:t> </a:t>
            </a:r>
            <a:r>
              <a:rPr lang="ru-RU" dirty="0" err="1"/>
              <a:t>від</a:t>
            </a:r>
            <a:r>
              <a:rPr lang="ru-RU" dirty="0"/>
              <a:t> </a:t>
            </a:r>
            <a:r>
              <a:rPr lang="ru-RU" dirty="0" err="1"/>
              <a:t>вікової</a:t>
            </a:r>
            <a:r>
              <a:rPr lang="ru-RU" dirty="0"/>
              <a:t> </a:t>
            </a:r>
            <a:r>
              <a:rPr lang="ru-RU" dirty="0" err="1"/>
              <a:t>структури</a:t>
            </a:r>
            <a:endParaRPr lang="uk-UA" dirty="0"/>
          </a:p>
        </p:txBody>
      </p:sp>
      <p:sp>
        <p:nvSpPr>
          <p:cNvPr id="6" name="Текст 5"/>
          <p:cNvSpPr>
            <a:spLocks noGrp="1"/>
          </p:cNvSpPr>
          <p:nvPr>
            <p:ph type="body" sz="half" idx="16"/>
          </p:nvPr>
        </p:nvSpPr>
        <p:spPr/>
        <p:txBody>
          <a:bodyPr/>
          <a:lstStyle/>
          <a:p>
            <a:r>
              <a:rPr lang="ru-RU" dirty="0" err="1" smtClean="0"/>
              <a:t>населення</a:t>
            </a:r>
            <a:r>
              <a:rPr lang="ru-RU" dirty="0" smtClean="0"/>
              <a:t> </a:t>
            </a:r>
            <a:r>
              <a:rPr lang="ru-RU" dirty="0"/>
              <a:t>люди </a:t>
            </a:r>
            <a:r>
              <a:rPr lang="ru-RU" dirty="0" err="1"/>
              <a:t>виступають</a:t>
            </a:r>
            <a:r>
              <a:rPr lang="ru-RU" dirty="0"/>
              <a:t> </a:t>
            </a:r>
            <a:r>
              <a:rPr lang="ru-RU" dirty="0" err="1"/>
              <a:t>насамперед</a:t>
            </a:r>
            <a:r>
              <a:rPr lang="ru-RU" dirty="0"/>
              <a:t> у </a:t>
            </a:r>
            <a:r>
              <a:rPr lang="ru-RU" dirty="0" err="1"/>
              <a:t>ролі</a:t>
            </a:r>
            <a:r>
              <a:rPr lang="ru-RU" dirty="0"/>
              <a:t> </a:t>
            </a:r>
            <a:r>
              <a:rPr lang="ru-RU" dirty="0" err="1"/>
              <a:t>споживачів</a:t>
            </a:r>
            <a:r>
              <a:rPr lang="ru-RU" dirty="0"/>
              <a:t> і </a:t>
            </a:r>
            <a:r>
              <a:rPr lang="ru-RU" dirty="0" err="1"/>
              <a:t>виробників</a:t>
            </a:r>
            <a:r>
              <a:rPr lang="ru-RU" dirty="0"/>
              <a:t> </a:t>
            </a:r>
            <a:r>
              <a:rPr lang="ru-RU" dirty="0" err="1"/>
              <a:t>матеріальних</a:t>
            </a:r>
            <a:r>
              <a:rPr lang="ru-RU" dirty="0"/>
              <a:t> і </a:t>
            </a:r>
            <a:r>
              <a:rPr lang="ru-RU" dirty="0" err="1"/>
              <a:t>духовних</a:t>
            </a:r>
            <a:r>
              <a:rPr lang="ru-RU" dirty="0"/>
              <a:t> благ, а </a:t>
            </a:r>
            <a:r>
              <a:rPr lang="ru-RU" dirty="0" err="1"/>
              <a:t>також</a:t>
            </a:r>
            <a:r>
              <a:rPr lang="ru-RU" dirty="0"/>
              <a:t> </a:t>
            </a:r>
            <a:r>
              <a:rPr lang="ru-RU" dirty="0" err="1"/>
              <a:t>виконують</a:t>
            </a:r>
            <a:r>
              <a:rPr lang="ru-RU" dirty="0"/>
              <a:t> </a:t>
            </a:r>
            <a:r>
              <a:rPr lang="ru-RU" dirty="0" err="1"/>
              <a:t>функцію</a:t>
            </a:r>
            <a:r>
              <a:rPr lang="ru-RU" dirty="0"/>
              <a:t> </a:t>
            </a:r>
            <a:r>
              <a:rPr lang="ru-RU" dirty="0" err="1"/>
              <a:t>відтворення</a:t>
            </a:r>
            <a:r>
              <a:rPr lang="ru-RU" dirty="0"/>
              <a:t> </a:t>
            </a:r>
            <a:r>
              <a:rPr lang="ru-RU" dirty="0" err="1"/>
              <a:t>людського</a:t>
            </a:r>
            <a:r>
              <a:rPr lang="ru-RU" dirty="0"/>
              <a:t> роду</a:t>
            </a:r>
            <a:endParaRPr lang="uk-UA" dirty="0"/>
          </a:p>
        </p:txBody>
      </p:sp>
      <p:sp>
        <p:nvSpPr>
          <p:cNvPr id="7" name="Текст 6"/>
          <p:cNvSpPr>
            <a:spLocks noGrp="1"/>
          </p:cNvSpPr>
          <p:nvPr>
            <p:ph type="body" sz="quarter" idx="13"/>
          </p:nvPr>
        </p:nvSpPr>
        <p:spPr/>
        <p:txBody>
          <a:bodyPr/>
          <a:lstStyle/>
          <a:p>
            <a:r>
              <a:rPr lang="ru-RU" dirty="0" err="1"/>
              <a:t>Населення</a:t>
            </a:r>
            <a:r>
              <a:rPr lang="ru-RU" dirty="0"/>
              <a:t> </a:t>
            </a:r>
            <a:r>
              <a:rPr lang="ru-RU" dirty="0" err="1"/>
              <a:t>виконує</a:t>
            </a:r>
            <a:r>
              <a:rPr lang="ru-RU" dirty="0"/>
              <a:t> </a:t>
            </a:r>
            <a:r>
              <a:rPr lang="ru-RU" dirty="0" err="1"/>
              <a:t>дві</a:t>
            </a:r>
            <a:r>
              <a:rPr lang="ru-RU" dirty="0"/>
              <a:t> </a:t>
            </a:r>
            <a:r>
              <a:rPr lang="ru-RU" dirty="0" err="1"/>
              <a:t>важливі</a:t>
            </a:r>
            <a:r>
              <a:rPr lang="ru-RU" dirty="0"/>
              <a:t> </a:t>
            </a:r>
            <a:r>
              <a:rPr lang="ru-RU" dirty="0" err="1"/>
              <a:t>функції</a:t>
            </a:r>
            <a:endParaRPr lang="uk-UA" dirty="0"/>
          </a:p>
        </p:txBody>
      </p:sp>
      <p:sp>
        <p:nvSpPr>
          <p:cNvPr id="8" name="Текст 7"/>
          <p:cNvSpPr>
            <a:spLocks noGrp="1"/>
          </p:cNvSpPr>
          <p:nvPr>
            <p:ph type="body" sz="half" idx="17"/>
          </p:nvPr>
        </p:nvSpPr>
        <p:spPr/>
        <p:txBody>
          <a:bodyPr/>
          <a:lstStyle/>
          <a:p>
            <a:r>
              <a:rPr lang="ru-RU" dirty="0" smtClean="0"/>
              <a:t>з </a:t>
            </a:r>
            <a:r>
              <a:rPr lang="ru-RU" dirty="0"/>
              <a:t>одного боку, </a:t>
            </a:r>
            <a:r>
              <a:rPr lang="ru-RU" dirty="0" err="1"/>
              <a:t>воно</a:t>
            </a:r>
            <a:r>
              <a:rPr lang="ru-RU" dirty="0"/>
              <a:t> є </a:t>
            </a:r>
            <a:r>
              <a:rPr lang="ru-RU" dirty="0" err="1"/>
              <a:t>виробником</a:t>
            </a:r>
            <a:r>
              <a:rPr lang="ru-RU" dirty="0"/>
              <a:t> </a:t>
            </a:r>
            <a:r>
              <a:rPr lang="ru-RU" dirty="0" err="1"/>
              <a:t>матеріальних</a:t>
            </a:r>
            <a:r>
              <a:rPr lang="ru-RU" dirty="0"/>
              <a:t> благ і </a:t>
            </a:r>
            <a:r>
              <a:rPr lang="ru-RU" dirty="0" err="1"/>
              <a:t>послуг</a:t>
            </a:r>
            <a:r>
              <a:rPr lang="ru-RU" dirty="0"/>
              <a:t>, </a:t>
            </a:r>
            <a:r>
              <a:rPr lang="ru-RU" dirty="0" err="1"/>
              <a:t>творцем</a:t>
            </a:r>
            <a:r>
              <a:rPr lang="ru-RU" dirty="0"/>
              <a:t> </a:t>
            </a:r>
            <a:r>
              <a:rPr lang="ru-RU" dirty="0" err="1"/>
              <a:t>суспільного</a:t>
            </a:r>
            <a:r>
              <a:rPr lang="ru-RU" dirty="0"/>
              <a:t> </a:t>
            </a:r>
            <a:r>
              <a:rPr lang="ru-RU" dirty="0" err="1"/>
              <a:t>національного</a:t>
            </a:r>
            <a:r>
              <a:rPr lang="ru-RU" dirty="0"/>
              <a:t> продукту, з </a:t>
            </a:r>
            <a:r>
              <a:rPr lang="ru-RU" dirty="0" err="1"/>
              <a:t>іншого</a:t>
            </a:r>
            <a:r>
              <a:rPr lang="ru-RU" dirty="0"/>
              <a:t> </a:t>
            </a:r>
            <a:r>
              <a:rPr lang="ru-RU" dirty="0" err="1"/>
              <a:t>споживачем</a:t>
            </a:r>
            <a:r>
              <a:rPr lang="ru-RU" dirty="0"/>
              <a:t> </a:t>
            </a:r>
            <a:r>
              <a:rPr lang="ru-RU" dirty="0" err="1"/>
              <a:t>матеріальних</a:t>
            </a:r>
            <a:r>
              <a:rPr lang="ru-RU" dirty="0"/>
              <a:t> і </a:t>
            </a:r>
            <a:r>
              <a:rPr lang="ru-RU" dirty="0" err="1"/>
              <a:t>духовних</a:t>
            </a:r>
            <a:r>
              <a:rPr lang="ru-RU" dirty="0"/>
              <a:t> благ.</a:t>
            </a:r>
            <a:endParaRPr lang="uk-UA" dirty="0"/>
          </a:p>
        </p:txBody>
      </p:sp>
      <p:sp>
        <p:nvSpPr>
          <p:cNvPr id="9" name="Номер слайда 8"/>
          <p:cNvSpPr>
            <a:spLocks noGrp="1"/>
          </p:cNvSpPr>
          <p:nvPr>
            <p:ph type="sldNum" sz="quarter" idx="12"/>
          </p:nvPr>
        </p:nvSpPr>
        <p:spPr/>
        <p:txBody>
          <a:bodyPr/>
          <a:lstStyle/>
          <a:p>
            <a:fld id="{EF01845A-C5A9-4ABC-8E9C-30D5AB41BF17}" type="slidenum">
              <a:rPr lang="uk-UA" smtClean="0"/>
              <a:t>15</a:t>
            </a:fld>
            <a:endParaRPr lang="uk-UA"/>
          </a:p>
        </p:txBody>
      </p:sp>
    </p:spTree>
    <p:extLst>
      <p:ext uri="{BB962C8B-B14F-4D97-AF65-F5344CB8AC3E}">
        <p14:creationId xmlns:p14="http://schemas.microsoft.com/office/powerpoint/2010/main" val="3835390866"/>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4294967295"/>
          </p:nvPr>
        </p:nvPicPr>
        <p:blipFill>
          <a:blip r:embed="rId2"/>
          <a:stretch>
            <a:fillRect/>
          </a:stretch>
        </p:blipFill>
        <p:spPr>
          <a:xfrm>
            <a:off x="489835" y="305981"/>
            <a:ext cx="8930611" cy="6301878"/>
          </a:xfrm>
          <a:prstGeom prst="rect">
            <a:avLst/>
          </a:prstGeom>
        </p:spPr>
      </p:pic>
      <p:sp>
        <p:nvSpPr>
          <p:cNvPr id="5" name="Прямоугольник 4"/>
          <p:cNvSpPr/>
          <p:nvPr/>
        </p:nvSpPr>
        <p:spPr>
          <a:xfrm rot="16200000">
            <a:off x="7120271" y="2753816"/>
            <a:ext cx="6096000" cy="1200329"/>
          </a:xfrm>
          <a:prstGeom prst="rect">
            <a:avLst/>
          </a:prstGeom>
        </p:spPr>
        <p:txBody>
          <a:bodyPr>
            <a:spAutoFit/>
          </a:bodyPr>
          <a:lstStyle/>
          <a:p>
            <a:pPr algn="ctr"/>
            <a:r>
              <a:rPr lang="ru-RU" b="1" spc="50" dirty="0">
                <a:ln w="9525" cmpd="sng">
                  <a:solidFill>
                    <a:schemeClr val="accent1"/>
                  </a:solidFill>
                  <a:prstDash val="solid"/>
                </a:ln>
                <a:solidFill>
                  <a:srgbClr val="70AD47">
                    <a:tint val="1000"/>
                  </a:srgbClr>
                </a:solidFill>
                <a:effectLst>
                  <a:glow rad="38100">
                    <a:schemeClr val="accent1">
                      <a:alpha val="40000"/>
                    </a:schemeClr>
                  </a:glow>
                </a:effectLst>
                <a:latin typeface="Verdana" panose="020B0604030504040204" pitchFamily="34" charset="0"/>
              </a:rPr>
              <a:t>Структура </a:t>
            </a:r>
            <a:r>
              <a:rPr lang="ru-RU" b="1" spc="50" dirty="0" err="1">
                <a:ln w="9525" cmpd="sng">
                  <a:solidFill>
                    <a:schemeClr val="accent1"/>
                  </a:solidFill>
                  <a:prstDash val="solid"/>
                </a:ln>
                <a:solidFill>
                  <a:srgbClr val="70AD47">
                    <a:tint val="1000"/>
                  </a:srgbClr>
                </a:solidFill>
                <a:effectLst>
                  <a:glow rad="38100">
                    <a:schemeClr val="accent1">
                      <a:alpha val="40000"/>
                    </a:schemeClr>
                  </a:glow>
                </a:effectLst>
                <a:latin typeface="Verdana" panose="020B0604030504040204" pitchFamily="34" charset="0"/>
              </a:rPr>
              <a:t>населення</a:t>
            </a:r>
            <a:r>
              <a:rPr lang="ru-RU" b="1" spc="50" dirty="0">
                <a:ln w="9525" cmpd="sng">
                  <a:solidFill>
                    <a:schemeClr val="accent1"/>
                  </a:solidFill>
                  <a:prstDash val="solid"/>
                </a:ln>
                <a:solidFill>
                  <a:srgbClr val="70AD47">
                    <a:tint val="1000"/>
                  </a:srgbClr>
                </a:solidFill>
                <a:effectLst>
                  <a:glow rad="38100">
                    <a:schemeClr val="accent1">
                      <a:alpha val="40000"/>
                    </a:schemeClr>
                  </a:glow>
                </a:effectLst>
                <a:latin typeface="Verdana" panose="020B0604030504040204" pitchFamily="34" charset="0"/>
              </a:rPr>
              <a:t> за </a:t>
            </a:r>
            <a:r>
              <a:rPr lang="ru-RU" b="1" spc="50" dirty="0" err="1">
                <a:ln w="9525" cmpd="sng">
                  <a:solidFill>
                    <a:schemeClr val="accent1"/>
                  </a:solidFill>
                  <a:prstDash val="solid"/>
                </a:ln>
                <a:solidFill>
                  <a:srgbClr val="70AD47">
                    <a:tint val="1000"/>
                  </a:srgbClr>
                </a:solidFill>
                <a:effectLst>
                  <a:glow rad="38100">
                    <a:schemeClr val="accent1">
                      <a:alpha val="40000"/>
                    </a:schemeClr>
                  </a:glow>
                </a:effectLst>
                <a:latin typeface="Verdana" panose="020B0604030504040204" pitchFamily="34" charset="0"/>
              </a:rPr>
              <a:t>економічною</a:t>
            </a:r>
            <a:r>
              <a:rPr lang="ru-RU" b="1" spc="50" dirty="0">
                <a:ln w="9525" cmpd="sng">
                  <a:solidFill>
                    <a:schemeClr val="accent1"/>
                  </a:solidFill>
                  <a:prstDash val="solid"/>
                </a:ln>
                <a:solidFill>
                  <a:srgbClr val="70AD47">
                    <a:tint val="1000"/>
                  </a:srgbClr>
                </a:solidFill>
                <a:effectLst>
                  <a:glow rad="38100">
                    <a:schemeClr val="accent1">
                      <a:alpha val="40000"/>
                    </a:schemeClr>
                  </a:glow>
                </a:effectLst>
                <a:latin typeface="Verdana" panose="020B0604030504040204" pitchFamily="34" charset="0"/>
              </a:rPr>
              <a:t> </a:t>
            </a:r>
            <a:r>
              <a:rPr lang="ru-RU" b="1" spc="50" dirty="0" err="1">
                <a:ln w="9525" cmpd="sng">
                  <a:solidFill>
                    <a:schemeClr val="accent1"/>
                  </a:solidFill>
                  <a:prstDash val="solid"/>
                </a:ln>
                <a:solidFill>
                  <a:srgbClr val="70AD47">
                    <a:tint val="1000"/>
                  </a:srgbClr>
                </a:solidFill>
                <a:effectLst>
                  <a:glow rad="38100">
                    <a:schemeClr val="accent1">
                      <a:alpha val="40000"/>
                    </a:schemeClr>
                  </a:glow>
                </a:effectLst>
                <a:latin typeface="Verdana" panose="020B0604030504040204" pitchFamily="34" charset="0"/>
              </a:rPr>
              <a:t>активністю</a:t>
            </a:r>
            <a:r>
              <a:rPr lang="ru-RU" b="1" spc="50" dirty="0">
                <a:ln w="9525" cmpd="sng">
                  <a:solidFill>
                    <a:schemeClr val="accent1"/>
                  </a:solidFill>
                  <a:prstDash val="solid"/>
                </a:ln>
                <a:solidFill>
                  <a:srgbClr val="70AD47">
                    <a:tint val="1000"/>
                  </a:srgbClr>
                </a:solidFill>
                <a:effectLst>
                  <a:glow rad="38100">
                    <a:schemeClr val="accent1">
                      <a:alpha val="40000"/>
                    </a:schemeClr>
                  </a:glow>
                </a:effectLst>
                <a:latin typeface="Verdana" panose="020B0604030504040204" pitchFamily="34" charset="0"/>
              </a:rPr>
              <a:t> на ринку </a:t>
            </a:r>
            <a:r>
              <a:rPr lang="ru-RU" b="1" spc="50" dirty="0" err="1">
                <a:ln w="9525" cmpd="sng">
                  <a:solidFill>
                    <a:schemeClr val="accent1"/>
                  </a:solidFill>
                  <a:prstDash val="solid"/>
                </a:ln>
                <a:solidFill>
                  <a:srgbClr val="70AD47">
                    <a:tint val="1000"/>
                  </a:srgbClr>
                </a:solidFill>
                <a:effectLst>
                  <a:glow rad="38100">
                    <a:schemeClr val="accent1">
                      <a:alpha val="40000"/>
                    </a:schemeClr>
                  </a:glow>
                </a:effectLst>
                <a:latin typeface="Verdana" panose="020B0604030504040204" pitchFamily="34" charset="0"/>
              </a:rPr>
              <a:t>праці</a:t>
            </a:r>
            <a:endParaRPr lang="ru-RU" b="1" spc="50" dirty="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endParaRPr>
          </a:p>
          <a:p>
            <a:r>
              <a:rPr lang="ru-RU" b="1" spc="50" dirty="0">
                <a:ln w="9525" cmpd="sng">
                  <a:solidFill>
                    <a:schemeClr val="accent1"/>
                  </a:solidFill>
                  <a:prstDash val="solid"/>
                </a:ln>
                <a:solidFill>
                  <a:srgbClr val="70AD47">
                    <a:tint val="1000"/>
                  </a:srgbClr>
                </a:solidFill>
                <a:effectLst>
                  <a:glow rad="38100">
                    <a:schemeClr val="accent1">
                      <a:alpha val="40000"/>
                    </a:schemeClr>
                  </a:glow>
                </a:effectLst>
              </a:rPr>
              <a:t/>
            </a:r>
            <a:br>
              <a:rPr lang="ru-RU" b="1" spc="50" dirty="0">
                <a:ln w="9525" cmpd="sng">
                  <a:solidFill>
                    <a:schemeClr val="accent1"/>
                  </a:solidFill>
                  <a:prstDash val="solid"/>
                </a:ln>
                <a:solidFill>
                  <a:srgbClr val="70AD47">
                    <a:tint val="1000"/>
                  </a:srgbClr>
                </a:solidFill>
                <a:effectLst>
                  <a:glow rad="38100">
                    <a:schemeClr val="accent1">
                      <a:alpha val="40000"/>
                    </a:schemeClr>
                  </a:glow>
                </a:effectLst>
              </a:rPr>
            </a:br>
            <a:endParaRPr lang="uk-UA"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6" name="Номер слайда 5"/>
          <p:cNvSpPr>
            <a:spLocks noGrp="1"/>
          </p:cNvSpPr>
          <p:nvPr>
            <p:ph type="sldNum" sz="quarter" idx="12"/>
          </p:nvPr>
        </p:nvSpPr>
        <p:spPr/>
        <p:txBody>
          <a:bodyPr/>
          <a:lstStyle/>
          <a:p>
            <a:fld id="{EF01845A-C5A9-4ABC-8E9C-30D5AB41BF17}" type="slidenum">
              <a:rPr lang="uk-UA" smtClean="0"/>
              <a:t>16</a:t>
            </a:fld>
            <a:endParaRPr lang="uk-UA"/>
          </a:p>
        </p:txBody>
      </p:sp>
    </p:spTree>
    <p:extLst>
      <p:ext uri="{BB962C8B-B14F-4D97-AF65-F5344CB8AC3E}">
        <p14:creationId xmlns:p14="http://schemas.microsoft.com/office/powerpoint/2010/main" val="131608348"/>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rot="16200000">
            <a:off x="6695613" y="2935121"/>
            <a:ext cx="6096000" cy="646331"/>
          </a:xfrm>
          <a:prstGeom prst="rect">
            <a:avLst/>
          </a:prstGeom>
        </p:spPr>
        <p:txBody>
          <a:bodyPr anchor="ctr">
            <a:spAutoFit/>
          </a:bodyPr>
          <a:lstStyle/>
          <a:p>
            <a:pPr algn="ctr"/>
            <a:r>
              <a:rPr lang="ru-RU" b="1" spc="50" dirty="0" err="1" smtClean="0">
                <a:ln w="9525" cmpd="sng">
                  <a:solidFill>
                    <a:schemeClr val="accent1"/>
                  </a:solidFill>
                  <a:prstDash val="solid"/>
                </a:ln>
                <a:solidFill>
                  <a:srgbClr val="70AD47">
                    <a:tint val="1000"/>
                  </a:srgbClr>
                </a:solidFill>
                <a:effectLst>
                  <a:glow rad="38100">
                    <a:schemeClr val="accent1">
                      <a:alpha val="40000"/>
                    </a:schemeClr>
                  </a:glow>
                </a:effectLst>
              </a:rPr>
              <a:t>Економічне</a:t>
            </a:r>
            <a:r>
              <a:rPr lang="ru-RU" b="1" spc="50" dirty="0" smtClean="0">
                <a:ln w="9525" cmpd="sng">
                  <a:solidFill>
                    <a:schemeClr val="accent1"/>
                  </a:solidFill>
                  <a:prstDash val="solid"/>
                </a:ln>
                <a:solidFill>
                  <a:srgbClr val="70AD47">
                    <a:tint val="1000"/>
                  </a:srgbClr>
                </a:solidFill>
                <a:effectLst>
                  <a:glow rad="38100">
                    <a:schemeClr val="accent1">
                      <a:alpha val="40000"/>
                    </a:schemeClr>
                  </a:glow>
                </a:effectLst>
              </a:rPr>
              <a:t> </a:t>
            </a:r>
            <a:r>
              <a:rPr lang="ru-RU" b="1" spc="50" dirty="0" err="1">
                <a:ln w="9525" cmpd="sng">
                  <a:solidFill>
                    <a:schemeClr val="accent1"/>
                  </a:solidFill>
                  <a:prstDash val="solid"/>
                </a:ln>
                <a:solidFill>
                  <a:srgbClr val="70AD47">
                    <a:tint val="1000"/>
                  </a:srgbClr>
                </a:solidFill>
                <a:effectLst>
                  <a:glow rad="38100">
                    <a:schemeClr val="accent1">
                      <a:alpha val="40000"/>
                    </a:schemeClr>
                  </a:glow>
                </a:effectLst>
              </a:rPr>
              <a:t>неактивне</a:t>
            </a:r>
            <a:r>
              <a:rPr lang="ru-RU" b="1" spc="50" dirty="0">
                <a:ln w="9525" cmpd="sng">
                  <a:solidFill>
                    <a:schemeClr val="accent1"/>
                  </a:solidFill>
                  <a:prstDash val="solid"/>
                </a:ln>
                <a:solidFill>
                  <a:srgbClr val="70AD47">
                    <a:tint val="1000"/>
                  </a:srgbClr>
                </a:solidFill>
                <a:effectLst>
                  <a:glow rad="38100">
                    <a:schemeClr val="accent1">
                      <a:alpha val="40000"/>
                    </a:schemeClr>
                  </a:glow>
                </a:effectLst>
              </a:rPr>
              <a:t> </a:t>
            </a:r>
            <a:r>
              <a:rPr lang="ru-RU" b="1" spc="50" dirty="0" err="1">
                <a:ln w="9525" cmpd="sng">
                  <a:solidFill>
                    <a:schemeClr val="accent1"/>
                  </a:solidFill>
                  <a:prstDash val="solid"/>
                </a:ln>
                <a:solidFill>
                  <a:srgbClr val="70AD47">
                    <a:tint val="1000"/>
                  </a:srgbClr>
                </a:solidFill>
                <a:effectLst>
                  <a:glow rad="38100">
                    <a:schemeClr val="accent1">
                      <a:alpha val="40000"/>
                    </a:schemeClr>
                  </a:glow>
                </a:effectLst>
              </a:rPr>
              <a:t>населення</a:t>
            </a:r>
            <a:r>
              <a:rPr lang="ru-RU" b="1" spc="50" dirty="0">
                <a:ln w="9525" cmpd="sng">
                  <a:solidFill>
                    <a:schemeClr val="accent1"/>
                  </a:solidFill>
                  <a:prstDash val="solid"/>
                </a:ln>
                <a:solidFill>
                  <a:srgbClr val="70AD47">
                    <a:tint val="1000"/>
                  </a:srgbClr>
                </a:solidFill>
                <a:effectLst>
                  <a:glow rad="38100">
                    <a:schemeClr val="accent1">
                      <a:alpha val="40000"/>
                    </a:schemeClr>
                  </a:glow>
                </a:effectLst>
              </a:rPr>
              <a:t> за </a:t>
            </a:r>
            <a:r>
              <a:rPr lang="ru-RU" b="1" spc="50" dirty="0" err="1">
                <a:ln w="9525" cmpd="sng">
                  <a:solidFill>
                    <a:schemeClr val="accent1"/>
                  </a:solidFill>
                  <a:prstDash val="solid"/>
                </a:ln>
                <a:solidFill>
                  <a:srgbClr val="70AD47">
                    <a:tint val="1000"/>
                  </a:srgbClr>
                </a:solidFill>
                <a:effectLst>
                  <a:glow rad="38100">
                    <a:schemeClr val="accent1">
                      <a:alpha val="40000"/>
                    </a:schemeClr>
                  </a:glow>
                </a:effectLst>
              </a:rPr>
              <a:t>рівнем</a:t>
            </a:r>
            <a:r>
              <a:rPr lang="ru-RU" b="1" spc="50" dirty="0">
                <a:ln w="9525" cmpd="sng">
                  <a:solidFill>
                    <a:schemeClr val="accent1"/>
                  </a:solidFill>
                  <a:prstDash val="solid"/>
                </a:ln>
                <a:solidFill>
                  <a:srgbClr val="70AD47">
                    <a:tint val="1000"/>
                  </a:srgbClr>
                </a:solidFill>
                <a:effectLst>
                  <a:glow rad="38100">
                    <a:schemeClr val="accent1">
                      <a:alpha val="40000"/>
                    </a:schemeClr>
                  </a:glow>
                </a:effectLst>
              </a:rPr>
              <a:t> </a:t>
            </a:r>
            <a:r>
              <a:rPr lang="ru-RU" b="1" spc="50" dirty="0" err="1">
                <a:ln w="9525" cmpd="sng">
                  <a:solidFill>
                    <a:schemeClr val="accent1"/>
                  </a:solidFill>
                  <a:prstDash val="solid"/>
                </a:ln>
                <a:solidFill>
                  <a:srgbClr val="70AD47">
                    <a:tint val="1000"/>
                  </a:srgbClr>
                </a:solidFill>
                <a:effectLst>
                  <a:glow rad="38100">
                    <a:schemeClr val="accent1">
                      <a:alpha val="40000"/>
                    </a:schemeClr>
                  </a:glow>
                </a:effectLst>
              </a:rPr>
              <a:t>зв’язку</a:t>
            </a:r>
            <a:r>
              <a:rPr lang="ru-RU" b="1" spc="50" dirty="0">
                <a:ln w="9525" cmpd="sng">
                  <a:solidFill>
                    <a:schemeClr val="accent1"/>
                  </a:solidFill>
                  <a:prstDash val="solid"/>
                </a:ln>
                <a:solidFill>
                  <a:srgbClr val="70AD47">
                    <a:tint val="1000"/>
                  </a:srgbClr>
                </a:solidFill>
                <a:effectLst>
                  <a:glow rad="38100">
                    <a:schemeClr val="accent1">
                      <a:alpha val="40000"/>
                    </a:schemeClr>
                  </a:glow>
                </a:effectLst>
              </a:rPr>
              <a:t> з ринком </a:t>
            </a:r>
            <a:r>
              <a:rPr lang="ru-RU" b="1" spc="50" dirty="0" err="1" smtClean="0">
                <a:ln w="9525" cmpd="sng">
                  <a:solidFill>
                    <a:schemeClr val="accent1"/>
                  </a:solidFill>
                  <a:prstDash val="solid"/>
                </a:ln>
                <a:solidFill>
                  <a:srgbClr val="70AD47">
                    <a:tint val="1000"/>
                  </a:srgbClr>
                </a:solidFill>
                <a:effectLst>
                  <a:glow rad="38100">
                    <a:schemeClr val="accent1">
                      <a:alpha val="40000"/>
                    </a:schemeClr>
                  </a:glow>
                </a:effectLst>
              </a:rPr>
              <a:t>праці</a:t>
            </a:r>
            <a:endParaRPr lang="ru-RU"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2" name="Рисунок 1"/>
          <p:cNvPicPr>
            <a:picLocks noChangeAspect="1"/>
          </p:cNvPicPr>
          <p:nvPr/>
        </p:nvPicPr>
        <p:blipFill>
          <a:blip r:embed="rId2"/>
          <a:stretch>
            <a:fillRect/>
          </a:stretch>
        </p:blipFill>
        <p:spPr>
          <a:xfrm>
            <a:off x="1765005" y="361522"/>
            <a:ext cx="7165078" cy="6134956"/>
          </a:xfrm>
          <a:prstGeom prst="rect">
            <a:avLst/>
          </a:prstGeom>
        </p:spPr>
      </p:pic>
      <p:sp>
        <p:nvSpPr>
          <p:cNvPr id="7" name="Номер слайда 6"/>
          <p:cNvSpPr>
            <a:spLocks noGrp="1"/>
          </p:cNvSpPr>
          <p:nvPr>
            <p:ph type="sldNum" sz="quarter" idx="12"/>
          </p:nvPr>
        </p:nvSpPr>
        <p:spPr/>
        <p:txBody>
          <a:bodyPr/>
          <a:lstStyle/>
          <a:p>
            <a:fld id="{EF01845A-C5A9-4ABC-8E9C-30D5AB41BF17}" type="slidenum">
              <a:rPr lang="uk-UA" smtClean="0"/>
              <a:t>17</a:t>
            </a:fld>
            <a:endParaRPr lang="uk-UA"/>
          </a:p>
        </p:txBody>
      </p:sp>
    </p:spTree>
    <p:extLst>
      <p:ext uri="{BB962C8B-B14F-4D97-AF65-F5344CB8AC3E}">
        <p14:creationId xmlns:p14="http://schemas.microsoft.com/office/powerpoint/2010/main" val="2039870507"/>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i="1" dirty="0" smtClean="0"/>
              <a:t>НАСЕЛЕННЯ</a:t>
            </a:r>
            <a:endParaRPr lang="uk-UA" dirty="0"/>
          </a:p>
        </p:txBody>
      </p:sp>
      <p:sp>
        <p:nvSpPr>
          <p:cNvPr id="11" name="Текст 10"/>
          <p:cNvSpPr>
            <a:spLocks noGrp="1"/>
          </p:cNvSpPr>
          <p:nvPr>
            <p:ph type="body" idx="1"/>
          </p:nvPr>
        </p:nvSpPr>
        <p:spPr>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uk-UA" sz="3200" dirty="0"/>
              <a:t>Економічно активне</a:t>
            </a:r>
            <a:endParaRPr lang="uk-UA" sz="3200" i="1" dirty="0">
              <a:effectLst>
                <a:outerShdw blurRad="38100" dist="38100" dir="2700000" algn="tl">
                  <a:srgbClr val="000000">
                    <a:alpha val="43137"/>
                  </a:srgbClr>
                </a:outerShdw>
              </a:effectLst>
            </a:endParaRPr>
          </a:p>
        </p:txBody>
      </p:sp>
      <p:sp>
        <p:nvSpPr>
          <p:cNvPr id="12" name="Объект 11"/>
          <p:cNvSpPr>
            <a:spLocks noGrp="1"/>
          </p:cNvSpPr>
          <p:nvPr>
            <p:ph sz="half" idx="2"/>
          </p:nvPr>
        </p:nvSpPr>
        <p:spPr/>
        <p:txBody>
          <a:bodyPr>
            <a:normAutofit fontScale="92500" lnSpcReduction="20000"/>
          </a:bodyPr>
          <a:lstStyle/>
          <a:p>
            <a:r>
              <a:rPr lang="uk-UA" dirty="0"/>
              <a:t>- це працездатне населення, яке упродовж певного періоду забезпечує пропозицію робочої сили для виробництва товарів і послуг. До складу цього населення входять люди, зайняті господарською діяльністю, що приносить прибуток (у т. ч. пенсіонери) та безробітні люди, які хочуть працювати.</a:t>
            </a:r>
            <a:endParaRPr lang="uk-UA" dirty="0"/>
          </a:p>
        </p:txBody>
      </p:sp>
      <p:sp>
        <p:nvSpPr>
          <p:cNvPr id="13" name="Текст 12"/>
          <p:cNvSpPr>
            <a:spLocks noGrp="1"/>
          </p:cNvSpPr>
          <p:nvPr>
            <p:ph type="body" sz="quarter" idx="3"/>
          </p:nvPr>
        </p:nvSpPr>
        <p:spPr>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92500"/>
          </a:bodyPr>
          <a:lstStyle/>
          <a:p>
            <a:r>
              <a:rPr lang="uk-UA" sz="3200" dirty="0"/>
              <a:t>Економічно </a:t>
            </a:r>
            <a:r>
              <a:rPr lang="uk-UA" sz="3200" dirty="0" smtClean="0"/>
              <a:t>неактивне</a:t>
            </a:r>
            <a:endParaRPr lang="uk-UA" i="1" dirty="0">
              <a:effectLst>
                <a:outerShdw blurRad="38100" dist="38100" dir="2700000" algn="tl">
                  <a:srgbClr val="000000">
                    <a:alpha val="43137"/>
                  </a:srgbClr>
                </a:outerShdw>
              </a:effectLst>
            </a:endParaRPr>
          </a:p>
        </p:txBody>
      </p:sp>
      <p:sp>
        <p:nvSpPr>
          <p:cNvPr id="14" name="Объект 13"/>
          <p:cNvSpPr>
            <a:spLocks noGrp="1"/>
          </p:cNvSpPr>
          <p:nvPr>
            <p:ph sz="quarter" idx="4"/>
          </p:nvPr>
        </p:nvSpPr>
        <p:spPr/>
        <p:txBody>
          <a:bodyPr>
            <a:normAutofit fontScale="92500" lnSpcReduction="10000"/>
          </a:bodyPr>
          <a:lstStyle/>
          <a:p>
            <a:r>
              <a:rPr lang="uk-UA" dirty="0"/>
              <a:t>це люди, які знаходяться на утриманні держави або окремих осіб. Сюди належать особи, які зайняті у домашньому господарстві чи навчаються, безробітні, що не шукають роботи і не бажають працевлаштуватись, а також пенсіонери, не зайняті господарською діяльністю.</a:t>
            </a:r>
            <a:endParaRPr lang="uk-UA" dirty="0"/>
          </a:p>
        </p:txBody>
      </p:sp>
      <p:sp>
        <p:nvSpPr>
          <p:cNvPr id="4" name="Номер слайда 3"/>
          <p:cNvSpPr>
            <a:spLocks noGrp="1"/>
          </p:cNvSpPr>
          <p:nvPr>
            <p:ph type="sldNum" sz="quarter" idx="12"/>
          </p:nvPr>
        </p:nvSpPr>
        <p:spPr/>
        <p:txBody>
          <a:bodyPr/>
          <a:lstStyle/>
          <a:p>
            <a:fld id="{C9701479-03A7-42B7-B286-625A1A8D6B7F}" type="slidenum">
              <a:rPr lang="uk-UA" smtClean="0"/>
              <a:t>18</a:t>
            </a:fld>
            <a:endParaRPr lang="uk-UA"/>
          </a:p>
        </p:txBody>
      </p:sp>
    </p:spTree>
    <p:extLst>
      <p:ext uri="{BB962C8B-B14F-4D97-AF65-F5344CB8AC3E}">
        <p14:creationId xmlns:p14="http://schemas.microsoft.com/office/powerpoint/2010/main" val="1912642814"/>
      </p:ext>
    </p:extLst>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4. Динаміка населення України</a:t>
            </a:r>
            <a:endParaRPr lang="uk-UA" dirty="0"/>
          </a:p>
        </p:txBody>
      </p:sp>
      <p:sp>
        <p:nvSpPr>
          <p:cNvPr id="4" name="Текст 3"/>
          <p:cNvSpPr>
            <a:spLocks noGrp="1"/>
          </p:cNvSpPr>
          <p:nvPr>
            <p:ph type="body" sz="half" idx="2"/>
          </p:nvPr>
        </p:nvSpPr>
        <p:spPr>
          <a:xfrm>
            <a:off x="245047" y="2379402"/>
            <a:ext cx="10049133" cy="3599317"/>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pPr fontAlgn="base"/>
            <a:r>
              <a:rPr lang="uk-UA" b="1" dirty="0"/>
              <a:t>В Україні мешкають 29 мільйонів осіб, а понад 8 млн не повернулися до країни від початку війни.</a:t>
            </a:r>
            <a:endParaRPr lang="uk-UA" dirty="0"/>
          </a:p>
          <a:p>
            <a:pPr fontAlgn="base"/>
            <a:r>
              <a:rPr lang="uk-UA" dirty="0" smtClean="0"/>
              <a:t>Як</a:t>
            </a:r>
            <a:r>
              <a:rPr lang="uk-UA" dirty="0"/>
              <a:t> </a:t>
            </a:r>
            <a:r>
              <a:rPr lang="uk-UA" b="1" dirty="0">
                <a:hlinkClick r:id="rId2"/>
              </a:rPr>
              <a:t>повідомляється,</a:t>
            </a:r>
            <a:r>
              <a:rPr lang="uk-UA" dirty="0"/>
              <a:t> за даними Українського інституту майбутнього, </a:t>
            </a:r>
            <a:r>
              <a:rPr lang="uk-UA" b="1" dirty="0"/>
              <a:t>на початок 2022 року в Україні проживало 37,6 млн людей.</a:t>
            </a:r>
            <a:endParaRPr lang="uk-UA" dirty="0"/>
          </a:p>
          <a:p>
            <a:pPr fontAlgn="base"/>
            <a:r>
              <a:rPr lang="uk-UA" b="1" dirty="0"/>
              <a:t>від 24 лютого 2022 року з України виїхало 20,7 млн осіб</a:t>
            </a:r>
            <a:endParaRPr lang="uk-UA" dirty="0"/>
          </a:p>
          <a:p>
            <a:pPr fontAlgn="base"/>
            <a:r>
              <a:rPr lang="uk-UA" b="1" dirty="0"/>
              <a:t>12,1 млн повернулися до України</a:t>
            </a:r>
            <a:endParaRPr lang="uk-UA" dirty="0"/>
          </a:p>
          <a:p>
            <a:pPr fontAlgn="base"/>
            <a:r>
              <a:rPr lang="uk-UA" dirty="0"/>
              <a:t>Станом на початок травня 2023 року в Україні проживають 29 млн осіб.</a:t>
            </a:r>
          </a:p>
          <a:p>
            <a:pPr fontAlgn="base"/>
            <a:r>
              <a:rPr lang="uk-UA" b="1" dirty="0"/>
              <a:t>17 млн – це економічно неактивне населення</a:t>
            </a:r>
            <a:endParaRPr lang="uk-UA" dirty="0"/>
          </a:p>
          <a:p>
            <a:pPr fontAlgn="base"/>
            <a:r>
              <a:rPr lang="uk-UA" b="1" dirty="0"/>
              <a:t>з них 8 млн – пенсіонери + 2,7 млн продовжують працювати</a:t>
            </a:r>
            <a:endParaRPr lang="uk-UA" dirty="0"/>
          </a:p>
          <a:p>
            <a:pPr fontAlgn="base"/>
            <a:r>
              <a:rPr lang="uk-UA" b="1" dirty="0"/>
              <a:t>4,8 млн – діти у віці до 15 років</a:t>
            </a:r>
            <a:endParaRPr lang="uk-UA" dirty="0"/>
          </a:p>
          <a:p>
            <a:pPr fontAlgn="base"/>
            <a:r>
              <a:rPr lang="uk-UA" dirty="0"/>
              <a:t>12 млн – економічно активне населення.</a:t>
            </a:r>
          </a:p>
          <a:p>
            <a:pPr fontAlgn="base"/>
            <a:r>
              <a:rPr lang="uk-UA" b="1" dirty="0"/>
              <a:t>9,1-9,5 млн – мають зайнятість</a:t>
            </a:r>
            <a:endParaRPr lang="uk-UA" dirty="0"/>
          </a:p>
          <a:p>
            <a:pPr fontAlgn="base"/>
            <a:r>
              <a:rPr lang="uk-UA" b="1" dirty="0"/>
              <a:t>2,5-2,9 млн – безробітні</a:t>
            </a:r>
            <a:endParaRPr lang="uk-UA" dirty="0"/>
          </a:p>
        </p:txBody>
      </p:sp>
      <p:sp>
        <p:nvSpPr>
          <p:cNvPr id="5" name="Номер слайда 4"/>
          <p:cNvSpPr>
            <a:spLocks noGrp="1"/>
          </p:cNvSpPr>
          <p:nvPr>
            <p:ph type="sldNum" sz="quarter" idx="12"/>
          </p:nvPr>
        </p:nvSpPr>
        <p:spPr/>
        <p:txBody>
          <a:bodyPr/>
          <a:lstStyle/>
          <a:p>
            <a:fld id="{C9701479-03A7-42B7-B286-625A1A8D6B7F}" type="slidenum">
              <a:rPr lang="uk-UA" smtClean="0"/>
              <a:t>19</a:t>
            </a:fld>
            <a:endParaRPr lang="uk-UA"/>
          </a:p>
        </p:txBody>
      </p:sp>
    </p:spTree>
    <p:extLst>
      <p:ext uri="{BB962C8B-B14F-4D97-AF65-F5344CB8AC3E}">
        <p14:creationId xmlns:p14="http://schemas.microsoft.com/office/powerpoint/2010/main" val="1294661097"/>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1222248" y="2111413"/>
            <a:ext cx="10058400" cy="3385620"/>
          </a:xfrm>
        </p:spPr>
        <p:txBody>
          <a:bodyPr>
            <a:normAutofit/>
          </a:bodyPr>
          <a:lstStyle/>
          <a:p>
            <a:r>
              <a:rPr lang="uk-UA" sz="2000" dirty="0" smtClean="0"/>
              <a:t>1. </a:t>
            </a:r>
            <a:r>
              <a:rPr lang="ru-RU" sz="2000" dirty="0" err="1"/>
              <a:t>Національне</a:t>
            </a:r>
            <a:r>
              <a:rPr lang="ru-RU" sz="2000" dirty="0"/>
              <a:t> </a:t>
            </a:r>
            <a:r>
              <a:rPr lang="ru-RU" sz="2000" dirty="0" err="1"/>
              <a:t>багатство</a:t>
            </a:r>
            <a:r>
              <a:rPr lang="ru-RU" sz="2000" dirty="0"/>
              <a:t> та </a:t>
            </a:r>
            <a:r>
              <a:rPr lang="ru-RU" sz="2000" dirty="0" err="1"/>
              <a:t>його</a:t>
            </a:r>
            <a:r>
              <a:rPr lang="ru-RU" sz="2000" dirty="0"/>
              <a:t> </a:t>
            </a:r>
            <a:r>
              <a:rPr lang="ru-RU" sz="2000" dirty="0" err="1" smtClean="0"/>
              <a:t>складові</a:t>
            </a:r>
            <a:r>
              <a:rPr lang="ru-RU" sz="2000" dirty="0" smtClean="0"/>
              <a:t>.</a:t>
            </a:r>
            <a:r>
              <a:rPr lang="ru-RU" sz="2000" dirty="0"/>
              <a:t/>
            </a:r>
            <a:br>
              <a:rPr lang="ru-RU" sz="2000" dirty="0"/>
            </a:br>
            <a:r>
              <a:rPr lang="ru-RU" sz="2000" dirty="0"/>
              <a:t>2. </a:t>
            </a:r>
            <a:r>
              <a:rPr lang="uk-UA" sz="2000" dirty="0"/>
              <a:t>Система потенціалів національної економіки</a:t>
            </a:r>
            <a:r>
              <a:rPr lang="ru-RU" sz="2000" dirty="0" smtClean="0"/>
              <a:t>. </a:t>
            </a:r>
            <a:br>
              <a:rPr lang="ru-RU" sz="2000" dirty="0" smtClean="0"/>
            </a:br>
            <a:r>
              <a:rPr lang="ru-RU" sz="2000" dirty="0" smtClean="0"/>
              <a:t>3. </a:t>
            </a:r>
            <a:r>
              <a:rPr lang="ru-RU" sz="2000" dirty="0" err="1"/>
              <a:t>Народонаселення</a:t>
            </a:r>
            <a:r>
              <a:rPr lang="ru-RU" sz="2000" dirty="0"/>
              <a:t> та </a:t>
            </a:r>
            <a:r>
              <a:rPr lang="ru-RU" sz="2000" dirty="0" err="1"/>
              <a:t>його</a:t>
            </a:r>
            <a:r>
              <a:rPr lang="ru-RU" sz="2000" dirty="0"/>
              <a:t> роль у </a:t>
            </a:r>
            <a:r>
              <a:rPr lang="ru-RU" sz="2000" dirty="0" err="1"/>
              <a:t>розвитку</a:t>
            </a:r>
            <a:r>
              <a:rPr lang="ru-RU" sz="2000" dirty="0"/>
              <a:t> і </a:t>
            </a:r>
            <a:r>
              <a:rPr lang="ru-RU" sz="2000" dirty="0" err="1"/>
              <a:t>територіальній</a:t>
            </a:r>
            <a:r>
              <a:rPr lang="ru-RU" sz="2000" dirty="0"/>
              <a:t> </a:t>
            </a:r>
            <a:r>
              <a:rPr lang="ru-RU" sz="2000" dirty="0" err="1"/>
              <a:t>організації</a:t>
            </a:r>
            <a:r>
              <a:rPr lang="ru-RU" sz="2000" dirty="0"/>
              <a:t> </a:t>
            </a:r>
            <a:r>
              <a:rPr lang="ru-RU" sz="2000" dirty="0" err="1" smtClean="0"/>
              <a:t>національної</a:t>
            </a:r>
            <a:r>
              <a:rPr lang="ru-RU" sz="2000" dirty="0" smtClean="0"/>
              <a:t> </a:t>
            </a:r>
            <a:r>
              <a:rPr lang="ru-RU" sz="2000" dirty="0" err="1" smtClean="0"/>
              <a:t>економіки</a:t>
            </a:r>
            <a:r>
              <a:rPr lang="uk-UA" sz="2000" dirty="0" smtClean="0"/>
              <a:t>.</a:t>
            </a:r>
            <a:r>
              <a:rPr lang="uk-UA" sz="2000" dirty="0"/>
              <a:t/>
            </a:r>
            <a:br>
              <a:rPr lang="uk-UA" sz="2000" dirty="0"/>
            </a:br>
            <a:r>
              <a:rPr lang="uk-UA" sz="2000" dirty="0"/>
              <a:t>4. </a:t>
            </a:r>
            <a:r>
              <a:rPr lang="ru-RU" sz="2000" dirty="0" err="1"/>
              <a:t>Динаміка</a:t>
            </a:r>
            <a:r>
              <a:rPr lang="ru-RU" sz="2000" dirty="0"/>
              <a:t> </a:t>
            </a:r>
            <a:r>
              <a:rPr lang="ru-RU" sz="2000" dirty="0" err="1"/>
              <a:t>чисельності</a:t>
            </a:r>
            <a:r>
              <a:rPr lang="ru-RU" sz="2000" dirty="0"/>
              <a:t>, </a:t>
            </a:r>
            <a:r>
              <a:rPr lang="ru-RU" sz="2000" dirty="0" err="1"/>
              <a:t>її</a:t>
            </a:r>
            <a:r>
              <a:rPr lang="ru-RU" sz="2000" dirty="0"/>
              <a:t> </a:t>
            </a:r>
            <a:r>
              <a:rPr lang="ru-RU" sz="2000" dirty="0" err="1"/>
              <a:t>національний</a:t>
            </a:r>
            <a:r>
              <a:rPr lang="ru-RU" sz="2000" dirty="0"/>
              <a:t> та </a:t>
            </a:r>
            <a:r>
              <a:rPr lang="ru-RU" sz="2000" dirty="0" err="1"/>
              <a:t>віковий</a:t>
            </a:r>
            <a:r>
              <a:rPr lang="ru-RU" sz="2000" dirty="0"/>
              <a:t> склад</a:t>
            </a:r>
            <a:r>
              <a:rPr lang="uk-UA" sz="2000" dirty="0" smtClean="0"/>
              <a:t>.</a:t>
            </a:r>
            <a:br>
              <a:rPr lang="uk-UA" sz="2000" dirty="0" smtClean="0"/>
            </a:br>
            <a:r>
              <a:rPr lang="uk-UA" sz="2000" dirty="0"/>
              <a:t>5. </a:t>
            </a:r>
            <a:r>
              <a:rPr lang="ru-RU" sz="2000" dirty="0" err="1"/>
              <a:t>Демографічна</a:t>
            </a:r>
            <a:r>
              <a:rPr lang="ru-RU" sz="2000" dirty="0"/>
              <a:t> </a:t>
            </a:r>
            <a:r>
              <a:rPr lang="ru-RU" sz="2000" dirty="0" err="1"/>
              <a:t>ситуація</a:t>
            </a:r>
            <a:r>
              <a:rPr lang="ru-RU" sz="2000" dirty="0"/>
              <a:t> та </a:t>
            </a:r>
            <a:r>
              <a:rPr lang="ru-RU" sz="2000" dirty="0" err="1"/>
              <a:t>її</a:t>
            </a:r>
            <a:r>
              <a:rPr lang="ru-RU" sz="2000" dirty="0"/>
              <a:t> </a:t>
            </a:r>
            <a:r>
              <a:rPr lang="ru-RU" sz="2000" dirty="0" err="1"/>
              <a:t>регіональні</a:t>
            </a:r>
            <a:r>
              <a:rPr lang="ru-RU" sz="2000" dirty="0"/>
              <a:t> </a:t>
            </a:r>
            <a:r>
              <a:rPr lang="ru-RU" sz="2000" dirty="0" err="1"/>
              <a:t>особливості</a:t>
            </a:r>
            <a:r>
              <a:rPr lang="uk-UA" sz="2000" dirty="0" smtClean="0"/>
              <a:t>.</a:t>
            </a:r>
            <a:br>
              <a:rPr lang="uk-UA" sz="2000" dirty="0" smtClean="0"/>
            </a:br>
            <a:r>
              <a:rPr lang="uk-UA" sz="2000" dirty="0" smtClean="0"/>
              <a:t>6. </a:t>
            </a:r>
            <a:r>
              <a:rPr lang="ru-RU" sz="2000" dirty="0" err="1"/>
              <a:t>Трудоресурсна</a:t>
            </a:r>
            <a:r>
              <a:rPr lang="ru-RU" sz="2000" dirty="0"/>
              <a:t> </a:t>
            </a:r>
            <a:r>
              <a:rPr lang="ru-RU" sz="2000" dirty="0" err="1"/>
              <a:t>ситуація</a:t>
            </a:r>
            <a:r>
              <a:rPr lang="ru-RU" sz="2000" dirty="0"/>
              <a:t>, </a:t>
            </a:r>
            <a:r>
              <a:rPr lang="ru-RU" sz="2000" dirty="0" err="1"/>
              <a:t>ринок</a:t>
            </a:r>
            <a:r>
              <a:rPr lang="ru-RU" sz="2000" dirty="0"/>
              <a:t> </a:t>
            </a:r>
            <a:r>
              <a:rPr lang="ru-RU" sz="2000" dirty="0" err="1"/>
              <a:t>праці</a:t>
            </a:r>
            <a:r>
              <a:rPr lang="ru-RU" sz="2000" dirty="0"/>
              <a:t> і </a:t>
            </a:r>
            <a:r>
              <a:rPr lang="ru-RU" sz="2000" dirty="0" err="1"/>
              <a:t>забезпечення</a:t>
            </a:r>
            <a:r>
              <a:rPr lang="ru-RU" sz="2000" dirty="0"/>
              <a:t> </a:t>
            </a:r>
            <a:r>
              <a:rPr lang="ru-RU" sz="2000" dirty="0" err="1"/>
              <a:t>продуктивної</a:t>
            </a:r>
            <a:r>
              <a:rPr lang="ru-RU" sz="2000" dirty="0"/>
              <a:t> </a:t>
            </a:r>
            <a:r>
              <a:rPr lang="ru-RU" sz="2000" dirty="0" err="1" smtClean="0"/>
              <a:t>зайнятості</a:t>
            </a:r>
            <a:r>
              <a:rPr lang="ru-RU" sz="2000" dirty="0" smtClean="0"/>
              <a:t>.</a:t>
            </a:r>
            <a:endParaRPr lang="uk-UA" sz="2000" dirty="0"/>
          </a:p>
        </p:txBody>
      </p:sp>
      <p:sp>
        <p:nvSpPr>
          <p:cNvPr id="7" name="Заголовок 5"/>
          <p:cNvSpPr txBox="1">
            <a:spLocks/>
          </p:cNvSpPr>
          <p:nvPr/>
        </p:nvSpPr>
        <p:spPr>
          <a:xfrm>
            <a:off x="1222248" y="881581"/>
            <a:ext cx="6507622" cy="702670"/>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uk-UA" dirty="0" smtClean="0">
                <a:solidFill>
                  <a:schemeClr val="tx2"/>
                </a:solidFill>
              </a:rPr>
              <a:t>Питання лекції:</a:t>
            </a:r>
            <a:endParaRPr lang="uk-UA" dirty="0">
              <a:solidFill>
                <a:schemeClr val="tx2"/>
              </a:solidFill>
            </a:endParaRPr>
          </a:p>
        </p:txBody>
      </p:sp>
      <p:sp>
        <p:nvSpPr>
          <p:cNvPr id="8" name="Номер слайда 7"/>
          <p:cNvSpPr>
            <a:spLocks noGrp="1"/>
          </p:cNvSpPr>
          <p:nvPr>
            <p:ph type="sldNum" sz="quarter" idx="12"/>
          </p:nvPr>
        </p:nvSpPr>
        <p:spPr/>
        <p:txBody>
          <a:bodyPr/>
          <a:lstStyle/>
          <a:p>
            <a:fld id="{C9701479-03A7-42B7-B286-625A1A8D6B7F}" type="slidenum">
              <a:rPr lang="uk-UA" smtClean="0"/>
              <a:t>2</a:t>
            </a:fld>
            <a:endParaRPr lang="uk-UA"/>
          </a:p>
        </p:txBody>
      </p:sp>
    </p:spTree>
    <p:extLst>
      <p:ext uri="{BB962C8B-B14F-4D97-AF65-F5344CB8AC3E}">
        <p14:creationId xmlns:p14="http://schemas.microsoft.com/office/powerpoint/2010/main" val="760328281"/>
      </p:ext>
    </p:extLst>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490284" y="156706"/>
            <a:ext cx="7211431" cy="6544588"/>
          </a:xfrm>
          <a:prstGeom prst="rect">
            <a:avLst/>
          </a:prstGeom>
        </p:spPr>
      </p:pic>
      <p:sp>
        <p:nvSpPr>
          <p:cNvPr id="3" name="Номер слайда 2"/>
          <p:cNvSpPr>
            <a:spLocks noGrp="1"/>
          </p:cNvSpPr>
          <p:nvPr>
            <p:ph type="sldNum" sz="quarter" idx="12"/>
          </p:nvPr>
        </p:nvSpPr>
        <p:spPr/>
        <p:txBody>
          <a:bodyPr/>
          <a:lstStyle/>
          <a:p>
            <a:fld id="{EF01845A-C5A9-4ABC-8E9C-30D5AB41BF17}" type="slidenum">
              <a:rPr lang="uk-UA" smtClean="0"/>
              <a:t>20</a:t>
            </a:fld>
            <a:endParaRPr lang="uk-UA"/>
          </a:p>
        </p:txBody>
      </p:sp>
    </p:spTree>
    <p:extLst>
      <p:ext uri="{BB962C8B-B14F-4D97-AF65-F5344CB8AC3E}">
        <p14:creationId xmlns:p14="http://schemas.microsoft.com/office/powerpoint/2010/main" val="2523619496"/>
      </p:ext>
    </p:extLst>
  </p:cSld>
  <p:clrMapOvr>
    <a:masterClrMapping/>
  </p:clrMapOvr>
  <p:transition spd="med">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idx="1"/>
          </p:nvPr>
        </p:nvPicPr>
        <p:blipFill>
          <a:blip r:embed="rId2"/>
          <a:stretch>
            <a:fillRect/>
          </a:stretch>
        </p:blipFill>
        <p:spPr>
          <a:xfrm>
            <a:off x="1105786" y="1996838"/>
            <a:ext cx="9188396" cy="4485781"/>
          </a:xfrm>
          <a:prstGeom prst="rect">
            <a:avLst/>
          </a:prstGeom>
        </p:spPr>
      </p:pic>
      <p:sp>
        <p:nvSpPr>
          <p:cNvPr id="5" name="Номер слайда 4"/>
          <p:cNvSpPr>
            <a:spLocks noGrp="1"/>
          </p:cNvSpPr>
          <p:nvPr>
            <p:ph type="sldNum" sz="quarter" idx="12"/>
          </p:nvPr>
        </p:nvSpPr>
        <p:spPr/>
        <p:txBody>
          <a:bodyPr/>
          <a:lstStyle/>
          <a:p>
            <a:fld id="{EF01845A-C5A9-4ABC-8E9C-30D5AB41BF17}" type="slidenum">
              <a:rPr lang="uk-UA" smtClean="0"/>
              <a:t>21</a:t>
            </a:fld>
            <a:endParaRPr lang="uk-UA"/>
          </a:p>
        </p:txBody>
      </p:sp>
    </p:spTree>
    <p:extLst>
      <p:ext uri="{BB962C8B-B14F-4D97-AF65-F5344CB8AC3E}">
        <p14:creationId xmlns:p14="http://schemas.microsoft.com/office/powerpoint/2010/main" val="1453889600"/>
      </p:ext>
    </p:extLst>
  </p:cSld>
  <p:clrMapOvr>
    <a:masterClrMapping/>
  </p:clrMapOvr>
  <p:transition spd="med">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idx="1"/>
          </p:nvPr>
        </p:nvPicPr>
        <p:blipFill>
          <a:blip r:embed="rId2"/>
          <a:stretch>
            <a:fillRect/>
          </a:stretch>
        </p:blipFill>
        <p:spPr>
          <a:xfrm>
            <a:off x="2183214" y="2315535"/>
            <a:ext cx="6608074" cy="4319999"/>
          </a:xfrm>
          <a:prstGeom prst="rect">
            <a:avLst/>
          </a:prstGeom>
        </p:spPr>
      </p:pic>
      <p:sp>
        <p:nvSpPr>
          <p:cNvPr id="5" name="Номер слайда 4"/>
          <p:cNvSpPr>
            <a:spLocks noGrp="1"/>
          </p:cNvSpPr>
          <p:nvPr>
            <p:ph type="sldNum" sz="quarter" idx="12"/>
          </p:nvPr>
        </p:nvSpPr>
        <p:spPr/>
        <p:txBody>
          <a:bodyPr/>
          <a:lstStyle/>
          <a:p>
            <a:fld id="{EF01845A-C5A9-4ABC-8E9C-30D5AB41BF17}" type="slidenum">
              <a:rPr lang="uk-UA" smtClean="0"/>
              <a:t>22</a:t>
            </a:fld>
            <a:endParaRPr lang="uk-UA"/>
          </a:p>
        </p:txBody>
      </p:sp>
    </p:spTree>
    <p:extLst>
      <p:ext uri="{BB962C8B-B14F-4D97-AF65-F5344CB8AC3E}">
        <p14:creationId xmlns:p14="http://schemas.microsoft.com/office/powerpoint/2010/main" val="164723488"/>
      </p:ext>
    </p:extLst>
  </p:cSld>
  <p:clrMapOvr>
    <a:masterClrMapping/>
  </p:clrMapOvr>
  <p:transition spd="med">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52892" y="863055"/>
            <a:ext cx="10154093" cy="5262979"/>
          </a:xfrm>
          <a:prstGeom prst="rect">
            <a:avLst/>
          </a:prstGeom>
        </p:spPr>
        <p:txBody>
          <a:bodyPr wrap="square">
            <a:spAutoFit/>
          </a:bodyPr>
          <a:lstStyle/>
          <a:p>
            <a:pPr fontAlgn="base"/>
            <a:r>
              <a:rPr lang="uk-UA" sz="1600" dirty="0">
                <a:ln w="0"/>
                <a:effectLst>
                  <a:outerShdw blurRad="38100" dist="19050" dir="2700000" algn="tl" rotWithShape="0">
                    <a:schemeClr val="dk1">
                      <a:alpha val="40000"/>
                    </a:schemeClr>
                  </a:outerShdw>
                </a:effectLst>
                <a:latin typeface="Arial" panose="020B0604020202020204" pitchFamily="34" charset="0"/>
              </a:rPr>
              <a:t>Станом на 1992 рік в Україні проживало 51,7 млн осіб. Більшість населення становили громадяни віком 18-59 років – 29,9 млн осіб. Українців віком від 60 років було 9,7 млн, у віці до 17 років – 13,1 млн.</a:t>
            </a:r>
          </a:p>
          <a:p>
            <a:pPr fontAlgn="base"/>
            <a:r>
              <a:rPr lang="uk-UA" sz="1600" dirty="0">
                <a:ln w="0"/>
                <a:effectLst>
                  <a:outerShdw blurRad="38100" dist="19050" dir="2700000" algn="tl" rotWithShape="0">
                    <a:schemeClr val="dk1">
                      <a:alpha val="40000"/>
                    </a:schemeClr>
                  </a:outerShdw>
                </a:effectLst>
                <a:latin typeface="Arial" panose="020B0604020202020204" pitchFamily="34" charset="0"/>
              </a:rPr>
              <a:t>За десять років, до 2002 року, чисельність населення скоротилася до 48 млн 240,9 тисячі осіб. При цьому кількість громадян віком до 17 років та старше 60 років була практично ідентичною (з перевагою на користь старшої вікової групи) – близько 10 млн осіб.</a:t>
            </a:r>
          </a:p>
          <a:p>
            <a:pPr fontAlgn="base"/>
            <a:r>
              <a:rPr lang="uk-UA" sz="1600" dirty="0">
                <a:ln w="0"/>
                <a:effectLst>
                  <a:outerShdw blurRad="38100" dist="19050" dir="2700000" algn="tl" rotWithShape="0">
                    <a:schemeClr val="dk1">
                      <a:alpha val="40000"/>
                    </a:schemeClr>
                  </a:outerShdw>
                </a:effectLst>
                <a:latin typeface="Arial" panose="020B0604020202020204" pitchFamily="34" charset="0"/>
              </a:rPr>
              <a:t>До 2006 року чисельність населення перетнула ще одну позначку – опустилася нижче за 47 млн осіб. Українців віком до 17 років було 8,8 млн, старших за 60 років – 9,5 млн.</a:t>
            </a:r>
          </a:p>
          <a:p>
            <a:pPr fontAlgn="base"/>
            <a:r>
              <a:rPr lang="uk-UA" sz="1600" dirty="0">
                <a:ln w="0"/>
                <a:effectLst>
                  <a:outerShdw blurRad="38100" dist="19050" dir="2700000" algn="tl" rotWithShape="0">
                    <a:schemeClr val="dk1">
                      <a:alpha val="40000"/>
                    </a:schemeClr>
                  </a:outerShdw>
                </a:effectLst>
                <a:latin typeface="Arial" panose="020B0604020202020204" pitchFamily="34" charset="0"/>
              </a:rPr>
              <a:t>Менше 46 млн українців стало у 2009 році. Громадян у віці старше 60 років, як і раніше, було більше, ніж неповнолітніх.</a:t>
            </a:r>
          </a:p>
          <a:p>
            <a:pPr fontAlgn="base"/>
            <a:r>
              <a:rPr lang="uk-UA" sz="1600" dirty="0">
                <a:ln w="0"/>
                <a:effectLst>
                  <a:outerShdw blurRad="38100" dist="19050" dir="2700000" algn="tl" rotWithShape="0">
                    <a:schemeClr val="dk1">
                      <a:alpha val="40000"/>
                    </a:schemeClr>
                  </a:outerShdw>
                </a:effectLst>
                <a:latin typeface="Arial" panose="020B0604020202020204" pitchFamily="34" charset="0"/>
              </a:rPr>
              <a:t>Станом на 2014 рік в Україні проживало 45 млн 245,9 тисяч населення. У 2015 році, вже без урахування тимчасово окупованого Криму та Донбасу, населення становило 42 млн 759,7 тисяч осіб.</a:t>
            </a:r>
          </a:p>
          <a:p>
            <a:pPr fontAlgn="base"/>
            <a:r>
              <a:rPr lang="uk-UA" sz="1600" dirty="0">
                <a:ln w="0"/>
                <a:effectLst>
                  <a:outerShdw blurRad="38100" dist="19050" dir="2700000" algn="tl" rotWithShape="0">
                    <a:schemeClr val="dk1">
                      <a:alpha val="40000"/>
                    </a:schemeClr>
                  </a:outerShdw>
                </a:effectLst>
                <a:latin typeface="Arial" panose="020B0604020202020204" pitchFamily="34" charset="0"/>
              </a:rPr>
              <a:t>До 2019 року населення України скоротилося до 41 млн 983,6 тисячі осіб – знову-таки без урахування окупованих територій. На той момент у країні було 7,6 млн українців віком до 17 років і 9,8 млн – старше 60.</a:t>
            </a:r>
          </a:p>
          <a:p>
            <a:pPr fontAlgn="base"/>
            <a:r>
              <a:rPr lang="uk-UA" sz="1600" dirty="0">
                <a:ln w="0"/>
                <a:effectLst>
                  <a:outerShdw blurRad="38100" dist="19050" dir="2700000" algn="tl" rotWithShape="0">
                    <a:schemeClr val="dk1">
                      <a:alpha val="40000"/>
                    </a:schemeClr>
                  </a:outerShdw>
                </a:effectLst>
                <a:latin typeface="Arial" panose="020B0604020202020204" pitchFamily="34" charset="0"/>
              </a:rPr>
              <a:t>В 2021 році українців стало ще менше – 41 млн 418,7 тисяч осіб.</a:t>
            </a:r>
          </a:p>
          <a:p>
            <a:pPr fontAlgn="base"/>
            <a:r>
              <a:rPr lang="uk-UA" sz="1600" dirty="0">
                <a:ln w="0"/>
                <a:effectLst>
                  <a:outerShdw blurRad="38100" dist="19050" dir="2700000" algn="tl" rotWithShape="0">
                    <a:schemeClr val="dk1">
                      <a:alpha val="40000"/>
                    </a:schemeClr>
                  </a:outerShdw>
                </a:effectLst>
                <a:latin typeface="Arial" panose="020B0604020202020204" pitchFamily="34" charset="0"/>
              </a:rPr>
              <a:t>Станом на початок поточного року, без урахування даних з окупованих територій, в Україні проживало 40,9 млн осіб – з 1992 року населення скоротилося на 20,7%.</a:t>
            </a:r>
          </a:p>
          <a:p>
            <a:pPr fontAlgn="base"/>
            <a:r>
              <a:rPr lang="uk-UA" sz="1600" dirty="0">
                <a:ln w="0"/>
                <a:effectLst>
                  <a:outerShdw blurRad="38100" dist="19050" dir="2700000" algn="tl" rotWithShape="0">
                    <a:schemeClr val="dk1">
                      <a:alpha val="40000"/>
                    </a:schemeClr>
                  </a:outerShdw>
                </a:effectLst>
                <a:latin typeface="Arial" panose="020B0604020202020204" pitchFamily="34" charset="0"/>
              </a:rPr>
              <a:t>Українців у віці до 17 років налічувалося 7,3 млн осіб (на 44,1% менше, ніж в 1992-му), у віці 18-59 років – 23,5 млн (-18,6%). При цьому громадян віком від 60 років побільшало на 4,6% – 10,1 млн.</a:t>
            </a:r>
          </a:p>
          <a:p>
            <a:pPr fontAlgn="base"/>
            <a:r>
              <a:rPr lang="uk-UA" sz="1600" dirty="0">
                <a:ln w="0"/>
                <a:effectLst>
                  <a:outerShdw blurRad="38100" dist="19050" dir="2700000" algn="tl" rotWithShape="0">
                    <a:schemeClr val="dk1">
                      <a:alpha val="40000"/>
                    </a:schemeClr>
                  </a:outerShdw>
                </a:effectLst>
                <a:latin typeface="Arial" panose="020B0604020202020204" pitchFamily="34" charset="0"/>
              </a:rPr>
              <a:t>Нагадаємо, у листопаді 2021-го в ООН заявляли, що </a:t>
            </a:r>
            <a:r>
              <a:rPr lang="uk-UA" sz="1600" u="sng" dirty="0">
                <a:ln w="0"/>
                <a:effectLst>
                  <a:outerShdw blurRad="38100" dist="19050" dir="2700000" algn="tl" rotWithShape="0">
                    <a:schemeClr val="dk1">
                      <a:alpha val="40000"/>
                    </a:schemeClr>
                  </a:outerShdw>
                </a:effectLst>
                <a:latin typeface="Arial" panose="020B0604020202020204" pitchFamily="34" charset="0"/>
                <a:hlinkClick r:id="rId2"/>
              </a:rPr>
              <a:t>населення України скорочується одним із найшвидших темпів у світі</a:t>
            </a:r>
            <a:r>
              <a:rPr lang="uk-UA" sz="1600" dirty="0">
                <a:ln w="0"/>
                <a:effectLst>
                  <a:outerShdw blurRad="38100" dist="19050" dir="2700000" algn="tl" rotWithShape="0">
                    <a:schemeClr val="dk1">
                      <a:alpha val="40000"/>
                    </a:schemeClr>
                  </a:outerShdw>
                </a:effectLst>
                <a:latin typeface="Arial" panose="020B0604020202020204" pitchFamily="34" charset="0"/>
              </a:rPr>
              <a:t>. До 2050 року кількість українців може зменшитись до 35 мільйонів.</a:t>
            </a:r>
            <a:endParaRPr lang="uk-UA" sz="1600" i="0" dirty="0">
              <a:ln w="0"/>
              <a:effectLst>
                <a:outerShdw blurRad="38100" dist="19050" dir="2700000" algn="tl" rotWithShape="0">
                  <a:schemeClr val="dk1">
                    <a:alpha val="40000"/>
                  </a:schemeClr>
                </a:outerShdw>
              </a:effectLst>
              <a:latin typeface="Arial" panose="020B0604020202020204" pitchFamily="34" charset="0"/>
            </a:endParaRPr>
          </a:p>
        </p:txBody>
      </p:sp>
      <p:sp>
        <p:nvSpPr>
          <p:cNvPr id="5" name="Номер слайда 4"/>
          <p:cNvSpPr>
            <a:spLocks noGrp="1"/>
          </p:cNvSpPr>
          <p:nvPr>
            <p:ph type="sldNum" sz="quarter" idx="12"/>
          </p:nvPr>
        </p:nvSpPr>
        <p:spPr/>
        <p:txBody>
          <a:bodyPr/>
          <a:lstStyle/>
          <a:p>
            <a:fld id="{EF01845A-C5A9-4ABC-8E9C-30D5AB41BF17}" type="slidenum">
              <a:rPr lang="uk-UA" smtClean="0"/>
              <a:t>23</a:t>
            </a:fld>
            <a:endParaRPr lang="uk-UA"/>
          </a:p>
        </p:txBody>
      </p:sp>
    </p:spTree>
    <p:extLst>
      <p:ext uri="{BB962C8B-B14F-4D97-AF65-F5344CB8AC3E}">
        <p14:creationId xmlns:p14="http://schemas.microsoft.com/office/powerpoint/2010/main" val="1489112520"/>
      </p:ext>
    </p:extLst>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 "/>
          <p:cNvPicPr>
            <a:picLocks noChangeAspect="1" noChangeArrowheads="1"/>
          </p:cNvPicPr>
          <p:nvPr/>
        </p:nvPicPr>
        <p:blipFill rotWithShape="1">
          <a:blip r:embed="rId2">
            <a:extLst>
              <a:ext uri="{28A0092B-C50C-407E-A947-70E740481C1C}">
                <a14:useLocalDpi xmlns:a14="http://schemas.microsoft.com/office/drawing/2010/main" val="0"/>
              </a:ext>
            </a:extLst>
          </a:blip>
          <a:srcRect t="15103" b="7051"/>
          <a:stretch/>
        </p:blipFill>
        <p:spPr bwMode="auto">
          <a:xfrm>
            <a:off x="495816" y="659219"/>
            <a:ext cx="7425439" cy="56352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676168" y="1105787"/>
            <a:ext cx="738664" cy="5114259"/>
          </a:xfrm>
          <a:prstGeom prst="rect">
            <a:avLst/>
          </a:prstGeom>
          <a:noFill/>
        </p:spPr>
        <p:txBody>
          <a:bodyPr vert="vert270" wrap="square" rtlCol="0">
            <a:spAutoFit/>
          </a:bodyPr>
          <a:lstStyle/>
          <a:p>
            <a:r>
              <a:rPr lang="uk-UA" dirty="0" smtClean="0"/>
              <a:t>Яким було населення України за віком і статтю у 2020 році. Дані ООН</a:t>
            </a:r>
            <a:endParaRPr lang="uk-UA" dirty="0"/>
          </a:p>
        </p:txBody>
      </p:sp>
      <p:sp>
        <p:nvSpPr>
          <p:cNvPr id="5" name="Номер слайда 4"/>
          <p:cNvSpPr>
            <a:spLocks noGrp="1"/>
          </p:cNvSpPr>
          <p:nvPr>
            <p:ph type="sldNum" sz="quarter" idx="12"/>
          </p:nvPr>
        </p:nvSpPr>
        <p:spPr/>
        <p:txBody>
          <a:bodyPr/>
          <a:lstStyle/>
          <a:p>
            <a:fld id="{EF01845A-C5A9-4ABC-8E9C-30D5AB41BF17}" type="slidenum">
              <a:rPr lang="uk-UA" smtClean="0"/>
              <a:t>24</a:t>
            </a:fld>
            <a:endParaRPr lang="uk-UA"/>
          </a:p>
        </p:txBody>
      </p:sp>
    </p:spTree>
    <p:extLst>
      <p:ext uri="{BB962C8B-B14F-4D97-AF65-F5344CB8AC3E}">
        <p14:creationId xmlns:p14="http://schemas.microsoft.com/office/powerpoint/2010/main" val="2557467823"/>
      </p:ext>
    </p:extLst>
  </p:cSld>
  <p:clrMapOvr>
    <a:masterClrMapping/>
  </p:clrMapOvr>
  <p:transition spd="med">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1091" y="695583"/>
            <a:ext cx="6572250" cy="5572126"/>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fld id="{EF01845A-C5A9-4ABC-8E9C-30D5AB41BF17}" type="slidenum">
              <a:rPr lang="uk-UA" smtClean="0"/>
              <a:t>25</a:t>
            </a:fld>
            <a:endParaRPr lang="uk-UA"/>
          </a:p>
        </p:txBody>
      </p:sp>
    </p:spTree>
    <p:extLst>
      <p:ext uri="{BB962C8B-B14F-4D97-AF65-F5344CB8AC3E}">
        <p14:creationId xmlns:p14="http://schemas.microsoft.com/office/powerpoint/2010/main" val="4059671655"/>
      </p:ext>
    </p:extLst>
  </p:cSld>
  <p:clrMapOvr>
    <a:masterClrMapping/>
  </p:clrMapOvr>
  <p:transition spd="med">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base"/>
            <a:r>
              <a:rPr lang="uk-UA" b="1" dirty="0"/>
              <a:t>Демографічний вплив війни</a:t>
            </a:r>
            <a:endParaRPr lang="uk-UA" dirty="0"/>
          </a:p>
        </p:txBody>
      </p:sp>
      <p:graphicFrame>
        <p:nvGraphicFramePr>
          <p:cNvPr id="10" name="Объект 9"/>
          <p:cNvGraphicFramePr>
            <a:graphicFrameLocks noGrp="1"/>
          </p:cNvGraphicFramePr>
          <p:nvPr>
            <p:ph idx="1"/>
            <p:extLst>
              <p:ext uri="{D42A27DB-BD31-4B8C-83A1-F6EECF244321}">
                <p14:modId xmlns:p14="http://schemas.microsoft.com/office/powerpoint/2010/main" val="2876965011"/>
              </p:ext>
            </p:extLst>
          </p:nvPr>
        </p:nvGraphicFramePr>
        <p:xfrm>
          <a:off x="681038" y="2336800"/>
          <a:ext cx="9613900"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Номер слайда 10"/>
          <p:cNvSpPr>
            <a:spLocks noGrp="1"/>
          </p:cNvSpPr>
          <p:nvPr>
            <p:ph type="sldNum" sz="quarter" idx="12"/>
          </p:nvPr>
        </p:nvSpPr>
        <p:spPr/>
        <p:txBody>
          <a:bodyPr/>
          <a:lstStyle/>
          <a:p>
            <a:fld id="{EF01845A-C5A9-4ABC-8E9C-30D5AB41BF17}" type="slidenum">
              <a:rPr lang="uk-UA" smtClean="0"/>
              <a:t>26</a:t>
            </a:fld>
            <a:endParaRPr lang="uk-UA"/>
          </a:p>
        </p:txBody>
      </p:sp>
    </p:spTree>
    <p:extLst>
      <p:ext uri="{BB962C8B-B14F-4D97-AF65-F5344CB8AC3E}">
        <p14:creationId xmlns:p14="http://schemas.microsoft.com/office/powerpoint/2010/main" val="2315833216"/>
      </p:ext>
    </p:extLst>
  </p:cSld>
  <p:clrMapOvr>
    <a:masterClrMapping/>
  </p:clrMapOvr>
  <p:transition spd="med">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2139" y="335846"/>
            <a:ext cx="9558669" cy="3693319"/>
          </a:xfrm>
          <a:prstGeom prst="rect">
            <a:avLst/>
          </a:prstGeom>
        </p:spPr>
        <p:txBody>
          <a:bodyPr wrap="square">
            <a:spAutoFit/>
          </a:bodyPr>
          <a:lstStyle/>
          <a:p>
            <a:r>
              <a:rPr lang="uk-UA" b="1" u="sng" dirty="0"/>
              <a:t>Національний склад населення України </a:t>
            </a:r>
            <a:r>
              <a:rPr lang="uk-UA" dirty="0"/>
              <a:t>характеризується значною чисельною перевагою основної нації - українців. За даними останнього перепису населення, українці становили понад 70% усіх жителів України. Крім того, значна чисельність українців проживає в близькому та далекому зарубіжжі. Поряд з українцями на території України проживає понад 100 національностей. Серед них найбільшу частку становлять росіяни - понад 20% всього населення країни. Друге місце за чисельністю після росіян займають жителі єврейської національності, чисельність яких постійно зменшується, і нині вони становлять близько 1% населення України проти 2,0% у 1959 році. На території України проживає значна чисельність населення з прилеглих до країни держав. Це, перш за все, білоруси, чисельність яких перевищує 400 тис. чоловік, молдавани (майже 300 тис. </a:t>
            </a:r>
            <a:r>
              <a:rPr lang="uk-UA" dirty="0" err="1"/>
              <a:t>чол</a:t>
            </a:r>
            <a:r>
              <a:rPr lang="uk-UA" dirty="0"/>
              <a:t>.), болгари (близько 250 тис. </a:t>
            </a:r>
            <a:r>
              <a:rPr lang="uk-UA" dirty="0" err="1"/>
              <a:t>чол</a:t>
            </a:r>
            <a:r>
              <a:rPr lang="uk-UA" dirty="0"/>
              <a:t>.), угорці (150 тис. </a:t>
            </a:r>
            <a:r>
              <a:rPr lang="uk-UA" dirty="0" err="1"/>
              <a:t>чол</a:t>
            </a:r>
            <a:r>
              <a:rPr lang="uk-UA" dirty="0"/>
              <a:t>.), румуни (100 тис. </a:t>
            </a:r>
            <a:r>
              <a:rPr lang="uk-UA" dirty="0" err="1"/>
              <a:t>чол</a:t>
            </a:r>
            <a:r>
              <a:rPr lang="uk-UA" dirty="0"/>
              <a:t>.), поляки (250 тис. </a:t>
            </a:r>
            <a:r>
              <a:rPr lang="uk-UA" dirty="0" err="1"/>
              <a:t>чол</a:t>
            </a:r>
            <a:r>
              <a:rPr lang="uk-UA" dirty="0"/>
              <a:t>.). Крім цих національностей, в Україні проживають греки, татари, вірмени, цигани, німці, гагаузи та </a:t>
            </a:r>
            <a:r>
              <a:rPr lang="uk-UA" dirty="0" smtClean="0"/>
              <a:t>ін.</a:t>
            </a:r>
            <a:endParaRPr lang="uk-UA" dirty="0"/>
          </a:p>
        </p:txBody>
      </p:sp>
      <p:sp>
        <p:nvSpPr>
          <p:cNvPr id="3" name="Номер слайда 2"/>
          <p:cNvSpPr>
            <a:spLocks noGrp="1"/>
          </p:cNvSpPr>
          <p:nvPr>
            <p:ph type="sldNum" sz="quarter" idx="12"/>
          </p:nvPr>
        </p:nvSpPr>
        <p:spPr/>
        <p:txBody>
          <a:bodyPr/>
          <a:lstStyle/>
          <a:p>
            <a:fld id="{EF01845A-C5A9-4ABC-8E9C-30D5AB41BF17}" type="slidenum">
              <a:rPr lang="uk-UA" smtClean="0"/>
              <a:t>27</a:t>
            </a:fld>
            <a:endParaRPr lang="uk-UA"/>
          </a:p>
        </p:txBody>
      </p:sp>
    </p:spTree>
    <p:extLst>
      <p:ext uri="{BB962C8B-B14F-4D97-AF65-F5344CB8AC3E}">
        <p14:creationId xmlns:p14="http://schemas.microsoft.com/office/powerpoint/2010/main" val="3287882351"/>
      </p:ext>
    </p:extLst>
  </p:cSld>
  <p:clrMapOvr>
    <a:masterClrMapping/>
  </p:clrMapOvr>
  <p:transition spd="med">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800" dirty="0"/>
              <a:t>6. </a:t>
            </a:r>
            <a:r>
              <a:rPr lang="ru-RU" sz="2800" dirty="0" err="1"/>
              <a:t>Трудоресурсна</a:t>
            </a:r>
            <a:r>
              <a:rPr lang="ru-RU" sz="2800" dirty="0"/>
              <a:t> </a:t>
            </a:r>
            <a:r>
              <a:rPr lang="ru-RU" sz="2800" dirty="0" err="1"/>
              <a:t>ситуація</a:t>
            </a:r>
            <a:r>
              <a:rPr lang="ru-RU" sz="2800" dirty="0"/>
              <a:t>, </a:t>
            </a:r>
            <a:r>
              <a:rPr lang="ru-RU" sz="2800" dirty="0" err="1"/>
              <a:t>ринок</a:t>
            </a:r>
            <a:r>
              <a:rPr lang="ru-RU" sz="2800" dirty="0"/>
              <a:t> </a:t>
            </a:r>
            <a:r>
              <a:rPr lang="ru-RU" sz="2800" dirty="0" err="1"/>
              <a:t>праці</a:t>
            </a:r>
            <a:r>
              <a:rPr lang="ru-RU" sz="2800" dirty="0"/>
              <a:t> і </a:t>
            </a:r>
            <a:r>
              <a:rPr lang="ru-RU" sz="2800" dirty="0" err="1"/>
              <a:t>забезпечення</a:t>
            </a:r>
            <a:r>
              <a:rPr lang="ru-RU" sz="2800" dirty="0"/>
              <a:t> </a:t>
            </a:r>
            <a:r>
              <a:rPr lang="ru-RU" sz="2800" dirty="0" err="1"/>
              <a:t>продуктивної</a:t>
            </a:r>
            <a:r>
              <a:rPr lang="ru-RU" sz="2800" dirty="0"/>
              <a:t> </a:t>
            </a:r>
            <a:r>
              <a:rPr lang="ru-RU" sz="2800" dirty="0" err="1"/>
              <a:t>зайнятості</a:t>
            </a:r>
            <a:endParaRPr lang="uk-UA" sz="2800" dirty="0"/>
          </a:p>
        </p:txBody>
      </p:sp>
      <p:sp>
        <p:nvSpPr>
          <p:cNvPr id="3" name="Текст 2"/>
          <p:cNvSpPr>
            <a:spLocks noGrp="1"/>
          </p:cNvSpPr>
          <p:nvPr>
            <p:ph type="body" idx="1"/>
          </p:nvPr>
        </p:nvSpPr>
        <p:spPr/>
        <p:txBody>
          <a:bodyPr/>
          <a:lstStyle/>
          <a:p>
            <a:endParaRPr lang="uk-UA" dirty="0"/>
          </a:p>
        </p:txBody>
      </p:sp>
      <p:sp>
        <p:nvSpPr>
          <p:cNvPr id="4" name="Номер слайда 3"/>
          <p:cNvSpPr>
            <a:spLocks noGrp="1"/>
          </p:cNvSpPr>
          <p:nvPr>
            <p:ph type="sldNum" sz="quarter" idx="12"/>
          </p:nvPr>
        </p:nvSpPr>
        <p:spPr/>
        <p:txBody>
          <a:bodyPr/>
          <a:lstStyle/>
          <a:p>
            <a:fld id="{C9701479-03A7-42B7-B286-625A1A8D6B7F}" type="slidenum">
              <a:rPr lang="uk-UA" smtClean="0"/>
              <a:t>28</a:t>
            </a:fld>
            <a:endParaRPr lang="uk-UA"/>
          </a:p>
        </p:txBody>
      </p:sp>
    </p:spTree>
    <p:extLst>
      <p:ext uri="{BB962C8B-B14F-4D97-AF65-F5344CB8AC3E}">
        <p14:creationId xmlns:p14="http://schemas.microsoft.com/office/powerpoint/2010/main" val="468120415"/>
      </p:ext>
    </p:extLst>
  </p:cSld>
  <p:clrMapOvr>
    <a:masterClrMapping/>
  </p:clrMapOvr>
  <p:transition spd="med">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Збереження та відтворення трудового потенціалу повинно </a:t>
            </a:r>
            <a:r>
              <a:rPr lang="uk-UA" dirty="0" smtClean="0"/>
              <a:t>здійснюватися </a:t>
            </a:r>
            <a:r>
              <a:rPr lang="uk-UA" dirty="0"/>
              <a:t>за такими </a:t>
            </a:r>
            <a:r>
              <a:rPr lang="uk-UA" dirty="0" smtClean="0"/>
              <a:t>напрямками:</a:t>
            </a:r>
            <a:endParaRPr lang="uk-UA" dirty="0"/>
          </a:p>
        </p:txBody>
      </p:sp>
      <p:sp>
        <p:nvSpPr>
          <p:cNvPr id="3" name="Объект 2"/>
          <p:cNvSpPr>
            <a:spLocks noGrp="1"/>
          </p:cNvSpPr>
          <p:nvPr>
            <p:ph idx="1"/>
          </p:nvPr>
        </p:nvSpPr>
        <p:spPr>
          <a:xfrm>
            <a:off x="680321" y="2336872"/>
            <a:ext cx="10228684" cy="4106457"/>
          </a:xfrm>
        </p:spPr>
        <p:txBody>
          <a:bodyPr>
            <a:normAutofit fontScale="92500" lnSpcReduction="10000"/>
          </a:bodyPr>
          <a:lstStyle/>
          <a:p>
            <a:r>
              <a:rPr lang="uk-UA" dirty="0" smtClean="0"/>
              <a:t>постійне </a:t>
            </a:r>
            <a:r>
              <a:rPr lang="uk-UA" dirty="0"/>
              <a:t>відслідковування визначальних показників стану трудового потенціалу в галузях і регіонах, що дасть можливість їх оцінити і на цій основі розробляти відповідні заходи на державному та регіональному рівнях; </a:t>
            </a:r>
            <a:endParaRPr lang="uk-UA" dirty="0" smtClean="0"/>
          </a:p>
          <a:p>
            <a:r>
              <a:rPr lang="uk-UA" dirty="0" smtClean="0"/>
              <a:t>впорядкування </a:t>
            </a:r>
            <a:r>
              <a:rPr lang="uk-UA" dirty="0"/>
              <a:t>регулюючої функції мінімальної заробітної плати; </a:t>
            </a:r>
            <a:endParaRPr lang="uk-UA" dirty="0" smtClean="0"/>
          </a:p>
          <a:p>
            <a:r>
              <a:rPr lang="uk-UA" dirty="0" smtClean="0"/>
              <a:t>обґрунтування </a:t>
            </a:r>
            <a:r>
              <a:rPr lang="uk-UA" dirty="0"/>
              <a:t>міжгалузевої, міжкваліфікаційної та міжпосадової диференціації заробітної плати; </a:t>
            </a:r>
            <a:endParaRPr lang="uk-UA" dirty="0" smtClean="0"/>
          </a:p>
          <a:p>
            <a:r>
              <a:rPr lang="uk-UA" dirty="0" smtClean="0"/>
              <a:t>застосування </a:t>
            </a:r>
            <a:r>
              <a:rPr lang="uk-UA" dirty="0"/>
              <a:t>цілеспрямованої, суворо вибіркової підтримки висококваліфікованих трудових колективів та окремих категорій спеціалістів; </a:t>
            </a:r>
            <a:endParaRPr lang="uk-UA" dirty="0" smtClean="0"/>
          </a:p>
          <a:p>
            <a:r>
              <a:rPr lang="uk-UA" dirty="0" smtClean="0"/>
              <a:t>перехід </a:t>
            </a:r>
            <a:r>
              <a:rPr lang="uk-UA" dirty="0"/>
              <a:t>до нової моделі відтворення робочої сили, яка б забезпечила відповідність трудового потенціалу вимогам, пов’язаним з процесом входження України в світовий економічний простір.</a:t>
            </a:r>
          </a:p>
        </p:txBody>
      </p:sp>
      <p:sp>
        <p:nvSpPr>
          <p:cNvPr id="4" name="Номер слайда 3"/>
          <p:cNvSpPr>
            <a:spLocks noGrp="1"/>
          </p:cNvSpPr>
          <p:nvPr>
            <p:ph type="sldNum" sz="quarter" idx="12"/>
          </p:nvPr>
        </p:nvSpPr>
        <p:spPr/>
        <p:txBody>
          <a:bodyPr/>
          <a:lstStyle/>
          <a:p>
            <a:fld id="{EF01845A-C5A9-4ABC-8E9C-30D5AB41BF17}" type="slidenum">
              <a:rPr lang="uk-UA" smtClean="0"/>
              <a:t>29</a:t>
            </a:fld>
            <a:endParaRPr lang="uk-UA"/>
          </a:p>
        </p:txBody>
      </p:sp>
    </p:spTree>
    <p:extLst>
      <p:ext uri="{BB962C8B-B14F-4D97-AF65-F5344CB8AC3E}">
        <p14:creationId xmlns:p14="http://schemas.microsoft.com/office/powerpoint/2010/main" val="4139637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a:t>1. Національне багатство</a:t>
            </a:r>
          </a:p>
        </p:txBody>
      </p:sp>
      <p:sp>
        <p:nvSpPr>
          <p:cNvPr id="3" name="Объект 2"/>
          <p:cNvSpPr>
            <a:spLocks noGrp="1"/>
          </p:cNvSpPr>
          <p:nvPr>
            <p:ph idx="1"/>
          </p:nvPr>
        </p:nvSpPr>
        <p:spPr/>
        <p:txBody>
          <a:bodyPr>
            <a:normAutofit fontScale="92500" lnSpcReduction="10000"/>
          </a:bodyPr>
          <a:lstStyle/>
          <a:p>
            <a:pPr algn="ctr"/>
            <a:r>
              <a:rPr lang="ru-RU" dirty="0" err="1"/>
              <a:t>макроекономічний</a:t>
            </a:r>
            <a:r>
              <a:rPr lang="ru-RU" dirty="0"/>
              <a:t> </a:t>
            </a:r>
            <a:r>
              <a:rPr lang="ru-RU" dirty="0" err="1"/>
              <a:t>показник</a:t>
            </a:r>
            <a:r>
              <a:rPr lang="ru-RU" dirty="0"/>
              <a:t>, </a:t>
            </a:r>
            <a:r>
              <a:rPr lang="ru-RU" dirty="0" err="1"/>
              <a:t>який</a:t>
            </a:r>
            <a:r>
              <a:rPr lang="ru-RU" dirty="0"/>
              <a:t> </a:t>
            </a:r>
            <a:r>
              <a:rPr lang="ru-RU" dirty="0" err="1"/>
              <a:t>характеризує</a:t>
            </a:r>
            <a:r>
              <a:rPr lang="ru-RU" dirty="0"/>
              <a:t> у грошовому </a:t>
            </a:r>
            <a:r>
              <a:rPr lang="ru-RU" dirty="0" err="1"/>
              <a:t>виразі</a:t>
            </a:r>
            <a:r>
              <a:rPr lang="ru-RU" dirty="0"/>
              <a:t> </a:t>
            </a:r>
            <a:r>
              <a:rPr lang="ru-RU" dirty="0" err="1"/>
              <a:t>сукупність</a:t>
            </a:r>
            <a:r>
              <a:rPr lang="ru-RU" dirty="0"/>
              <a:t> </a:t>
            </a:r>
            <a:r>
              <a:rPr lang="ru-RU" dirty="0" err="1"/>
              <a:t>матеріальних</a:t>
            </a:r>
            <a:r>
              <a:rPr lang="ru-RU" dirty="0"/>
              <a:t> благ і </a:t>
            </a:r>
            <a:r>
              <a:rPr lang="ru-RU" dirty="0" err="1"/>
              <a:t>духовних</a:t>
            </a:r>
            <a:r>
              <a:rPr lang="ru-RU" dirty="0"/>
              <a:t> </a:t>
            </a:r>
            <a:r>
              <a:rPr lang="ru-RU" dirty="0" err="1"/>
              <a:t>цінностей</a:t>
            </a:r>
            <a:r>
              <a:rPr lang="ru-RU" dirty="0"/>
              <a:t>, </a:t>
            </a:r>
            <a:r>
              <a:rPr lang="ru-RU" dirty="0" err="1"/>
              <a:t>створених</a:t>
            </a:r>
            <a:r>
              <a:rPr lang="ru-RU" dirty="0"/>
              <a:t> та </a:t>
            </a:r>
            <a:r>
              <a:rPr lang="ru-RU" dirty="0" err="1"/>
              <a:t>нагромаджених</a:t>
            </a:r>
            <a:r>
              <a:rPr lang="ru-RU" dirty="0"/>
              <a:t> </a:t>
            </a:r>
            <a:r>
              <a:rPr lang="ru-RU" dirty="0" err="1"/>
              <a:t>суспільством</a:t>
            </a:r>
            <a:r>
              <a:rPr lang="ru-RU" dirty="0"/>
              <a:t> за всю </a:t>
            </a:r>
            <a:r>
              <a:rPr lang="ru-RU" dirty="0" err="1"/>
              <a:t>його</a:t>
            </a:r>
            <a:r>
              <a:rPr lang="ru-RU" dirty="0"/>
              <a:t> </a:t>
            </a:r>
            <a:r>
              <a:rPr lang="uk-UA" dirty="0"/>
              <a:t>історію</a:t>
            </a:r>
            <a:r>
              <a:rPr lang="ru-RU" dirty="0"/>
              <a:t>, а </a:t>
            </a:r>
            <a:r>
              <a:rPr lang="ru-RU" dirty="0" err="1"/>
              <a:t>також</a:t>
            </a:r>
            <a:r>
              <a:rPr lang="ru-RU" dirty="0"/>
              <a:t> </a:t>
            </a:r>
            <a:r>
              <a:rPr lang="ru-RU" dirty="0" err="1"/>
              <a:t>природних</a:t>
            </a:r>
            <a:r>
              <a:rPr lang="ru-RU" dirty="0"/>
              <a:t> </a:t>
            </a:r>
            <a:r>
              <a:rPr lang="ru-RU" dirty="0" err="1"/>
              <a:t>ресурсів</a:t>
            </a:r>
            <a:r>
              <a:rPr lang="ru-RU" dirty="0"/>
              <a:t>, </a:t>
            </a:r>
            <a:r>
              <a:rPr lang="ru-RU" dirty="0" err="1"/>
              <a:t>залучених</a:t>
            </a:r>
            <a:r>
              <a:rPr lang="ru-RU" dirty="0"/>
              <a:t> до </a:t>
            </a:r>
            <a:r>
              <a:rPr lang="ru-RU" dirty="0" err="1"/>
              <a:t>господарського</a:t>
            </a:r>
            <a:r>
              <a:rPr lang="ru-RU" dirty="0"/>
              <a:t> обороту.</a:t>
            </a:r>
            <a:r>
              <a:rPr lang="uk-UA" dirty="0"/>
              <a:t> </a:t>
            </a:r>
          </a:p>
          <a:p>
            <a:pPr algn="ctr"/>
            <a:endParaRPr lang="uk-UA" b="1" u="sng" dirty="0" smtClean="0">
              <a:effectLst>
                <a:outerShdw blurRad="38100" dist="38100" dir="2700000" algn="tl">
                  <a:srgbClr val="000000">
                    <a:alpha val="43137"/>
                  </a:srgbClr>
                </a:outerShdw>
              </a:effectLst>
            </a:endParaRPr>
          </a:p>
          <a:p>
            <a:pPr algn="ctr"/>
            <a:r>
              <a:rPr lang="uk-UA" dirty="0" smtClean="0"/>
              <a:t>використовується для характеристики майнового стану країни </a:t>
            </a:r>
            <a:r>
              <a:rPr lang="ru-RU" dirty="0" smtClean="0"/>
              <a:t>у </a:t>
            </a:r>
            <a:r>
              <a:rPr lang="uk-UA" dirty="0" smtClean="0"/>
              <a:t>цілому</a:t>
            </a:r>
            <a:endParaRPr lang="uk-UA" altLang="ru-RU" u="sng" dirty="0">
              <a:effectLst>
                <a:outerShdw blurRad="38100" dist="38100" dir="2700000" algn="tl">
                  <a:srgbClr val="000000">
                    <a:alpha val="43137"/>
                  </a:srgbClr>
                </a:outerShdw>
              </a:effectLst>
              <a:latin typeface="Arial" panose="020B0604020202020204" pitchFamily="34" charset="0"/>
            </a:endParaRPr>
          </a:p>
        </p:txBody>
      </p:sp>
      <p:sp>
        <p:nvSpPr>
          <p:cNvPr id="4" name="Текст 3"/>
          <p:cNvSpPr>
            <a:spLocks noGrp="1"/>
          </p:cNvSpPr>
          <p:nvPr>
            <p:ph type="body" sz="half" idx="2"/>
          </p:nvPr>
        </p:nvSpPr>
        <p:spPr/>
        <p:txBody>
          <a:bodyPr/>
          <a:lstStyle/>
          <a:p>
            <a:r>
              <a:rPr lang="uk-UA" dirty="0" smtClean="0"/>
              <a:t>масштаби, структура та якісний рівень національного багатства визначають економічну могутність країни, потенціал її наступного соціально-економічного розвитку</a:t>
            </a:r>
            <a:endParaRPr lang="uk-UA" dirty="0"/>
          </a:p>
        </p:txBody>
      </p:sp>
      <p:sp>
        <p:nvSpPr>
          <p:cNvPr id="5" name="Номер слайда 4"/>
          <p:cNvSpPr>
            <a:spLocks noGrp="1"/>
          </p:cNvSpPr>
          <p:nvPr>
            <p:ph type="sldNum" sz="quarter" idx="12"/>
          </p:nvPr>
        </p:nvSpPr>
        <p:spPr/>
        <p:txBody>
          <a:bodyPr/>
          <a:lstStyle/>
          <a:p>
            <a:fld id="{C9701479-03A7-42B7-B286-625A1A8D6B7F}" type="slidenum">
              <a:rPr lang="uk-UA" smtClean="0"/>
              <a:t>3</a:t>
            </a:fld>
            <a:endParaRPr lang="uk-UA"/>
          </a:p>
        </p:txBody>
      </p:sp>
    </p:spTree>
    <p:extLst>
      <p:ext uri="{BB962C8B-B14F-4D97-AF65-F5344CB8AC3E}">
        <p14:creationId xmlns:p14="http://schemas.microsoft.com/office/powerpoint/2010/main" val="4148537570"/>
      </p:ext>
    </p:extLst>
  </p:cSld>
  <p:clrMapOvr>
    <a:masterClrMapping/>
  </p:clrMapOvr>
  <p:transition spd="med">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pon.org.ua/uploads/posts/2023-07/minimalna-zarplata_ru_orig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411" y="899464"/>
            <a:ext cx="10310859" cy="5799858"/>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fld id="{EF01845A-C5A9-4ABC-8E9C-30D5AB41BF17}" type="slidenum">
              <a:rPr lang="uk-UA" smtClean="0"/>
              <a:t>30</a:t>
            </a:fld>
            <a:endParaRPr lang="uk-UA"/>
          </a:p>
        </p:txBody>
      </p:sp>
    </p:spTree>
    <p:extLst>
      <p:ext uri="{BB962C8B-B14F-4D97-AF65-F5344CB8AC3E}">
        <p14:creationId xmlns:p14="http://schemas.microsoft.com/office/powerpoint/2010/main" val="717755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Ринок праці</a:t>
            </a:r>
            <a:endParaRPr lang="uk-UA" dirty="0"/>
          </a:p>
        </p:txBody>
      </p:sp>
      <p:sp>
        <p:nvSpPr>
          <p:cNvPr id="4" name="Текст 3"/>
          <p:cNvSpPr>
            <a:spLocks noGrp="1"/>
          </p:cNvSpPr>
          <p:nvPr>
            <p:ph type="body" sz="half" idx="2"/>
          </p:nvPr>
        </p:nvSpPr>
        <p:spPr>
          <a:xfrm>
            <a:off x="245047" y="2379402"/>
            <a:ext cx="10049133" cy="3599317"/>
          </a:xfrm>
        </p:spPr>
        <p:style>
          <a:lnRef idx="1">
            <a:schemeClr val="accent3"/>
          </a:lnRef>
          <a:fillRef idx="2">
            <a:schemeClr val="accent3"/>
          </a:fillRef>
          <a:effectRef idx="1">
            <a:schemeClr val="accent3"/>
          </a:effectRef>
          <a:fontRef idx="minor">
            <a:schemeClr val="dk1"/>
          </a:fontRef>
        </p:style>
        <p:txBody>
          <a:bodyPr>
            <a:normAutofit/>
          </a:bodyPr>
          <a:lstStyle/>
          <a:p>
            <a:pPr fontAlgn="base"/>
            <a:r>
              <a:rPr lang="uk-UA" dirty="0"/>
              <a:t>Ринок праці - це соціально-економічна категорія, яка охоплює історично сформований специфічний суспільний механізм регулювання певного комплексу соціально-трудових відносин, який сприяє встановленню і дотриманню балансу інтересів між працівниками, підприємствами і державою. Як і будь-який інший, ринок праці характеризується видом товару, який на ньому продається, його ціною, попитом і пропозицією</a:t>
            </a:r>
            <a:r>
              <a:rPr lang="uk-UA" dirty="0" smtClean="0"/>
              <a:t>.</a:t>
            </a:r>
          </a:p>
        </p:txBody>
      </p:sp>
      <p:sp>
        <p:nvSpPr>
          <p:cNvPr id="5" name="Номер слайда 4"/>
          <p:cNvSpPr>
            <a:spLocks noGrp="1"/>
          </p:cNvSpPr>
          <p:nvPr>
            <p:ph type="sldNum" sz="quarter" idx="12"/>
          </p:nvPr>
        </p:nvSpPr>
        <p:spPr/>
        <p:txBody>
          <a:bodyPr/>
          <a:lstStyle/>
          <a:p>
            <a:fld id="{C9701479-03A7-42B7-B286-625A1A8D6B7F}" type="slidenum">
              <a:rPr lang="uk-UA" smtClean="0"/>
              <a:t>31</a:t>
            </a:fld>
            <a:endParaRPr lang="uk-UA"/>
          </a:p>
        </p:txBody>
      </p:sp>
    </p:spTree>
    <p:extLst>
      <p:ext uri="{BB962C8B-B14F-4D97-AF65-F5344CB8AC3E}">
        <p14:creationId xmlns:p14="http://schemas.microsoft.com/office/powerpoint/2010/main" val="3175246106"/>
      </p:ext>
    </p:extLst>
  </p:cSld>
  <p:clrMapOvr>
    <a:masterClrMapping/>
  </p:clrMapOvr>
  <p:transition spd="med">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base"/>
            <a:r>
              <a:rPr lang="ru-RU" dirty="0" err="1"/>
              <a:t>Регулювання</a:t>
            </a:r>
            <a:r>
              <a:rPr lang="ru-RU" dirty="0"/>
              <a:t> </a:t>
            </a:r>
            <a:r>
              <a:rPr lang="ru-RU" dirty="0" err="1"/>
              <a:t>зайнятості</a:t>
            </a:r>
            <a:r>
              <a:rPr lang="ru-RU" dirty="0"/>
              <a:t> </a:t>
            </a:r>
            <a:r>
              <a:rPr lang="ru-RU" dirty="0" err="1"/>
              <a:t>здійснюється</a:t>
            </a:r>
            <a:r>
              <a:rPr lang="ru-RU" dirty="0"/>
              <a:t> на </a:t>
            </a:r>
            <a:r>
              <a:rPr lang="ru-RU" dirty="0" err="1"/>
              <a:t>базі</a:t>
            </a:r>
            <a:r>
              <a:rPr lang="ru-RU" dirty="0"/>
              <a:t> </a:t>
            </a:r>
            <a:r>
              <a:rPr lang="ru-RU" dirty="0" err="1"/>
              <a:t>правових</a:t>
            </a:r>
            <a:r>
              <a:rPr lang="ru-RU" dirty="0"/>
              <a:t>, </a:t>
            </a:r>
            <a:r>
              <a:rPr lang="ru-RU" dirty="0" err="1"/>
              <a:t>адміністративних</a:t>
            </a:r>
            <a:r>
              <a:rPr lang="ru-RU" dirty="0"/>
              <a:t> та </a:t>
            </a:r>
            <a:r>
              <a:rPr lang="ru-RU" dirty="0" err="1"/>
              <a:t>економічних</a:t>
            </a:r>
            <a:r>
              <a:rPr lang="ru-RU" dirty="0"/>
              <a:t> </a:t>
            </a:r>
            <a:r>
              <a:rPr lang="ru-RU" dirty="0" err="1" smtClean="0"/>
              <a:t>регуляторів</a:t>
            </a:r>
            <a:endParaRPr lang="ru-RU" dirty="0"/>
          </a:p>
        </p:txBody>
      </p:sp>
      <p:sp>
        <p:nvSpPr>
          <p:cNvPr id="4" name="Текст 3"/>
          <p:cNvSpPr>
            <a:spLocks noGrp="1"/>
          </p:cNvSpPr>
          <p:nvPr>
            <p:ph type="body" sz="half" idx="2"/>
          </p:nvPr>
        </p:nvSpPr>
        <p:spPr>
          <a:xfrm>
            <a:off x="245047" y="2379402"/>
            <a:ext cx="10049133" cy="3599317"/>
          </a:xfrm>
        </p:spPr>
        <p:style>
          <a:lnRef idx="1">
            <a:schemeClr val="accent3"/>
          </a:lnRef>
          <a:fillRef idx="2">
            <a:schemeClr val="accent3"/>
          </a:fillRef>
          <a:effectRef idx="1">
            <a:schemeClr val="accent3"/>
          </a:effectRef>
          <a:fontRef idx="minor">
            <a:schemeClr val="dk1"/>
          </a:fontRef>
        </p:style>
        <p:txBody>
          <a:bodyPr>
            <a:normAutofit/>
          </a:bodyPr>
          <a:lstStyle/>
          <a:p>
            <a:pPr marL="285750" indent="-285750" fontAlgn="base">
              <a:buFont typeface="Wingdings" panose="05000000000000000000" pitchFamily="2" charset="2"/>
              <a:buChar char="v"/>
            </a:pPr>
            <a:r>
              <a:rPr lang="uk-UA" dirty="0" smtClean="0"/>
              <a:t>Правові </a:t>
            </a:r>
            <a:r>
              <a:rPr lang="uk-UA" dirty="0"/>
              <a:t>механізми розвитку ринку праці включають нормативно-правове забезпечення оптимізації заробітної плати на рівні ціни робочої сили, соціальних гарантій при безробітті. Система цих механізмів діє у всіх аспектах соціально-трудових відносин: соціальна </a:t>
            </a:r>
            <a:r>
              <a:rPr lang="uk-UA" dirty="0" smtClean="0"/>
              <a:t>підтримка </a:t>
            </a:r>
            <a:r>
              <a:rPr lang="uk-UA" dirty="0"/>
              <a:t>як працюючих, так і безробітних, соціальний захист неконкурентоспроможної робочої сили (молоді, інвалідів, багатодітних сімей). </a:t>
            </a:r>
            <a:endParaRPr lang="uk-UA" dirty="0" smtClean="0"/>
          </a:p>
          <a:p>
            <a:pPr marL="285750" indent="-285750" fontAlgn="base">
              <a:buFont typeface="Wingdings" panose="05000000000000000000" pitchFamily="2" charset="2"/>
              <a:buChar char="v"/>
            </a:pPr>
            <a:r>
              <a:rPr lang="uk-UA" dirty="0" smtClean="0"/>
              <a:t>Адміністративні </a:t>
            </a:r>
            <a:r>
              <a:rPr lang="uk-UA" dirty="0"/>
              <a:t>механізми (центрів зайнятості, центрів профорієнтації, центрів реабілітації) спрямовані на створення адекватної інфраструктури ринку праці. </a:t>
            </a:r>
            <a:endParaRPr lang="uk-UA" dirty="0" smtClean="0"/>
          </a:p>
          <a:p>
            <a:pPr marL="285750" indent="-285750" fontAlgn="base">
              <a:buFont typeface="Wingdings" panose="05000000000000000000" pitchFamily="2" charset="2"/>
              <a:buChar char="v"/>
            </a:pPr>
            <a:r>
              <a:rPr lang="uk-UA" dirty="0" smtClean="0"/>
              <a:t>Економічні </a:t>
            </a:r>
            <a:r>
              <a:rPr lang="uk-UA" dirty="0"/>
              <a:t>механізми реалізуються через диференційовану систему податків, формування спеціальних страхових фондів, використання квот на працевлаштування, надання позики, кредиту для організації додаткових робочих місць. Знижуючи процентні ставки за кредит, держава робить його дешевшим, що в свою чергу призводить до збільшення інвестицій розширення виробництва; сприяння постачанню ресурсами й збуту продукції за умов збільшення робочих місць; фінансування для створення приватних господарств, сімейного бізнесу.</a:t>
            </a:r>
            <a:endParaRPr lang="uk-UA" dirty="0"/>
          </a:p>
        </p:txBody>
      </p:sp>
      <p:sp>
        <p:nvSpPr>
          <p:cNvPr id="5" name="Номер слайда 4"/>
          <p:cNvSpPr>
            <a:spLocks noGrp="1"/>
          </p:cNvSpPr>
          <p:nvPr>
            <p:ph type="sldNum" sz="quarter" idx="12"/>
          </p:nvPr>
        </p:nvSpPr>
        <p:spPr/>
        <p:txBody>
          <a:bodyPr/>
          <a:lstStyle/>
          <a:p>
            <a:fld id="{C9701479-03A7-42B7-B286-625A1A8D6B7F}" type="slidenum">
              <a:rPr lang="uk-UA" smtClean="0"/>
              <a:t>32</a:t>
            </a:fld>
            <a:endParaRPr lang="uk-UA"/>
          </a:p>
        </p:txBody>
      </p:sp>
    </p:spTree>
    <p:extLst>
      <p:ext uri="{BB962C8B-B14F-4D97-AF65-F5344CB8AC3E}">
        <p14:creationId xmlns:p14="http://schemas.microsoft.com/office/powerpoint/2010/main" val="4177536212"/>
      </p:ext>
    </p:extLst>
  </p:cSld>
  <p:clrMapOvr>
    <a:masterClrMapping/>
  </p:clrMapOvr>
  <p:transition spd="med">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Безробіття</a:t>
            </a:r>
            <a:endParaRPr lang="uk-UA" dirty="0"/>
          </a:p>
        </p:txBody>
      </p:sp>
      <p:sp>
        <p:nvSpPr>
          <p:cNvPr id="4" name="Текст 3"/>
          <p:cNvSpPr>
            <a:spLocks noGrp="1"/>
          </p:cNvSpPr>
          <p:nvPr>
            <p:ph type="body" sz="half" idx="2"/>
          </p:nvPr>
        </p:nvSpPr>
        <p:spPr>
          <a:xfrm>
            <a:off x="245047" y="2379402"/>
            <a:ext cx="10049133" cy="3599317"/>
          </a:xfrm>
        </p:spPr>
        <p:style>
          <a:lnRef idx="1">
            <a:schemeClr val="accent3"/>
          </a:lnRef>
          <a:fillRef idx="2">
            <a:schemeClr val="accent3"/>
          </a:fillRef>
          <a:effectRef idx="1">
            <a:schemeClr val="accent3"/>
          </a:effectRef>
          <a:fontRef idx="minor">
            <a:schemeClr val="dk1"/>
          </a:fontRef>
        </p:style>
        <p:txBody>
          <a:bodyPr>
            <a:normAutofit/>
          </a:bodyPr>
          <a:lstStyle/>
          <a:p>
            <a:pPr fontAlgn="base"/>
            <a:r>
              <a:rPr lang="uk-UA" dirty="0"/>
              <a:t>Безробіття - це соціально-економічне явище, коли частина економічно активного населення не може застосувати свою здатність до праці у виробництві матеріальних благ, наданні послуг або підприємницькій діяльності. Тоді нормальне здійснення процесу відтворення робочої сили порушується</a:t>
            </a:r>
            <a:r>
              <a:rPr lang="uk-UA" dirty="0" smtClean="0"/>
              <a:t>.</a:t>
            </a:r>
          </a:p>
          <a:p>
            <a:pPr fontAlgn="base"/>
            <a:r>
              <a:rPr lang="uk-UA" dirty="0"/>
              <a:t>Безробітні у визначенні Міжнародної організації праці (МОП) </a:t>
            </a:r>
            <a:r>
              <a:rPr lang="uk-UA" dirty="0" smtClean="0"/>
              <a:t>- </a:t>
            </a:r>
            <a:r>
              <a:rPr lang="uk-UA" dirty="0"/>
              <a:t>особи, віком 15-70 років (зареєстровані та незареєстровані в державній службі </a:t>
            </a:r>
            <a:r>
              <a:rPr lang="uk-UA" dirty="0" smtClean="0"/>
              <a:t>зайнятості</a:t>
            </a:r>
            <a:r>
              <a:rPr lang="uk-UA" dirty="0"/>
              <a:t>), які одночасно відповідають трьом умовам: не мали роботи (прибуткового заняття); протягом останніх чотирьох тижнів шукали роботу або намагалися організувати власну справу; впродовж найближчих двох тижнів не були готові приступити до роботи, тобто почати працювати за плату за </a:t>
            </a:r>
            <a:r>
              <a:rPr lang="uk-UA" dirty="0" err="1"/>
              <a:t>найм</a:t>
            </a:r>
            <a:r>
              <a:rPr lang="uk-UA" dirty="0"/>
              <a:t> або на власному підприємстві.</a:t>
            </a:r>
            <a:endParaRPr lang="uk-UA" dirty="0" smtClean="0"/>
          </a:p>
        </p:txBody>
      </p:sp>
      <p:sp>
        <p:nvSpPr>
          <p:cNvPr id="5" name="Номер слайда 4"/>
          <p:cNvSpPr>
            <a:spLocks noGrp="1"/>
          </p:cNvSpPr>
          <p:nvPr>
            <p:ph type="sldNum" sz="quarter" idx="12"/>
          </p:nvPr>
        </p:nvSpPr>
        <p:spPr/>
        <p:txBody>
          <a:bodyPr/>
          <a:lstStyle/>
          <a:p>
            <a:fld id="{C9701479-03A7-42B7-B286-625A1A8D6B7F}" type="slidenum">
              <a:rPr lang="uk-UA" smtClean="0"/>
              <a:t>33</a:t>
            </a:fld>
            <a:endParaRPr lang="uk-UA"/>
          </a:p>
        </p:txBody>
      </p:sp>
    </p:spTree>
    <p:extLst>
      <p:ext uri="{BB962C8B-B14F-4D97-AF65-F5344CB8AC3E}">
        <p14:creationId xmlns:p14="http://schemas.microsoft.com/office/powerpoint/2010/main" val="1035664195"/>
      </p:ext>
    </p:extLst>
  </p:cSld>
  <p:clrMapOvr>
    <a:masterClrMapping/>
  </p:clrMapOvr>
  <p:transition spd="med">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Статистика безробіття</a:t>
            </a:r>
            <a:endParaRPr lang="uk-UA" dirty="0"/>
          </a:p>
        </p:txBody>
      </p:sp>
      <p:sp>
        <p:nvSpPr>
          <p:cNvPr id="3" name="Объект 2"/>
          <p:cNvSpPr>
            <a:spLocks noGrp="1"/>
          </p:cNvSpPr>
          <p:nvPr>
            <p:ph idx="1"/>
          </p:nvPr>
        </p:nvSpPr>
        <p:spPr>
          <a:xfrm>
            <a:off x="680321" y="2336873"/>
            <a:ext cx="9613861" cy="3599316"/>
          </a:xfrm>
        </p:spPr>
        <p:txBody>
          <a:bodyPr>
            <a:normAutofit fontScale="55000" lnSpcReduction="20000"/>
          </a:bodyPr>
          <a:lstStyle/>
          <a:p>
            <a:pPr fontAlgn="base"/>
            <a:r>
              <a:rPr lang="uk-UA" b="1" dirty="0" smtClean="0"/>
              <a:t>Станом </a:t>
            </a:r>
            <a:r>
              <a:rPr lang="uk-UA" b="1" dirty="0"/>
              <a:t>на кінець жовтня 2023 року в Україні було зареєстровано 97,3 тисячі </a:t>
            </a:r>
            <a:r>
              <a:rPr lang="uk-UA" b="1" dirty="0">
                <a:hlinkClick r:id="rId2"/>
              </a:rPr>
              <a:t>безробітних.</a:t>
            </a:r>
            <a:endParaRPr lang="uk-UA" dirty="0"/>
          </a:p>
          <a:p>
            <a:pPr fontAlgn="base"/>
            <a:r>
              <a:rPr lang="uk-UA" dirty="0"/>
              <a:t>Про це свідчать дані, </a:t>
            </a:r>
            <a:r>
              <a:rPr lang="uk-UA" dirty="0">
                <a:hlinkClick r:id="rId3"/>
              </a:rPr>
              <a:t>опубліковані</a:t>
            </a:r>
            <a:r>
              <a:rPr lang="uk-UA" dirty="0"/>
              <a:t> на офіційному сайті Національного банку України.</a:t>
            </a:r>
          </a:p>
          <a:p>
            <a:pPr fontAlgn="base"/>
            <a:r>
              <a:rPr lang="uk-UA" dirty="0"/>
              <a:t>Найбільше — 9 тисяч — безробітних зареєстровано в Запорізькій області. У Дніпропетровській області — 7 тисяч, Харківській — 6,7 тисяч і Сумській — 6,4 тисяч відповідно.</a:t>
            </a:r>
          </a:p>
          <a:p>
            <a:pPr fontAlgn="base"/>
            <a:r>
              <a:rPr lang="uk-UA" dirty="0"/>
              <a:t>Найменше зареєстровано безробітних у Чернівецькій (1,2 тисяч), Закарпатській (1,5 тисяч) і Тернопільській (1,8 тисяч) областях.</a:t>
            </a:r>
          </a:p>
          <a:p>
            <a:pPr fontAlgn="base"/>
            <a:r>
              <a:rPr lang="uk-UA" dirty="0"/>
              <a:t>Серед безробітних найбільше жінок — 72, 1 тисяча. Серед молоді віком до 35 років зареєстрованих безробітних 22,5 тисяч.</a:t>
            </a:r>
          </a:p>
          <a:p>
            <a:pPr fontAlgn="base"/>
            <a:r>
              <a:rPr lang="uk-UA" dirty="0"/>
              <a:t>При цьому, як свідчать дані Нацбанку, протягом року кількість зареєстрованих безробітних в Україні впала у понад два рази: станом на жовтень 2022 року кількість безробітних становила 239,1 тисяч, серед них 159,2 тисяч жінок і 56,4 тисяч людей віком до 35 років.</a:t>
            </a:r>
          </a:p>
          <a:p>
            <a:pPr fontAlgn="base"/>
            <a:r>
              <a:rPr lang="uk-UA" dirty="0"/>
              <a:t>У вересні перша </a:t>
            </a:r>
            <a:r>
              <a:rPr lang="uk-UA" dirty="0" err="1"/>
              <a:t>віцепрем’єр-міністерка</a:t>
            </a:r>
            <a:r>
              <a:rPr lang="uk-UA" dirty="0"/>
              <a:t> — </a:t>
            </a:r>
            <a:r>
              <a:rPr lang="uk-UA" dirty="0" err="1"/>
              <a:t>міністрка</a:t>
            </a:r>
            <a:r>
              <a:rPr lang="uk-UA" dirty="0"/>
              <a:t> економіки Юлія Свириденко заявила, що за підсумками поточного року Мінекономіки прогнозує, що </a:t>
            </a:r>
            <a:r>
              <a:rPr lang="uk-UA" dirty="0">
                <a:hlinkClick r:id="rId4"/>
              </a:rPr>
              <a:t>рівень безробіття в Україні знизиться до 19%.</a:t>
            </a:r>
            <a:endParaRPr lang="uk-UA" dirty="0"/>
          </a:p>
          <a:p>
            <a:pPr fontAlgn="base"/>
            <a:r>
              <a:rPr lang="uk-UA" dirty="0"/>
              <a:t>У травні в НБУ повідомляли, що </a:t>
            </a:r>
            <a:r>
              <a:rPr lang="uk-UA" dirty="0">
                <a:hlinkClick r:id="rId5"/>
              </a:rPr>
              <a:t>рівень безробіття поступово знижуватиметься</a:t>
            </a:r>
            <a:r>
              <a:rPr lang="uk-UA" dirty="0"/>
              <a:t>: у 2023 році – до 18,3%, у 2024 році – до 16,5%, а у 2025 році – до 14,7%.</a:t>
            </a:r>
          </a:p>
          <a:p>
            <a:pPr fontAlgn="base"/>
            <a:r>
              <a:rPr lang="uk-UA" dirty="0"/>
              <a:t>За даними Державної служби зайнятості, станом на 1 березня 2023 року в Україні </a:t>
            </a:r>
            <a:r>
              <a:rPr lang="uk-UA" dirty="0">
                <a:hlinkClick r:id="rId6"/>
              </a:rPr>
              <a:t>150 тисяч людей мали статус безробітних</a:t>
            </a:r>
            <a:r>
              <a:rPr lang="uk-UA" dirty="0"/>
              <a:t>. Серед них 43,3 тисячі чоловіків (29%) та 106, 7 тисяч жінок (71%).</a:t>
            </a:r>
          </a:p>
        </p:txBody>
      </p:sp>
      <p:sp>
        <p:nvSpPr>
          <p:cNvPr id="4" name="Номер слайда 3"/>
          <p:cNvSpPr>
            <a:spLocks noGrp="1"/>
          </p:cNvSpPr>
          <p:nvPr>
            <p:ph type="sldNum" sz="quarter" idx="12"/>
          </p:nvPr>
        </p:nvSpPr>
        <p:spPr/>
        <p:txBody>
          <a:bodyPr/>
          <a:lstStyle/>
          <a:p>
            <a:fld id="{EF01845A-C5A9-4ABC-8E9C-30D5AB41BF17}" type="slidenum">
              <a:rPr lang="uk-UA" smtClean="0"/>
              <a:t>34</a:t>
            </a:fld>
            <a:endParaRPr lang="uk-UA"/>
          </a:p>
        </p:txBody>
      </p:sp>
    </p:spTree>
    <p:extLst>
      <p:ext uri="{BB962C8B-B14F-4D97-AF65-F5344CB8AC3E}">
        <p14:creationId xmlns:p14="http://schemas.microsoft.com/office/powerpoint/2010/main" val="32238900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Найвищий рівень безробіття у світі зареєстровано у Південній Африці. Україна замикає десятку країн за цим показнико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430" y="0"/>
            <a:ext cx="8988425" cy="6752844"/>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2"/>
          </p:nvPr>
        </p:nvSpPr>
        <p:spPr/>
        <p:txBody>
          <a:bodyPr/>
          <a:lstStyle/>
          <a:p>
            <a:fld id="{EF01845A-C5A9-4ABC-8E9C-30D5AB41BF17}" type="slidenum">
              <a:rPr lang="uk-UA" smtClean="0"/>
              <a:t>35</a:t>
            </a:fld>
            <a:endParaRPr lang="uk-UA"/>
          </a:p>
        </p:txBody>
      </p:sp>
    </p:spTree>
    <p:extLst>
      <p:ext uri="{BB962C8B-B14F-4D97-AF65-F5344CB8AC3E}">
        <p14:creationId xmlns:p14="http://schemas.microsoft.com/office/powerpoint/2010/main" val="3799812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Скільки українців отримували виплати з безробіття у кризові 2020-2022 роки – на інфографіц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10" y="569654"/>
            <a:ext cx="10266120" cy="5777983"/>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fld id="{EF01845A-C5A9-4ABC-8E9C-30D5AB41BF17}" type="slidenum">
              <a:rPr lang="uk-UA" smtClean="0"/>
              <a:t>36</a:t>
            </a:fld>
            <a:endParaRPr lang="uk-UA"/>
          </a:p>
        </p:txBody>
      </p:sp>
    </p:spTree>
    <p:extLst>
      <p:ext uri="{BB962C8B-B14F-4D97-AF65-F5344CB8AC3E}">
        <p14:creationId xmlns:p14="http://schemas.microsoft.com/office/powerpoint/2010/main" val="21946946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800" dirty="0" smtClean="0"/>
              <a:t>Задачі і завдання</a:t>
            </a:r>
            <a:endParaRPr lang="uk-UA" sz="4800" dirty="0"/>
          </a:p>
        </p:txBody>
      </p:sp>
      <p:sp>
        <p:nvSpPr>
          <p:cNvPr id="9" name="Номер слайда 8"/>
          <p:cNvSpPr>
            <a:spLocks noGrp="1"/>
          </p:cNvSpPr>
          <p:nvPr>
            <p:ph type="sldNum" sz="quarter" idx="12"/>
          </p:nvPr>
        </p:nvSpPr>
        <p:spPr/>
        <p:txBody>
          <a:bodyPr/>
          <a:lstStyle/>
          <a:p>
            <a:fld id="{EF01845A-C5A9-4ABC-8E9C-30D5AB41BF17}" type="slidenum">
              <a:rPr lang="uk-UA" smtClean="0"/>
              <a:t>37</a:t>
            </a:fld>
            <a:endParaRPr lang="uk-UA"/>
          </a:p>
        </p:txBody>
      </p:sp>
      <p:pic>
        <p:nvPicPr>
          <p:cNvPr id="4" name="Объект 3"/>
          <p:cNvPicPr>
            <a:picLocks noGrp="1" noChangeAspect="1"/>
          </p:cNvPicPr>
          <p:nvPr>
            <p:ph type="pic" idx="4294967295"/>
          </p:nvPr>
        </p:nvPicPr>
        <p:blipFill>
          <a:blip r:embed="rId2"/>
          <a:srcRect l="285" r="285"/>
          <a:stretch>
            <a:fillRect/>
          </a:stretch>
        </p:blipFill>
        <p:spPr>
          <a:xfrm>
            <a:off x="680321" y="2111898"/>
            <a:ext cx="9613900" cy="2835275"/>
          </a:xfrm>
          <a:prstGeom prst="rect">
            <a:avLst/>
          </a:prstGeom>
        </p:spPr>
      </p:pic>
      <p:sp>
        <p:nvSpPr>
          <p:cNvPr id="6" name="Текст 5"/>
          <p:cNvSpPr>
            <a:spLocks noGrp="1"/>
          </p:cNvSpPr>
          <p:nvPr>
            <p:ph type="body" sz="half" idx="4294967295"/>
          </p:nvPr>
        </p:nvSpPr>
        <p:spPr>
          <a:xfrm>
            <a:off x="839972" y="5224906"/>
            <a:ext cx="9613900" cy="623887"/>
          </a:xfrm>
        </p:spPr>
        <p:txBody>
          <a:bodyPr>
            <a:normAutofit fontScale="92500" lnSpcReduction="20000"/>
          </a:bodyPr>
          <a:lstStyle/>
          <a:p>
            <a:r>
              <a:rPr lang="uk-UA" dirty="0" smtClean="0"/>
              <a:t>Визначте, до якої категорії населення можна віднести наступних людей: а) зайняті, б) безробітні, в) не включаються до робочої сили</a:t>
            </a:r>
            <a:endParaRPr lang="uk-UA" dirty="0"/>
          </a:p>
        </p:txBody>
      </p:sp>
    </p:spTree>
    <p:extLst>
      <p:ext uri="{BB962C8B-B14F-4D97-AF65-F5344CB8AC3E}">
        <p14:creationId xmlns:p14="http://schemas.microsoft.com/office/powerpoint/2010/main" val="18178237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Визначте, до якої форми безробіття можна віднести наступних людей: а) фрикційне, </a:t>
            </a:r>
            <a:br>
              <a:rPr lang="uk-UA" dirty="0" smtClean="0"/>
            </a:br>
            <a:r>
              <a:rPr lang="uk-UA" dirty="0" smtClean="0"/>
              <a:t>б) структурне, в) циклічне</a:t>
            </a:r>
            <a:endParaRPr lang="uk-UA" dirty="0"/>
          </a:p>
        </p:txBody>
      </p:sp>
      <p:sp>
        <p:nvSpPr>
          <p:cNvPr id="3" name="Номер слайда 2"/>
          <p:cNvSpPr>
            <a:spLocks noGrp="1"/>
          </p:cNvSpPr>
          <p:nvPr>
            <p:ph type="sldNum" sz="quarter" idx="12"/>
          </p:nvPr>
        </p:nvSpPr>
        <p:spPr/>
        <p:txBody>
          <a:bodyPr/>
          <a:lstStyle/>
          <a:p>
            <a:fld id="{EF01845A-C5A9-4ABC-8E9C-30D5AB41BF17}" type="slidenum">
              <a:rPr lang="uk-UA" smtClean="0"/>
              <a:t>38</a:t>
            </a:fld>
            <a:endParaRPr lang="uk-UA"/>
          </a:p>
        </p:txBody>
      </p:sp>
      <p:pic>
        <p:nvPicPr>
          <p:cNvPr id="4" name="Рисунок 3"/>
          <p:cNvPicPr>
            <a:picLocks noChangeAspect="1"/>
          </p:cNvPicPr>
          <p:nvPr/>
        </p:nvPicPr>
        <p:blipFill>
          <a:blip r:embed="rId2"/>
          <a:stretch>
            <a:fillRect/>
          </a:stretch>
        </p:blipFill>
        <p:spPr>
          <a:xfrm>
            <a:off x="549499" y="2449845"/>
            <a:ext cx="8945223" cy="2638793"/>
          </a:xfrm>
          <a:prstGeom prst="rect">
            <a:avLst/>
          </a:prstGeom>
        </p:spPr>
      </p:pic>
    </p:spTree>
    <p:extLst>
      <p:ext uri="{BB962C8B-B14F-4D97-AF65-F5344CB8AC3E}">
        <p14:creationId xmlns:p14="http://schemas.microsoft.com/office/powerpoint/2010/main" val="25226624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945758" y="383693"/>
            <a:ext cx="7678652" cy="5634336"/>
          </a:xfrm>
          <a:prstGeom prst="rect">
            <a:avLst/>
          </a:prstGeom>
        </p:spPr>
      </p:pic>
      <p:sp>
        <p:nvSpPr>
          <p:cNvPr id="3" name="Номер слайда 2"/>
          <p:cNvSpPr>
            <a:spLocks noGrp="1"/>
          </p:cNvSpPr>
          <p:nvPr>
            <p:ph type="sldNum" sz="quarter" idx="12"/>
          </p:nvPr>
        </p:nvSpPr>
        <p:spPr/>
        <p:txBody>
          <a:bodyPr/>
          <a:lstStyle/>
          <a:p>
            <a:fld id="{EF01845A-C5A9-4ABC-8E9C-30D5AB41BF17}" type="slidenum">
              <a:rPr lang="uk-UA" smtClean="0"/>
              <a:t>39</a:t>
            </a:fld>
            <a:endParaRPr lang="uk-UA"/>
          </a:p>
        </p:txBody>
      </p:sp>
    </p:spTree>
    <p:extLst>
      <p:ext uri="{BB962C8B-B14F-4D97-AF65-F5344CB8AC3E}">
        <p14:creationId xmlns:p14="http://schemas.microsoft.com/office/powerpoint/2010/main" val="3822030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i="1" dirty="0" smtClean="0"/>
              <a:t>Форми національного багатства</a:t>
            </a:r>
            <a:endParaRPr lang="uk-UA" dirty="0"/>
          </a:p>
        </p:txBody>
      </p:sp>
      <p:sp>
        <p:nvSpPr>
          <p:cNvPr id="11" name="Текст 10"/>
          <p:cNvSpPr>
            <a:spLocks noGrp="1"/>
          </p:cNvSpPr>
          <p:nvPr>
            <p:ph type="body" idx="1"/>
          </p:nvPr>
        </p:nvSpPr>
        <p:spPr>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92500"/>
          </a:bodyPr>
          <a:lstStyle/>
          <a:p>
            <a:r>
              <a:rPr lang="uk-UA" sz="3200" dirty="0"/>
              <a:t>Матеріальне багатство</a:t>
            </a:r>
            <a:endParaRPr lang="uk-UA" sz="3200" i="1" dirty="0">
              <a:effectLst>
                <a:outerShdw blurRad="38100" dist="38100" dir="2700000" algn="tl">
                  <a:srgbClr val="000000">
                    <a:alpha val="43137"/>
                  </a:srgbClr>
                </a:outerShdw>
              </a:effectLst>
            </a:endParaRPr>
          </a:p>
        </p:txBody>
      </p:sp>
      <p:sp>
        <p:nvSpPr>
          <p:cNvPr id="12" name="Объект 11"/>
          <p:cNvSpPr>
            <a:spLocks noGrp="1"/>
          </p:cNvSpPr>
          <p:nvPr>
            <p:ph sz="half" idx="2"/>
          </p:nvPr>
        </p:nvSpPr>
        <p:spPr/>
        <p:txBody>
          <a:bodyPr>
            <a:normAutofit fontScale="85000" lnSpcReduction="10000"/>
          </a:bodyPr>
          <a:lstStyle/>
          <a:p>
            <a:pPr marL="0" indent="0">
              <a:buNone/>
            </a:pPr>
            <a:r>
              <a:rPr lang="ru-RU" dirty="0" err="1"/>
              <a:t>активи</a:t>
            </a:r>
            <a:r>
              <a:rPr lang="ru-RU" dirty="0"/>
              <a:t> у </a:t>
            </a:r>
            <a:r>
              <a:rPr lang="ru-RU" dirty="0" err="1"/>
              <a:t>формі</a:t>
            </a:r>
            <a:r>
              <a:rPr lang="ru-RU" dirty="0"/>
              <a:t> </a:t>
            </a:r>
            <a:r>
              <a:rPr lang="ru-RU" dirty="0" err="1"/>
              <a:t>засобів</a:t>
            </a:r>
            <a:r>
              <a:rPr lang="ru-RU" dirty="0"/>
              <a:t> </a:t>
            </a:r>
            <a:r>
              <a:rPr lang="ru-RU" dirty="0" err="1"/>
              <a:t>виробництва</a:t>
            </a:r>
            <a:r>
              <a:rPr lang="ru-RU" dirty="0"/>
              <a:t> та </a:t>
            </a:r>
            <a:r>
              <a:rPr lang="ru-RU" dirty="0" err="1"/>
              <a:t>предметів</a:t>
            </a:r>
            <a:r>
              <a:rPr lang="ru-RU" dirty="0"/>
              <a:t> </a:t>
            </a:r>
            <a:r>
              <a:rPr lang="ru-RU" dirty="0" err="1"/>
              <a:t>споживання</a:t>
            </a:r>
            <a:r>
              <a:rPr lang="ru-RU" dirty="0"/>
              <a:t>, а </a:t>
            </a:r>
            <a:r>
              <a:rPr lang="ru-RU" dirty="0" err="1"/>
              <a:t>також</a:t>
            </a:r>
            <a:r>
              <a:rPr lang="ru-RU" dirty="0"/>
              <a:t> </a:t>
            </a:r>
            <a:r>
              <a:rPr lang="ru-RU" dirty="0" err="1"/>
              <a:t>природні</a:t>
            </a:r>
            <a:r>
              <a:rPr lang="ru-RU" dirty="0"/>
              <a:t> </a:t>
            </a:r>
            <a:r>
              <a:rPr lang="ru-RU" dirty="0" err="1" smtClean="0"/>
              <a:t>ресурси</a:t>
            </a:r>
            <a:r>
              <a:rPr lang="ru-RU" dirty="0" smtClean="0"/>
              <a:t>:</a:t>
            </a:r>
          </a:p>
          <a:p>
            <a:pPr>
              <a:buFont typeface="Wingdings" panose="05000000000000000000" pitchFamily="2" charset="2"/>
              <a:buChar char="v"/>
            </a:pPr>
            <a:r>
              <a:rPr lang="ru-RU" dirty="0" err="1"/>
              <a:t>природне</a:t>
            </a:r>
            <a:r>
              <a:rPr lang="ru-RU" dirty="0"/>
              <a:t> </a:t>
            </a:r>
            <a:r>
              <a:rPr lang="ru-RU" dirty="0" err="1"/>
              <a:t>багатство</a:t>
            </a:r>
            <a:r>
              <a:rPr lang="ru-RU" dirty="0"/>
              <a:t> (</a:t>
            </a:r>
            <a:r>
              <a:rPr lang="ru-RU" dirty="0" err="1"/>
              <a:t>природні</a:t>
            </a:r>
            <a:r>
              <a:rPr lang="ru-RU" dirty="0"/>
              <a:t> </a:t>
            </a:r>
            <a:r>
              <a:rPr lang="ru-RU" dirty="0" err="1"/>
              <a:t>ресурси</a:t>
            </a:r>
            <a:r>
              <a:rPr lang="ru-RU" dirty="0"/>
              <a:t> </a:t>
            </a:r>
            <a:r>
              <a:rPr lang="ru-RU" dirty="0" err="1"/>
              <a:t>суспільства</a:t>
            </a:r>
            <a:r>
              <a:rPr lang="ru-RU" dirty="0"/>
              <a:t>) - не </a:t>
            </a:r>
            <a:r>
              <a:rPr lang="ru-RU" dirty="0" err="1" smtClean="0"/>
              <a:t>створюються</a:t>
            </a:r>
            <a:r>
              <a:rPr lang="ru-RU" dirty="0" smtClean="0"/>
              <a:t> </a:t>
            </a:r>
            <a:r>
              <a:rPr lang="ru-RU" dirty="0"/>
              <a:t>та не </a:t>
            </a:r>
            <a:r>
              <a:rPr lang="ru-RU" dirty="0" err="1" smtClean="0"/>
              <a:t>відтворюються</a:t>
            </a:r>
            <a:r>
              <a:rPr lang="ru-RU" dirty="0" smtClean="0"/>
              <a:t> </a:t>
            </a:r>
            <a:r>
              <a:rPr lang="ru-RU" dirty="0" err="1" smtClean="0"/>
              <a:t>працею</a:t>
            </a:r>
            <a:r>
              <a:rPr lang="ru-RU" dirty="0" smtClean="0"/>
              <a:t>;</a:t>
            </a:r>
          </a:p>
          <a:p>
            <a:pPr>
              <a:buFont typeface="Wingdings" panose="05000000000000000000" pitchFamily="2" charset="2"/>
              <a:buChar char="v"/>
            </a:pPr>
            <a:r>
              <a:rPr lang="ru-RU" dirty="0" err="1"/>
              <a:t>суспільне</a:t>
            </a:r>
            <a:r>
              <a:rPr lang="ru-RU" dirty="0"/>
              <a:t> </a:t>
            </a:r>
            <a:r>
              <a:rPr lang="ru-RU" dirty="0" err="1" smtClean="0"/>
              <a:t>багатство</a:t>
            </a:r>
            <a:r>
              <a:rPr lang="ru-RU" dirty="0" smtClean="0"/>
              <a:t> - </a:t>
            </a:r>
            <a:r>
              <a:rPr lang="ru-RU" dirty="0" err="1" smtClean="0"/>
              <a:t>створюється</a:t>
            </a:r>
            <a:r>
              <a:rPr lang="ru-RU" dirty="0" smtClean="0"/>
              <a:t> </a:t>
            </a:r>
            <a:r>
              <a:rPr lang="ru-RU" dirty="0"/>
              <a:t>та </a:t>
            </a:r>
            <a:r>
              <a:rPr lang="ru-RU" dirty="0" err="1"/>
              <a:t>накопичується</a:t>
            </a:r>
            <a:r>
              <a:rPr lang="ru-RU" dirty="0"/>
              <a:t> </a:t>
            </a:r>
            <a:r>
              <a:rPr lang="ru-RU" dirty="0" err="1" smtClean="0"/>
              <a:t>поколіннями</a:t>
            </a:r>
            <a:r>
              <a:rPr lang="ru-RU" dirty="0" smtClean="0"/>
              <a:t>, </a:t>
            </a:r>
            <a:r>
              <a:rPr lang="uk-UA" dirty="0"/>
              <a:t>може бути </a:t>
            </a:r>
            <a:r>
              <a:rPr lang="uk-UA" dirty="0" smtClean="0"/>
              <a:t>відтворене </a:t>
            </a:r>
            <a:r>
              <a:rPr lang="uk-UA" dirty="0"/>
              <a:t>працею</a:t>
            </a:r>
            <a:endParaRPr lang="uk-UA" dirty="0"/>
          </a:p>
        </p:txBody>
      </p:sp>
      <p:sp>
        <p:nvSpPr>
          <p:cNvPr id="13" name="Текст 12"/>
          <p:cNvSpPr>
            <a:spLocks noGrp="1"/>
          </p:cNvSpPr>
          <p:nvPr>
            <p:ph type="body" sz="quarter" idx="3"/>
          </p:nvPr>
        </p:nvSpPr>
        <p:spPr>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85000" lnSpcReduction="10000"/>
          </a:bodyPr>
          <a:lstStyle/>
          <a:p>
            <a:r>
              <a:rPr lang="uk-UA" sz="3200" dirty="0"/>
              <a:t>Нематеріальне багатство</a:t>
            </a:r>
            <a:endParaRPr lang="uk-UA" i="1" dirty="0">
              <a:effectLst>
                <a:outerShdw blurRad="38100" dist="38100" dir="2700000" algn="tl">
                  <a:srgbClr val="000000">
                    <a:alpha val="43137"/>
                  </a:srgbClr>
                </a:outerShdw>
              </a:effectLst>
            </a:endParaRPr>
          </a:p>
        </p:txBody>
      </p:sp>
      <p:sp>
        <p:nvSpPr>
          <p:cNvPr id="14" name="Объект 13"/>
          <p:cNvSpPr>
            <a:spLocks noGrp="1"/>
          </p:cNvSpPr>
          <p:nvPr>
            <p:ph sz="quarter" idx="4"/>
          </p:nvPr>
        </p:nvSpPr>
        <p:spPr/>
        <p:txBody>
          <a:bodyPr/>
          <a:lstStyle/>
          <a:p>
            <a:pPr marL="0" indent="0">
              <a:buNone/>
            </a:pPr>
            <a:r>
              <a:rPr lang="ru-RU" dirty="0" err="1"/>
              <a:t>визначають</a:t>
            </a:r>
            <a:r>
              <a:rPr lang="ru-RU" dirty="0"/>
              <a:t> </a:t>
            </a:r>
            <a:r>
              <a:rPr lang="ru-RU" dirty="0" err="1"/>
              <a:t>якість</a:t>
            </a:r>
            <a:r>
              <a:rPr lang="ru-RU" dirty="0"/>
              <a:t> </a:t>
            </a:r>
            <a:r>
              <a:rPr lang="ru-RU" dirty="0" err="1"/>
              <a:t>робочої</a:t>
            </a:r>
            <a:r>
              <a:rPr lang="ru-RU" dirty="0"/>
              <a:t> </a:t>
            </a:r>
            <a:r>
              <a:rPr lang="ru-RU" dirty="0" err="1"/>
              <a:t>сили</a:t>
            </a:r>
            <a:r>
              <a:rPr lang="ru-RU" dirty="0"/>
              <a:t>, </a:t>
            </a:r>
            <a:r>
              <a:rPr lang="ru-RU" dirty="0" err="1"/>
              <a:t>тобто</a:t>
            </a:r>
            <a:r>
              <a:rPr lang="ru-RU" dirty="0"/>
              <a:t> </a:t>
            </a:r>
            <a:r>
              <a:rPr lang="ru-RU" dirty="0" err="1"/>
              <a:t>мова</a:t>
            </a:r>
            <a:r>
              <a:rPr lang="ru-RU" dirty="0"/>
              <a:t> </a:t>
            </a:r>
            <a:r>
              <a:rPr lang="ru-RU" dirty="0" err="1"/>
              <a:t>йде</a:t>
            </a:r>
            <a:r>
              <a:rPr lang="ru-RU" dirty="0"/>
              <a:t> </a:t>
            </a:r>
            <a:r>
              <a:rPr lang="ru-RU" dirty="0" smtClean="0"/>
              <a:t>про:</a:t>
            </a:r>
          </a:p>
          <a:p>
            <a:pPr>
              <a:buFont typeface="Wingdings" panose="05000000000000000000" pitchFamily="2" charset="2"/>
              <a:buChar char="v"/>
            </a:pPr>
            <a:r>
              <a:rPr lang="ru-RU" dirty="0" smtClean="0"/>
              <a:t> </a:t>
            </a:r>
            <a:r>
              <a:rPr lang="ru-RU" dirty="0" err="1"/>
              <a:t>науково-технічний</a:t>
            </a:r>
            <a:r>
              <a:rPr lang="ru-RU" dirty="0"/>
              <a:t>, </a:t>
            </a:r>
            <a:endParaRPr lang="ru-RU" dirty="0" smtClean="0"/>
          </a:p>
          <a:p>
            <a:pPr>
              <a:buFont typeface="Wingdings" panose="05000000000000000000" pitchFamily="2" charset="2"/>
              <a:buChar char="v"/>
            </a:pPr>
            <a:r>
              <a:rPr lang="ru-RU" dirty="0" smtClean="0"/>
              <a:t> </a:t>
            </a:r>
            <a:r>
              <a:rPr lang="ru-RU" dirty="0" err="1" smtClean="0"/>
              <a:t>освітній</a:t>
            </a:r>
            <a:r>
              <a:rPr lang="ru-RU" dirty="0"/>
              <a:t>, </a:t>
            </a:r>
            <a:endParaRPr lang="ru-RU" dirty="0" smtClean="0"/>
          </a:p>
          <a:p>
            <a:pPr>
              <a:buFont typeface="Wingdings" panose="05000000000000000000" pitchFamily="2" charset="2"/>
              <a:buChar char="v"/>
            </a:pPr>
            <a:r>
              <a:rPr lang="ru-RU" dirty="0"/>
              <a:t> </a:t>
            </a:r>
            <a:r>
              <a:rPr lang="ru-RU" dirty="0" err="1" smtClean="0"/>
              <a:t>культурний</a:t>
            </a:r>
            <a:r>
              <a:rPr lang="ru-RU" dirty="0" smtClean="0"/>
              <a:t> </a:t>
            </a:r>
            <a:r>
              <a:rPr lang="ru-RU" dirty="0" err="1" smtClean="0"/>
              <a:t>потенціал</a:t>
            </a:r>
            <a:endParaRPr lang="uk-UA" dirty="0"/>
          </a:p>
        </p:txBody>
      </p:sp>
      <p:sp>
        <p:nvSpPr>
          <p:cNvPr id="4" name="Номер слайда 3"/>
          <p:cNvSpPr>
            <a:spLocks noGrp="1"/>
          </p:cNvSpPr>
          <p:nvPr>
            <p:ph type="sldNum" sz="quarter" idx="12"/>
          </p:nvPr>
        </p:nvSpPr>
        <p:spPr/>
        <p:txBody>
          <a:bodyPr/>
          <a:lstStyle/>
          <a:p>
            <a:fld id="{C9701479-03A7-42B7-B286-625A1A8D6B7F}" type="slidenum">
              <a:rPr lang="uk-UA" smtClean="0"/>
              <a:t>4</a:t>
            </a:fld>
            <a:endParaRPr lang="uk-UA"/>
          </a:p>
        </p:txBody>
      </p:sp>
    </p:spTree>
    <p:extLst>
      <p:ext uri="{BB962C8B-B14F-4D97-AF65-F5344CB8AC3E}">
        <p14:creationId xmlns:p14="http://schemas.microsoft.com/office/powerpoint/2010/main" val="748110213"/>
      </p:ext>
    </p:extLst>
  </p:cSld>
  <p:clrMapOvr>
    <a:masterClrMapping/>
  </p:clrMapOvr>
  <p:transition spd="med">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541181" y="883215"/>
            <a:ext cx="7333337" cy="5251771"/>
          </a:xfrm>
          <a:prstGeom prst="rect">
            <a:avLst/>
          </a:prstGeom>
        </p:spPr>
      </p:pic>
      <p:sp>
        <p:nvSpPr>
          <p:cNvPr id="3" name="Номер слайда 2"/>
          <p:cNvSpPr>
            <a:spLocks noGrp="1"/>
          </p:cNvSpPr>
          <p:nvPr>
            <p:ph type="sldNum" sz="quarter" idx="12"/>
          </p:nvPr>
        </p:nvSpPr>
        <p:spPr/>
        <p:txBody>
          <a:bodyPr/>
          <a:lstStyle/>
          <a:p>
            <a:fld id="{EF01845A-C5A9-4ABC-8E9C-30D5AB41BF17}" type="slidenum">
              <a:rPr lang="uk-UA" smtClean="0"/>
              <a:t>40</a:t>
            </a:fld>
            <a:endParaRPr lang="uk-UA"/>
          </a:p>
        </p:txBody>
      </p:sp>
    </p:spTree>
    <p:extLst>
      <p:ext uri="{BB962C8B-B14F-4D97-AF65-F5344CB8AC3E}">
        <p14:creationId xmlns:p14="http://schemas.microsoft.com/office/powerpoint/2010/main" val="9213536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254102" y="545778"/>
            <a:ext cx="6802804" cy="4973007"/>
          </a:xfrm>
          <a:prstGeom prst="rect">
            <a:avLst/>
          </a:prstGeom>
        </p:spPr>
      </p:pic>
      <p:sp>
        <p:nvSpPr>
          <p:cNvPr id="3" name="Номер слайда 2"/>
          <p:cNvSpPr>
            <a:spLocks noGrp="1"/>
          </p:cNvSpPr>
          <p:nvPr>
            <p:ph type="sldNum" sz="quarter" idx="12"/>
          </p:nvPr>
        </p:nvSpPr>
        <p:spPr/>
        <p:txBody>
          <a:bodyPr/>
          <a:lstStyle/>
          <a:p>
            <a:fld id="{EF01845A-C5A9-4ABC-8E9C-30D5AB41BF17}" type="slidenum">
              <a:rPr lang="uk-UA" smtClean="0"/>
              <a:t>41</a:t>
            </a:fld>
            <a:endParaRPr lang="uk-UA"/>
          </a:p>
        </p:txBody>
      </p:sp>
    </p:spTree>
    <p:extLst>
      <p:ext uri="{BB962C8B-B14F-4D97-AF65-F5344CB8AC3E}">
        <p14:creationId xmlns:p14="http://schemas.microsoft.com/office/powerpoint/2010/main" val="12614405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585181" y="382237"/>
            <a:ext cx="5915851" cy="4477375"/>
          </a:xfrm>
          <a:prstGeom prst="rect">
            <a:avLst/>
          </a:prstGeom>
        </p:spPr>
      </p:pic>
      <p:pic>
        <p:nvPicPr>
          <p:cNvPr id="3" name="Рисунок 2"/>
          <p:cNvPicPr>
            <a:picLocks noChangeAspect="1"/>
          </p:cNvPicPr>
          <p:nvPr/>
        </p:nvPicPr>
        <p:blipFill>
          <a:blip r:embed="rId3"/>
          <a:stretch>
            <a:fillRect/>
          </a:stretch>
        </p:blipFill>
        <p:spPr>
          <a:xfrm>
            <a:off x="2585181" y="4859611"/>
            <a:ext cx="5915851" cy="1458977"/>
          </a:xfrm>
          <a:prstGeom prst="rect">
            <a:avLst/>
          </a:prstGeom>
        </p:spPr>
      </p:pic>
      <p:sp>
        <p:nvSpPr>
          <p:cNvPr id="4" name="Номер слайда 3"/>
          <p:cNvSpPr>
            <a:spLocks noGrp="1"/>
          </p:cNvSpPr>
          <p:nvPr>
            <p:ph type="sldNum" sz="quarter" idx="12"/>
          </p:nvPr>
        </p:nvSpPr>
        <p:spPr/>
        <p:txBody>
          <a:bodyPr/>
          <a:lstStyle/>
          <a:p>
            <a:fld id="{EF01845A-C5A9-4ABC-8E9C-30D5AB41BF17}" type="slidenum">
              <a:rPr lang="uk-UA" smtClean="0"/>
              <a:t>42</a:t>
            </a:fld>
            <a:endParaRPr lang="uk-UA"/>
          </a:p>
        </p:txBody>
      </p:sp>
    </p:spTree>
    <p:extLst>
      <p:ext uri="{BB962C8B-B14F-4D97-AF65-F5344CB8AC3E}">
        <p14:creationId xmlns:p14="http://schemas.microsoft.com/office/powerpoint/2010/main" val="15299065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EF01845A-C5A9-4ABC-8E9C-30D5AB41BF17}" type="slidenum">
              <a:rPr lang="uk-UA" smtClean="0"/>
              <a:t>43</a:t>
            </a:fld>
            <a:endParaRPr lang="uk-UA"/>
          </a:p>
        </p:txBody>
      </p:sp>
      <p:pic>
        <p:nvPicPr>
          <p:cNvPr id="3" name="Рисунок 2"/>
          <p:cNvPicPr>
            <a:picLocks noChangeAspect="1"/>
          </p:cNvPicPr>
          <p:nvPr/>
        </p:nvPicPr>
        <p:blipFill>
          <a:blip r:embed="rId2"/>
          <a:stretch>
            <a:fillRect/>
          </a:stretch>
        </p:blipFill>
        <p:spPr>
          <a:xfrm>
            <a:off x="1079811" y="2327172"/>
            <a:ext cx="9326037" cy="2585069"/>
          </a:xfrm>
          <a:prstGeom prst="rect">
            <a:avLst/>
          </a:prstGeom>
        </p:spPr>
      </p:pic>
    </p:spTree>
    <p:extLst>
      <p:ext uri="{BB962C8B-B14F-4D97-AF65-F5344CB8AC3E}">
        <p14:creationId xmlns:p14="http://schemas.microsoft.com/office/powerpoint/2010/main" val="28449226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До складу національного багатства входять:</a:t>
            </a:r>
            <a:endParaRPr lang="uk-UA" dirty="0"/>
          </a:p>
        </p:txBody>
      </p:sp>
      <p:graphicFrame>
        <p:nvGraphicFramePr>
          <p:cNvPr id="11" name="Объект 10"/>
          <p:cNvGraphicFramePr>
            <a:graphicFrameLocks noGrp="1"/>
          </p:cNvGraphicFramePr>
          <p:nvPr>
            <p:ph idx="1"/>
            <p:extLst>
              <p:ext uri="{D42A27DB-BD31-4B8C-83A1-F6EECF244321}">
                <p14:modId xmlns:p14="http://schemas.microsoft.com/office/powerpoint/2010/main" val="88048309"/>
              </p:ext>
            </p:extLst>
          </p:nvPr>
        </p:nvGraphicFramePr>
        <p:xfrm>
          <a:off x="681038" y="2336800"/>
          <a:ext cx="10323660" cy="4276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Номер слайда 8"/>
          <p:cNvSpPr>
            <a:spLocks noGrp="1"/>
          </p:cNvSpPr>
          <p:nvPr>
            <p:ph type="sldNum" sz="quarter" idx="12"/>
          </p:nvPr>
        </p:nvSpPr>
        <p:spPr/>
        <p:txBody>
          <a:bodyPr/>
          <a:lstStyle/>
          <a:p>
            <a:fld id="{C9701479-03A7-42B7-B286-625A1A8D6B7F}" type="slidenum">
              <a:rPr lang="uk-UA" smtClean="0"/>
              <a:t>5</a:t>
            </a:fld>
            <a:endParaRPr lang="uk-UA"/>
          </a:p>
        </p:txBody>
      </p:sp>
    </p:spTree>
    <p:extLst>
      <p:ext uri="{BB962C8B-B14F-4D97-AF65-F5344CB8AC3E}">
        <p14:creationId xmlns:p14="http://schemas.microsoft.com/office/powerpoint/2010/main" val="3021620611"/>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склад </a:t>
            </a:r>
            <a:r>
              <a:rPr lang="ru-RU" dirty="0" err="1"/>
              <a:t>національного</a:t>
            </a:r>
            <a:r>
              <a:rPr lang="ru-RU" dirty="0"/>
              <a:t> </a:t>
            </a:r>
            <a:r>
              <a:rPr lang="ru-RU" dirty="0" err="1"/>
              <a:t>багатства</a:t>
            </a:r>
            <a:r>
              <a:rPr lang="ru-RU" dirty="0"/>
              <a:t> та </a:t>
            </a:r>
            <a:r>
              <a:rPr lang="ru-RU" dirty="0" err="1"/>
              <a:t>методи</a:t>
            </a:r>
            <a:r>
              <a:rPr lang="ru-RU" dirty="0"/>
              <a:t> </a:t>
            </a:r>
            <a:r>
              <a:rPr lang="ru-RU" dirty="0" err="1"/>
              <a:t>його</a:t>
            </a:r>
            <a:r>
              <a:rPr lang="ru-RU" dirty="0"/>
              <a:t> </a:t>
            </a:r>
            <a:r>
              <a:rPr lang="ru-RU" dirty="0" err="1"/>
              <a:t>обчислення</a:t>
            </a:r>
            <a:endParaRPr lang="uk-UA"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1274542849"/>
              </p:ext>
            </p:extLst>
          </p:nvPr>
        </p:nvGraphicFramePr>
        <p:xfrm>
          <a:off x="681038" y="2336800"/>
          <a:ext cx="9613900"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p:cNvSpPr>
            <a:spLocks noGrp="1"/>
          </p:cNvSpPr>
          <p:nvPr>
            <p:ph type="sldNum" sz="quarter" idx="12"/>
          </p:nvPr>
        </p:nvSpPr>
        <p:spPr/>
        <p:txBody>
          <a:bodyPr/>
          <a:lstStyle/>
          <a:p>
            <a:fld id="{C9701479-03A7-42B7-B286-625A1A8D6B7F}" type="slidenum">
              <a:rPr lang="uk-UA" smtClean="0"/>
              <a:t>6</a:t>
            </a:fld>
            <a:endParaRPr lang="uk-UA"/>
          </a:p>
        </p:txBody>
      </p:sp>
    </p:spTree>
    <p:extLst>
      <p:ext uri="{BB962C8B-B14F-4D97-AF65-F5344CB8AC3E}">
        <p14:creationId xmlns:p14="http://schemas.microsoft.com/office/powerpoint/2010/main" val="4040019406"/>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коли баланс складається для країни у цілому і в його структурі виділяють (СНР):</a:t>
            </a:r>
            <a:endParaRPr lang="uk-UA" dirty="0"/>
          </a:p>
        </p:txBody>
      </p:sp>
      <p:sp>
        <p:nvSpPr>
          <p:cNvPr id="3" name="Текст 2"/>
          <p:cNvSpPr>
            <a:spLocks noGrp="1"/>
          </p:cNvSpPr>
          <p:nvPr>
            <p:ph type="body" idx="1"/>
          </p:nvPr>
        </p:nvSpPr>
        <p:spPr>
          <a:xfrm>
            <a:off x="660945" y="2179674"/>
            <a:ext cx="4474203" cy="733461"/>
          </a:xfrm>
        </p:spPr>
        <p:style>
          <a:lnRef idx="0">
            <a:schemeClr val="accent1"/>
          </a:lnRef>
          <a:fillRef idx="3">
            <a:schemeClr val="accent1"/>
          </a:fillRef>
          <a:effectRef idx="3">
            <a:schemeClr val="accent1"/>
          </a:effectRef>
          <a:fontRef idx="minor">
            <a:schemeClr val="lt1"/>
          </a:fontRef>
        </p:style>
        <p:txBody>
          <a:bodyPr/>
          <a:lstStyle/>
          <a:p>
            <a:pPr algn="ctr"/>
            <a:r>
              <a:rPr lang="uk-UA" dirty="0" smtClean="0"/>
              <a:t>Фінансові активи </a:t>
            </a:r>
            <a:br>
              <a:rPr lang="uk-UA" dirty="0" smtClean="0"/>
            </a:br>
            <a:r>
              <a:rPr lang="uk-UA" dirty="0" smtClean="0"/>
              <a:t>і пасиви включать</a:t>
            </a:r>
            <a:endParaRPr lang="uk-UA" dirty="0"/>
          </a:p>
        </p:txBody>
      </p:sp>
      <p:sp>
        <p:nvSpPr>
          <p:cNvPr id="4" name="Текст 3"/>
          <p:cNvSpPr>
            <a:spLocks noGrp="1"/>
          </p:cNvSpPr>
          <p:nvPr>
            <p:ph type="body" sz="half" idx="15"/>
          </p:nvPr>
        </p:nvSpPr>
        <p:spPr>
          <a:xfrm>
            <a:off x="680321" y="3022673"/>
            <a:ext cx="4444572" cy="2913513"/>
          </a:xfrm>
        </p:spPr>
        <p:txBody>
          <a:bodyPr>
            <a:normAutofit lnSpcReduction="10000"/>
          </a:bodyPr>
          <a:lstStyle/>
          <a:p>
            <a:pPr marL="285750" indent="-285750">
              <a:buFont typeface="Wingdings" panose="05000000000000000000" pitchFamily="2" charset="2"/>
              <a:buChar char="Ø"/>
            </a:pPr>
            <a:r>
              <a:rPr lang="uk-UA" dirty="0" smtClean="0"/>
              <a:t>монетарне </a:t>
            </a:r>
            <a:r>
              <a:rPr lang="uk-UA" dirty="0"/>
              <a:t>золото та </a:t>
            </a:r>
            <a:r>
              <a:rPr lang="en-US" dirty="0" smtClean="0"/>
              <a:t>SDR</a:t>
            </a:r>
            <a:r>
              <a:rPr lang="uk-UA" dirty="0" smtClean="0"/>
              <a:t> (</a:t>
            </a:r>
            <a:r>
              <a:rPr lang="uk-UA" b="1" dirty="0" err="1" smtClean="0"/>
              <a:t>спеціа́льні</a:t>
            </a:r>
            <a:r>
              <a:rPr lang="uk-UA" b="1" dirty="0" smtClean="0"/>
              <a:t> </a:t>
            </a:r>
            <a:r>
              <a:rPr lang="uk-UA" b="1" dirty="0"/>
              <a:t>права́ </a:t>
            </a:r>
            <a:r>
              <a:rPr lang="uk-UA" b="1" dirty="0" err="1" smtClean="0"/>
              <a:t>запози́чення</a:t>
            </a:r>
            <a:r>
              <a:rPr lang="en-US" dirty="0"/>
              <a:t> — </a:t>
            </a:r>
            <a:r>
              <a:rPr lang="uk-UA" dirty="0"/>
              <a:t>резервний та платіжний засіб, що </a:t>
            </a:r>
            <a:r>
              <a:rPr lang="uk-UA" dirty="0" err="1"/>
              <a:t>емітується</a:t>
            </a:r>
            <a:r>
              <a:rPr lang="uk-UA" dirty="0"/>
              <a:t> </a:t>
            </a:r>
            <a:r>
              <a:rPr lang="uk-UA" dirty="0" smtClean="0"/>
              <a:t>МВФ, існує </a:t>
            </a:r>
            <a:r>
              <a:rPr lang="uk-UA" dirty="0"/>
              <a:t>лише в безготівковій формі у вигляді записів на банківських </a:t>
            </a:r>
            <a:r>
              <a:rPr lang="uk-UA" dirty="0" smtClean="0"/>
              <a:t>рахунках)</a:t>
            </a:r>
            <a:r>
              <a:rPr lang="en-US" dirty="0" smtClean="0"/>
              <a:t>; </a:t>
            </a:r>
            <a:endParaRPr lang="uk-UA" dirty="0" smtClean="0"/>
          </a:p>
          <a:p>
            <a:pPr marL="285750" indent="-285750">
              <a:buFont typeface="Wingdings" panose="05000000000000000000" pitchFamily="2" charset="2"/>
              <a:buChar char="Ø"/>
            </a:pPr>
            <a:r>
              <a:rPr lang="uk-UA" dirty="0" smtClean="0"/>
              <a:t>готівкову </a:t>
            </a:r>
            <a:r>
              <a:rPr lang="uk-UA" dirty="0"/>
              <a:t>валюту та депозити; </a:t>
            </a:r>
            <a:endParaRPr lang="uk-UA" dirty="0" smtClean="0"/>
          </a:p>
          <a:p>
            <a:pPr marL="285750" indent="-285750">
              <a:buFont typeface="Wingdings" panose="05000000000000000000" pitchFamily="2" charset="2"/>
              <a:buChar char="Ø"/>
            </a:pPr>
            <a:r>
              <a:rPr lang="uk-UA" dirty="0" smtClean="0"/>
              <a:t>цінні </a:t>
            </a:r>
            <a:r>
              <a:rPr lang="uk-UA" dirty="0"/>
              <a:t>папери (окрім акцій); </a:t>
            </a:r>
            <a:endParaRPr lang="uk-UA" dirty="0" smtClean="0"/>
          </a:p>
          <a:p>
            <a:pPr marL="285750" indent="-285750">
              <a:buFont typeface="Wingdings" panose="05000000000000000000" pitchFamily="2" charset="2"/>
              <a:buChar char="Ø"/>
            </a:pPr>
            <a:r>
              <a:rPr lang="uk-UA" dirty="0" smtClean="0"/>
              <a:t>акції </a:t>
            </a:r>
            <a:r>
              <a:rPr lang="uk-UA" dirty="0"/>
              <a:t>та інші форми участі у капіталі; </a:t>
            </a:r>
            <a:endParaRPr lang="uk-UA" dirty="0" smtClean="0"/>
          </a:p>
          <a:p>
            <a:pPr marL="285750" indent="-285750">
              <a:buFont typeface="Wingdings" panose="05000000000000000000" pitchFamily="2" charset="2"/>
              <a:buChar char="Ø"/>
            </a:pPr>
            <a:r>
              <a:rPr lang="uk-UA" dirty="0" smtClean="0"/>
              <a:t>кредити </a:t>
            </a:r>
            <a:r>
              <a:rPr lang="uk-UA" dirty="0"/>
              <a:t>та позики; </a:t>
            </a:r>
            <a:endParaRPr lang="uk-UA" dirty="0" smtClean="0"/>
          </a:p>
          <a:p>
            <a:pPr marL="285750" indent="-285750">
              <a:buFont typeface="Wingdings" panose="05000000000000000000" pitchFamily="2" charset="2"/>
              <a:buChar char="Ø"/>
            </a:pPr>
            <a:r>
              <a:rPr lang="uk-UA" dirty="0" smtClean="0"/>
              <a:t>страхові </a:t>
            </a:r>
            <a:r>
              <a:rPr lang="uk-UA" dirty="0"/>
              <a:t>технічні резерви; </a:t>
            </a:r>
            <a:endParaRPr lang="uk-UA" dirty="0" smtClean="0"/>
          </a:p>
          <a:p>
            <a:pPr marL="285750" indent="-285750">
              <a:buFont typeface="Wingdings" panose="05000000000000000000" pitchFamily="2" charset="2"/>
              <a:buChar char="Ø"/>
            </a:pPr>
            <a:r>
              <a:rPr lang="uk-UA" dirty="0" smtClean="0"/>
              <a:t>дебіторську </a:t>
            </a:r>
            <a:r>
              <a:rPr lang="uk-UA" dirty="0"/>
              <a:t>та кредиторську заборгованість.</a:t>
            </a:r>
            <a:endParaRPr lang="uk-UA" dirty="0"/>
          </a:p>
        </p:txBody>
      </p:sp>
      <p:sp>
        <p:nvSpPr>
          <p:cNvPr id="5" name="Текст 4"/>
          <p:cNvSpPr>
            <a:spLocks noGrp="1"/>
          </p:cNvSpPr>
          <p:nvPr>
            <p:ph type="body" sz="quarter" idx="3"/>
          </p:nvPr>
        </p:nvSpPr>
        <p:spPr>
          <a:xfrm>
            <a:off x="5326912" y="2179674"/>
            <a:ext cx="6060558" cy="733461"/>
          </a:xfrm>
        </p:spPr>
        <p:style>
          <a:lnRef idx="0">
            <a:schemeClr val="accent2"/>
          </a:lnRef>
          <a:fillRef idx="3">
            <a:schemeClr val="accent2"/>
          </a:fillRef>
          <a:effectRef idx="3">
            <a:schemeClr val="accent2"/>
          </a:effectRef>
          <a:fontRef idx="minor">
            <a:schemeClr val="lt1"/>
          </a:fontRef>
        </p:style>
        <p:txBody>
          <a:bodyPr anchor="ctr"/>
          <a:lstStyle/>
          <a:p>
            <a:pPr algn="ctr"/>
            <a:r>
              <a:rPr lang="uk-UA" dirty="0"/>
              <a:t>Нефінансові активи</a:t>
            </a:r>
            <a:endParaRPr lang="uk-UA" dirty="0"/>
          </a:p>
        </p:txBody>
      </p:sp>
      <p:sp>
        <p:nvSpPr>
          <p:cNvPr id="6" name="Текст 5"/>
          <p:cNvSpPr>
            <a:spLocks noGrp="1"/>
          </p:cNvSpPr>
          <p:nvPr>
            <p:ph type="body" sz="half" idx="16"/>
          </p:nvPr>
        </p:nvSpPr>
        <p:spPr>
          <a:xfrm>
            <a:off x="5316357" y="3022673"/>
            <a:ext cx="6060558" cy="2913513"/>
          </a:xfrm>
        </p:spPr>
        <p:txBody>
          <a:bodyPr>
            <a:normAutofit/>
          </a:bodyPr>
          <a:lstStyle/>
          <a:p>
            <a:r>
              <a:rPr lang="ru-RU" sz="1600" dirty="0" err="1"/>
              <a:t>об’єкти</a:t>
            </a:r>
            <a:r>
              <a:rPr lang="ru-RU" sz="1600" dirty="0"/>
              <a:t>, </a:t>
            </a:r>
            <a:r>
              <a:rPr lang="ru-RU" sz="1600" dirty="0" err="1"/>
              <a:t>що</a:t>
            </a:r>
            <a:r>
              <a:rPr lang="ru-RU" sz="1600" dirty="0"/>
              <a:t> </a:t>
            </a:r>
            <a:r>
              <a:rPr lang="ru-RU" sz="1600" dirty="0" err="1"/>
              <a:t>знаходяться</a:t>
            </a:r>
            <a:r>
              <a:rPr lang="ru-RU" sz="1600" dirty="0"/>
              <a:t> у </a:t>
            </a:r>
            <a:r>
              <a:rPr lang="ru-RU" sz="1600" dirty="0" err="1"/>
              <a:t>володінні</a:t>
            </a:r>
            <a:r>
              <a:rPr lang="ru-RU" sz="1600" dirty="0"/>
              <a:t> </a:t>
            </a:r>
            <a:r>
              <a:rPr lang="ru-RU" sz="1600" dirty="0" err="1"/>
              <a:t>господарюючих</a:t>
            </a:r>
            <a:r>
              <a:rPr lang="ru-RU" sz="1600" dirty="0"/>
              <a:t> </a:t>
            </a:r>
            <a:r>
              <a:rPr lang="ru-RU" sz="1600" dirty="0" err="1"/>
              <a:t>суб’єктів</a:t>
            </a:r>
            <a:r>
              <a:rPr lang="ru-RU" sz="1600" dirty="0"/>
              <a:t> та </a:t>
            </a:r>
            <a:r>
              <a:rPr lang="ru-RU" sz="1600" dirty="0" err="1"/>
              <a:t>приносять</a:t>
            </a:r>
            <a:r>
              <a:rPr lang="ru-RU" sz="1600" dirty="0"/>
              <a:t> </a:t>
            </a:r>
            <a:r>
              <a:rPr lang="ru-RU" sz="1600" dirty="0" err="1"/>
              <a:t>їм</a:t>
            </a:r>
            <a:r>
              <a:rPr lang="ru-RU" sz="1600" dirty="0"/>
              <a:t> </a:t>
            </a:r>
            <a:r>
              <a:rPr lang="ru-RU" sz="1600" dirty="0" err="1"/>
              <a:t>реальні</a:t>
            </a:r>
            <a:r>
              <a:rPr lang="ru-RU" sz="1600" dirty="0"/>
              <a:t> </a:t>
            </a:r>
            <a:r>
              <a:rPr lang="ru-RU" sz="1600" dirty="0" err="1"/>
              <a:t>або</a:t>
            </a:r>
            <a:r>
              <a:rPr lang="ru-RU" sz="1600" dirty="0"/>
              <a:t> </a:t>
            </a:r>
            <a:r>
              <a:rPr lang="ru-RU" sz="1600" dirty="0" err="1"/>
              <a:t>потенційні</a:t>
            </a:r>
            <a:r>
              <a:rPr lang="ru-RU" sz="1600" dirty="0"/>
              <a:t> </a:t>
            </a:r>
            <a:r>
              <a:rPr lang="ru-RU" sz="1600" dirty="0" err="1" smtClean="0"/>
              <a:t>вигоди</a:t>
            </a:r>
            <a:r>
              <a:rPr lang="uk-UA" sz="1600" dirty="0" smtClean="0"/>
              <a:t>:</a:t>
            </a:r>
            <a:endParaRPr lang="uk-UA" sz="1600" dirty="0" smtClean="0"/>
          </a:p>
          <a:p>
            <a:pPr marL="285750" indent="-285750">
              <a:buFont typeface="Wingdings" panose="05000000000000000000" pitchFamily="2" charset="2"/>
              <a:buChar char="Ø"/>
            </a:pPr>
            <a:r>
              <a:rPr lang="uk-UA" sz="1600" dirty="0" smtClean="0"/>
              <a:t>вироблені активи - </a:t>
            </a:r>
            <a:r>
              <a:rPr lang="ru-RU" sz="1600" dirty="0" err="1"/>
              <a:t>створюються</a:t>
            </a:r>
            <a:r>
              <a:rPr lang="ru-RU" sz="1600" dirty="0"/>
              <a:t> в </a:t>
            </a:r>
            <a:r>
              <a:rPr lang="ru-RU" sz="1600" dirty="0" err="1"/>
              <a:t>результаті</a:t>
            </a:r>
            <a:r>
              <a:rPr lang="ru-RU" sz="1600" dirty="0"/>
              <a:t> </a:t>
            </a:r>
            <a:r>
              <a:rPr lang="ru-RU" sz="1600" dirty="0" err="1"/>
              <a:t>виробничих</a:t>
            </a:r>
            <a:r>
              <a:rPr lang="ru-RU" sz="1600" dirty="0"/>
              <a:t> </a:t>
            </a:r>
            <a:r>
              <a:rPr lang="ru-RU" sz="1600" dirty="0" err="1"/>
              <a:t>процесів</a:t>
            </a:r>
            <a:r>
              <a:rPr lang="ru-RU" sz="1600" dirty="0"/>
              <a:t> (</a:t>
            </a:r>
            <a:r>
              <a:rPr lang="ru-RU" sz="1600" dirty="0" err="1"/>
              <a:t>основні</a:t>
            </a:r>
            <a:r>
              <a:rPr lang="ru-RU" sz="1600" dirty="0"/>
              <a:t> </a:t>
            </a:r>
            <a:r>
              <a:rPr lang="ru-RU" sz="1600" dirty="0" err="1"/>
              <a:t>фонди</a:t>
            </a:r>
            <a:r>
              <a:rPr lang="ru-RU" sz="1600" dirty="0"/>
              <a:t>, запаси </a:t>
            </a:r>
            <a:r>
              <a:rPr lang="ru-RU" sz="1600" dirty="0" err="1"/>
              <a:t>матеріальних</a:t>
            </a:r>
            <a:r>
              <a:rPr lang="ru-RU" sz="1600" dirty="0"/>
              <a:t> </a:t>
            </a:r>
            <a:r>
              <a:rPr lang="ru-RU" sz="1600" dirty="0" err="1"/>
              <a:t>оборотних</a:t>
            </a:r>
            <a:r>
              <a:rPr lang="ru-RU" sz="1600" dirty="0"/>
              <a:t> </a:t>
            </a:r>
            <a:r>
              <a:rPr lang="ru-RU" sz="1600" dirty="0" err="1"/>
              <a:t>коштів</a:t>
            </a:r>
            <a:r>
              <a:rPr lang="ru-RU" sz="1600" dirty="0"/>
              <a:t>)</a:t>
            </a:r>
            <a:r>
              <a:rPr lang="uk-UA" sz="1600" dirty="0" smtClean="0"/>
              <a:t>, </a:t>
            </a:r>
            <a:endParaRPr lang="uk-UA" sz="1600" dirty="0" smtClean="0"/>
          </a:p>
          <a:p>
            <a:pPr marL="285750" indent="-285750">
              <a:buFont typeface="Wingdings" panose="05000000000000000000" pitchFamily="2" charset="2"/>
              <a:buChar char="Ø"/>
            </a:pPr>
            <a:r>
              <a:rPr lang="uk-UA" sz="1600" dirty="0" smtClean="0"/>
              <a:t>невироблені </a:t>
            </a:r>
            <a:r>
              <a:rPr lang="uk-UA" sz="1600" dirty="0"/>
              <a:t>активи - не є результатом процесу </a:t>
            </a:r>
            <a:r>
              <a:rPr lang="uk-UA" sz="1600" dirty="0" smtClean="0"/>
              <a:t>виробництва: </a:t>
            </a:r>
          </a:p>
          <a:p>
            <a:pPr marL="742950" lvl="1" indent="-285750">
              <a:buFont typeface="Wingdings" panose="05000000000000000000" pitchFamily="2" charset="2"/>
              <a:buChar char="§"/>
            </a:pPr>
            <a:r>
              <a:rPr lang="uk-UA" sz="1400" dirty="0"/>
              <a:t>м</a:t>
            </a:r>
            <a:r>
              <a:rPr lang="uk-UA" sz="1400" dirty="0" smtClean="0"/>
              <a:t>атеріальні </a:t>
            </a:r>
            <a:r>
              <a:rPr lang="uk-UA" sz="1400" dirty="0"/>
              <a:t>невиробничі активи – це земля, водні ресурси, надра. </a:t>
            </a:r>
            <a:endParaRPr lang="uk-UA" sz="1400" dirty="0" smtClean="0"/>
          </a:p>
          <a:p>
            <a:pPr marL="742950" lvl="1" indent="-285750">
              <a:buFont typeface="Wingdings" panose="05000000000000000000" pitchFamily="2" charset="2"/>
              <a:buChar char="§"/>
            </a:pPr>
            <a:r>
              <a:rPr lang="uk-UA" sz="1400" dirty="0" smtClean="0"/>
              <a:t>нематеріальні </a:t>
            </a:r>
            <a:r>
              <a:rPr lang="uk-UA" sz="1400" dirty="0"/>
              <a:t>невиробничі активи – патенти, авторські права </a:t>
            </a:r>
            <a:r>
              <a:rPr lang="uk-UA" sz="1400" dirty="0" smtClean="0"/>
              <a:t>тощо.</a:t>
            </a:r>
            <a:r>
              <a:rPr lang="uk-UA" sz="1400" dirty="0" smtClean="0"/>
              <a:t> </a:t>
            </a:r>
            <a:endParaRPr lang="uk-UA" sz="1400" dirty="0" smtClean="0"/>
          </a:p>
        </p:txBody>
      </p:sp>
      <p:sp>
        <p:nvSpPr>
          <p:cNvPr id="9" name="Номер слайда 8"/>
          <p:cNvSpPr>
            <a:spLocks noGrp="1"/>
          </p:cNvSpPr>
          <p:nvPr>
            <p:ph type="sldNum" sz="quarter" idx="12"/>
          </p:nvPr>
        </p:nvSpPr>
        <p:spPr/>
        <p:txBody>
          <a:bodyPr/>
          <a:lstStyle/>
          <a:p>
            <a:fld id="{C9701479-03A7-42B7-B286-625A1A8D6B7F}" type="slidenum">
              <a:rPr lang="uk-UA" smtClean="0"/>
              <a:t>7</a:t>
            </a:fld>
            <a:endParaRPr lang="uk-UA"/>
          </a:p>
        </p:txBody>
      </p:sp>
    </p:spTree>
    <p:extLst>
      <p:ext uri="{BB962C8B-B14F-4D97-AF65-F5344CB8AC3E}">
        <p14:creationId xmlns:p14="http://schemas.microsoft.com/office/powerpoint/2010/main" val="1099825508"/>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Вітчизняна методика підрахунку НБ (</a:t>
            </a:r>
            <a:r>
              <a:rPr lang="uk-UA" dirty="0" smtClean="0"/>
              <a:t>не враховує нагромадженого досвіду, знань та кваліфікації робітників</a:t>
            </a:r>
            <a:r>
              <a:rPr lang="uk-UA" dirty="0" smtClean="0"/>
              <a:t>)</a:t>
            </a:r>
            <a:endParaRPr lang="uk-UA" dirty="0"/>
          </a:p>
        </p:txBody>
      </p:sp>
      <p:sp>
        <p:nvSpPr>
          <p:cNvPr id="30" name="Текст 29"/>
          <p:cNvSpPr>
            <a:spLocks noGrp="1"/>
          </p:cNvSpPr>
          <p:nvPr>
            <p:ph type="body" idx="1"/>
          </p:nvPr>
        </p:nvSpPr>
        <p:spPr>
          <a:xfrm>
            <a:off x="159488" y="2336873"/>
            <a:ext cx="3571492" cy="576262"/>
          </a:xfrm>
        </p:spPr>
        <p:style>
          <a:lnRef idx="1">
            <a:schemeClr val="accent4"/>
          </a:lnRef>
          <a:fillRef idx="3">
            <a:schemeClr val="accent4"/>
          </a:fillRef>
          <a:effectRef idx="2">
            <a:schemeClr val="accent4"/>
          </a:effectRef>
          <a:fontRef idx="minor">
            <a:schemeClr val="lt1"/>
          </a:fontRef>
        </p:style>
        <p:txBody>
          <a:bodyPr/>
          <a:lstStyle/>
          <a:p>
            <a:r>
              <a:rPr lang="uk-UA" sz="2000" dirty="0"/>
              <a:t>фонди виробничого призначення</a:t>
            </a:r>
          </a:p>
        </p:txBody>
      </p:sp>
      <p:sp>
        <p:nvSpPr>
          <p:cNvPr id="33" name="Текст 32"/>
          <p:cNvSpPr>
            <a:spLocks noGrp="1"/>
          </p:cNvSpPr>
          <p:nvPr>
            <p:ph type="body" sz="half" idx="15"/>
          </p:nvPr>
        </p:nvSpPr>
        <p:spPr>
          <a:xfrm>
            <a:off x="0" y="3022672"/>
            <a:ext cx="3945469" cy="2913513"/>
          </a:xfrm>
        </p:spPr>
        <p:txBody>
          <a:bodyPr>
            <a:noAutofit/>
          </a:bodyPr>
          <a:lstStyle/>
          <a:p>
            <a:pPr marL="285750" indent="-285750">
              <a:buFont typeface="Wingdings" panose="05000000000000000000" pitchFamily="2" charset="2"/>
              <a:buChar char="Ø"/>
            </a:pPr>
            <a:r>
              <a:rPr lang="uk-UA" dirty="0"/>
              <a:t>основні виробничі фонди (виробничі будівлі та споруди, машини, устаткування, транспортні </a:t>
            </a:r>
            <a:r>
              <a:rPr lang="uk-UA" dirty="0" smtClean="0"/>
              <a:t>механізми); </a:t>
            </a:r>
          </a:p>
          <a:p>
            <a:pPr marL="285750" indent="-285750">
              <a:buFont typeface="Wingdings" panose="05000000000000000000" pitchFamily="2" charset="2"/>
              <a:buChar char="Ø"/>
            </a:pPr>
            <a:r>
              <a:rPr lang="uk-UA" dirty="0" smtClean="0"/>
              <a:t>запаси </a:t>
            </a:r>
            <a:r>
              <a:rPr lang="uk-UA" dirty="0"/>
              <a:t>матеріальних оборотних фондів у виробничій сфері (запаси сировини, палива, матеріалів, незавершене будівництво) та готову продукцію виробництва засобів виробництва на складах підприємства, комерційних установ, у дорозі; </a:t>
            </a:r>
            <a:endParaRPr lang="uk-UA" dirty="0" smtClean="0"/>
          </a:p>
          <a:p>
            <a:pPr marL="285750" indent="-285750">
              <a:buFont typeface="Wingdings" panose="05000000000000000000" pitchFamily="2" charset="2"/>
              <a:buChar char="Ø"/>
            </a:pPr>
            <a:r>
              <a:rPr lang="uk-UA" dirty="0" smtClean="0"/>
              <a:t>суспільні </a:t>
            </a:r>
            <a:r>
              <a:rPr lang="uk-UA" dirty="0"/>
              <a:t>резерви засобів виробництва (предмети праці, матеріали</a:t>
            </a:r>
            <a:r>
              <a:rPr lang="uk-UA" dirty="0" smtClean="0"/>
              <a:t>);</a:t>
            </a:r>
          </a:p>
          <a:p>
            <a:pPr marL="285750" indent="-285750">
              <a:buFont typeface="Wingdings" panose="05000000000000000000" pitchFamily="2" charset="2"/>
              <a:buChar char="Ø"/>
            </a:pPr>
            <a:r>
              <a:rPr lang="uk-UA" dirty="0" smtClean="0"/>
              <a:t>нагромаджені </a:t>
            </a:r>
            <a:r>
              <a:rPr lang="uk-UA" dirty="0"/>
              <a:t>матеріальні та трудові витрати на поліпшення земель, лісів, інших природних ресурсів;</a:t>
            </a:r>
          </a:p>
        </p:txBody>
      </p:sp>
      <p:sp>
        <p:nvSpPr>
          <p:cNvPr id="31" name="Текст 30"/>
          <p:cNvSpPr>
            <a:spLocks noGrp="1"/>
          </p:cNvSpPr>
          <p:nvPr>
            <p:ph type="body" sz="quarter" idx="3"/>
          </p:nvPr>
        </p:nvSpPr>
        <p:spPr>
          <a:xfrm>
            <a:off x="3956024" y="2336873"/>
            <a:ext cx="5028409" cy="576262"/>
          </a:xfrm>
        </p:spPr>
        <p:style>
          <a:lnRef idx="1">
            <a:schemeClr val="accent3"/>
          </a:lnRef>
          <a:fillRef idx="3">
            <a:schemeClr val="accent3"/>
          </a:fillRef>
          <a:effectRef idx="2">
            <a:schemeClr val="accent3"/>
          </a:effectRef>
          <a:fontRef idx="minor">
            <a:schemeClr val="lt1"/>
          </a:fontRef>
        </p:style>
        <p:txBody>
          <a:bodyPr anchor="ctr"/>
          <a:lstStyle/>
          <a:p>
            <a:r>
              <a:rPr lang="uk-UA" sz="2000" dirty="0"/>
              <a:t>фонди невиробничого призначення</a:t>
            </a:r>
          </a:p>
        </p:txBody>
      </p:sp>
      <p:sp>
        <p:nvSpPr>
          <p:cNvPr id="34" name="Текст 33"/>
          <p:cNvSpPr>
            <a:spLocks noGrp="1"/>
          </p:cNvSpPr>
          <p:nvPr>
            <p:ph type="body" sz="half" idx="16"/>
          </p:nvPr>
        </p:nvSpPr>
        <p:spPr>
          <a:xfrm>
            <a:off x="3945469" y="3022673"/>
            <a:ext cx="5028409" cy="2913513"/>
          </a:xfrm>
        </p:spPr>
        <p:txBody>
          <a:bodyPr>
            <a:noAutofit/>
          </a:bodyPr>
          <a:lstStyle/>
          <a:p>
            <a:pPr marL="285750" indent="-285750">
              <a:buFont typeface="Wingdings" panose="05000000000000000000" pitchFamily="2" charset="2"/>
              <a:buChar char="Ø"/>
            </a:pPr>
            <a:r>
              <a:rPr lang="uk-UA" dirty="0" smtClean="0"/>
              <a:t>фонд особистого споживання населення (основні невиробничі фонди установ охорони здоров’я, народної освіти, побутових послуг, культурного обслуговування, спорту, житловий фонд; предмети споживання на складах підприємства, у торгівлі, в особистих підсобних господарствах, у дорозі; особисте майно населення предмети тривалого користування); суспільні резерви предметів споживання; </a:t>
            </a:r>
          </a:p>
          <a:p>
            <a:pPr marL="285750" indent="-285750">
              <a:buFont typeface="Wingdings" panose="05000000000000000000" pitchFamily="2" charset="2"/>
              <a:buChar char="Ø"/>
            </a:pPr>
            <a:r>
              <a:rPr lang="uk-UA" dirty="0" smtClean="0"/>
              <a:t>фонд суспільного невиробничого споживання (основні фонди наукових установ, установ державного управління, фінансової системи, політичних та громадських організацій, основні фонди воєнних установ та організацій; запаси воєнного майна і резерви.</a:t>
            </a:r>
            <a:endParaRPr lang="uk-UA" dirty="0"/>
          </a:p>
        </p:txBody>
      </p:sp>
      <p:sp>
        <p:nvSpPr>
          <p:cNvPr id="32" name="Текст 31"/>
          <p:cNvSpPr>
            <a:spLocks noGrp="1"/>
          </p:cNvSpPr>
          <p:nvPr>
            <p:ph type="body" sz="quarter" idx="13"/>
          </p:nvPr>
        </p:nvSpPr>
        <p:spPr>
          <a:xfrm>
            <a:off x="9186530" y="2336873"/>
            <a:ext cx="2697076" cy="576262"/>
          </a:xfrm>
        </p:spPr>
        <p:style>
          <a:lnRef idx="1">
            <a:schemeClr val="accent5"/>
          </a:lnRef>
          <a:fillRef idx="3">
            <a:schemeClr val="accent5"/>
          </a:fillRef>
          <a:effectRef idx="2">
            <a:schemeClr val="accent5"/>
          </a:effectRef>
          <a:fontRef idx="minor">
            <a:schemeClr val="lt1"/>
          </a:fontRef>
        </p:style>
        <p:txBody>
          <a:bodyPr anchor="ctr"/>
          <a:lstStyle/>
          <a:p>
            <a:pPr algn="ctr"/>
            <a:r>
              <a:rPr lang="uk-UA" dirty="0"/>
              <a:t>природні ресурси</a:t>
            </a:r>
          </a:p>
        </p:txBody>
      </p:sp>
      <p:sp>
        <p:nvSpPr>
          <p:cNvPr id="35" name="Текст 34"/>
          <p:cNvSpPr>
            <a:spLocks noGrp="1"/>
          </p:cNvSpPr>
          <p:nvPr>
            <p:ph type="body" sz="half" idx="17"/>
          </p:nvPr>
        </p:nvSpPr>
        <p:spPr>
          <a:xfrm>
            <a:off x="9186530" y="3022673"/>
            <a:ext cx="2697076" cy="2913513"/>
          </a:xfrm>
        </p:spPr>
        <p:txBody>
          <a:bodyPr/>
          <a:lstStyle/>
          <a:p>
            <a:r>
              <a:rPr lang="uk-UA" dirty="0"/>
              <a:t>в тій частині, що доступна впливу суспільного виробництва і при певному рівні продуктивних сил безпосередньо може бути джерелом для матеріального виробництва (сільськогосподарські угіддя, ліси, корисні копалини, гідроенергетичні ресурси)</a:t>
            </a:r>
          </a:p>
        </p:txBody>
      </p:sp>
      <p:sp>
        <p:nvSpPr>
          <p:cNvPr id="9" name="Номер слайда 8"/>
          <p:cNvSpPr>
            <a:spLocks noGrp="1"/>
          </p:cNvSpPr>
          <p:nvPr>
            <p:ph type="sldNum" sz="quarter" idx="12"/>
          </p:nvPr>
        </p:nvSpPr>
        <p:spPr/>
        <p:txBody>
          <a:bodyPr/>
          <a:lstStyle/>
          <a:p>
            <a:fld id="{C9701479-03A7-42B7-B286-625A1A8D6B7F}" type="slidenum">
              <a:rPr lang="uk-UA" smtClean="0"/>
              <a:t>8</a:t>
            </a:fld>
            <a:endParaRPr lang="uk-UA"/>
          </a:p>
        </p:txBody>
      </p:sp>
    </p:spTree>
    <p:extLst>
      <p:ext uri="{BB962C8B-B14F-4D97-AF65-F5344CB8AC3E}">
        <p14:creationId xmlns:p14="http://schemas.microsoft.com/office/powerpoint/2010/main" val="1461010731"/>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a:t>2. Система потенціалів національної </a:t>
            </a:r>
            <a:r>
              <a:rPr lang="uk-UA" dirty="0" smtClean="0"/>
              <a:t>економіки</a:t>
            </a:r>
            <a:endParaRPr lang="uk-UA" dirty="0"/>
          </a:p>
        </p:txBody>
      </p:sp>
      <p:sp>
        <p:nvSpPr>
          <p:cNvPr id="3" name="Текст 2"/>
          <p:cNvSpPr>
            <a:spLocks noGrp="1"/>
          </p:cNvSpPr>
          <p:nvPr>
            <p:ph type="body" idx="1"/>
          </p:nvPr>
        </p:nvSpPr>
        <p:spPr/>
        <p:txBody>
          <a:bodyPr/>
          <a:lstStyle/>
          <a:p>
            <a:r>
              <a:rPr lang="uk-UA" dirty="0"/>
              <a:t>економічний потенціал - сукупна здатність наявних економічних ресурсів забезпечити виробництво максимально можливого обсягу продукції, що складає потреби суспільства на певному етапі його розвитку</a:t>
            </a:r>
            <a:endParaRPr lang="uk-UA" dirty="0"/>
          </a:p>
        </p:txBody>
      </p:sp>
      <p:sp>
        <p:nvSpPr>
          <p:cNvPr id="4" name="Номер слайда 3"/>
          <p:cNvSpPr>
            <a:spLocks noGrp="1"/>
          </p:cNvSpPr>
          <p:nvPr>
            <p:ph type="sldNum" sz="quarter" idx="12"/>
          </p:nvPr>
        </p:nvSpPr>
        <p:spPr/>
        <p:txBody>
          <a:bodyPr/>
          <a:lstStyle/>
          <a:p>
            <a:fld id="{C9701479-03A7-42B7-B286-625A1A8D6B7F}" type="slidenum">
              <a:rPr lang="uk-UA" smtClean="0"/>
              <a:t>9</a:t>
            </a:fld>
            <a:endParaRPr lang="uk-UA"/>
          </a:p>
        </p:txBody>
      </p:sp>
    </p:spTree>
    <p:extLst>
      <p:ext uri="{BB962C8B-B14F-4D97-AF65-F5344CB8AC3E}">
        <p14:creationId xmlns:p14="http://schemas.microsoft.com/office/powerpoint/2010/main" val="933646039"/>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Берлин">
  <a:themeElements>
    <a:clrScheme name="Берлин">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Берлин">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Берлин">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Берлин</Template>
  <TotalTime>5836</TotalTime>
  <Words>2268</Words>
  <Application>Microsoft Office PowerPoint</Application>
  <PresentationFormat>Широкоэкранный</PresentationFormat>
  <Paragraphs>204</Paragraphs>
  <Slides>43</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43</vt:i4>
      </vt:variant>
    </vt:vector>
  </HeadingPairs>
  <TitlesOfParts>
    <vt:vector size="50" baseType="lpstr">
      <vt:lpstr>Arial</vt:lpstr>
      <vt:lpstr>Calibri</vt:lpstr>
      <vt:lpstr>Times New Roman</vt:lpstr>
      <vt:lpstr>Trebuchet MS</vt:lpstr>
      <vt:lpstr>Verdana</vt:lpstr>
      <vt:lpstr>Wingdings</vt:lpstr>
      <vt:lpstr>Берлин</vt:lpstr>
      <vt:lpstr>Потенціал національної економіки</vt:lpstr>
      <vt:lpstr>1. Національне багатство та його складові. 2. Система потенціалів національної економіки.  3. Народонаселення та його роль у розвитку і територіальній організації національної економіки. 4. Динаміка чисельності, її національний та віковий склад. 5. Демографічна ситуація та її регіональні особливості. 6. Трудоресурсна ситуація, ринок праці і забезпечення продуктивної зайнятості.</vt:lpstr>
      <vt:lpstr>1. Національне багатство</vt:lpstr>
      <vt:lpstr>Форми національного багатства</vt:lpstr>
      <vt:lpstr>До складу національного багатства входять:</vt:lpstr>
      <vt:lpstr>склад національного багатства та методи його обчислення</vt:lpstr>
      <vt:lpstr>коли баланс складається для країни у цілому і в його структурі виділяють (СНР):</vt:lpstr>
      <vt:lpstr>Вітчизняна методика підрахунку НБ (не враховує нагромадженого досвіду, знань та кваліфікації робітників)</vt:lpstr>
      <vt:lpstr>2. Система потенціалів національної економіки</vt:lpstr>
      <vt:lpstr>РЕСУРСНА СТРУКТУРА ПОТЕНЦІАЛУ НАЦІОНАЛЬНОЇ ЕКОНОМІКИ</vt:lpstr>
      <vt:lpstr>ступінь залучення елементів економічного потенціалу до господарського обігу</vt:lpstr>
      <vt:lpstr>3. Народонаселення та його роль у розвитку і територіальній організації національної економіки</vt:lpstr>
      <vt:lpstr>початковий етап розвитку суспільства</vt:lpstr>
      <vt:lpstr>ускладнення суспільних відносин</vt:lpstr>
      <vt:lpstr>Презентация PowerPoint</vt:lpstr>
      <vt:lpstr>Презентация PowerPoint</vt:lpstr>
      <vt:lpstr>Презентация PowerPoint</vt:lpstr>
      <vt:lpstr>НАСЕЛЕННЯ</vt:lpstr>
      <vt:lpstr>4. Динаміка населення України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Демографічний вплив війни</vt:lpstr>
      <vt:lpstr>Презентация PowerPoint</vt:lpstr>
      <vt:lpstr>6. Трудоресурсна ситуація, ринок праці і забезпечення продуктивної зайнятості</vt:lpstr>
      <vt:lpstr>Збереження та відтворення трудового потенціалу повинно здійснюватися за такими напрямками:</vt:lpstr>
      <vt:lpstr>Презентация PowerPoint</vt:lpstr>
      <vt:lpstr>Ринок праці</vt:lpstr>
      <vt:lpstr>Регулювання зайнятості здійснюється на базі правових, адміністративних та економічних регуляторів</vt:lpstr>
      <vt:lpstr>Безробіття</vt:lpstr>
      <vt:lpstr>Статистика безробіття</vt:lpstr>
      <vt:lpstr>Презентация PowerPoint</vt:lpstr>
      <vt:lpstr>Презентация PowerPoint</vt:lpstr>
      <vt:lpstr>Задачі і завдання</vt:lpstr>
      <vt:lpstr>Визначте, до якої форми безробіття можна віднести наступних людей: а) фрикційне,  б) структурне, в) циклічне</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Потенціал національної економіки</dc:title>
  <dc:creator>Юлия Кусакова</dc:creator>
  <cp:lastModifiedBy>Юлия Кусакова</cp:lastModifiedBy>
  <cp:revision>42</cp:revision>
  <dcterms:created xsi:type="dcterms:W3CDTF">2024-02-01T11:59:00Z</dcterms:created>
  <dcterms:modified xsi:type="dcterms:W3CDTF">2024-02-05T13:16:58Z</dcterms:modified>
</cp:coreProperties>
</file>