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189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1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5181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400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2264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2003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2274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7239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63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869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55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425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591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819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465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686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760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30AEA-1513-45C4-A88D-251A548CDA4E}" type="datetimeFigureOut">
              <a:rPr lang="uk-UA" smtClean="0"/>
              <a:t>17.10.2021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204F10-F753-4661-BF71-D4640A59A9A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589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8400" y="737352"/>
            <a:ext cx="9144000" cy="2387600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Segoe UI Black" panose="020B0A02040204020203" pitchFamily="34" charset="0"/>
                <a:ea typeface="Segoe UI Black" panose="020B0A02040204020203" pitchFamily="34" charset="0"/>
              </a:rPr>
              <a:t>Лекція 1. Сутність маркетингу та особливості маркетингових </a:t>
            </a:r>
            <a:r>
              <a:rPr lang="uk-UA" sz="36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досліджень</a:t>
            </a:r>
            <a:endParaRPr lang="uk-UA" sz="36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9124" y="3659382"/>
            <a:ext cx="6987645" cy="1388534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Поняття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і сутність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маркетингу</a:t>
            </a:r>
            <a:endParaRPr lang="uk-UA" sz="2000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Основні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принципи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маркетингового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підходу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до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ведення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бізнесу</a:t>
            </a:r>
            <a:endParaRPr lang="uk-UA" sz="2000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Маркетингове середовище</a:t>
            </a:r>
            <a:endParaRPr lang="uk-UA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50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337912"/>
            <a:ext cx="10018713" cy="3153879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Маркетингове середовище складається з двох великих груп чинників (сил): мікросередовища і макросередовища. Маркетингове мікросередовище утворюють чотири маркетингових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(сили), з якими фірма безпосередньо стикається і взаємодіє.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991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68918"/>
            <a:ext cx="10018713" cy="4446871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Постачальники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постачальників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добре знати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Метою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переконливих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 те,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ваш товар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ваша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краще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схожих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вами,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ту ж потреба.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ретельно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маркетинговуговие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108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68918"/>
            <a:ext cx="10018713" cy="4446871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Посередники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Вибудовуючи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знати,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поширюються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дозволить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ринкові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розпізнавати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чином,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де, коли)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купує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купувати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наші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наших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)?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36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68918"/>
            <a:ext cx="10018713" cy="4446871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макросред</a:t>
            </a:r>
            <a:r>
              <a:rPr lang="uk-UA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овище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маркетінгових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чинників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(сил).</a:t>
            </a:r>
            <a:endParaRPr lang="uk-U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Демографічні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цікавить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фірму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соціально-демографічної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сімейного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складу;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міграції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51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68918"/>
            <a:ext cx="10018713" cy="4446871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Економіко-правові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величина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доходів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інфляція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інфляційні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курс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валюти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експортні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імпортні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мита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Clr>
                <a:srgbClr val="8BB434">
                  <a:lumMod val="75000"/>
                </a:srgbClr>
              </a:buClr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вимоги до охорони навколишнього середовища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будь-ким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відкривають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11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uk-UA" sz="360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Маркетингове середовище</a:t>
            </a:r>
            <a:endParaRPr lang="uk-UA" sz="3600" dirty="0">
              <a:ln>
                <a:noFill/>
              </a:ln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68918"/>
            <a:ext cx="10018713" cy="4446871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Політичні: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рівень політичної стабільності;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ступінь довіри до державних гарантій, законодавчим актам і постановами уряду, що регулює ринкову діяльність.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Природні: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погодно-кліматичні умови;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стан природних ресурсів.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Соціально-культурні: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утворення;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образ і уклад життя;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життєві цілі;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ставлення до праці;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• підходи до виховання і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т.д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8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39529"/>
            <a:ext cx="10018713" cy="4751672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понять,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займає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слово "маркетинг"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з'явилося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Сполучених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Штатах Америки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фермерами ринку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збуту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Йшлося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оволодіння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ринком-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Market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Getting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Пізніше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утворилось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маркетинг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marketing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"Маркетинг -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бажань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шляхом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пропонування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наділених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987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39529"/>
            <a:ext cx="10018713" cy="4751672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Ф.Котлером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п'ять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маркетингом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товару,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інтенсифікації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комерційних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зусиль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соціально-етичного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маркетингу.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додати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- маркетинг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стосунків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запропоновану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80-х роках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шведськими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вченими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246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7912"/>
            <a:ext cx="10018713" cy="4453289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видно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назви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ринковому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висуває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дешевим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придбання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товарам.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змогу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низькі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і, таким чином,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низькі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Виробнича концепція характерна для першого етапу маркетингу (1860-1920 р.), коли попит на товари перевищував пропозицію, споживачі купували те, що пропонувалося на ринку, що і пояснює чому увага підприємців була зосереджена саме на збільшенні обсягів виробництва та зниженні собівартості продукції.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30-х років минулого сторіччя ця концепція виявилася недостатньою. її замінила товарна концепція.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1642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7912"/>
            <a:ext cx="10018713" cy="445328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Товарна концепція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пріоритетне місце ставить товар. Діяльність підприємства зорієнтована на його постійне вдосконалення та розробку достатньої кількості модифікацій виробу.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Такий підхід виправданий за умов, коли для 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покупця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низька ціна не є найважливішим аргументом на користь товару. Він готовий платити більше за унікальність товару, якщо рівень якості та властивості товару відповідають його вимогам.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Перевага такого підходу полягає у досконалості технологій, що її використовує фірма, провідна у певній галузі. Слабке місце такого підходу, як не дивно, теж у технології. Адже орієнтація на якість товару інколи не дає змоги своєчасно відчути загрозу нових технологій, коли з'являються інші товари, які задовольняють ті самі потреби, що й товар фірми.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422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7912"/>
            <a:ext cx="10018713" cy="4453289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Збутова концепція 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грунтується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самому процесі збуту. Можлива за умов недостатньої обізнаності покупця щодо властивостей товару, коли на поведінку споживача впливають різними засобами: рекламою, переконливими методами продажу, демонстраціями товару, спеціальними знижками тощо.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хоча реалізація цієї концепції пов'язана зі значними витратами на збут, багато фірм досить успішно використовують концепцію збуту як орієнтир у своїй діяльності.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зміну збутової концепції приходить концепція маркетингу.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122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7912"/>
            <a:ext cx="10018713" cy="4453289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Традиційна маркетингова концепція.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Неважко здогадатися, що за орієнтир фірми обираються потреби споживачів, які потрібно задовольнити краще, ніж це роблять конкуренти.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Гарантією успіху такого підходу є високий рівень життя покупців, з одного боку, і віртуозне володіння фірмами інструментами маркетингу, вміння пристосуватися до змін ринку - з іншого.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Проте використання концепції маркетингу не вирішує усіх проблем, що виникають на фірмі, оскільки надмірне роздрібнення ринку в результаті сегментування, перебільшення можливостей маркетингових інструментів та нехтування або заниження ролі відділів збуту фірми можуть призвести до значних втрат.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294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4379"/>
            <a:ext cx="10018713" cy="79889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Поняття і сутність </a:t>
            </a:r>
            <a:r>
              <a:rPr lang="uk-UA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маркетингу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7912"/>
            <a:ext cx="10018713" cy="4453289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 соціально-етичного маркетингу.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Звичайно, маркетинг не є за суттю своєю альтруїстичним, хіба що за винятком неприбуткових організацій. Прагнення до прибутку є нормальним орієнтиром діяльності фірми. Але обраний нею шлях досягнення визначеної мети не повинен діяти всупереч моральним нормам і довгостроковим інтересам усього суспільства.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Саме тому актуальним є розширення класичної концепції маркетингу. До формули "маркетинг як діяльність, орієнтована на задоволення потреб споживача", слід додати "з одночасним поліпшенням життєвого рівня всього суспільства". Така концепція отримала назву соціально-етичного маркетингу. (Гаркавенко С.С. Маркетинг).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258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539015"/>
            <a:ext cx="10018713" cy="798897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buClr>
                <a:srgbClr val="8BB434">
                  <a:lumMod val="75000"/>
                </a:srgbClr>
              </a:buClr>
              <a:buSzPct val="145000"/>
            </a:pPr>
            <a:r>
              <a:rPr lang="ru-RU" sz="3200" dirty="0" smtClean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Основні </a:t>
            </a:r>
            <a:r>
              <a:rPr lang="ru-RU" sz="3200" dirty="0" err="1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принципи</a:t>
            </a:r>
            <a:r>
              <a:rPr lang="ru-RU" sz="3200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маркетингового </a:t>
            </a:r>
            <a:r>
              <a:rPr lang="ru-RU" sz="3200" dirty="0" err="1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підходу</a:t>
            </a:r>
            <a:r>
              <a:rPr lang="ru-RU" sz="3200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до </a:t>
            </a:r>
            <a:r>
              <a:rPr lang="ru-RU" sz="3200" dirty="0" err="1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ведення</a:t>
            </a:r>
            <a:r>
              <a:rPr lang="ru-RU" sz="3200" dirty="0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lang="ru-RU" sz="3200" dirty="0" err="1">
                <a:ln>
                  <a:noFill/>
                </a:ln>
                <a:solidFill>
                  <a:srgbClr val="8BB434">
                    <a:lumMod val="75000"/>
                  </a:srgb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бізнесу</a:t>
            </a:r>
            <a:endParaRPr lang="uk-UA" sz="3200" dirty="0">
              <a:ln>
                <a:noFill/>
              </a:ln>
              <a:solidFill>
                <a:srgbClr val="8BB434">
                  <a:lumMod val="75000"/>
                </a:srgb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761424"/>
            <a:ext cx="10018713" cy="4453289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Основа маркетингового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пріоритет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вимог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ринку перед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всіма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спирається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фундаментальні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кінцевою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фірми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довгострокова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ринку, а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теперішня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вигода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захоплення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сегментів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ринку;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вузьких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навмисно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потреби;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ринку.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3590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32</TotalTime>
  <Words>687</Words>
  <Application>Microsoft Office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Corbel</vt:lpstr>
      <vt:lpstr>Segoe UI Black</vt:lpstr>
      <vt:lpstr>Times New Roman</vt:lpstr>
      <vt:lpstr>Параллакс</vt:lpstr>
      <vt:lpstr>Лекція 1. Сутність маркетингу та особливості маркетингових досліджень</vt:lpstr>
      <vt:lpstr>Поняття і сутність маркетингу</vt:lpstr>
      <vt:lpstr>Поняття і сутність маркетингу</vt:lpstr>
      <vt:lpstr>Поняття і сутність маркетингу</vt:lpstr>
      <vt:lpstr>Поняття і сутність маркетингу</vt:lpstr>
      <vt:lpstr>Поняття і сутність маркетингу</vt:lpstr>
      <vt:lpstr>Поняття і сутність маркетингу</vt:lpstr>
      <vt:lpstr>Поняття і сутність маркетингу</vt:lpstr>
      <vt:lpstr>Основні принципи маркетингового підходу до ведення бізнесу</vt:lpstr>
      <vt:lpstr>Маркетингове середовище</vt:lpstr>
      <vt:lpstr>Маркетингове середовище</vt:lpstr>
      <vt:lpstr>Маркетингове середовище</vt:lpstr>
      <vt:lpstr>Маркетингове середовище</vt:lpstr>
      <vt:lpstr>Маркетингове середовище</vt:lpstr>
      <vt:lpstr>Маркетингове середовище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Сутність маркетингу та особливості маркетингових досліджень</dc:title>
  <dc:creator>Тая</dc:creator>
  <cp:lastModifiedBy>Тая</cp:lastModifiedBy>
  <cp:revision>5</cp:revision>
  <dcterms:created xsi:type="dcterms:W3CDTF">2021-10-17T04:53:35Z</dcterms:created>
  <dcterms:modified xsi:type="dcterms:W3CDTF">2021-10-17T17:11:37Z</dcterms:modified>
</cp:coreProperties>
</file>