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1" r:id="rId25"/>
    <p:sldId id="280" r:id="rId26"/>
    <p:sldId id="281" r:id="rId27"/>
    <p:sldId id="283" r:id="rId28"/>
    <p:sldId id="285" r:id="rId29"/>
    <p:sldId id="284" r:id="rId30"/>
    <p:sldId id="286" r:id="rId31"/>
    <p:sldId id="287" r:id="rId32"/>
    <p:sldId id="289" r:id="rId33"/>
    <p:sldId id="29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Білки, що закодовані в мтДНК</a:t>
            </a:r>
          </a:p>
        </c:rich>
      </c:tx>
      <c:layout>
        <c:manualLayout>
          <c:xMode val="edge"/>
          <c:yMode val="edge"/>
          <c:x val="0.33119525098425195"/>
          <c:y val="2.3437498558224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Білки закодовані в мтДНК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1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520-4D27-A59C-8953D8E05E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F520-4D27-A59C-8953D8E05E5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3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520-4D27-A59C-8953D8E05E5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4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F520-4D27-A59C-8953D8E05E5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5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520-4D27-A59C-8953D8E05E55}"/>
              </c:ext>
            </c:extLst>
          </c:dPt>
          <c:dLbls>
            <c:dLbl>
              <c:idx val="0"/>
              <c:layout>
                <c:manualLayout>
                  <c:x val="-0.16953494094488189"/>
                  <c:y val="5.42648219571344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20-4D27-A59C-8953D8E05E55}"/>
                </c:ext>
              </c:extLst>
            </c:dLbl>
            <c:dLbl>
              <c:idx val="1"/>
              <c:layout>
                <c:manualLayout>
                  <c:x val="-0.19726993110236221"/>
                  <c:y val="-0.240112559048193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20-4D27-A59C-8953D8E05E55}"/>
                </c:ext>
              </c:extLst>
            </c:dLbl>
            <c:dLbl>
              <c:idx val="2"/>
              <c:layout>
                <c:manualLayout>
                  <c:x val="-3.9019069881889766E-2"/>
                  <c:y val="-0.271274282032832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20-4D27-A59C-8953D8E05E55}"/>
                </c:ext>
              </c:extLst>
            </c:dLbl>
            <c:dLbl>
              <c:idx val="3"/>
              <c:layout>
                <c:manualLayout>
                  <c:x val="6.7380659448818839E-2"/>
                  <c:y val="-0.265869447227519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20-4D27-A59C-8953D8E05E55}"/>
                </c:ext>
              </c:extLst>
            </c:dLbl>
            <c:dLbl>
              <c:idx val="4"/>
              <c:layout>
                <c:manualLayout>
                  <c:x val="0.1131293061023622"/>
                  <c:y val="9.03624452286881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20-4D27-A59C-8953D8E05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дихальний комплекс</c:v>
                </c:pt>
                <c:pt idx="1">
                  <c:v>рибосомальні білки</c:v>
                </c:pt>
                <c:pt idx="2">
                  <c:v>транспортні білки</c:v>
                </c:pt>
                <c:pt idx="3">
                  <c:v>гени рРНК</c:v>
                </c:pt>
                <c:pt idx="4">
                  <c:v>гени тРНК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0-4D27-A59C-8953D8E05E5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35836-E6D6-442D-B762-513645E363AA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3616F0-F2FB-49C2-AF67-F7525F4BB41B}">
      <dgm:prSet phldrT="[Текст]" custT="1"/>
      <dgm:spPr/>
      <dgm:t>
        <a:bodyPr/>
        <a:lstStyle/>
        <a:p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Всі </a:t>
          </a:r>
          <a:r>
            <a:rPr lang="uk-UA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хлоропластні</a:t>
          </a:r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гени можна умовно розділити на такі групи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A4FB2-A901-428C-87BD-94EBD3A0CB6F}" type="parTrans" cxnId="{9A5B237B-3A6A-470A-98E8-33780AF62DAD}">
      <dgm:prSet/>
      <dgm:spPr/>
      <dgm:t>
        <a:bodyPr/>
        <a:lstStyle/>
        <a:p>
          <a:endParaRPr lang="ru-RU"/>
        </a:p>
      </dgm:t>
    </dgm:pt>
    <dgm:pt modelId="{54801441-A196-4FF8-92ED-50EE6AE03489}" type="sibTrans" cxnId="{9A5B237B-3A6A-470A-98E8-33780AF62DAD}">
      <dgm:prSet/>
      <dgm:spPr/>
      <dgm:t>
        <a:bodyPr/>
        <a:lstStyle/>
        <a:p>
          <a:endParaRPr lang="ru-RU"/>
        </a:p>
      </dgm:t>
    </dgm:pt>
    <dgm:pt modelId="{F8A1BAE7-6AD4-40BF-AD90-DEB38365DAD2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 Гени, що кодують фотосинтетичні білки (близько 50).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D52D7-2F5E-4856-A766-301DC6E45E31}" type="parTrans" cxnId="{F542B839-D954-4010-99BB-689AD9CD6642}">
      <dgm:prSet/>
      <dgm:spPr/>
      <dgm:t>
        <a:bodyPr/>
        <a:lstStyle/>
        <a:p>
          <a:endParaRPr lang="ru-RU"/>
        </a:p>
      </dgm:t>
    </dgm:pt>
    <dgm:pt modelId="{29F8DD1D-9DEA-45FD-8604-2440ECC6053B}" type="sibTrans" cxnId="{F542B839-D954-4010-99BB-689AD9CD6642}">
      <dgm:prSet/>
      <dgm:spPr/>
      <dgm:t>
        <a:bodyPr/>
        <a:lstStyle/>
        <a:p>
          <a:endParaRPr lang="ru-RU"/>
        </a:p>
      </dgm:t>
    </dgm:pt>
    <dgm:pt modelId="{53209D07-A4F8-4C27-B5E3-E82416AFE2E2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2. Гени генетичної системи (приблизно 60).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DDA98-71CC-45F0-8211-EB3C3B579746}" type="parTrans" cxnId="{C620DE16-C18C-4639-BA5C-FE42A8FA8E93}">
      <dgm:prSet/>
      <dgm:spPr/>
      <dgm:t>
        <a:bodyPr/>
        <a:lstStyle/>
        <a:p>
          <a:endParaRPr lang="ru-RU"/>
        </a:p>
      </dgm:t>
    </dgm:pt>
    <dgm:pt modelId="{769FC467-5CC2-463A-87F3-D23BD7C2C077}" type="sibTrans" cxnId="{C620DE16-C18C-4639-BA5C-FE42A8FA8E93}">
      <dgm:prSet/>
      <dgm:spPr/>
      <dgm:t>
        <a:bodyPr/>
        <a:lstStyle/>
        <a:p>
          <a:endParaRPr lang="ru-RU"/>
        </a:p>
      </dgm:t>
    </dgm:pt>
    <dgm:pt modelId="{AAEBF65F-E0FB-4762-88D2-2D0B85FC7437}">
      <dgm:prSet phldrT="[Текст]" custT="1"/>
      <dgm:spPr/>
      <dgm:t>
        <a:bodyPr/>
        <a:lstStyle/>
        <a:p>
          <a:r>
            <a:rPr lang="uk-UA" sz="2400" dirty="0"/>
            <a:t>3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 Інші гени – всі гени </a:t>
          </a:r>
          <a:r>
            <a:rPr lang="uk-UA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хлоропластного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геному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включаючи відкриті рамки зчитування</a:t>
          </a:r>
          <a:r>
            <a:rPr lang="uk-UA" sz="2400" dirty="0"/>
            <a:t>.</a:t>
          </a:r>
          <a:endParaRPr lang="ru-RU" sz="2400" dirty="0"/>
        </a:p>
      </dgm:t>
    </dgm:pt>
    <dgm:pt modelId="{E144BC42-21BB-4344-9A04-757D2B01FA1B}" type="parTrans" cxnId="{DBE6623F-0110-4B8C-B89A-8E9C047063A0}">
      <dgm:prSet/>
      <dgm:spPr/>
      <dgm:t>
        <a:bodyPr/>
        <a:lstStyle/>
        <a:p>
          <a:endParaRPr lang="ru-RU"/>
        </a:p>
      </dgm:t>
    </dgm:pt>
    <dgm:pt modelId="{EEDAF6C9-278D-4BA9-B713-BF57FD0DAEEE}" type="sibTrans" cxnId="{DBE6623F-0110-4B8C-B89A-8E9C047063A0}">
      <dgm:prSet/>
      <dgm:spPr/>
      <dgm:t>
        <a:bodyPr/>
        <a:lstStyle/>
        <a:p>
          <a:endParaRPr lang="ru-RU"/>
        </a:p>
      </dgm:t>
    </dgm:pt>
    <dgm:pt modelId="{AB080186-C603-45C7-9DFF-0D2C2B7FB65E}" type="pres">
      <dgm:prSet presAssocID="{4C635836-E6D6-442D-B762-513645E363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8C40E9-8A9D-497C-9FCF-5E8CFC18DAA4}" type="pres">
      <dgm:prSet presAssocID="{8B3616F0-F2FB-49C2-AF67-F7525F4BB41B}" presName="hierRoot1" presStyleCnt="0">
        <dgm:presLayoutVars>
          <dgm:hierBranch val="init"/>
        </dgm:presLayoutVars>
      </dgm:prSet>
      <dgm:spPr/>
    </dgm:pt>
    <dgm:pt modelId="{FEF8FBE8-6E7B-4099-BA22-3125E37BABDC}" type="pres">
      <dgm:prSet presAssocID="{8B3616F0-F2FB-49C2-AF67-F7525F4BB41B}" presName="rootComposite1" presStyleCnt="0"/>
      <dgm:spPr/>
    </dgm:pt>
    <dgm:pt modelId="{87A3351B-A850-40C3-ACAD-53B7B3BF71C0}" type="pres">
      <dgm:prSet presAssocID="{8B3616F0-F2FB-49C2-AF67-F7525F4BB41B}" presName="rootText1" presStyleLbl="node0" presStyleIdx="0" presStyleCnt="1" custScaleX="274410">
        <dgm:presLayoutVars>
          <dgm:chPref val="3"/>
        </dgm:presLayoutVars>
      </dgm:prSet>
      <dgm:spPr/>
    </dgm:pt>
    <dgm:pt modelId="{17C37F8E-72F0-4B81-A471-B7B8D984B9E8}" type="pres">
      <dgm:prSet presAssocID="{8B3616F0-F2FB-49C2-AF67-F7525F4BB41B}" presName="rootConnector1" presStyleLbl="node1" presStyleIdx="0" presStyleCnt="0"/>
      <dgm:spPr/>
    </dgm:pt>
    <dgm:pt modelId="{B78CB8D8-68E1-4224-8982-ABBC10663CF3}" type="pres">
      <dgm:prSet presAssocID="{8B3616F0-F2FB-49C2-AF67-F7525F4BB41B}" presName="hierChild2" presStyleCnt="0"/>
      <dgm:spPr/>
    </dgm:pt>
    <dgm:pt modelId="{0B9610A0-9039-48AE-B0D5-EB90F87485A9}" type="pres">
      <dgm:prSet presAssocID="{EC5D52D7-2F5E-4856-A766-301DC6E45E31}" presName="Name37" presStyleLbl="parChTrans1D2" presStyleIdx="0" presStyleCnt="3"/>
      <dgm:spPr/>
    </dgm:pt>
    <dgm:pt modelId="{405988F2-3511-4B8F-BBFC-40C10B159402}" type="pres">
      <dgm:prSet presAssocID="{F8A1BAE7-6AD4-40BF-AD90-DEB38365DAD2}" presName="hierRoot2" presStyleCnt="0">
        <dgm:presLayoutVars>
          <dgm:hierBranch val="init"/>
        </dgm:presLayoutVars>
      </dgm:prSet>
      <dgm:spPr/>
    </dgm:pt>
    <dgm:pt modelId="{F4341E00-44D4-4F95-8285-16896BBBA49F}" type="pres">
      <dgm:prSet presAssocID="{F8A1BAE7-6AD4-40BF-AD90-DEB38365DAD2}" presName="rootComposite" presStyleCnt="0"/>
      <dgm:spPr/>
    </dgm:pt>
    <dgm:pt modelId="{B793D2F4-B70C-47A0-83C7-970D1B39FE67}" type="pres">
      <dgm:prSet presAssocID="{F8A1BAE7-6AD4-40BF-AD90-DEB38365DAD2}" presName="rootText" presStyleLbl="node2" presStyleIdx="0" presStyleCnt="3">
        <dgm:presLayoutVars>
          <dgm:chPref val="3"/>
        </dgm:presLayoutVars>
      </dgm:prSet>
      <dgm:spPr/>
    </dgm:pt>
    <dgm:pt modelId="{FAB79DC5-4FA8-44FD-AA95-46D2B5DB792F}" type="pres">
      <dgm:prSet presAssocID="{F8A1BAE7-6AD4-40BF-AD90-DEB38365DAD2}" presName="rootConnector" presStyleLbl="node2" presStyleIdx="0" presStyleCnt="3"/>
      <dgm:spPr/>
    </dgm:pt>
    <dgm:pt modelId="{05F47E0F-46D3-4387-B774-59C5B84F2E6D}" type="pres">
      <dgm:prSet presAssocID="{F8A1BAE7-6AD4-40BF-AD90-DEB38365DAD2}" presName="hierChild4" presStyleCnt="0"/>
      <dgm:spPr/>
    </dgm:pt>
    <dgm:pt modelId="{9A7F958C-A9F0-4750-80E1-CB123182542B}" type="pres">
      <dgm:prSet presAssocID="{F8A1BAE7-6AD4-40BF-AD90-DEB38365DAD2}" presName="hierChild5" presStyleCnt="0"/>
      <dgm:spPr/>
    </dgm:pt>
    <dgm:pt modelId="{48A468A6-0B68-4F31-9086-78F33A1922D2}" type="pres">
      <dgm:prSet presAssocID="{F0DDDA98-71CC-45F0-8211-EB3C3B579746}" presName="Name37" presStyleLbl="parChTrans1D2" presStyleIdx="1" presStyleCnt="3"/>
      <dgm:spPr/>
    </dgm:pt>
    <dgm:pt modelId="{552E32EF-205D-4E8F-A6FF-980C43F6F55E}" type="pres">
      <dgm:prSet presAssocID="{53209D07-A4F8-4C27-B5E3-E82416AFE2E2}" presName="hierRoot2" presStyleCnt="0">
        <dgm:presLayoutVars>
          <dgm:hierBranch val="init"/>
        </dgm:presLayoutVars>
      </dgm:prSet>
      <dgm:spPr/>
    </dgm:pt>
    <dgm:pt modelId="{76211FEF-EC60-4F50-AF77-3BD554739369}" type="pres">
      <dgm:prSet presAssocID="{53209D07-A4F8-4C27-B5E3-E82416AFE2E2}" presName="rootComposite" presStyleCnt="0"/>
      <dgm:spPr/>
    </dgm:pt>
    <dgm:pt modelId="{6AE11693-28DE-493A-9B6E-4DCD229DA0D3}" type="pres">
      <dgm:prSet presAssocID="{53209D07-A4F8-4C27-B5E3-E82416AFE2E2}" presName="rootText" presStyleLbl="node2" presStyleIdx="1" presStyleCnt="3">
        <dgm:presLayoutVars>
          <dgm:chPref val="3"/>
        </dgm:presLayoutVars>
      </dgm:prSet>
      <dgm:spPr/>
    </dgm:pt>
    <dgm:pt modelId="{E49D35AE-850C-412D-89CA-259F1377B2A7}" type="pres">
      <dgm:prSet presAssocID="{53209D07-A4F8-4C27-B5E3-E82416AFE2E2}" presName="rootConnector" presStyleLbl="node2" presStyleIdx="1" presStyleCnt="3"/>
      <dgm:spPr/>
    </dgm:pt>
    <dgm:pt modelId="{A2257F45-F59E-44D4-B6C7-208593B21986}" type="pres">
      <dgm:prSet presAssocID="{53209D07-A4F8-4C27-B5E3-E82416AFE2E2}" presName="hierChild4" presStyleCnt="0"/>
      <dgm:spPr/>
    </dgm:pt>
    <dgm:pt modelId="{9BCE13E6-8DB0-48B8-BA80-454F65DFB492}" type="pres">
      <dgm:prSet presAssocID="{53209D07-A4F8-4C27-B5E3-E82416AFE2E2}" presName="hierChild5" presStyleCnt="0"/>
      <dgm:spPr/>
    </dgm:pt>
    <dgm:pt modelId="{81C0AC1E-C599-4111-8517-092D244C2567}" type="pres">
      <dgm:prSet presAssocID="{E144BC42-21BB-4344-9A04-757D2B01FA1B}" presName="Name37" presStyleLbl="parChTrans1D2" presStyleIdx="2" presStyleCnt="3"/>
      <dgm:spPr/>
    </dgm:pt>
    <dgm:pt modelId="{A86B04DB-671A-4048-8666-B22DA47DCAE7}" type="pres">
      <dgm:prSet presAssocID="{AAEBF65F-E0FB-4762-88D2-2D0B85FC7437}" presName="hierRoot2" presStyleCnt="0">
        <dgm:presLayoutVars>
          <dgm:hierBranch val="init"/>
        </dgm:presLayoutVars>
      </dgm:prSet>
      <dgm:spPr/>
    </dgm:pt>
    <dgm:pt modelId="{AFCC5493-EEE5-4DAE-B3D2-31A22CB7316F}" type="pres">
      <dgm:prSet presAssocID="{AAEBF65F-E0FB-4762-88D2-2D0B85FC7437}" presName="rootComposite" presStyleCnt="0"/>
      <dgm:spPr/>
    </dgm:pt>
    <dgm:pt modelId="{31C2D216-A04B-44E5-9921-C54D9B35CC7C}" type="pres">
      <dgm:prSet presAssocID="{AAEBF65F-E0FB-4762-88D2-2D0B85FC7437}" presName="rootText" presStyleLbl="node2" presStyleIdx="2" presStyleCnt="3" custScaleY="161397">
        <dgm:presLayoutVars>
          <dgm:chPref val="3"/>
        </dgm:presLayoutVars>
      </dgm:prSet>
      <dgm:spPr/>
    </dgm:pt>
    <dgm:pt modelId="{F34FDD38-E1DF-4D8E-B0DB-E4F10D17F3A7}" type="pres">
      <dgm:prSet presAssocID="{AAEBF65F-E0FB-4762-88D2-2D0B85FC7437}" presName="rootConnector" presStyleLbl="node2" presStyleIdx="2" presStyleCnt="3"/>
      <dgm:spPr/>
    </dgm:pt>
    <dgm:pt modelId="{6EC410D1-54E9-4C21-AC65-C9D9B1B5AED5}" type="pres">
      <dgm:prSet presAssocID="{AAEBF65F-E0FB-4762-88D2-2D0B85FC7437}" presName="hierChild4" presStyleCnt="0"/>
      <dgm:spPr/>
    </dgm:pt>
    <dgm:pt modelId="{D1520DC6-E43E-4EC3-ACEE-F42899172BBD}" type="pres">
      <dgm:prSet presAssocID="{AAEBF65F-E0FB-4762-88D2-2D0B85FC7437}" presName="hierChild5" presStyleCnt="0"/>
      <dgm:spPr/>
    </dgm:pt>
    <dgm:pt modelId="{AFCB694C-36DC-4F35-931A-8D1E53C3699B}" type="pres">
      <dgm:prSet presAssocID="{8B3616F0-F2FB-49C2-AF67-F7525F4BB41B}" presName="hierChild3" presStyleCnt="0"/>
      <dgm:spPr/>
    </dgm:pt>
  </dgm:ptLst>
  <dgm:cxnLst>
    <dgm:cxn modelId="{C620DE16-C18C-4639-BA5C-FE42A8FA8E93}" srcId="{8B3616F0-F2FB-49C2-AF67-F7525F4BB41B}" destId="{53209D07-A4F8-4C27-B5E3-E82416AFE2E2}" srcOrd="1" destOrd="0" parTransId="{F0DDDA98-71CC-45F0-8211-EB3C3B579746}" sibTransId="{769FC467-5CC2-463A-87F3-D23BD7C2C077}"/>
    <dgm:cxn modelId="{C83BB817-4DF5-4EDE-8D3D-4B62F61F6B75}" type="presOf" srcId="{EC5D52D7-2F5E-4856-A766-301DC6E45E31}" destId="{0B9610A0-9039-48AE-B0D5-EB90F87485A9}" srcOrd="0" destOrd="0" presId="urn:microsoft.com/office/officeart/2005/8/layout/orgChart1"/>
    <dgm:cxn modelId="{F542B839-D954-4010-99BB-689AD9CD6642}" srcId="{8B3616F0-F2FB-49C2-AF67-F7525F4BB41B}" destId="{F8A1BAE7-6AD4-40BF-AD90-DEB38365DAD2}" srcOrd="0" destOrd="0" parTransId="{EC5D52D7-2F5E-4856-A766-301DC6E45E31}" sibTransId="{29F8DD1D-9DEA-45FD-8604-2440ECC6053B}"/>
    <dgm:cxn modelId="{DBE6623F-0110-4B8C-B89A-8E9C047063A0}" srcId="{8B3616F0-F2FB-49C2-AF67-F7525F4BB41B}" destId="{AAEBF65F-E0FB-4762-88D2-2D0B85FC7437}" srcOrd="2" destOrd="0" parTransId="{E144BC42-21BB-4344-9A04-757D2B01FA1B}" sibTransId="{EEDAF6C9-278D-4BA9-B713-BF57FD0DAEEE}"/>
    <dgm:cxn modelId="{669F8775-B78B-4970-AB96-5CF6B38BC997}" type="presOf" srcId="{F8A1BAE7-6AD4-40BF-AD90-DEB38365DAD2}" destId="{FAB79DC5-4FA8-44FD-AA95-46D2B5DB792F}" srcOrd="1" destOrd="0" presId="urn:microsoft.com/office/officeart/2005/8/layout/orgChart1"/>
    <dgm:cxn modelId="{F8EF0179-0F9C-4C81-AAA8-B83834B24B0F}" type="presOf" srcId="{E144BC42-21BB-4344-9A04-757D2B01FA1B}" destId="{81C0AC1E-C599-4111-8517-092D244C2567}" srcOrd="0" destOrd="0" presId="urn:microsoft.com/office/officeart/2005/8/layout/orgChart1"/>
    <dgm:cxn modelId="{9A5B237B-3A6A-470A-98E8-33780AF62DAD}" srcId="{4C635836-E6D6-442D-B762-513645E363AA}" destId="{8B3616F0-F2FB-49C2-AF67-F7525F4BB41B}" srcOrd="0" destOrd="0" parTransId="{608A4FB2-A901-428C-87BD-94EBD3A0CB6F}" sibTransId="{54801441-A196-4FF8-92ED-50EE6AE03489}"/>
    <dgm:cxn modelId="{D32EE587-4BE7-4DAA-8039-FFD9954248EA}" type="presOf" srcId="{AAEBF65F-E0FB-4762-88D2-2D0B85FC7437}" destId="{31C2D216-A04B-44E5-9921-C54D9B35CC7C}" srcOrd="0" destOrd="0" presId="urn:microsoft.com/office/officeart/2005/8/layout/orgChart1"/>
    <dgm:cxn modelId="{C05BED96-DFE0-445A-A455-002FE970F691}" type="presOf" srcId="{AAEBF65F-E0FB-4762-88D2-2D0B85FC7437}" destId="{F34FDD38-E1DF-4D8E-B0DB-E4F10D17F3A7}" srcOrd="1" destOrd="0" presId="urn:microsoft.com/office/officeart/2005/8/layout/orgChart1"/>
    <dgm:cxn modelId="{82FEA6A4-A1C3-4073-82A8-CD928F906928}" type="presOf" srcId="{F8A1BAE7-6AD4-40BF-AD90-DEB38365DAD2}" destId="{B793D2F4-B70C-47A0-83C7-970D1B39FE67}" srcOrd="0" destOrd="0" presId="urn:microsoft.com/office/officeart/2005/8/layout/orgChart1"/>
    <dgm:cxn modelId="{AC8C69AA-3EE9-4924-84E6-8521453DD733}" type="presOf" srcId="{53209D07-A4F8-4C27-B5E3-E82416AFE2E2}" destId="{E49D35AE-850C-412D-89CA-259F1377B2A7}" srcOrd="1" destOrd="0" presId="urn:microsoft.com/office/officeart/2005/8/layout/orgChart1"/>
    <dgm:cxn modelId="{5C3A17C7-2884-4D5F-89EE-1B811A837C10}" type="presOf" srcId="{53209D07-A4F8-4C27-B5E3-E82416AFE2E2}" destId="{6AE11693-28DE-493A-9B6E-4DCD229DA0D3}" srcOrd="0" destOrd="0" presId="urn:microsoft.com/office/officeart/2005/8/layout/orgChart1"/>
    <dgm:cxn modelId="{B49404D0-CDCB-4DC3-8D7A-0D0CA63F1E6B}" type="presOf" srcId="{8B3616F0-F2FB-49C2-AF67-F7525F4BB41B}" destId="{87A3351B-A850-40C3-ACAD-53B7B3BF71C0}" srcOrd="0" destOrd="0" presId="urn:microsoft.com/office/officeart/2005/8/layout/orgChart1"/>
    <dgm:cxn modelId="{E03B48D4-F596-4E3A-AB94-10A3193B42A6}" type="presOf" srcId="{F0DDDA98-71CC-45F0-8211-EB3C3B579746}" destId="{48A468A6-0B68-4F31-9086-78F33A1922D2}" srcOrd="0" destOrd="0" presId="urn:microsoft.com/office/officeart/2005/8/layout/orgChart1"/>
    <dgm:cxn modelId="{10B25CDC-FAAC-44ED-B81C-3D5F094B0649}" type="presOf" srcId="{4C635836-E6D6-442D-B762-513645E363AA}" destId="{AB080186-C603-45C7-9DFF-0D2C2B7FB65E}" srcOrd="0" destOrd="0" presId="urn:microsoft.com/office/officeart/2005/8/layout/orgChart1"/>
    <dgm:cxn modelId="{8C6827F2-EC8A-4664-9608-31E2CFC68EC2}" type="presOf" srcId="{8B3616F0-F2FB-49C2-AF67-F7525F4BB41B}" destId="{17C37F8E-72F0-4B81-A471-B7B8D984B9E8}" srcOrd="1" destOrd="0" presId="urn:microsoft.com/office/officeart/2005/8/layout/orgChart1"/>
    <dgm:cxn modelId="{A09F37EA-43AF-49BB-B1C7-E2D7FAE82BFE}" type="presParOf" srcId="{AB080186-C603-45C7-9DFF-0D2C2B7FB65E}" destId="{698C40E9-8A9D-497C-9FCF-5E8CFC18DAA4}" srcOrd="0" destOrd="0" presId="urn:microsoft.com/office/officeart/2005/8/layout/orgChart1"/>
    <dgm:cxn modelId="{A15CE60C-37B5-4EC9-AA5B-122234E98E6D}" type="presParOf" srcId="{698C40E9-8A9D-497C-9FCF-5E8CFC18DAA4}" destId="{FEF8FBE8-6E7B-4099-BA22-3125E37BABDC}" srcOrd="0" destOrd="0" presId="urn:microsoft.com/office/officeart/2005/8/layout/orgChart1"/>
    <dgm:cxn modelId="{69D6452A-01F9-4B5E-BD4D-B1E8C97F7693}" type="presParOf" srcId="{FEF8FBE8-6E7B-4099-BA22-3125E37BABDC}" destId="{87A3351B-A850-40C3-ACAD-53B7B3BF71C0}" srcOrd="0" destOrd="0" presId="urn:microsoft.com/office/officeart/2005/8/layout/orgChart1"/>
    <dgm:cxn modelId="{D9D05F60-2D56-412C-956C-08AA85C9ADF2}" type="presParOf" srcId="{FEF8FBE8-6E7B-4099-BA22-3125E37BABDC}" destId="{17C37F8E-72F0-4B81-A471-B7B8D984B9E8}" srcOrd="1" destOrd="0" presId="urn:microsoft.com/office/officeart/2005/8/layout/orgChart1"/>
    <dgm:cxn modelId="{4238B002-F7DA-41D2-8505-C05201AF84D4}" type="presParOf" srcId="{698C40E9-8A9D-497C-9FCF-5E8CFC18DAA4}" destId="{B78CB8D8-68E1-4224-8982-ABBC10663CF3}" srcOrd="1" destOrd="0" presId="urn:microsoft.com/office/officeart/2005/8/layout/orgChart1"/>
    <dgm:cxn modelId="{E74611F5-1BB9-4728-8139-8C16BFCB6B80}" type="presParOf" srcId="{B78CB8D8-68E1-4224-8982-ABBC10663CF3}" destId="{0B9610A0-9039-48AE-B0D5-EB90F87485A9}" srcOrd="0" destOrd="0" presId="urn:microsoft.com/office/officeart/2005/8/layout/orgChart1"/>
    <dgm:cxn modelId="{5D73005F-2925-4DC3-9D7F-553F5D4A60D5}" type="presParOf" srcId="{B78CB8D8-68E1-4224-8982-ABBC10663CF3}" destId="{405988F2-3511-4B8F-BBFC-40C10B159402}" srcOrd="1" destOrd="0" presId="urn:microsoft.com/office/officeart/2005/8/layout/orgChart1"/>
    <dgm:cxn modelId="{E3767F37-5FD8-4EE4-A505-BA071C1203D0}" type="presParOf" srcId="{405988F2-3511-4B8F-BBFC-40C10B159402}" destId="{F4341E00-44D4-4F95-8285-16896BBBA49F}" srcOrd="0" destOrd="0" presId="urn:microsoft.com/office/officeart/2005/8/layout/orgChart1"/>
    <dgm:cxn modelId="{647EB295-891A-4F29-B39C-87E71FB88086}" type="presParOf" srcId="{F4341E00-44D4-4F95-8285-16896BBBA49F}" destId="{B793D2F4-B70C-47A0-83C7-970D1B39FE67}" srcOrd="0" destOrd="0" presId="urn:microsoft.com/office/officeart/2005/8/layout/orgChart1"/>
    <dgm:cxn modelId="{46CFDCD4-ACB0-41F2-BB0C-B7F015A0A98C}" type="presParOf" srcId="{F4341E00-44D4-4F95-8285-16896BBBA49F}" destId="{FAB79DC5-4FA8-44FD-AA95-46D2B5DB792F}" srcOrd="1" destOrd="0" presId="urn:microsoft.com/office/officeart/2005/8/layout/orgChart1"/>
    <dgm:cxn modelId="{5DBD926F-9424-492D-8F05-72B06C2A424A}" type="presParOf" srcId="{405988F2-3511-4B8F-BBFC-40C10B159402}" destId="{05F47E0F-46D3-4387-B774-59C5B84F2E6D}" srcOrd="1" destOrd="0" presId="urn:microsoft.com/office/officeart/2005/8/layout/orgChart1"/>
    <dgm:cxn modelId="{F40C8FE0-D8D3-46C2-A512-09B50DA87982}" type="presParOf" srcId="{405988F2-3511-4B8F-BBFC-40C10B159402}" destId="{9A7F958C-A9F0-4750-80E1-CB123182542B}" srcOrd="2" destOrd="0" presId="urn:microsoft.com/office/officeart/2005/8/layout/orgChart1"/>
    <dgm:cxn modelId="{2E98DDA4-8802-42D8-B852-46B5C26B931F}" type="presParOf" srcId="{B78CB8D8-68E1-4224-8982-ABBC10663CF3}" destId="{48A468A6-0B68-4F31-9086-78F33A1922D2}" srcOrd="2" destOrd="0" presId="urn:microsoft.com/office/officeart/2005/8/layout/orgChart1"/>
    <dgm:cxn modelId="{EB34936B-E512-496A-A77D-C6D953B0F82D}" type="presParOf" srcId="{B78CB8D8-68E1-4224-8982-ABBC10663CF3}" destId="{552E32EF-205D-4E8F-A6FF-980C43F6F55E}" srcOrd="3" destOrd="0" presId="urn:microsoft.com/office/officeart/2005/8/layout/orgChart1"/>
    <dgm:cxn modelId="{029C6117-6EB6-4653-90FA-2046A42A851B}" type="presParOf" srcId="{552E32EF-205D-4E8F-A6FF-980C43F6F55E}" destId="{76211FEF-EC60-4F50-AF77-3BD554739369}" srcOrd="0" destOrd="0" presId="urn:microsoft.com/office/officeart/2005/8/layout/orgChart1"/>
    <dgm:cxn modelId="{013CC2A0-7F99-4C83-B472-501FA769AB0B}" type="presParOf" srcId="{76211FEF-EC60-4F50-AF77-3BD554739369}" destId="{6AE11693-28DE-493A-9B6E-4DCD229DA0D3}" srcOrd="0" destOrd="0" presId="urn:microsoft.com/office/officeart/2005/8/layout/orgChart1"/>
    <dgm:cxn modelId="{62E7D8B8-34C1-4656-AD8D-53F48F14F8FA}" type="presParOf" srcId="{76211FEF-EC60-4F50-AF77-3BD554739369}" destId="{E49D35AE-850C-412D-89CA-259F1377B2A7}" srcOrd="1" destOrd="0" presId="urn:microsoft.com/office/officeart/2005/8/layout/orgChart1"/>
    <dgm:cxn modelId="{A36A06AC-183D-4734-A7E2-568DE67A7C98}" type="presParOf" srcId="{552E32EF-205D-4E8F-A6FF-980C43F6F55E}" destId="{A2257F45-F59E-44D4-B6C7-208593B21986}" srcOrd="1" destOrd="0" presId="urn:microsoft.com/office/officeart/2005/8/layout/orgChart1"/>
    <dgm:cxn modelId="{F4FA1770-BB5B-41F7-89F7-CE296459BBC9}" type="presParOf" srcId="{552E32EF-205D-4E8F-A6FF-980C43F6F55E}" destId="{9BCE13E6-8DB0-48B8-BA80-454F65DFB492}" srcOrd="2" destOrd="0" presId="urn:microsoft.com/office/officeart/2005/8/layout/orgChart1"/>
    <dgm:cxn modelId="{BB8578DA-D89B-4CA7-A854-A8E06C070E87}" type="presParOf" srcId="{B78CB8D8-68E1-4224-8982-ABBC10663CF3}" destId="{81C0AC1E-C599-4111-8517-092D244C2567}" srcOrd="4" destOrd="0" presId="urn:microsoft.com/office/officeart/2005/8/layout/orgChart1"/>
    <dgm:cxn modelId="{D9B73EEA-3D01-410A-941D-48F1F46D4886}" type="presParOf" srcId="{B78CB8D8-68E1-4224-8982-ABBC10663CF3}" destId="{A86B04DB-671A-4048-8666-B22DA47DCAE7}" srcOrd="5" destOrd="0" presId="urn:microsoft.com/office/officeart/2005/8/layout/orgChart1"/>
    <dgm:cxn modelId="{39FCF59D-8541-4DAB-AF20-A365E0206DBB}" type="presParOf" srcId="{A86B04DB-671A-4048-8666-B22DA47DCAE7}" destId="{AFCC5493-EEE5-4DAE-B3D2-31A22CB7316F}" srcOrd="0" destOrd="0" presId="urn:microsoft.com/office/officeart/2005/8/layout/orgChart1"/>
    <dgm:cxn modelId="{B4F2E696-3D9B-44EC-916B-32979A5296D4}" type="presParOf" srcId="{AFCC5493-EEE5-4DAE-B3D2-31A22CB7316F}" destId="{31C2D216-A04B-44E5-9921-C54D9B35CC7C}" srcOrd="0" destOrd="0" presId="urn:microsoft.com/office/officeart/2005/8/layout/orgChart1"/>
    <dgm:cxn modelId="{6AF0227C-1531-4102-A6C2-249FA428411A}" type="presParOf" srcId="{AFCC5493-EEE5-4DAE-B3D2-31A22CB7316F}" destId="{F34FDD38-E1DF-4D8E-B0DB-E4F10D17F3A7}" srcOrd="1" destOrd="0" presId="urn:microsoft.com/office/officeart/2005/8/layout/orgChart1"/>
    <dgm:cxn modelId="{79097739-8F5F-46E3-A225-C7C7584CC6C2}" type="presParOf" srcId="{A86B04DB-671A-4048-8666-B22DA47DCAE7}" destId="{6EC410D1-54E9-4C21-AC65-C9D9B1B5AED5}" srcOrd="1" destOrd="0" presId="urn:microsoft.com/office/officeart/2005/8/layout/orgChart1"/>
    <dgm:cxn modelId="{BE71195C-426A-4E5C-BF6E-230C6636713A}" type="presParOf" srcId="{A86B04DB-671A-4048-8666-B22DA47DCAE7}" destId="{D1520DC6-E43E-4EC3-ACEE-F42899172BBD}" srcOrd="2" destOrd="0" presId="urn:microsoft.com/office/officeart/2005/8/layout/orgChart1"/>
    <dgm:cxn modelId="{DDC581A7-5E04-4111-9F02-90A83BD88B88}" type="presParOf" srcId="{698C40E9-8A9D-497C-9FCF-5E8CFC18DAA4}" destId="{AFCB694C-36DC-4F35-931A-8D1E53C369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A4A14-2C26-43AB-9286-74C613CC53B7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ED606EB-A089-4F42-A201-02B55D082BAA}">
      <dgm:prSet phldrT="[Текст]"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Редагування </a:t>
          </a:r>
          <a:r>
            <a:rPr lang="uk-UA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мітохондріального</a:t>
          </a:r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геному</a:t>
          </a:r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рослин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0F758-BDD9-4874-8325-BFBDC5B943BC}" type="parTrans" cxnId="{F4894127-9828-4B76-800E-02025FECECD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B961F-C182-4FEB-B711-0AF406487124}" type="sibTrans" cxnId="{F4894127-9828-4B76-800E-02025FECECD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C6C80-4CBE-4875-9A05-E3B1B8A371C1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РНК редагування в мітохондріях у квіткових рослин полягає в дезамінуванні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 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U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9C9DF-053B-4D94-AC92-33AA4F4A67A2}" type="parTrans" cxnId="{9DF9BCEA-087A-4AF6-B83C-0CEA27049F1A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D824F-A99F-4638-AC8F-9D8CE192A66D}" type="sibTrans" cxnId="{9DF9BCEA-087A-4AF6-B83C-0CEA27049F1A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D77B4-5343-44D8-8816-A31EAAD1BB3E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 вивчених </a:t>
          </a:r>
          <a:r>
            <a:rPr lang="uk-UA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мітохондріальних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геномах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нараховується близько 400-500 сайтів дезамінування в середині відкритих рамок зчитування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9944F0-2E51-4504-ABF5-F752B5080020}" type="parTrans" cxnId="{494B970C-3317-4E6C-87C4-6EBFEBE4225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55E69-A67D-4E8F-A79A-62E02D040821}" type="sibTrans" cxnId="{494B970C-3317-4E6C-87C4-6EBFEBE4225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32618-2DEF-4E6E-9B01-2F66AA56759E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Реакція дезамінування 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C→U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відбувається винятково сайт-</a:t>
          </a:r>
          <a:r>
            <a:rPr lang="uk-UA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специфічно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683BF-2EBC-47EE-8D7C-ED956CD37831}" type="parTrans" cxnId="{D2B2BF02-57DC-472B-98E5-CD4C31F717A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DECAAA-B994-4CF7-8619-917E53DBB3BD}" type="sibTrans" cxnId="{D2B2BF02-57DC-472B-98E5-CD4C31F717A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115430-18F8-42A3-BDBB-5E530311101C}" type="pres">
      <dgm:prSet presAssocID="{942A4A14-2C26-43AB-9286-74C613CC53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CBEDC6-F669-4D9C-AA34-C5D4900FAB54}" type="pres">
      <dgm:prSet presAssocID="{CED606EB-A089-4F42-A201-02B55D082BAA}" presName="hierRoot1" presStyleCnt="0">
        <dgm:presLayoutVars>
          <dgm:hierBranch val="init"/>
        </dgm:presLayoutVars>
      </dgm:prSet>
      <dgm:spPr/>
    </dgm:pt>
    <dgm:pt modelId="{6E6C227A-5F88-4863-BF91-5762BDA2EB4F}" type="pres">
      <dgm:prSet presAssocID="{CED606EB-A089-4F42-A201-02B55D082BAA}" presName="rootComposite1" presStyleCnt="0"/>
      <dgm:spPr/>
    </dgm:pt>
    <dgm:pt modelId="{30D32691-AE20-46EE-A46D-74E52E757F3A}" type="pres">
      <dgm:prSet presAssocID="{CED606EB-A089-4F42-A201-02B55D082BAA}" presName="rootText1" presStyleLbl="node0" presStyleIdx="0" presStyleCnt="1" custScaleX="141717" custScaleY="149664">
        <dgm:presLayoutVars>
          <dgm:chPref val="3"/>
        </dgm:presLayoutVars>
      </dgm:prSet>
      <dgm:spPr/>
    </dgm:pt>
    <dgm:pt modelId="{1FEDA128-014F-4038-8A52-051E8E348D89}" type="pres">
      <dgm:prSet presAssocID="{CED606EB-A089-4F42-A201-02B55D082BAA}" presName="rootConnector1" presStyleLbl="node1" presStyleIdx="0" presStyleCnt="0"/>
      <dgm:spPr/>
    </dgm:pt>
    <dgm:pt modelId="{6426A4BA-18FC-49DC-A414-BDA1AED077F1}" type="pres">
      <dgm:prSet presAssocID="{CED606EB-A089-4F42-A201-02B55D082BAA}" presName="hierChild2" presStyleCnt="0"/>
      <dgm:spPr/>
    </dgm:pt>
    <dgm:pt modelId="{27AAB9C9-F9A0-456B-A280-8C47AA6348FA}" type="pres">
      <dgm:prSet presAssocID="{2269C9DF-053B-4D94-AC92-33AA4F4A67A2}" presName="Name37" presStyleLbl="parChTrans1D2" presStyleIdx="0" presStyleCnt="3"/>
      <dgm:spPr/>
    </dgm:pt>
    <dgm:pt modelId="{1ECF7DF8-0992-4615-9A7E-0E3222A5B25E}" type="pres">
      <dgm:prSet presAssocID="{B47C6C80-4CBE-4875-9A05-E3B1B8A371C1}" presName="hierRoot2" presStyleCnt="0">
        <dgm:presLayoutVars>
          <dgm:hierBranch val="init"/>
        </dgm:presLayoutVars>
      </dgm:prSet>
      <dgm:spPr/>
    </dgm:pt>
    <dgm:pt modelId="{4E06FB41-AE80-4EF5-933E-118F96FD0F9B}" type="pres">
      <dgm:prSet presAssocID="{B47C6C80-4CBE-4875-9A05-E3B1B8A371C1}" presName="rootComposite" presStyleCnt="0"/>
      <dgm:spPr/>
    </dgm:pt>
    <dgm:pt modelId="{B6319BE1-A6A1-4D11-8E7F-E3FA5165B94A}" type="pres">
      <dgm:prSet presAssocID="{B47C6C80-4CBE-4875-9A05-E3B1B8A371C1}" presName="rootText" presStyleLbl="node2" presStyleIdx="0" presStyleCnt="3" custScaleY="123772">
        <dgm:presLayoutVars>
          <dgm:chPref val="3"/>
        </dgm:presLayoutVars>
      </dgm:prSet>
      <dgm:spPr/>
    </dgm:pt>
    <dgm:pt modelId="{0B1DD741-56EC-4386-87ED-1D2EBD77DFDC}" type="pres">
      <dgm:prSet presAssocID="{B47C6C80-4CBE-4875-9A05-E3B1B8A371C1}" presName="rootConnector" presStyleLbl="node2" presStyleIdx="0" presStyleCnt="3"/>
      <dgm:spPr/>
    </dgm:pt>
    <dgm:pt modelId="{F6DE3EA6-2B8D-45BC-BB82-661398505E1D}" type="pres">
      <dgm:prSet presAssocID="{B47C6C80-4CBE-4875-9A05-E3B1B8A371C1}" presName="hierChild4" presStyleCnt="0"/>
      <dgm:spPr/>
    </dgm:pt>
    <dgm:pt modelId="{D804C280-C28F-4974-957C-7180F54CADE1}" type="pres">
      <dgm:prSet presAssocID="{B47C6C80-4CBE-4875-9A05-E3B1B8A371C1}" presName="hierChild5" presStyleCnt="0"/>
      <dgm:spPr/>
    </dgm:pt>
    <dgm:pt modelId="{3E77A8F1-F288-4935-A061-8AF9149D74A6}" type="pres">
      <dgm:prSet presAssocID="{999944F0-2E51-4504-ABF5-F752B5080020}" presName="Name37" presStyleLbl="parChTrans1D2" presStyleIdx="1" presStyleCnt="3"/>
      <dgm:spPr/>
    </dgm:pt>
    <dgm:pt modelId="{AE270942-CAFB-49FD-84BC-481010AF4156}" type="pres">
      <dgm:prSet presAssocID="{1C7D77B4-5343-44D8-8816-A31EAAD1BB3E}" presName="hierRoot2" presStyleCnt="0">
        <dgm:presLayoutVars>
          <dgm:hierBranch val="init"/>
        </dgm:presLayoutVars>
      </dgm:prSet>
      <dgm:spPr/>
    </dgm:pt>
    <dgm:pt modelId="{D7629978-979A-43D1-BA14-23049D555F3B}" type="pres">
      <dgm:prSet presAssocID="{1C7D77B4-5343-44D8-8816-A31EAAD1BB3E}" presName="rootComposite" presStyleCnt="0"/>
      <dgm:spPr/>
    </dgm:pt>
    <dgm:pt modelId="{7A4136BC-8DFB-4DB4-8079-5E25FB055587}" type="pres">
      <dgm:prSet presAssocID="{1C7D77B4-5343-44D8-8816-A31EAAD1BB3E}" presName="rootText" presStyleLbl="node2" presStyleIdx="1" presStyleCnt="3" custScaleX="133742" custScaleY="122410">
        <dgm:presLayoutVars>
          <dgm:chPref val="3"/>
        </dgm:presLayoutVars>
      </dgm:prSet>
      <dgm:spPr/>
    </dgm:pt>
    <dgm:pt modelId="{A9DC477F-B885-403E-8DED-FFDE40E0E123}" type="pres">
      <dgm:prSet presAssocID="{1C7D77B4-5343-44D8-8816-A31EAAD1BB3E}" presName="rootConnector" presStyleLbl="node2" presStyleIdx="1" presStyleCnt="3"/>
      <dgm:spPr/>
    </dgm:pt>
    <dgm:pt modelId="{A7BECD03-CDA7-4E50-B3B5-7868CB0D91C1}" type="pres">
      <dgm:prSet presAssocID="{1C7D77B4-5343-44D8-8816-A31EAAD1BB3E}" presName="hierChild4" presStyleCnt="0"/>
      <dgm:spPr/>
    </dgm:pt>
    <dgm:pt modelId="{E96FE2C7-E44C-48A2-9524-D1696DF34C81}" type="pres">
      <dgm:prSet presAssocID="{1C7D77B4-5343-44D8-8816-A31EAAD1BB3E}" presName="hierChild5" presStyleCnt="0"/>
      <dgm:spPr/>
    </dgm:pt>
    <dgm:pt modelId="{6714CA2D-A285-4ABE-9D16-9EB5D1CBA934}" type="pres">
      <dgm:prSet presAssocID="{4EA683BF-2EBC-47EE-8D7C-ED956CD37831}" presName="Name37" presStyleLbl="parChTrans1D2" presStyleIdx="2" presStyleCnt="3"/>
      <dgm:spPr/>
    </dgm:pt>
    <dgm:pt modelId="{312722F0-1AF9-4222-B0A7-525398FCE9AB}" type="pres">
      <dgm:prSet presAssocID="{79A32618-2DEF-4E6E-9B01-2F66AA56759E}" presName="hierRoot2" presStyleCnt="0">
        <dgm:presLayoutVars>
          <dgm:hierBranch val="init"/>
        </dgm:presLayoutVars>
      </dgm:prSet>
      <dgm:spPr/>
    </dgm:pt>
    <dgm:pt modelId="{CBFD7792-1E54-4385-8BD2-B18FAFFCC40D}" type="pres">
      <dgm:prSet presAssocID="{79A32618-2DEF-4E6E-9B01-2F66AA56759E}" presName="rootComposite" presStyleCnt="0"/>
      <dgm:spPr/>
    </dgm:pt>
    <dgm:pt modelId="{892F3535-5251-469E-9F66-3989516BD694}" type="pres">
      <dgm:prSet presAssocID="{79A32618-2DEF-4E6E-9B01-2F66AA56759E}" presName="rootText" presStyleLbl="node2" presStyleIdx="2" presStyleCnt="3" custScaleY="121943">
        <dgm:presLayoutVars>
          <dgm:chPref val="3"/>
        </dgm:presLayoutVars>
      </dgm:prSet>
      <dgm:spPr/>
    </dgm:pt>
    <dgm:pt modelId="{F1A03722-4DB7-4424-A0A2-E715D5946929}" type="pres">
      <dgm:prSet presAssocID="{79A32618-2DEF-4E6E-9B01-2F66AA56759E}" presName="rootConnector" presStyleLbl="node2" presStyleIdx="2" presStyleCnt="3"/>
      <dgm:spPr/>
    </dgm:pt>
    <dgm:pt modelId="{48F1DE3E-9471-4503-B856-FCFD7330E8D4}" type="pres">
      <dgm:prSet presAssocID="{79A32618-2DEF-4E6E-9B01-2F66AA56759E}" presName="hierChild4" presStyleCnt="0"/>
      <dgm:spPr/>
    </dgm:pt>
    <dgm:pt modelId="{B394EF6E-FC04-469E-80EF-83576AC9EF63}" type="pres">
      <dgm:prSet presAssocID="{79A32618-2DEF-4E6E-9B01-2F66AA56759E}" presName="hierChild5" presStyleCnt="0"/>
      <dgm:spPr/>
    </dgm:pt>
    <dgm:pt modelId="{3A09E1EC-93DC-41EC-A9A8-B7C3308B6A8E}" type="pres">
      <dgm:prSet presAssocID="{CED606EB-A089-4F42-A201-02B55D082BAA}" presName="hierChild3" presStyleCnt="0"/>
      <dgm:spPr/>
    </dgm:pt>
  </dgm:ptLst>
  <dgm:cxnLst>
    <dgm:cxn modelId="{2438DD00-3F56-4D30-BEB9-90C903B661D8}" type="presOf" srcId="{4EA683BF-2EBC-47EE-8D7C-ED956CD37831}" destId="{6714CA2D-A285-4ABE-9D16-9EB5D1CBA934}" srcOrd="0" destOrd="0" presId="urn:microsoft.com/office/officeart/2005/8/layout/orgChart1"/>
    <dgm:cxn modelId="{D2B2BF02-57DC-472B-98E5-CD4C31F717A6}" srcId="{CED606EB-A089-4F42-A201-02B55D082BAA}" destId="{79A32618-2DEF-4E6E-9B01-2F66AA56759E}" srcOrd="2" destOrd="0" parTransId="{4EA683BF-2EBC-47EE-8D7C-ED956CD37831}" sibTransId="{85DECAAA-B994-4CF7-8619-917E53DBB3BD}"/>
    <dgm:cxn modelId="{494B970C-3317-4E6C-87C4-6EBFEBE4225C}" srcId="{CED606EB-A089-4F42-A201-02B55D082BAA}" destId="{1C7D77B4-5343-44D8-8816-A31EAAD1BB3E}" srcOrd="1" destOrd="0" parTransId="{999944F0-2E51-4504-ABF5-F752B5080020}" sibTransId="{EAB55E69-A67D-4E8F-A79A-62E02D040821}"/>
    <dgm:cxn modelId="{155A911B-F68B-4DBD-8CE5-AB2244E9979D}" type="presOf" srcId="{999944F0-2E51-4504-ABF5-F752B5080020}" destId="{3E77A8F1-F288-4935-A061-8AF9149D74A6}" srcOrd="0" destOrd="0" presId="urn:microsoft.com/office/officeart/2005/8/layout/orgChart1"/>
    <dgm:cxn modelId="{F4894127-9828-4B76-800E-02025FECECD1}" srcId="{942A4A14-2C26-43AB-9286-74C613CC53B7}" destId="{CED606EB-A089-4F42-A201-02B55D082BAA}" srcOrd="0" destOrd="0" parTransId="{3590F758-BDD9-4874-8325-BFBDC5B943BC}" sibTransId="{50DB961F-C182-4FEB-B711-0AF406487124}"/>
    <dgm:cxn modelId="{EBA6DA31-DD18-4F61-AA6D-80AB9877CD85}" type="presOf" srcId="{B47C6C80-4CBE-4875-9A05-E3B1B8A371C1}" destId="{B6319BE1-A6A1-4D11-8E7F-E3FA5165B94A}" srcOrd="0" destOrd="0" presId="urn:microsoft.com/office/officeart/2005/8/layout/orgChart1"/>
    <dgm:cxn modelId="{40ABE031-5DF7-4FC9-8074-0AD65C8E8566}" type="presOf" srcId="{79A32618-2DEF-4E6E-9B01-2F66AA56759E}" destId="{F1A03722-4DB7-4424-A0A2-E715D5946929}" srcOrd="1" destOrd="0" presId="urn:microsoft.com/office/officeart/2005/8/layout/orgChart1"/>
    <dgm:cxn modelId="{FF46EB60-43DC-4DA9-930D-4DDEA840F8E0}" type="presOf" srcId="{1C7D77B4-5343-44D8-8816-A31EAAD1BB3E}" destId="{A9DC477F-B885-403E-8DED-FFDE40E0E123}" srcOrd="1" destOrd="0" presId="urn:microsoft.com/office/officeart/2005/8/layout/orgChart1"/>
    <dgm:cxn modelId="{BED55A61-D7C5-4E58-8CC8-7DC5742D90F1}" type="presOf" srcId="{2269C9DF-053B-4D94-AC92-33AA4F4A67A2}" destId="{27AAB9C9-F9A0-456B-A280-8C47AA6348FA}" srcOrd="0" destOrd="0" presId="urn:microsoft.com/office/officeart/2005/8/layout/orgChart1"/>
    <dgm:cxn modelId="{28E3AC64-8022-42AB-A7F7-BF8E19E789AF}" type="presOf" srcId="{CED606EB-A089-4F42-A201-02B55D082BAA}" destId="{30D32691-AE20-46EE-A46D-74E52E757F3A}" srcOrd="0" destOrd="0" presId="urn:microsoft.com/office/officeart/2005/8/layout/orgChart1"/>
    <dgm:cxn modelId="{7671FF6C-8481-4167-B585-4CB8ADFF2351}" type="presOf" srcId="{1C7D77B4-5343-44D8-8816-A31EAAD1BB3E}" destId="{7A4136BC-8DFB-4DB4-8079-5E25FB055587}" srcOrd="0" destOrd="0" presId="urn:microsoft.com/office/officeart/2005/8/layout/orgChart1"/>
    <dgm:cxn modelId="{B189706D-812D-4C50-90E0-068ADF7B64D7}" type="presOf" srcId="{B47C6C80-4CBE-4875-9A05-E3B1B8A371C1}" destId="{0B1DD741-56EC-4386-87ED-1D2EBD77DFDC}" srcOrd="1" destOrd="0" presId="urn:microsoft.com/office/officeart/2005/8/layout/orgChart1"/>
    <dgm:cxn modelId="{9602F57B-C56C-4C07-93A4-C9929715A62C}" type="presOf" srcId="{CED606EB-A089-4F42-A201-02B55D082BAA}" destId="{1FEDA128-014F-4038-8A52-051E8E348D89}" srcOrd="1" destOrd="0" presId="urn:microsoft.com/office/officeart/2005/8/layout/orgChart1"/>
    <dgm:cxn modelId="{549BE78D-60F1-4546-91E2-3549D3321483}" type="presOf" srcId="{79A32618-2DEF-4E6E-9B01-2F66AA56759E}" destId="{892F3535-5251-469E-9F66-3989516BD694}" srcOrd="0" destOrd="0" presId="urn:microsoft.com/office/officeart/2005/8/layout/orgChart1"/>
    <dgm:cxn modelId="{D6C6B690-DB56-492F-AA9C-0A42A9EB518E}" type="presOf" srcId="{942A4A14-2C26-43AB-9286-74C613CC53B7}" destId="{91115430-18F8-42A3-BDBB-5E530311101C}" srcOrd="0" destOrd="0" presId="urn:microsoft.com/office/officeart/2005/8/layout/orgChart1"/>
    <dgm:cxn modelId="{9DF9BCEA-087A-4AF6-B83C-0CEA27049F1A}" srcId="{CED606EB-A089-4F42-A201-02B55D082BAA}" destId="{B47C6C80-4CBE-4875-9A05-E3B1B8A371C1}" srcOrd="0" destOrd="0" parTransId="{2269C9DF-053B-4D94-AC92-33AA4F4A67A2}" sibTransId="{E5DD824F-A99F-4638-AC8F-9D8CE192A66D}"/>
    <dgm:cxn modelId="{611DE3B6-3AD7-426A-8D15-156BA420C2CB}" type="presParOf" srcId="{91115430-18F8-42A3-BDBB-5E530311101C}" destId="{45CBEDC6-F669-4D9C-AA34-C5D4900FAB54}" srcOrd="0" destOrd="0" presId="urn:microsoft.com/office/officeart/2005/8/layout/orgChart1"/>
    <dgm:cxn modelId="{03F3B81D-8158-4688-830C-6EF4BF2C9D0E}" type="presParOf" srcId="{45CBEDC6-F669-4D9C-AA34-C5D4900FAB54}" destId="{6E6C227A-5F88-4863-BF91-5762BDA2EB4F}" srcOrd="0" destOrd="0" presId="urn:microsoft.com/office/officeart/2005/8/layout/orgChart1"/>
    <dgm:cxn modelId="{B0552976-30DC-4CB2-A46F-566F1AC41AA3}" type="presParOf" srcId="{6E6C227A-5F88-4863-BF91-5762BDA2EB4F}" destId="{30D32691-AE20-46EE-A46D-74E52E757F3A}" srcOrd="0" destOrd="0" presId="urn:microsoft.com/office/officeart/2005/8/layout/orgChart1"/>
    <dgm:cxn modelId="{2EC6CB6E-D9B1-42D9-A751-DE517F40B8D7}" type="presParOf" srcId="{6E6C227A-5F88-4863-BF91-5762BDA2EB4F}" destId="{1FEDA128-014F-4038-8A52-051E8E348D89}" srcOrd="1" destOrd="0" presId="urn:microsoft.com/office/officeart/2005/8/layout/orgChart1"/>
    <dgm:cxn modelId="{A65679FF-2499-42D7-B044-EAA3E3F4EE5B}" type="presParOf" srcId="{45CBEDC6-F669-4D9C-AA34-C5D4900FAB54}" destId="{6426A4BA-18FC-49DC-A414-BDA1AED077F1}" srcOrd="1" destOrd="0" presId="urn:microsoft.com/office/officeart/2005/8/layout/orgChart1"/>
    <dgm:cxn modelId="{99139963-023A-472E-BCF1-A8B81F72FC89}" type="presParOf" srcId="{6426A4BA-18FC-49DC-A414-BDA1AED077F1}" destId="{27AAB9C9-F9A0-456B-A280-8C47AA6348FA}" srcOrd="0" destOrd="0" presId="urn:microsoft.com/office/officeart/2005/8/layout/orgChart1"/>
    <dgm:cxn modelId="{468D4AD4-D89A-4C7E-A075-91F2D0C70156}" type="presParOf" srcId="{6426A4BA-18FC-49DC-A414-BDA1AED077F1}" destId="{1ECF7DF8-0992-4615-9A7E-0E3222A5B25E}" srcOrd="1" destOrd="0" presId="urn:microsoft.com/office/officeart/2005/8/layout/orgChart1"/>
    <dgm:cxn modelId="{127F5BB4-E10E-4A99-ABF4-C7D38E530309}" type="presParOf" srcId="{1ECF7DF8-0992-4615-9A7E-0E3222A5B25E}" destId="{4E06FB41-AE80-4EF5-933E-118F96FD0F9B}" srcOrd="0" destOrd="0" presId="urn:microsoft.com/office/officeart/2005/8/layout/orgChart1"/>
    <dgm:cxn modelId="{7F7F3C7E-E9E1-4700-9085-C28612A32571}" type="presParOf" srcId="{4E06FB41-AE80-4EF5-933E-118F96FD0F9B}" destId="{B6319BE1-A6A1-4D11-8E7F-E3FA5165B94A}" srcOrd="0" destOrd="0" presId="urn:microsoft.com/office/officeart/2005/8/layout/orgChart1"/>
    <dgm:cxn modelId="{E138C85A-5985-4052-BDCA-EA35AD661DFD}" type="presParOf" srcId="{4E06FB41-AE80-4EF5-933E-118F96FD0F9B}" destId="{0B1DD741-56EC-4386-87ED-1D2EBD77DFDC}" srcOrd="1" destOrd="0" presId="urn:microsoft.com/office/officeart/2005/8/layout/orgChart1"/>
    <dgm:cxn modelId="{95396E31-25A3-484F-A2B0-981511563AF0}" type="presParOf" srcId="{1ECF7DF8-0992-4615-9A7E-0E3222A5B25E}" destId="{F6DE3EA6-2B8D-45BC-BB82-661398505E1D}" srcOrd="1" destOrd="0" presId="urn:microsoft.com/office/officeart/2005/8/layout/orgChart1"/>
    <dgm:cxn modelId="{8C0BCCAE-50CD-464E-BE44-A5C82DE053A6}" type="presParOf" srcId="{1ECF7DF8-0992-4615-9A7E-0E3222A5B25E}" destId="{D804C280-C28F-4974-957C-7180F54CADE1}" srcOrd="2" destOrd="0" presId="urn:microsoft.com/office/officeart/2005/8/layout/orgChart1"/>
    <dgm:cxn modelId="{F175B1DD-335A-4E2E-89A3-FD567D433747}" type="presParOf" srcId="{6426A4BA-18FC-49DC-A414-BDA1AED077F1}" destId="{3E77A8F1-F288-4935-A061-8AF9149D74A6}" srcOrd="2" destOrd="0" presId="urn:microsoft.com/office/officeart/2005/8/layout/orgChart1"/>
    <dgm:cxn modelId="{77CDB70D-7DDF-4066-BF92-06477F570D29}" type="presParOf" srcId="{6426A4BA-18FC-49DC-A414-BDA1AED077F1}" destId="{AE270942-CAFB-49FD-84BC-481010AF4156}" srcOrd="3" destOrd="0" presId="urn:microsoft.com/office/officeart/2005/8/layout/orgChart1"/>
    <dgm:cxn modelId="{D315089D-22FF-43B7-BE1C-15DFC03011E6}" type="presParOf" srcId="{AE270942-CAFB-49FD-84BC-481010AF4156}" destId="{D7629978-979A-43D1-BA14-23049D555F3B}" srcOrd="0" destOrd="0" presId="urn:microsoft.com/office/officeart/2005/8/layout/orgChart1"/>
    <dgm:cxn modelId="{D8D9952F-735E-4694-89EF-F510FC2748FF}" type="presParOf" srcId="{D7629978-979A-43D1-BA14-23049D555F3B}" destId="{7A4136BC-8DFB-4DB4-8079-5E25FB055587}" srcOrd="0" destOrd="0" presId="urn:microsoft.com/office/officeart/2005/8/layout/orgChart1"/>
    <dgm:cxn modelId="{BB4471D5-C384-43B3-83F2-1DE82B07D75D}" type="presParOf" srcId="{D7629978-979A-43D1-BA14-23049D555F3B}" destId="{A9DC477F-B885-403E-8DED-FFDE40E0E123}" srcOrd="1" destOrd="0" presId="urn:microsoft.com/office/officeart/2005/8/layout/orgChart1"/>
    <dgm:cxn modelId="{4A6214C3-7FEF-46C2-AC71-5CE0FA5F40B5}" type="presParOf" srcId="{AE270942-CAFB-49FD-84BC-481010AF4156}" destId="{A7BECD03-CDA7-4E50-B3B5-7868CB0D91C1}" srcOrd="1" destOrd="0" presId="urn:microsoft.com/office/officeart/2005/8/layout/orgChart1"/>
    <dgm:cxn modelId="{B603B11F-EAC5-40E2-99B0-52EC4F8D37C7}" type="presParOf" srcId="{AE270942-CAFB-49FD-84BC-481010AF4156}" destId="{E96FE2C7-E44C-48A2-9524-D1696DF34C81}" srcOrd="2" destOrd="0" presId="urn:microsoft.com/office/officeart/2005/8/layout/orgChart1"/>
    <dgm:cxn modelId="{1A94E26F-0FE8-4327-B547-9ED87FA8AFF3}" type="presParOf" srcId="{6426A4BA-18FC-49DC-A414-BDA1AED077F1}" destId="{6714CA2D-A285-4ABE-9D16-9EB5D1CBA934}" srcOrd="4" destOrd="0" presId="urn:microsoft.com/office/officeart/2005/8/layout/orgChart1"/>
    <dgm:cxn modelId="{A58B0D50-9D75-4134-AC5D-E6BDEE24D1D0}" type="presParOf" srcId="{6426A4BA-18FC-49DC-A414-BDA1AED077F1}" destId="{312722F0-1AF9-4222-B0A7-525398FCE9AB}" srcOrd="5" destOrd="0" presId="urn:microsoft.com/office/officeart/2005/8/layout/orgChart1"/>
    <dgm:cxn modelId="{6A51BA88-71C7-4415-B1D4-B8F27D0A008D}" type="presParOf" srcId="{312722F0-1AF9-4222-B0A7-525398FCE9AB}" destId="{CBFD7792-1E54-4385-8BD2-B18FAFFCC40D}" srcOrd="0" destOrd="0" presId="urn:microsoft.com/office/officeart/2005/8/layout/orgChart1"/>
    <dgm:cxn modelId="{E7EBECC3-A4D6-4769-9F2D-A8BA5BF59E36}" type="presParOf" srcId="{CBFD7792-1E54-4385-8BD2-B18FAFFCC40D}" destId="{892F3535-5251-469E-9F66-3989516BD694}" srcOrd="0" destOrd="0" presId="urn:microsoft.com/office/officeart/2005/8/layout/orgChart1"/>
    <dgm:cxn modelId="{5EBC79AA-9994-4729-87A4-3DC6DACA3B86}" type="presParOf" srcId="{CBFD7792-1E54-4385-8BD2-B18FAFFCC40D}" destId="{F1A03722-4DB7-4424-A0A2-E715D5946929}" srcOrd="1" destOrd="0" presId="urn:microsoft.com/office/officeart/2005/8/layout/orgChart1"/>
    <dgm:cxn modelId="{48F40D72-4C53-490B-8271-AD81B356A277}" type="presParOf" srcId="{312722F0-1AF9-4222-B0A7-525398FCE9AB}" destId="{48F1DE3E-9471-4503-B856-FCFD7330E8D4}" srcOrd="1" destOrd="0" presId="urn:microsoft.com/office/officeart/2005/8/layout/orgChart1"/>
    <dgm:cxn modelId="{C12E0A7A-69B2-4083-AC2F-76C4BE4C89FA}" type="presParOf" srcId="{312722F0-1AF9-4222-B0A7-525398FCE9AB}" destId="{B394EF6E-FC04-469E-80EF-83576AC9EF63}" srcOrd="2" destOrd="0" presId="urn:microsoft.com/office/officeart/2005/8/layout/orgChart1"/>
    <dgm:cxn modelId="{FFF2FA47-245F-467A-8B1E-2E17039FAF1A}" type="presParOf" srcId="{45CBEDC6-F669-4D9C-AA34-C5D4900FAB54}" destId="{3A09E1EC-93DC-41EC-A9A8-B7C3308B6A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0AC1E-C599-4111-8517-092D244C2567}">
      <dsp:nvSpPr>
        <dsp:cNvPr id="0" name=""/>
        <dsp:cNvSpPr/>
      </dsp:nvSpPr>
      <dsp:spPr>
        <a:xfrm>
          <a:off x="4904508" y="2542235"/>
          <a:ext cx="3469975" cy="60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113"/>
              </a:lnTo>
              <a:lnTo>
                <a:pt x="3469975" y="301113"/>
              </a:lnTo>
              <a:lnTo>
                <a:pt x="3469975" y="6022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468A6-0B68-4F31-9086-78F33A1922D2}">
      <dsp:nvSpPr>
        <dsp:cNvPr id="0" name=""/>
        <dsp:cNvSpPr/>
      </dsp:nvSpPr>
      <dsp:spPr>
        <a:xfrm>
          <a:off x="4858788" y="2542235"/>
          <a:ext cx="91440" cy="602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610A0-9039-48AE-B0D5-EB90F87485A9}">
      <dsp:nvSpPr>
        <dsp:cNvPr id="0" name=""/>
        <dsp:cNvSpPr/>
      </dsp:nvSpPr>
      <dsp:spPr>
        <a:xfrm>
          <a:off x="1434532" y="2542235"/>
          <a:ext cx="3469975" cy="602227"/>
        </a:xfrm>
        <a:custGeom>
          <a:avLst/>
          <a:gdLst/>
          <a:ahLst/>
          <a:cxnLst/>
          <a:rect l="0" t="0" r="0" b="0"/>
          <a:pathLst>
            <a:path>
              <a:moveTo>
                <a:pt x="3469975" y="0"/>
              </a:moveTo>
              <a:lnTo>
                <a:pt x="3469975" y="301113"/>
              </a:lnTo>
              <a:lnTo>
                <a:pt x="0" y="301113"/>
              </a:lnTo>
              <a:lnTo>
                <a:pt x="0" y="6022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3351B-A850-40C3-ACAD-53B7B3BF71C0}">
      <dsp:nvSpPr>
        <dsp:cNvPr id="0" name=""/>
        <dsp:cNvSpPr/>
      </dsp:nvSpPr>
      <dsp:spPr>
        <a:xfrm>
          <a:off x="969814" y="1108361"/>
          <a:ext cx="7869388" cy="14338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Всі </a:t>
          </a:r>
          <a:r>
            <a:rPr lang="uk-UA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хлоропластні</a:t>
          </a: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гени можна умовно розділити на такі групи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9814" y="1108361"/>
        <a:ext cx="7869388" cy="1433874"/>
      </dsp:txXfrm>
    </dsp:sp>
    <dsp:sp modelId="{B793D2F4-B70C-47A0-83C7-970D1B39FE67}">
      <dsp:nvSpPr>
        <dsp:cNvPr id="0" name=""/>
        <dsp:cNvSpPr/>
      </dsp:nvSpPr>
      <dsp:spPr>
        <a:xfrm>
          <a:off x="658" y="3144462"/>
          <a:ext cx="2867748" cy="14338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Гени, що кодують фотосинтетичні білки (близько 50).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" y="3144462"/>
        <a:ext cx="2867748" cy="1433874"/>
      </dsp:txXfrm>
    </dsp:sp>
    <dsp:sp modelId="{6AE11693-28DE-493A-9B6E-4DCD229DA0D3}">
      <dsp:nvSpPr>
        <dsp:cNvPr id="0" name=""/>
        <dsp:cNvSpPr/>
      </dsp:nvSpPr>
      <dsp:spPr>
        <a:xfrm>
          <a:off x="3470634" y="3144462"/>
          <a:ext cx="2867748" cy="14338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Гени генетичної системи (приблизно 60).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0634" y="3144462"/>
        <a:ext cx="2867748" cy="1433874"/>
      </dsp:txXfrm>
    </dsp:sp>
    <dsp:sp modelId="{31C2D216-A04B-44E5-9921-C54D9B35CC7C}">
      <dsp:nvSpPr>
        <dsp:cNvPr id="0" name=""/>
        <dsp:cNvSpPr/>
      </dsp:nvSpPr>
      <dsp:spPr>
        <a:xfrm>
          <a:off x="6940609" y="3144462"/>
          <a:ext cx="2867748" cy="23142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3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Інші гени – всі гени </a:t>
          </a:r>
          <a:r>
            <a:rPr lang="uk-UA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хлоропластного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геному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включаючи відкриті рамки зчитування</a:t>
          </a:r>
          <a:r>
            <a:rPr lang="uk-UA" sz="2400" kern="1200" dirty="0"/>
            <a:t>.</a:t>
          </a:r>
          <a:endParaRPr lang="ru-RU" sz="2400" kern="1200" dirty="0"/>
        </a:p>
      </dsp:txBody>
      <dsp:txXfrm>
        <a:off x="6940609" y="3144462"/>
        <a:ext cx="2867748" cy="2314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4CA2D-A285-4ABE-9D16-9EB5D1CBA934}">
      <dsp:nvSpPr>
        <dsp:cNvPr id="0" name=""/>
        <dsp:cNvSpPr/>
      </dsp:nvSpPr>
      <dsp:spPr>
        <a:xfrm>
          <a:off x="5694218" y="3237684"/>
          <a:ext cx="4178338" cy="636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214"/>
              </a:lnTo>
              <a:lnTo>
                <a:pt x="4178338" y="318214"/>
              </a:lnTo>
              <a:lnTo>
                <a:pt x="4178338" y="6364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7A8F1-F288-4935-A061-8AF9149D74A6}">
      <dsp:nvSpPr>
        <dsp:cNvPr id="0" name=""/>
        <dsp:cNvSpPr/>
      </dsp:nvSpPr>
      <dsp:spPr>
        <a:xfrm>
          <a:off x="5648498" y="3237684"/>
          <a:ext cx="91440" cy="636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64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AB9C9-F9A0-456B-A280-8C47AA6348FA}">
      <dsp:nvSpPr>
        <dsp:cNvPr id="0" name=""/>
        <dsp:cNvSpPr/>
      </dsp:nvSpPr>
      <dsp:spPr>
        <a:xfrm>
          <a:off x="1515880" y="3237684"/>
          <a:ext cx="4178338" cy="636429"/>
        </a:xfrm>
        <a:custGeom>
          <a:avLst/>
          <a:gdLst/>
          <a:ahLst/>
          <a:cxnLst/>
          <a:rect l="0" t="0" r="0" b="0"/>
          <a:pathLst>
            <a:path>
              <a:moveTo>
                <a:pt x="4178338" y="0"/>
              </a:moveTo>
              <a:lnTo>
                <a:pt x="4178338" y="318214"/>
              </a:lnTo>
              <a:lnTo>
                <a:pt x="0" y="318214"/>
              </a:lnTo>
              <a:lnTo>
                <a:pt x="0" y="6364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32691-AE20-46EE-A46D-74E52E757F3A}">
      <dsp:nvSpPr>
        <dsp:cNvPr id="0" name=""/>
        <dsp:cNvSpPr/>
      </dsp:nvSpPr>
      <dsp:spPr>
        <a:xfrm>
          <a:off x="3546770" y="969815"/>
          <a:ext cx="4294895" cy="22678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Редагування </a:t>
          </a:r>
          <a:r>
            <a:rPr lang="uk-UA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мітохондріального</a:t>
          </a: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геному</a:t>
          </a: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рослин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6770" y="969815"/>
        <a:ext cx="4294895" cy="2267869"/>
      </dsp:txXfrm>
    </dsp:sp>
    <dsp:sp modelId="{B6319BE1-A6A1-4D11-8E7F-E3FA5165B94A}">
      <dsp:nvSpPr>
        <dsp:cNvPr id="0" name=""/>
        <dsp:cNvSpPr/>
      </dsp:nvSpPr>
      <dsp:spPr>
        <a:xfrm>
          <a:off x="573" y="3874113"/>
          <a:ext cx="3030614" cy="18755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РНК редагування в мітохондріях у квіткових рослин полягає в дезамінуванні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 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" y="3874113"/>
        <a:ext cx="3030614" cy="1875525"/>
      </dsp:txXfrm>
    </dsp:sp>
    <dsp:sp modelId="{7A4136BC-8DFB-4DB4-8079-5E25FB055587}">
      <dsp:nvSpPr>
        <dsp:cNvPr id="0" name=""/>
        <dsp:cNvSpPr/>
      </dsp:nvSpPr>
      <dsp:spPr>
        <a:xfrm>
          <a:off x="3667616" y="3874113"/>
          <a:ext cx="4053204" cy="18548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вивчених </a:t>
          </a:r>
          <a:r>
            <a:rPr lang="uk-UA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мітохондріальних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геномах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нараховується близько 400-500 сайтів дезамінування в середині відкритих рамок зчитування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7616" y="3874113"/>
        <a:ext cx="4053204" cy="1854887"/>
      </dsp:txXfrm>
    </dsp:sp>
    <dsp:sp modelId="{892F3535-5251-469E-9F66-3989516BD694}">
      <dsp:nvSpPr>
        <dsp:cNvPr id="0" name=""/>
        <dsp:cNvSpPr/>
      </dsp:nvSpPr>
      <dsp:spPr>
        <a:xfrm>
          <a:off x="8357249" y="3874113"/>
          <a:ext cx="3030614" cy="18478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Реакція дезамінування 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C→U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відбувається винятково сайт-</a:t>
          </a:r>
          <a:r>
            <a:rPr lang="uk-UA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специфічно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7249" y="3874113"/>
        <a:ext cx="3030614" cy="1847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75E8A-B78F-4F1E-BECD-D0ED47C1199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FB8ED-07BE-484F-9578-E92C8B6B3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4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FB8ED-07BE-484F-9578-E92C8B6B34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2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FB8ED-07BE-484F-9578-E92C8B6B34A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3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65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5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7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4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46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0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6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8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1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BB9B925-747F-45EE-B7B1-B35FE0B7B9C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AC90280-B0AE-4A5E-B534-A1278B09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2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9091" y="498764"/>
            <a:ext cx="390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Лекція 4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34841" y="2272148"/>
            <a:ext cx="8091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/>
              <a:t>ОРГАНІЗАЦІЯ ГЕНОМУ ХЛОРОПЛАСТІВ ТА МІТОХОНДРІЙ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8727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9780" y="127057"/>
            <a:ext cx="4016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ТИПИ ПЛАСТИД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Клітина - Wikiwa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/>
          <a:stretch/>
        </p:blipFill>
        <p:spPr bwMode="auto">
          <a:xfrm>
            <a:off x="6885711" y="1025233"/>
            <a:ext cx="5181600" cy="47521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-1" y="928265"/>
            <a:ext cx="6885711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Ймовірно, в період адаптації рослин до умов наземного існування, коли у рослин з'явились різні тканини, відбулося перетворення хлоропластів у різні типи пластид, які мали однакову генетичну інформацію, але виконували різні функції. Крім процесу фотосинтезу, пластиди беруть участь в азотному обміні речовин, синтезі амінокислот,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пуринів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піримідинів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ізопреноїдів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фенольних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жирних кислот, крохмалю, у метаболізмі фітогормонів (принаймні,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цитокінінів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АБК і гіберелінів) і т. д.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 пластиди рослинної клітини походять від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пропластид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меристематичної тканини.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Пропластиди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зазвичай містять невеликі фрагменти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тилакоїдних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мембран, крохмальні зерна, а також структури, схожі на рибосоми. Зазвичай в клітині буває 10-20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пропластид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розміром близько 1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0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134802"/>
            <a:ext cx="3754582" cy="457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 поширеними пластидами, що розташовуються у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фотосинтезуючих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тканинах, є хлоропласти,  які здійснюють процес фотосинтезу. Як і всі пластиди, хлоропласти обмежені подвійною мембранною оболонкою. У хлоропластах існує система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тилакоїдних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мембран, які є місцем фотосинтетичного транспорту електронів і синтезу АТФ.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Тилакоїди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складаються з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ламел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зібрані в стопки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ламели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називаються гранами, які з'єднуються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ламелами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строми.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ластиди, будова і функції :: Фізіологія рослинної клітини :: Флора і  рослинність &gt;&gt; GrandBiolog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38" y="1011376"/>
            <a:ext cx="7356024" cy="48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57355" y="784802"/>
            <a:ext cx="8557285" cy="2110797"/>
            <a:chOff x="557355" y="784802"/>
            <a:chExt cx="8557285" cy="2110797"/>
          </a:xfrm>
        </p:grpSpPr>
        <p:pic>
          <p:nvPicPr>
            <p:cNvPr id="4098" name="Picture 2" descr="Строение и функции пластид: хлоропласт, хромопласт, лейкопласт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55" y="784802"/>
              <a:ext cx="8557285" cy="2110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761017" y="886700"/>
              <a:ext cx="2119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cs typeface="Times New Roman" panose="02020603050405020304" pitchFamily="18" charset="0"/>
                </a:rPr>
                <a:t>Зовнішня мембрана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61017" y="1133104"/>
              <a:ext cx="2119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cs typeface="Times New Roman" panose="02020603050405020304" pitchFamily="18" charset="0"/>
                </a:rPr>
                <a:t>Внутрішня мембрана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61017" y="1579433"/>
              <a:ext cx="21197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cs typeface="Times New Roman" panose="02020603050405020304" pitchFamily="18" charset="0"/>
                </a:rPr>
                <a:t>Каротиноїди </a:t>
              </a:r>
            </a:p>
            <a:p>
              <a:r>
                <a:rPr lang="uk-UA" sz="1400" dirty="0">
                  <a:cs typeface="Times New Roman" panose="02020603050405020304" pitchFamily="18" charset="0"/>
                </a:rPr>
                <a:t>в краплях ліпідів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61016" y="2296348"/>
              <a:ext cx="2119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cs typeface="Times New Roman" panose="02020603050405020304" pitchFamily="18" charset="0"/>
                </a:rPr>
                <a:t>Рибосоми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2544" y="1528762"/>
              <a:ext cx="554182" cy="3138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cs typeface="Times New Roman" panose="02020603050405020304" pitchFamily="18" charset="0"/>
                </a:rPr>
                <a:t>ДНК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2726" y="1800132"/>
              <a:ext cx="15240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1400" dirty="0">
                  <a:cs typeface="Times New Roman" panose="02020603050405020304" pitchFamily="18" charset="0"/>
                </a:rPr>
                <a:t>Мембранні структури </a:t>
              </a:r>
            </a:p>
            <a:p>
              <a:pPr algn="r"/>
              <a:r>
                <a:rPr lang="uk-UA" sz="1400" dirty="0">
                  <a:cs typeface="Times New Roman" panose="02020603050405020304" pitchFamily="18" charset="0"/>
                </a:rPr>
                <a:t>які руйнуються 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98910" y="3629891"/>
            <a:ext cx="8515730" cy="2149043"/>
            <a:chOff x="598910" y="3629891"/>
            <a:chExt cx="8515730" cy="2149043"/>
          </a:xfrm>
        </p:grpSpPr>
        <p:pic>
          <p:nvPicPr>
            <p:cNvPr id="4100" name="Picture 4" descr="Функции. – фотосинтез (образование органических веществ из неорганических  веществ за счет энергии света) — Студопедия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79"/>
            <a:stretch/>
          </p:blipFill>
          <p:spPr bwMode="auto">
            <a:xfrm>
              <a:off x="598910" y="3629891"/>
              <a:ext cx="8515730" cy="214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57999" y="3782300"/>
              <a:ext cx="2119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cs typeface="Times New Roman" panose="02020603050405020304" pitchFamily="18" charset="0"/>
                </a:rPr>
                <a:t>Зовнішня мембрана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7999" y="4006947"/>
              <a:ext cx="22566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cs typeface="Times New Roman" panose="02020603050405020304" pitchFamily="18" charset="0"/>
                </a:rPr>
                <a:t>Внутрішня мембрана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71854" y="4380495"/>
              <a:ext cx="2119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 err="1">
                  <a:cs typeface="Times New Roman" panose="02020603050405020304" pitchFamily="18" charset="0"/>
                </a:rPr>
                <a:t>Матрикс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5316" y="4838224"/>
              <a:ext cx="20296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 err="1">
                  <a:cs typeface="Times New Roman" panose="02020603050405020304" pitchFamily="18" charset="0"/>
                </a:rPr>
                <a:t>Тилакоїди</a:t>
              </a:r>
              <a:r>
                <a:rPr lang="uk-UA" sz="1400" dirty="0">
                  <a:cs typeface="Times New Roman" panose="02020603050405020304" pitchFamily="18" charset="0"/>
                </a:rPr>
                <a:t> строми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71853" y="5146001"/>
              <a:ext cx="2119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cs typeface="Times New Roman" panose="02020603050405020304" pitchFamily="18" charset="0"/>
                </a:rPr>
                <a:t>Крохмальне зерно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94762" y="5440479"/>
              <a:ext cx="2119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47193" y="4342656"/>
              <a:ext cx="554182" cy="3138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cs typeface="Times New Roman" panose="02020603050405020304" pitchFamily="18" charset="0"/>
                </a:rPr>
                <a:t>ДНК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2726" y="4838224"/>
              <a:ext cx="11086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1400" dirty="0">
                  <a:cs typeface="Times New Roman" panose="02020603050405020304" pitchFamily="18" charset="0"/>
                </a:rPr>
                <a:t>Рибосоми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601200" y="1898087"/>
            <a:ext cx="220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Будова </a:t>
            </a:r>
            <a:r>
              <a:rPr lang="uk-UA" sz="2400" dirty="0" err="1"/>
              <a:t>хромопласта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9601200" y="4996588"/>
            <a:ext cx="220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Будова лейкопласта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771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876" y="445716"/>
            <a:ext cx="5873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ГЕНОМ ХЛОРОПЛАСТІВ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2072" y="1759464"/>
            <a:ext cx="4516582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 хлоропластів рослин являє собою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дволанцюгову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ДНК (кільцевий дуплекс), середній розмір якої - 120-180 т. п. н. довжина до 40-60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Довжина молекул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хлДНК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варіює від 135 т. п. н. у </a:t>
            </a:r>
            <a:r>
              <a:rPr lang="uk-UA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Euglena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gracilis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200-220 т. п. н. у </a:t>
            </a:r>
            <a:r>
              <a:rPr lang="uk-UA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Pelargonium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zonale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(для порівняння - ДНК мітохондрій дріжджів - 80 т. п. н., тварин 20 т. п. н.).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8" y="1230595"/>
            <a:ext cx="6492587" cy="51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6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00" y="1313996"/>
            <a:ext cx="4496680" cy="3980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218" y="961922"/>
            <a:ext cx="6262255" cy="501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Різниця в розмірі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хпДНК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майже завжди пов'язана з розмірами інвертованих повторів (ІП). У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пластидному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геномі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низький вміст ГЦ пар (30-40%). Між інвертованими повторами (IRA і IRB) розміром приблизно по 25 т. п. н., локалізуються велика (LSC) і мала (SSC) унікальні області. Інвертовані повтори в одному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геномі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завжди однакові. Кожен ген ІП має дві копії на геном. Бобові (горох, люцерна та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і деякі голонасінні рослини (наприклад, сосна) не мають ІП.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Розміри ІП можуть сильно відрізнятися у різних видів рослин. Передбачається, що ІП, збільшуючи дозу генів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забезпечують їх активну експресію, а так само стабілізують геном, оскільки частота мутацій в ІП значно нижче, ніж в унікальних ділянках молекули ДНК.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4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218" y="589054"/>
            <a:ext cx="6096000" cy="43572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Хлоропласти розмножуються в клітинах рослин шляхом ділення.  Поділу хлоропласта передує подвоєння (редуплікація) ДНК, проте хлоропласти розмножуються в клітині не необмежено.  Для кожного виду характерно певна кількість хлоропластів в клітині, яка варіює у різних видів від декількох одиниць до величин, що перевищують сотню.  Число хлоропластів в клітині, а отже, їх розподіл, контролюються ядром.  Наприклад, ДНК-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полімераза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здійснює редуплікацію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хлДНК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кодується в ядрі, синтезується на 80S рибосомах цитоплазми і потім проникає в хлоропласт, де і забезпечує синтез ДНК.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65" y="589054"/>
            <a:ext cx="5241188" cy="4650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67" y="5375557"/>
            <a:ext cx="6135502" cy="1111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6873" y="5458689"/>
            <a:ext cx="392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редуплікації  знаходиться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петлі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між  16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23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нижче 3’  23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39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451" y="1039091"/>
            <a:ext cx="5287250" cy="35973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6364" y="967353"/>
            <a:ext cx="6096000" cy="46865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ДНК хлоропластів 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перебуває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комплексі з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гістонами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Всі ці характеристики ДНК хлоропластів близькі до характеристик ДНК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прокаріотичних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клітин.  Більш того, схожість ДНК мітохондрій та бактерій підкріплюється ще й тим, що основні регуляторні послідовності транскрипції (промотори, термінатори) у них однакові.  На ДНК хлоропластів синтезуються всі види РНК (інформаційна, транспортна,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рибосомна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 ДНК хлоропластів кодує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рРНК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входить до складу рибосом, які відносяться до прокаріотів 70S типу (містять 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4.5S; 5S;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16S і 23S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рРНК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 Рибосоми хлоропластів чутливі до антибіотика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хлорамфеніколу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у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прокаріотичних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клітин.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2691" y="4899763"/>
            <a:ext cx="503701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А – 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Утворення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двох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реплікативних</a:t>
            </a:r>
            <a:r>
              <a:rPr lang="ru-RU" dirty="0">
                <a:latin typeface="Arial" panose="020B0604020202020204" pitchFamily="34" charset="0"/>
              </a:rPr>
              <a:t> вилок </a:t>
            </a:r>
          </a:p>
          <a:p>
            <a:r>
              <a:rPr lang="ru-RU" b="1" dirty="0">
                <a:latin typeface="Arial" panose="020B0604020202020204" pitchFamily="34" charset="0"/>
              </a:rPr>
              <a:t>С – D</a:t>
            </a:r>
            <a:r>
              <a:rPr lang="ru-RU" dirty="0">
                <a:latin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</a:rPr>
              <a:t>Злиття</a:t>
            </a:r>
            <a:r>
              <a:rPr lang="ru-RU" dirty="0">
                <a:latin typeface="Arial" panose="020B0604020202020204" pitchFamily="34" charset="0"/>
              </a:rPr>
              <a:t>» </a:t>
            </a:r>
            <a:r>
              <a:rPr lang="ru-RU" dirty="0" err="1">
                <a:latin typeface="Arial" panose="020B0604020202020204" pitchFamily="34" charset="0"/>
              </a:rPr>
              <a:t>реплікативних</a:t>
            </a:r>
            <a:r>
              <a:rPr lang="ru-RU" dirty="0">
                <a:latin typeface="Arial" panose="020B0604020202020204" pitchFamily="34" charset="0"/>
              </a:rPr>
              <a:t> вилок, </a:t>
            </a:r>
            <a:r>
              <a:rPr lang="ru-RU" dirty="0" err="1">
                <a:latin typeface="Arial" panose="020B0604020202020204" pitchFamily="34" charset="0"/>
              </a:rPr>
              <a:t>елонгація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процесу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E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Декатенізація</a:t>
            </a:r>
            <a:r>
              <a:rPr lang="ru-RU" dirty="0"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62802" y="581898"/>
            <a:ext cx="429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Етапи реплікації </a:t>
            </a:r>
            <a:r>
              <a:rPr lang="uk-UA" dirty="0" err="1"/>
              <a:t>хлДНК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1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09746819"/>
              </p:ext>
            </p:extLst>
          </p:nvPr>
        </p:nvGraphicFramePr>
        <p:xfrm>
          <a:off x="1260764" y="166255"/>
          <a:ext cx="9809017" cy="65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05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953" y="93312"/>
            <a:ext cx="5237011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Гени фотосинтетичних білків.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покритонасінних рослин 47 генів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хлоропластного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кодують білки, які беруть участь у формуванні фотосинтетичного апарату. З них 15 генів, що кодують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субодиниці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ФС II (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psb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C, D, E, F, H, I, J, K, L, M, N, T, Z). Продукти семи генів беруть участь у формуванні ФСІ (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C, I, J). У ці сім генів входять два гена (ycf3 і ycf4), що кодують білки, які беруть участь у складанні ФСІ. Шість генів (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petA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B, D, G, L, N) кодують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субодиниці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цитохромного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b6f - комплексу, який здійснює взаємодію ФС I і ФС II. Шість генів, що кодують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субодиниці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АТФ-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синтази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Одинадцять генів, що кодують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субодиниці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хлоропластного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НАДФН –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пластохиноноксидоредуктазного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комплексу (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ndh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C, D, E, F, G, H, I, J, K), який бере участь в циклічному потоці електронів за участю ФС I 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media.springernature.com/full/springer-static/image/art%3A10.1007%2Fs11120-013-9880-8/MediaObjects/11120_2013_9880_Tab2a_HTM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5" y="104648"/>
            <a:ext cx="6386945" cy="67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5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946" y="463785"/>
            <a:ext cx="7703127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Гени генетичної системи.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Найбільша група генів (всього 62), продукти яких беруть участь на всіх етапах експресії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пластидного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30 генів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trn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чотири –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rrn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21 ген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рибосомних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білків (дев'ять для великої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субодиниці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rpl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і 12 – для малої (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rps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чотири гени для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субодиниць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мультисубодиничної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хлоропластної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РНК-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полімерази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rpo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PEP),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matK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 кодує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матуразу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бере участь у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сплайсингу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інтронів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групи,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clpP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кодує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субодиницю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хлоропластної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протеази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Caseinolytic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protease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infA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кодує фактор ініціації трансляції IF-1.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кодуються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пластидним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геномом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відміну від генів прокаріотів жоден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пластидний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кодує 3'-CCA кінець. Цікаво, що крім участі в трансляції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tRNA-Glu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втягується в синтез δ-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амінолевулінової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кислоти, яка є попередником хлорофілу.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чотирьох типів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 (23S, 5S і 4.5 S) пов'язані з 50S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субодиницею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16S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входить в 30S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субодиницю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Всі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кодуються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rrn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опероном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розташовані в наступній послідовності: rrn16-trnI-trnA-rrn23-rrn4,5-5S. Дві третини генів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рибосомних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білків кодуються ядром, інші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пластомом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Чотири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субодиниці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РНК-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полімерази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бактеріального типу кодуються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пластидним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геномом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rpoA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rpoB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rpoC1 і rpoC2), а всі σ-фактори і РНК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полімерази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фагового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типу кодуються ядерними генами.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3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252" y="1359487"/>
            <a:ext cx="7744691" cy="521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2.5-1.5 млрд. років тому в первинну еукаріотичну клітину, яка мала відокремлене ядро, але була не здатна до дихання (окислювального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фосфорилювання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і фотосинтезу, проникла аеробна альфа-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протеобактерія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перетворилася в ході еволюції на мітохондрію. 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 1.5 млрд. років тому еукаріотична клітина, що містила майбутню мітохондрію, поглинула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фотосинтезуючу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ціанобактерію, яка в ході еволюції перетворилася на хлоропласт. Альфа-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протеобактерія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постачала клітині-хазяїну енергію у вигляді АТФ, а ціанобактерія забезпечувала продуктами фотосинтезу, в результаті чого клітина-господар отримала значні еволюційні переваги.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388" y="491452"/>
            <a:ext cx="4306376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" y="2327569"/>
            <a:ext cx="407253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1392" y="646877"/>
            <a:ext cx="1012767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Інші гени.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цієї групи відносяться гени, які не залучені безпосередньо в процес фотосинтезу і генетичну систему хлоропластів. До них можна віднести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accD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ген, що кодує β-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субодиницю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ацетил-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карбоксилази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ключовий фермент біосинтезу жирних кислот та багато інших.</a:t>
            </a:r>
          </a:p>
          <a:p>
            <a:pPr indent="540385" algn="just">
              <a:lnSpc>
                <a:spcPct val="107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пластидного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характерні як еукаріотичні, так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прокаріотичні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ознаки. Близько половини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генів об'єднані 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оперони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властивість прокаріотів, однак об'єднуються 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оперони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гени, які кодують функціонально-різні білки.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Оперон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часто має кілька промоторів, які можуть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впізнаватися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різними РНК-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полімеразами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відміну від бактеріальних генів від 15 до 17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генів рослин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інтрони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передбачає наявність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сплайсингу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це вже еукаріотична ознака. Крім того, для пластид характерно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табл.  1 на прикладі пшениці представлений типовий набір генів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хлоропластної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 вищих рослин, число яких в різних таксонах вищих рослин приблизно однаково.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9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1705" t="19293" r="22029" b="5876"/>
          <a:stretch/>
        </p:blipFill>
        <p:spPr bwMode="auto">
          <a:xfrm>
            <a:off x="1925782" y="152400"/>
            <a:ext cx="8908473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496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3126" t="20084" r="21625" b="11516"/>
          <a:stretch/>
        </p:blipFill>
        <p:spPr bwMode="auto">
          <a:xfrm>
            <a:off x="2147461" y="360218"/>
            <a:ext cx="7841672" cy="6040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8203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4390" y="321024"/>
            <a:ext cx="4812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РЕДАГУВАННЯ РНК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RNA editing requires a single or multiple PPR editing factors. (a)... |  Download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20525" r="17540"/>
          <a:stretch/>
        </p:blipFill>
        <p:spPr bwMode="auto">
          <a:xfrm>
            <a:off x="7994074" y="651167"/>
            <a:ext cx="3966670" cy="55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230" y="1162476"/>
            <a:ext cx="7536874" cy="534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Хлоропласти мають механізм, здатний змінювати послідовність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транскрипту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порівнянні з послідовністю його гена.  Цей процес, званий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редагуванням (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editing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РНК, був відкритий в пластидах в 1991 році.  Редагування піддаються деякі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мРНК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мікроРНК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Редагування РНК відбувається в клітинному ядрі і цитоплазмі, а також в мітохондріях и пластидах.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Редагування РНК може призводити до перетворення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цитозину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(C) в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уридин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(U) и аденозину (A) в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інозін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(I) в результаті дезамінування, а також приєднання до РНК нових нуклеотидів и видалення тих, хто входить до її складу.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У хлоропластах відомі тільки два типи замін C-U і рідше U-C.  У пластидах квіткових рослин існує від 30 до 40 сайтів редагування.  Редагування зазвичай відбувається в послідовності, що кодує і тільки в рідкісних випадках - в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інтронах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 в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некодуючих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ділянках.  Редаговані кодони завжди кодують амінокислоти, дуже важливі для функції білка.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5013" y="6373091"/>
            <a:ext cx="353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С-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37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662065-54F9-4B6D-8A75-B2CFF519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92" y="3566022"/>
            <a:ext cx="7729728" cy="3101983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малий розмір (14-20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тпн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межгенні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спейсери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1-9 нуклеотидів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 постійна кількість генів (37) з дуже консервативним розташуванням і перекриванням на 2-9 нуклеотидів;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некодуюча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ділянка 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-петля) містить точки початку реплікації і транскрипції ДНК-молекули)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 геном кодує 2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РНК, 13 специфічних поліпептидів і до лише 22 гена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Гени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розташовані, як правило, між генами білків і, крім основної функції – транспорту амінокислот при біосинтезі білка, виконують функцію сигналів («ком»), за яким відбувається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поліцистронної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мРНК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Інтрони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відсутні.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Генетичний код – не універсальний!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Рекомбінації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мтДНК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відбуваються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A98F8F-F3E7-4C61-AE12-00BD671A7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2" t="32515" r="29210" b="32397"/>
          <a:stretch/>
        </p:blipFill>
        <p:spPr>
          <a:xfrm>
            <a:off x="7016555" y="71857"/>
            <a:ext cx="5053265" cy="24063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4C4ED2-3DE6-407F-9657-F3786E3C7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52" t="29577" r="38158" b="31826"/>
          <a:stretch/>
        </p:blipFill>
        <p:spPr>
          <a:xfrm>
            <a:off x="9535167" y="4139196"/>
            <a:ext cx="2534653" cy="2646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270722-DE7A-4457-B421-AB571F5FAC3B}"/>
              </a:ext>
            </a:extLst>
          </p:cNvPr>
          <p:cNvSpPr txBox="1"/>
          <p:nvPr/>
        </p:nvSpPr>
        <p:spPr>
          <a:xfrm>
            <a:off x="570049" y="2785149"/>
            <a:ext cx="420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мтДНК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138F6-C422-4C93-89FC-B841120C009B}"/>
              </a:ext>
            </a:extLst>
          </p:cNvPr>
          <p:cNvSpPr txBox="1"/>
          <p:nvPr/>
        </p:nvSpPr>
        <p:spPr>
          <a:xfrm>
            <a:off x="122180" y="189995"/>
            <a:ext cx="501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ГЕНОМ МІТОХОНДРІЙ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09A2F8-CFE2-4ABB-9C6E-68FC577B7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29" t="16054" r="11148" b="32245"/>
          <a:stretch/>
        </p:blipFill>
        <p:spPr>
          <a:xfrm>
            <a:off x="3115680" y="1090957"/>
            <a:ext cx="3490927" cy="1694192"/>
          </a:xfrm>
          <a:prstGeom prst="rect">
            <a:avLst/>
          </a:prstGeom>
        </p:spPr>
      </p:pic>
      <p:pic>
        <p:nvPicPr>
          <p:cNvPr id="13" name="Picture 6" descr="The human mitochondrial genome consists of 16,569 bp encoding 13... |  Download Scientific Diagram">
            <a:extLst>
              <a:ext uri="{FF2B5EF4-FFF2-40B4-BE49-F238E27FC236}">
                <a16:creationId xmlns:a16="http://schemas.microsoft.com/office/drawing/2014/main" id="{A85630AC-3218-4F00-A971-6F791F457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6"/>
          <a:stretch/>
        </p:blipFill>
        <p:spPr bwMode="auto">
          <a:xfrm>
            <a:off x="7629764" y="2606916"/>
            <a:ext cx="2054319" cy="20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5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human mitochondrial genome consists of 16,569 bp encoding 13... |  Download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6"/>
          <a:stretch/>
        </p:blipFill>
        <p:spPr bwMode="auto">
          <a:xfrm>
            <a:off x="4779826" y="2381277"/>
            <a:ext cx="3363848" cy="335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Rice Mitochondrial Genomes and Their Variations | Plant Phys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8" y="2381277"/>
            <a:ext cx="3881162" cy="33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DF) Complete sequence of the mitochondrial genome of a diatom alga Synedra  acus and comparative analysis of diatom mitochondrial geno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69" y="2381277"/>
            <a:ext cx="3351788" cy="335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5855" y="5874325"/>
            <a:ext cx="3394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будови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 посівного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9826" y="5874656"/>
            <a:ext cx="3394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будови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5900" y="5883578"/>
            <a:ext cx="3394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будови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діатомової водорості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8509" y="651164"/>
            <a:ext cx="6650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будови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мітохондріальних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геномів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представників різних видів і царств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41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02107"/>
            <a:ext cx="5747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Рослинні мітохондрії сильно відрізняються від мітохондрій тварин. Вони мають додаткові шляхи електронного транспорту, не пов'язані з синтезом АТФ, включаючи неспряжені окислення НАДН і НАДФН зовні і зсередини мітохондрії, а також неспряжене перенесення електронів з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убіхінону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кисень.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2B113-E95B-426B-8042-A09895D3E4DF}"/>
              </a:ext>
            </a:extLst>
          </p:cNvPr>
          <p:cNvSpPr txBox="1"/>
          <p:nvPr/>
        </p:nvSpPr>
        <p:spPr>
          <a:xfrm>
            <a:off x="3648830" y="603329"/>
            <a:ext cx="420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мтДНК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рослин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itochondrial genome of Arabidopsis thaliana. The chondrome has a size of |  Download Scientific Diagram">
            <a:extLst>
              <a:ext uri="{FF2B5EF4-FFF2-40B4-BE49-F238E27FC236}">
                <a16:creationId xmlns:a16="http://schemas.microsoft.com/office/drawing/2014/main" id="{9E945ADF-9194-4FD3-806E-0B624DB2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53" y="1316812"/>
            <a:ext cx="4902294" cy="51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27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106" y="918358"/>
            <a:ext cx="5805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Мітохондріальний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геном рослин, як правило, складається з декількох молекул різного розміру.  Одна з них, "основна хромосома", "майстер-хромосома", містить велику частину генів, а кільцеві форми меншої довжини, що знаходяться в динамічній рівновазі як між собою, так і з основною хромосомою, утворюються в результаті внутрішньо-і міжмолекулярної рекомбінації завдяки наявності  повторених послідовностей </a:t>
            </a:r>
            <a:endParaRPr lang="ru-RU" sz="2000" dirty="0"/>
          </a:p>
        </p:txBody>
      </p:sp>
      <p:pic>
        <p:nvPicPr>
          <p:cNvPr id="5" name="Рисунок 4" descr="http://vivovoco.astronet.ru/VV/JOURNAL/NATURE/06_02/DYMSCH1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88461"/>
            <a:ext cx="5638800" cy="53617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408221" y="5380672"/>
            <a:ext cx="2840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утворення кільцевих ДНК. Рекомбінація відбувається по повтореним ділянкам (сині).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170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tochondr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32" y="1835728"/>
            <a:ext cx="7999413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329314" y="683202"/>
            <a:ext cx="896461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мітохондріального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генома    </a:t>
            </a:r>
            <a:r>
              <a:rPr lang="ru-RU" alt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Brassica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campestris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39558" y="5881613"/>
            <a:ext cx="1939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геном –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кільце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514109" y="5881613"/>
            <a:ext cx="5375564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результат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рекомбінації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повторами основного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Font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81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6801" y="109557"/>
            <a:ext cx="3519052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Висока концентрація активних форм кисню в мітохондріях і слабка система репарації збільшують частоту мутацій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мтДНК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порівнянні з ядерною на порядок. Радикали кисню служать причиною специфічних замін Ц-Т (дезамінування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цитозина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і Г-Т (окисне пошкодження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гуаніна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внаслідок чого, можливо,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мтДНК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багаті АТ-парами. Крім того, всі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мтДНК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володіють цікавою властивістю — вони не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метилюються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відміну від ядерних і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прокаріотичних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3389" t="21956" r="18587" b="14868"/>
          <a:stretch/>
        </p:blipFill>
        <p:spPr>
          <a:xfrm>
            <a:off x="548729" y="318655"/>
            <a:ext cx="7923513" cy="5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80119" y="318656"/>
            <a:ext cx="9573455" cy="6289963"/>
            <a:chOff x="180119" y="318656"/>
            <a:chExt cx="9573455" cy="6289963"/>
          </a:xfrm>
        </p:grpSpPr>
        <p:pic>
          <p:nvPicPr>
            <p:cNvPr id="2" name="Рисунок 1" descr="Геномы одноклеточных водорослей проливают свет на эволюцию  фотосинтезирующих эукариот • Александр Марков • Новости науки на  «Элементах» • Генетика, Эволюция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39" y="318656"/>
              <a:ext cx="9296415" cy="6289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346363" y="540327"/>
              <a:ext cx="2161309" cy="307777"/>
            </a:xfrm>
            <a:prstGeom prst="rect">
              <a:avLst/>
            </a:prstGeom>
            <a:solidFill>
              <a:srgbClr val="FAF6EA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/>
                <a:t>Первинний </a:t>
              </a:r>
              <a:r>
                <a:rPr lang="uk-UA" sz="1400" dirty="0" err="1"/>
                <a:t>ендосимбіоз</a:t>
              </a:r>
              <a:endParaRPr lang="ru-RU" sz="1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6363" y="1607125"/>
              <a:ext cx="2161309" cy="523220"/>
            </a:xfrm>
            <a:prstGeom prst="rect">
              <a:avLst/>
            </a:prstGeom>
            <a:solidFill>
              <a:srgbClr val="FAF6EA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/>
                <a:t>Первинний </a:t>
              </a:r>
            </a:p>
            <a:p>
              <a:r>
                <a:rPr lang="uk-UA" sz="1400" dirty="0"/>
                <a:t>еукаріотичний хазяїн</a:t>
              </a:r>
              <a:endParaRPr lang="ru-RU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79818" y="401780"/>
              <a:ext cx="2161309" cy="307777"/>
            </a:xfrm>
            <a:prstGeom prst="rect">
              <a:avLst/>
            </a:prstGeom>
            <a:solidFill>
              <a:srgbClr val="FAF6EA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/>
                <a:t>Вторинний </a:t>
              </a:r>
              <a:r>
                <a:rPr lang="uk-UA" sz="1400" dirty="0" err="1"/>
                <a:t>ендосимбіоз</a:t>
              </a:r>
              <a:endParaRPr lang="ru-RU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9818" y="720296"/>
              <a:ext cx="2161309" cy="523220"/>
            </a:xfrm>
            <a:prstGeom prst="rect">
              <a:avLst/>
            </a:prstGeom>
            <a:solidFill>
              <a:srgbClr val="FAF6EA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/>
                <a:t>Вторинний </a:t>
              </a:r>
            </a:p>
            <a:p>
              <a:r>
                <a:rPr lang="uk-UA" sz="1400" dirty="0"/>
                <a:t>еукаріотичний хазяїн</a:t>
              </a:r>
              <a:endParaRPr lang="ru-RU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0119" y="4075560"/>
              <a:ext cx="1025231" cy="307777"/>
            </a:xfrm>
            <a:prstGeom prst="rect">
              <a:avLst/>
            </a:prstGeom>
            <a:solidFill>
              <a:srgbClr val="FAF6EA"/>
            </a:solidFill>
          </p:spPr>
          <p:txBody>
            <a:bodyPr wrap="square" rtlCol="0">
              <a:spAutoFit/>
            </a:bodyPr>
            <a:lstStyle/>
            <a:p>
              <a:r>
                <a:rPr lang="uk-UA" sz="1200" dirty="0"/>
                <a:t>Мітохондрія</a:t>
              </a:r>
              <a:r>
                <a:rPr lang="uk-UA" sz="1400" dirty="0"/>
                <a:t> </a:t>
              </a:r>
              <a:endParaRPr lang="ru-RU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2441" y="4338786"/>
              <a:ext cx="1177634" cy="276999"/>
            </a:xfrm>
            <a:prstGeom prst="rect">
              <a:avLst/>
            </a:prstGeom>
            <a:solidFill>
              <a:srgbClr val="FAF6EA"/>
            </a:solidFill>
          </p:spPr>
          <p:txBody>
            <a:bodyPr wrap="square" rtlCol="0">
              <a:spAutoFit/>
            </a:bodyPr>
            <a:lstStyle/>
            <a:p>
              <a:r>
                <a:rPr lang="uk-UA" sz="1200" dirty="0"/>
                <a:t>Ціанобактерія </a:t>
              </a:r>
              <a:endParaRPr lang="ru-RU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3349" y="6054436"/>
              <a:ext cx="1634830" cy="307777"/>
            </a:xfrm>
            <a:prstGeom prst="rect">
              <a:avLst/>
            </a:prstGeom>
            <a:solidFill>
              <a:srgbClr val="FAF6EA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/>
                <a:t>Наземні рослини </a:t>
              </a:r>
              <a:endParaRPr lang="ru-RU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2209" y="5960569"/>
              <a:ext cx="2251365" cy="523220"/>
            </a:xfrm>
            <a:prstGeom prst="rect">
              <a:avLst/>
            </a:prstGeom>
            <a:solidFill>
              <a:srgbClr val="FAF6EA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 err="1"/>
                <a:t>Нуклеоморфо</a:t>
              </a:r>
              <a:r>
                <a:rPr lang="uk-UA" sz="1400" dirty="0"/>
                <a:t>-</a:t>
              </a:r>
            </a:p>
            <a:p>
              <a:r>
                <a:rPr lang="uk-UA" sz="1400" dirty="0" err="1"/>
                <a:t>пластидний</a:t>
              </a:r>
              <a:r>
                <a:rPr lang="uk-UA" sz="1400" dirty="0"/>
                <a:t> комплекс </a:t>
              </a:r>
              <a:endParaRPr lang="ru-RU" sz="1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615054" y="861964"/>
            <a:ext cx="24799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Походження мітохондрій та хлоропластів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10272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7490160"/>
              </p:ext>
            </p:extLst>
          </p:nvPr>
        </p:nvGraphicFramePr>
        <p:xfrm>
          <a:off x="290945" y="138545"/>
          <a:ext cx="11388437" cy="671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417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746" y="27955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Вперше виявлене в мітохондріях трипаносоми редагування РНК (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едітінг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 широко поширене в хлоропластах і мітохондріях вищих рослин.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315" t="41004" r="26254" b="15814"/>
          <a:stretch/>
        </p:blipFill>
        <p:spPr>
          <a:xfrm>
            <a:off x="443341" y="1579398"/>
            <a:ext cx="8628829" cy="4073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385" y="5936815"/>
            <a:ext cx="696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уридинового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редагування 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мтРНК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трипаносоми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40983" y="439647"/>
            <a:ext cx="2951018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 доказів наявності редагування РНК в мітохондріях клітин тварин і грибів немає. Існує уявлення, що різні царства евкаріот мали різних предків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ендосимбіоз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бактерій виникав на різних етапах еволюції живих організмів. Про це ж говорять відмінності в будові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мітохондріальних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найпростіших, грибів, рослин і вищих тварин. Але у всіх випадках основна частина генів з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промітохондрий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потрапила в ядро, можливо, з допомогою мобільних генетичних елементів.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00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236" y="922165"/>
            <a:ext cx="11679382" cy="511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Незвичайною рисою мітохондрій є особливість впізнавання кодонів транспортними РНК, що призводить до того, що одна молекула дізнається відразу чотири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кодона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Зазначена зміна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мітохондріального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генетичного коду зменшує значимість третього нуклеотиду в кодоне і призводить до того, що потрібно менше транспортних РНК. Всього 22 транспортних РНК достатньо для пізнавання всіх 64 кодонів.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У складі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мтДНК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міститься від 25 (у хламідомонади) до 104 (у печіночника) генів Наприклад, 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арабідопсису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загальна кількість генів – 52. Гени складають 7-17% мітохондріального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покритонасінних.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міжгенні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ділянки містять послідовності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хпДНК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(1.6—6.2%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яДНК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(0.1—13.4%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Мітохондріальні гени рослин транслюються за допомогою універсального генетичного коду (у тварин – ні).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кодування ключових компонентів дихального ланцюга і власного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білоксинтезуючого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апарату,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геном в окремих випадках бере участь у формуванні деяких морфологічних і фізіологічних ознак. До таких ознаки відносяться характерні для ряду видів вищих рослин синдром NCS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non-chromosomal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stripe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нехромосомно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кодується плямистість листя) і цитоплазматична чоловіча стерильність (ЦМС), що приводить до порушення нормального розвитку пилку.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691" y="277091"/>
            <a:ext cx="420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мтДНК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рослин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68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340076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49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4" y="651164"/>
            <a:ext cx="4530436" cy="600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Тривале існування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ендосимбіонтів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всередині еукаріотичної клітини призвело до значних змін в організації та регуляції експресії генетичного апарату хлоропластів. У ряді генів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ендосимбіонтів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з'явилися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інтрони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не зустрічаються у прокаріотів. З'явилися нові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хлоропластні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РНК-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полімерази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ядерного кодування. Значно ускладнився процес транскрипції і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посттранскрипційної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регуляції експресії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пластидного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Мітохондріальна ДНК — Вікіпеді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73" y="595753"/>
            <a:ext cx="6636327" cy="52562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24255" y="6262257"/>
            <a:ext cx="393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Схема організації </a:t>
            </a:r>
            <a:r>
              <a:rPr lang="uk-UA" dirty="0" err="1"/>
              <a:t>геному</a:t>
            </a:r>
            <a:r>
              <a:rPr lang="uk-UA" dirty="0"/>
              <a:t> мітохондрії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02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ферат Хлоропласт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15637"/>
            <a:ext cx="7855528" cy="60821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1674" y="845132"/>
            <a:ext cx="393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Схема організації </a:t>
            </a:r>
            <a:r>
              <a:rPr lang="uk-UA" dirty="0" err="1"/>
              <a:t>геному</a:t>
            </a:r>
            <a:r>
              <a:rPr lang="uk-UA" dirty="0"/>
              <a:t> хлоропласта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84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5" y="3626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ВЗАЄМОДІЯ ЯДЕРНОГО І ХЛОРОПЛАСТНОГО ГЕНОМІВ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894" y="2299851"/>
            <a:ext cx="11014364" cy="424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Хлоропласти є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напівавтономними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органелами, оскільки в ході еволюції в умовах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ендосимбіозу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втратили не менше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генів у порівнянні з вільноживучими ціанобактеріями. Були втрачені гени, в продуктах яких більше не було необхідності, а значна частина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життєвоважливих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генів, що раніше перебувала в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геномі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попередника хлоропластів, перенесена в ядерний геном клітини-господаря. В ядерному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геномі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рису виявлено 701 фрагмент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хлоропластної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ДНК (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хпДНК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загальною довжиною приблизно 900 т. п. н.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білкових комплексів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тілакоїдних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 хлоропластів (ТМХ)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мультисубодиничних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ферментів містять білки, що кодуються як ядерним, так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пластидним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призвело до неможливості повноцінного існування і ділення хлоропластів і мітохондрій поза клітини-господаря.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фрагментів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хпДНК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надходять з хлоропласта прямо в ядро, проте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хпДНК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також з хлоропласта переноситися спочатку 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геном, а з нього -  в ядерний.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3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33310" y="314979"/>
            <a:ext cx="5458690" cy="634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Ядро визначає як біогенез, так і функціонування хлоропластів завдяки величезній кількості білки, які кодуються в ядрі та надходять в хлоропласти (близько 97% всіх білків хлоропластів). Це так званий ядерний або 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антероградний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контроль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Майже всі білки, що беруть участь у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процесінгу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РНК, 2/3 білків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пластидних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рибосом і майже всі фактори регуляції транскрипції і трансляції кодуються ядерним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геномом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забезпечує контроль ядра над експресією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пластидного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на рівні транскрипції, так і на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посттранскрипційних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етапах.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даний час встановлено, що пластиди не тільки сприймають сигнали, що до них надходять, але можуть генерувати і направляти ядру свій сигнал, званий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пластидним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ретроградним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Цей сигнал інформує ядро про функціональний стан пластид.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Signaling between Chloroplasts and the Nucleus: Can a Systems Biology  Approach Bring Clarity to a Complex and Highly Regulated Pathway? | Plant  Phys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6" y="232430"/>
            <a:ext cx="6182875" cy="590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476" y="6137559"/>
            <a:ext cx="582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Схематичне зображення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антеретроградного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ретроградного контролю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1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7" y="325658"/>
            <a:ext cx="11665527" cy="628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тилакоїдної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системи і формування ферментативних комплексів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темнових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реакцій фотосинтезу знаходяться під контролем двох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геномів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ядра й хлоропласта. Це здійснюється таким чином, що кожен функціонально важливий комплекс в хлоропластах складається з білків, частина яких кодується і синтезується в хлоропласті, а частина кодується в ядрі, синтезується на 80S рибосомах цитоплазми, а потім проникає в хлоропласт і тут включається разом з утвореними в хлоропласті білками в побудову функціонально активних комплексів.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 РНК, які доставляють амінокислоти в рибосому і знаходять їм місце в зростаючому поліпептидному ланцюзі, синтезуються в хлоропласті, але ферменти, які активують амінокислоту і допомагають їй знайти свою транспортну РНК і приєднатися до неї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аміноацил-тРНК-синтетази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кодуються в ядрі і синтезуються у цитоплазмі.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 половини білків, необхідних для побудови чотирьох основних комплексів електрон-транспортного ланцюга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тилакоїдних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мембран, кодується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хлоропластним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синтезується в хлоропласті.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ферментативного апарату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реакцій фотосинтезу, в ході яких відбувається асиміляція (засвоєння) СО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також знаходиться під контролем двох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ядра й хлоропласта. Це здійснюється за рахунок того, що ключовий фермент циклу Кальвіна-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Бенсона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РБФК складається з двох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субодиниць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двох поліпептидів). Велика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субодиниця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(54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кДа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кодується і синтезується в хлоропласті, а мала (14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кДа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кодується та синтезується в ядрі і цитоплазмі у вигляді попередника. Для того щоб ці два поліпептиди утворили правильну кінцеву структуру функціонально активного ферменту РБФК, що складається з 8 великих та 8 малих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субодиниць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необхідний додатковий 60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кДа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білок. Його називають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шапероном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шаперонином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Він забезпечує правильну укладку ланцюгів двох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субодиниць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РБФК. Цей білок також кодується в синтезується в ядрі і цитоплазмі, проникаючи потім в хлоропласт.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2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НЕТИКА ПЛАСТИД И МИТОХОНДРИЙ РАСТЕНИЙ Лекция 4. раздел ГЕНЕТИКА КЛЕТОЧНЫХ  ОРГАНЕЛЛ дисциплина СТРУКТУРНАЯ ГЕНОМИКА - PDF Free Downlo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1" y="69271"/>
            <a:ext cx="6861349" cy="6747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36873" y="1052948"/>
            <a:ext cx="4655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Схема взаємодії ядерного та </a:t>
            </a:r>
            <a:r>
              <a:rPr lang="uk-UA" sz="2400" b="1" dirty="0" err="1"/>
              <a:t>хлоропластного</a:t>
            </a:r>
            <a:r>
              <a:rPr lang="uk-UA" sz="2400" b="1" dirty="0"/>
              <a:t> </a:t>
            </a:r>
            <a:r>
              <a:rPr lang="uk-UA" sz="2400" b="1" dirty="0" err="1"/>
              <a:t>геномів</a:t>
            </a:r>
            <a:r>
              <a:rPr lang="uk-UA" sz="2400" b="1" dirty="0"/>
              <a:t> в синтезі </a:t>
            </a:r>
            <a:r>
              <a:rPr lang="uk-UA" sz="2400" b="1" dirty="0" err="1"/>
              <a:t>рибулозобіфосфаткарбоксилази</a:t>
            </a:r>
            <a:r>
              <a:rPr lang="uk-UA" sz="2400" b="1" dirty="0"/>
              <a:t> (РБФК)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1129992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2682</Words>
  <Application>Microsoft Office PowerPoint</Application>
  <PresentationFormat>Широкоэкранный</PresentationFormat>
  <Paragraphs>134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Corbel</vt:lpstr>
      <vt:lpstr>Gill Sans MT</vt:lpstr>
      <vt:lpstr>Times New Roman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helenVoit@gmail.com</cp:lastModifiedBy>
  <cp:revision>47</cp:revision>
  <dcterms:created xsi:type="dcterms:W3CDTF">2020-11-06T17:47:58Z</dcterms:created>
  <dcterms:modified xsi:type="dcterms:W3CDTF">2021-09-22T10:01:44Z</dcterms:modified>
</cp:coreProperties>
</file>