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83" r:id="rId4"/>
    <p:sldId id="284" r:id="rId5"/>
    <p:sldId id="276" r:id="rId6"/>
    <p:sldId id="263" r:id="rId7"/>
    <p:sldId id="256" r:id="rId8"/>
    <p:sldId id="257" r:id="rId9"/>
    <p:sldId id="258" r:id="rId10"/>
    <p:sldId id="265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7" r:id="rId19"/>
    <p:sldId id="278" r:id="rId20"/>
    <p:sldId id="268" r:id="rId21"/>
    <p:sldId id="264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5" autoAdjust="0"/>
    <p:restoredTop sz="97674" autoAdjust="0"/>
  </p:normalViewPr>
  <p:slideViewPr>
    <p:cSldViewPr>
      <p:cViewPr varScale="1">
        <p:scale>
          <a:sx n="110" d="100"/>
          <a:sy n="110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CONTENT AND LANGUAGE INTEGRATED LEARNING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7481952" cy="4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939608" cy="439248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The </a:t>
            </a:r>
            <a:r>
              <a:rPr lang="en-US" sz="4400" b="1" dirty="0"/>
              <a:t>main idea of the text is</a:t>
            </a:r>
            <a:r>
              <a:rPr lang="en-US" sz="4400" b="1" dirty="0" smtClean="0"/>
              <a:t>…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 problem is…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 solution is…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5771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88640"/>
            <a:ext cx="4049600" cy="68407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Key words</a:t>
            </a:r>
            <a:endParaRPr lang="ru-RU" sz="4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Protect nature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Reduce  pollution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Destroy  wildlife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Damage  nature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Pollute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Disturb  wild  animals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Throw litter away 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Spoil  the  environment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Take care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Recycle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Air pollution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Water pollution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Decrease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Increase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Disappear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Harm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Avoid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It depends on…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Carbon monoxide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Renewable resources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Endangered species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Greenhouse effect 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Fossil fuel 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Acid rain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8064" y="260648"/>
            <a:ext cx="3785624" cy="7200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Personal  opinion</a:t>
            </a:r>
            <a:endParaRPr lang="ru-RU" sz="4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In my opinion,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 personally believe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 personally think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 personally feel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Not everyone will agree with me, but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To my mind,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From my point of view,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Well, personally,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If I had my way,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In my case…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main problem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The trouble is…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The problem is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The real problem is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The point is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The awful thing is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Don’t forget that …</a:t>
            </a:r>
            <a:endParaRPr lang="ru-RU" sz="3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It reminds me…</a:t>
            </a:r>
            <a:endParaRPr lang="ru-RU" sz="3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35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настасия\Desktop\Мои конкурсы.документы\Отправить на конкурс\Конкусный урок август 2014\terry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астасия\Desktop\Мои конкурсы.документы\Отправить на конкурс\Конкусный урок август 2014\конкурсный урок по экологии  приложение 1 — копия (2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9928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астасия\Desktop\Мои конкурсы.документы\Отправить на конкурс\Конкусный урок август 2014\конкурсный урок по экологии  приложение 1 — копия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20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939608" cy="439248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The </a:t>
            </a:r>
            <a:r>
              <a:rPr lang="en-US" sz="4400" b="1" dirty="0"/>
              <a:t>main idea of the text is</a:t>
            </a:r>
            <a:r>
              <a:rPr lang="en-US" sz="4400" b="1" dirty="0" smtClean="0"/>
              <a:t>…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 problem is…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 solution is…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5771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774035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What other alternative sources of energy can you list?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What conditions are required for each type of energy? Why?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Try to connect them with the geographic location.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How does it work?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астасия\Desktop\Мои конкурсы.документы\Отправить на конкурс\Конкусный урок август 2014\Еремина_Казань_Лицей145\Приложение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1256"/>
            <a:ext cx="4824536" cy="669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Учитель года 2013 Еремина\По экологии от Рузили\1350125718_prizvanie-v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4536504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1340768"/>
            <a:ext cx="3384376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2013 year is declared the year of environmental culture and environmental protection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IFAW - International Fund for Animal Welfare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WWF – World Wildlife Fund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076056" y="2895226"/>
            <a:ext cx="36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Panda has become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symbol of  WWF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Учитель года 2013 Еремина\По экологии от Рузили\Grosser_P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3960440" cy="28083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501317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WHO - World Health Organization</a:t>
            </a:r>
          </a:p>
          <a:p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768101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GREENPEACE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764704"/>
            <a:ext cx="8208912" cy="65293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CLIL is built on 4 principals: content, cognition, communication, culture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671" y="1447800"/>
            <a:ext cx="584420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949356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Your home task </a:t>
            </a:r>
            <a:endParaRPr lang="ru-RU" sz="4400" b="1" i="1" u="sng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 out and describe ecological situation of your district or the city you live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439248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IS A HUMAN A KING OR A CHILD OF NATURE?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08920"/>
            <a:ext cx="7498080" cy="3539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ATTENTION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aim of our lesson is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526767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attract students’ attention to ecological problems 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make them think what they can do to avoid these problems.</a:t>
            </a:r>
          </a:p>
          <a:p>
            <a:pPr>
              <a:buFontTx/>
              <a:buChar char="-"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also master their special and universal educational skills as well as meta-subject skills.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439248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IS A HUMAN A KING OR A CHILD OF NATURE?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нкурсный урок по экологии\По экологии от Рузили\6408_index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2762270" cy="2214578"/>
          </a:xfrm>
          <a:prstGeom prst="rect">
            <a:avLst/>
          </a:prstGeom>
          <a:noFill/>
        </p:spPr>
      </p:pic>
      <p:pic>
        <p:nvPicPr>
          <p:cNvPr id="1027" name="Picture 3" descr="E:\Конкурсный урок по экологии\По экологии от Рузили\25102_1_1347088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2500330" cy="2000264"/>
          </a:xfrm>
          <a:prstGeom prst="rect">
            <a:avLst/>
          </a:prstGeom>
          <a:noFill/>
        </p:spPr>
      </p:pic>
      <p:pic>
        <p:nvPicPr>
          <p:cNvPr id="1028" name="Picture 4" descr="E:\Конкурсный урок по экологии\По экологии от Рузили\140290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1" y="2143117"/>
            <a:ext cx="3046405" cy="2286016"/>
          </a:xfrm>
          <a:prstGeom prst="rect">
            <a:avLst/>
          </a:prstGeom>
          <a:noFill/>
        </p:spPr>
      </p:pic>
      <p:pic>
        <p:nvPicPr>
          <p:cNvPr id="1029" name="Picture 5" descr="E:\Конкурсный урок по экологии\По экологии от Рузили\d082023bdb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14290"/>
            <a:ext cx="2891487" cy="1928826"/>
          </a:xfrm>
          <a:prstGeom prst="rect">
            <a:avLst/>
          </a:prstGeom>
          <a:noFill/>
        </p:spPr>
      </p:pic>
      <p:pic>
        <p:nvPicPr>
          <p:cNvPr id="1030" name="Picture 6" descr="E:\Конкурсный урок по экологии\По экологии от Рузили\kids-planting-a-tr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000240"/>
            <a:ext cx="3821913" cy="2547942"/>
          </a:xfrm>
          <a:prstGeom prst="rect">
            <a:avLst/>
          </a:prstGeom>
          <a:noFill/>
        </p:spPr>
      </p:pic>
      <p:pic>
        <p:nvPicPr>
          <p:cNvPr id="1032" name="Picture 8" descr="E:\Конкурсный урок по экологии\По экологии от Рузили\ochistka_vodoemov_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6019" y="4357694"/>
            <a:ext cx="3333339" cy="2500306"/>
          </a:xfrm>
          <a:prstGeom prst="rect">
            <a:avLst/>
          </a:prstGeom>
          <a:noFill/>
        </p:spPr>
      </p:pic>
      <p:pic>
        <p:nvPicPr>
          <p:cNvPr id="1033" name="Picture 9" descr="E:\Конкурсный урок по экологии\По экологии от Рузили\planting-trees-childre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321951"/>
            <a:ext cx="2000264" cy="2536049"/>
          </a:xfrm>
          <a:prstGeom prst="rect">
            <a:avLst/>
          </a:prstGeom>
          <a:noFill/>
        </p:spPr>
      </p:pic>
      <p:pic>
        <p:nvPicPr>
          <p:cNvPr id="1034" name="Picture 10" descr="E:\Конкурсный урок по экологии\По экологии от Рузили\les_1-300x2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357694"/>
            <a:ext cx="3143272" cy="2500306"/>
          </a:xfrm>
          <a:prstGeom prst="rect">
            <a:avLst/>
          </a:prstGeom>
          <a:noFill/>
        </p:spPr>
      </p:pic>
      <p:pic>
        <p:nvPicPr>
          <p:cNvPr id="1036" name="Picture 12" descr="E:\Конкурсный урок по экологии\По экологии от Рузили\x_b89593e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2500306"/>
            <a:ext cx="185738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439248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IS A HUMAN A KING OR A CHILD OF NATURE?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читель года 2013 Еремина\Фото для конкурсного  урока\запуск рак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675791" cy="2006843"/>
          </a:xfrm>
          <a:prstGeom prst="rect">
            <a:avLst/>
          </a:prstGeom>
          <a:noFill/>
        </p:spPr>
      </p:pic>
      <p:pic>
        <p:nvPicPr>
          <p:cNvPr id="2051" name="Picture 3" descr="C:\Users\User\Desktop\Учитель года 2013 Еремина\Фото для конкурсного  урока\киты выбрасываются на суш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8486"/>
            <a:ext cx="2746486" cy="1784427"/>
          </a:xfrm>
          <a:prstGeom prst="rect">
            <a:avLst/>
          </a:prstGeom>
          <a:noFill/>
        </p:spPr>
      </p:pic>
      <p:pic>
        <p:nvPicPr>
          <p:cNvPr id="2052" name="Picture 4" descr="C:\Users\User\Desktop\Учитель года 2013 Еремина\Фото для конкурсного  урока\люди ходят в маск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106975"/>
            <a:ext cx="2489609" cy="1751025"/>
          </a:xfrm>
          <a:prstGeom prst="rect">
            <a:avLst/>
          </a:prstGeom>
          <a:noFill/>
        </p:spPr>
      </p:pic>
      <p:pic>
        <p:nvPicPr>
          <p:cNvPr id="2053" name="Picture 5" descr="C:\Users\User\Desktop\Учитель года 2013 Еремина\Фото для конкурсного  урока\Мона Ли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988840"/>
            <a:ext cx="1993718" cy="2997448"/>
          </a:xfrm>
          <a:prstGeom prst="rect">
            <a:avLst/>
          </a:prstGeom>
          <a:noFill/>
        </p:spPr>
      </p:pic>
      <p:pic>
        <p:nvPicPr>
          <p:cNvPr id="2054" name="Picture 6" descr="C:\Users\User\Desktop\Учитель года 2013 Еремина\Фото для конкурсного  урока\нью-йорк 11 сентябр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3501008"/>
            <a:ext cx="2619375" cy="1962150"/>
          </a:xfrm>
          <a:prstGeom prst="rect">
            <a:avLst/>
          </a:prstGeom>
          <a:noFill/>
        </p:spPr>
      </p:pic>
      <p:pic>
        <p:nvPicPr>
          <p:cNvPr id="2055" name="Picture 7" descr="C:\Users\User\Desktop\Учитель года 2013 Еремина\Фото для конкурсного  урока\отравленные рыб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3651" y="3645024"/>
            <a:ext cx="2160629" cy="1584176"/>
          </a:xfrm>
          <a:prstGeom prst="rect">
            <a:avLst/>
          </a:prstGeom>
          <a:noFill/>
        </p:spPr>
      </p:pic>
      <p:pic>
        <p:nvPicPr>
          <p:cNvPr id="2056" name="Picture 8" descr="C:\Users\User\Desktop\Учитель года 2013 Еремина\Фото для конкурсного  урока\отходы грязных во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501008"/>
            <a:ext cx="1944216" cy="1648818"/>
          </a:xfrm>
          <a:prstGeom prst="rect">
            <a:avLst/>
          </a:prstGeom>
          <a:noFill/>
        </p:spPr>
      </p:pic>
      <p:pic>
        <p:nvPicPr>
          <p:cNvPr id="2057" name="Picture 9" descr="C:\Users\User\Desktop\Учитель года 2013 Еремина\Фото для конкурсного  урока\пирамида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0"/>
            <a:ext cx="2684072" cy="2147257"/>
          </a:xfrm>
          <a:prstGeom prst="rect">
            <a:avLst/>
          </a:prstGeom>
          <a:noFill/>
        </p:spPr>
      </p:pic>
      <p:pic>
        <p:nvPicPr>
          <p:cNvPr id="2058" name="Picture 10" descr="C:\Users\User\Desktop\Учитель года 2013 Еремина\Фото для конкурсного  урока\современный компьюте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0"/>
            <a:ext cx="2160240" cy="2160240"/>
          </a:xfrm>
          <a:prstGeom prst="rect">
            <a:avLst/>
          </a:prstGeom>
          <a:noFill/>
        </p:spPr>
      </p:pic>
      <p:pic>
        <p:nvPicPr>
          <p:cNvPr id="2059" name="Picture 11" descr="C:\Users\User\Desktop\Учитель года 2013 Еремина\Фото для конкурсного  урока\таблица менделеев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5038576"/>
            <a:ext cx="2376113" cy="1819424"/>
          </a:xfrm>
          <a:prstGeom prst="rect">
            <a:avLst/>
          </a:prstGeom>
          <a:noFill/>
        </p:spPr>
      </p:pic>
      <p:pic>
        <p:nvPicPr>
          <p:cNvPr id="2060" name="Picture 12" descr="C:\Users\User\Desktop\Учитель года 2013 Еремина\Фото для конкурсного  урока\ядерный взрыв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5092825"/>
            <a:ext cx="2215331" cy="1765175"/>
          </a:xfrm>
          <a:prstGeom prst="rect">
            <a:avLst/>
          </a:prstGeom>
          <a:noFill/>
        </p:spPr>
      </p:pic>
      <p:pic>
        <p:nvPicPr>
          <p:cNvPr id="2061" name="Picture 13" descr="C:\Users\User\Desktop\Учитель года 2013 Еремина\Фото для конкурсного  урока\беслан захва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3591018"/>
            <a:ext cx="2267744" cy="1700808"/>
          </a:xfrm>
          <a:prstGeom prst="rect">
            <a:avLst/>
          </a:prstGeom>
          <a:noFill/>
        </p:spPr>
      </p:pic>
      <p:pic>
        <p:nvPicPr>
          <p:cNvPr id="2062" name="Picture 14" descr="C:\Users\User\Desktop\Учитель года 2013 Еремина\Фото для конкурсного  урока\дети-сироты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9863" y="5345832"/>
            <a:ext cx="1914137" cy="1512168"/>
          </a:xfrm>
          <a:prstGeom prst="rect">
            <a:avLst/>
          </a:prstGeom>
          <a:noFill/>
        </p:spPr>
      </p:pic>
      <p:pic>
        <p:nvPicPr>
          <p:cNvPr id="2063" name="Picture 15" descr="C:\Users\User\Desktop\Учитель года 2013 Еремина\Фото для конкурсного  урока\заводы дымят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188640"/>
            <a:ext cx="1389888" cy="2090057"/>
          </a:xfrm>
          <a:prstGeom prst="rect">
            <a:avLst/>
          </a:prstGeom>
          <a:noFill/>
        </p:spPr>
      </p:pic>
      <p:pic>
        <p:nvPicPr>
          <p:cNvPr id="2064" name="Picture 16" descr="C:\Users\User\Desktop\Учитель года 2013 Еремина\Фото для конкурсного  урока\концлагерь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600" y="1988840"/>
            <a:ext cx="2205372" cy="1593387"/>
          </a:xfrm>
          <a:prstGeom prst="rect">
            <a:avLst/>
          </a:prstGeom>
          <a:noFill/>
        </p:spPr>
      </p:pic>
      <p:pic>
        <p:nvPicPr>
          <p:cNvPr id="2065" name="Picture 17" descr="C:\Users\User\Desktop\Учитель года 2013 Еремина\Фото для конкурсного  урока\оружие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4288" y="2348880"/>
            <a:ext cx="1979712" cy="14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204864"/>
            <a:ext cx="6400800" cy="37444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-What do you see?</a:t>
            </a:r>
            <a:br>
              <a:rPr lang="en-US" sz="3200" dirty="0" smtClean="0"/>
            </a:br>
            <a:r>
              <a:rPr lang="en-US" sz="3200" dirty="0" smtClean="0"/>
              <a:t>-what do you think about that?</a:t>
            </a:r>
            <a:br>
              <a:rPr lang="en-US" sz="3200" dirty="0" smtClean="0"/>
            </a:br>
            <a:r>
              <a:rPr lang="en-US" sz="3200" dirty="0" smtClean="0"/>
              <a:t>-What does it make you wonder? (</a:t>
            </a:r>
            <a:r>
              <a:rPr lang="en-US" sz="2200" dirty="0" smtClean="0"/>
              <a:t>speculate what you think about these photos. share and justify it with  your  partner and come to a consensus)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548680"/>
            <a:ext cx="6400800" cy="11521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SEE-THINK-WONDER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295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Algerian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CONTENT AND LANGUAGE INTEGRATED LEARNING </vt:lpstr>
      <vt:lpstr>CLIL is built on 4 principals: content, cognition, communication, culture </vt:lpstr>
      <vt:lpstr>Презентация PowerPoint</vt:lpstr>
      <vt:lpstr>The aim of our lesson is </vt:lpstr>
      <vt:lpstr>IS A HUMAN A KING OR A CHILD OF NATURE?</vt:lpstr>
      <vt:lpstr>Презентация PowerPoint</vt:lpstr>
      <vt:lpstr>IS A HUMAN A KING OR A CHILD OF NATURE?</vt:lpstr>
      <vt:lpstr>Презентация PowerPoint</vt:lpstr>
      <vt:lpstr>-What do you see? -what do you think about that? -What does it make you wonder? (speculate what you think about these photos. share and justify it with  your  partner and come to a consensus)</vt:lpstr>
      <vt:lpstr>    The main idea of the text is…  The problem is…  The solution is…</vt:lpstr>
      <vt:lpstr>Презентация PowerPoint</vt:lpstr>
      <vt:lpstr>Презентация PowerPoint</vt:lpstr>
      <vt:lpstr>Презентация PowerPoint</vt:lpstr>
      <vt:lpstr>Презентация PowerPoint</vt:lpstr>
      <vt:lpstr>    The main idea of the text is…  The problem is…  The solution is…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IS A HUMAN A KING OR A CHILD OF NATURE?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 HUMAN A KING OR A CHILD OF NATURE?</dc:title>
  <dc:creator>User</dc:creator>
  <cp:lastModifiedBy>Наталья</cp:lastModifiedBy>
  <cp:revision>59</cp:revision>
  <dcterms:created xsi:type="dcterms:W3CDTF">2013-01-27T17:16:27Z</dcterms:created>
  <dcterms:modified xsi:type="dcterms:W3CDTF">2020-12-13T07:57:52Z</dcterms:modified>
</cp:coreProperties>
</file>