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6" y="2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d448645908_2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d448645908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d448645908_2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d448645908_2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d448645908_2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d448645908_2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d448645908_2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d448645908_2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d448645908_2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d448645908_2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448645908_2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d448645908_2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d448645908_2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d448645908_2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d448645908_2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d448645908_2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d448645908_2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d448645908_2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d448645908_2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d448645908_2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d448645908_2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gd448645908_2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463778" y="1371600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A7D6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3540" y="876300"/>
            <a:ext cx="697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Syntax.Types of Syntactic Bond.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017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637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ru" b="1" i="1">
                <a:solidFill>
                  <a:schemeClr val="lt1"/>
                </a:solidFill>
              </a:rPr>
              <a:t>The Object</a:t>
            </a:r>
            <a:endParaRPr b="1" i="1">
              <a:solidFill>
                <a:schemeClr val="lt1"/>
              </a:solidFill>
            </a:endParaRPr>
          </a:p>
        </p:txBody>
      </p:sp>
      <p:sp>
        <p:nvSpPr>
          <p:cNvPr id="181" name="Google Shape;181;p34"/>
          <p:cNvSpPr txBox="1">
            <a:spLocks noGrp="1"/>
          </p:cNvSpPr>
          <p:nvPr>
            <p:ph type="body" idx="1"/>
          </p:nvPr>
        </p:nvSpPr>
        <p:spPr>
          <a:xfrm>
            <a:off x="457200" y="843558"/>
            <a:ext cx="8229600" cy="3751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700">
                <a:solidFill>
                  <a:schemeClr val="lt1"/>
                </a:solidFill>
              </a:rPr>
              <a:t>The Object is a part of complementation of a verb, a verbal or an adjective within verb. It refers to a person or thing or a state of affairs:</a:t>
            </a:r>
            <a:endParaRPr sz="27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700">
                <a:solidFill>
                  <a:schemeClr val="lt1"/>
                </a:solidFill>
              </a:rPr>
              <a:t>She has bought </a:t>
            </a:r>
            <a:r>
              <a:rPr lang="ru" sz="2700" b="1" i="1">
                <a:solidFill>
                  <a:schemeClr val="lt1"/>
                </a:solidFill>
              </a:rPr>
              <a:t>a house</a:t>
            </a:r>
            <a:r>
              <a:rPr lang="ru" sz="2700">
                <a:solidFill>
                  <a:schemeClr val="lt1"/>
                </a:solidFill>
              </a:rPr>
              <a:t>.</a:t>
            </a:r>
            <a:endParaRPr sz="27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700">
                <a:solidFill>
                  <a:schemeClr val="lt1"/>
                </a:solidFill>
              </a:rPr>
              <a:t>She was attached </a:t>
            </a:r>
            <a:r>
              <a:rPr lang="ru" sz="2700" b="1" i="1">
                <a:solidFill>
                  <a:schemeClr val="lt1"/>
                </a:solidFill>
              </a:rPr>
              <a:t>to her sister</a:t>
            </a:r>
            <a:r>
              <a:rPr lang="ru" sz="2700">
                <a:solidFill>
                  <a:schemeClr val="lt1"/>
                </a:solidFill>
              </a:rPr>
              <a:t>.</a:t>
            </a:r>
            <a:endParaRPr sz="27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700">
                <a:solidFill>
                  <a:schemeClr val="lt1"/>
                </a:solidFill>
              </a:rPr>
              <a:t>I remember </a:t>
            </a:r>
            <a:r>
              <a:rPr lang="ru" sz="2700" b="1" i="1">
                <a:solidFill>
                  <a:schemeClr val="lt1"/>
                </a:solidFill>
              </a:rPr>
              <a:t>having dinner </a:t>
            </a:r>
            <a:r>
              <a:rPr lang="ru" sz="2700">
                <a:solidFill>
                  <a:schemeClr val="lt1"/>
                </a:solidFill>
              </a:rPr>
              <a:t>with him.</a:t>
            </a:r>
            <a:endParaRPr sz="27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700">
                <a:solidFill>
                  <a:schemeClr val="lt1"/>
                </a:solidFill>
              </a:rPr>
              <a:t>There may be two objects in one simple sentence:</a:t>
            </a:r>
            <a:endParaRPr sz="27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700">
                <a:solidFill>
                  <a:schemeClr val="lt1"/>
                </a:solidFill>
              </a:rPr>
              <a:t>Mary sent </a:t>
            </a:r>
            <a:r>
              <a:rPr lang="ru" sz="2700" b="1">
                <a:solidFill>
                  <a:schemeClr val="lt1"/>
                </a:solidFill>
              </a:rPr>
              <a:t>Jane</a:t>
            </a:r>
            <a:r>
              <a:rPr lang="ru" sz="2700">
                <a:solidFill>
                  <a:schemeClr val="lt1"/>
                </a:solidFill>
              </a:rPr>
              <a:t> </a:t>
            </a:r>
            <a:r>
              <a:rPr lang="ru" sz="2700" i="1">
                <a:solidFill>
                  <a:schemeClr val="lt1"/>
                </a:solidFill>
              </a:rPr>
              <a:t>a letter</a:t>
            </a:r>
            <a:r>
              <a:rPr lang="ru" sz="2700">
                <a:solidFill>
                  <a:schemeClr val="lt1"/>
                </a:solidFill>
              </a:rPr>
              <a:t>.</a:t>
            </a:r>
            <a:endParaRPr sz="27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" b="1" i="1">
                <a:solidFill>
                  <a:schemeClr val="lt1"/>
                </a:solidFill>
              </a:rPr>
              <a:t>The Attribute</a:t>
            </a:r>
            <a:endParaRPr b="1" i="1">
              <a:solidFill>
                <a:schemeClr val="lt1"/>
              </a:solidFill>
            </a:endParaRPr>
          </a:p>
        </p:txBody>
      </p:sp>
      <p:sp>
        <p:nvSpPr>
          <p:cNvPr id="187" name="Google Shape;187;p3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>
                <a:solidFill>
                  <a:schemeClr val="lt1"/>
                </a:solidFill>
              </a:rPr>
              <a:t>There are many ways of expressing the attribute. It may be represented by a single word, a phrase, or a subordinate clause. The following parts of speech can function as an attribute:</a:t>
            </a:r>
            <a:endParaRPr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>
                <a:solidFill>
                  <a:schemeClr val="lt1"/>
                </a:solidFill>
              </a:rPr>
              <a:t>An adjective, a pronoun, a numeral, a noun, a participle, a gerund, an infinitive.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" b="1" i="1">
                <a:solidFill>
                  <a:schemeClr val="lt1"/>
                </a:solidFill>
              </a:rPr>
              <a:t>The Adverbial Modifier</a:t>
            </a:r>
            <a:endParaRPr b="1" i="1">
              <a:solidFill>
                <a:schemeClr val="lt1"/>
              </a:solidFill>
            </a:endParaRPr>
          </a:p>
        </p:txBody>
      </p:sp>
      <p:sp>
        <p:nvSpPr>
          <p:cNvPr id="193" name="Google Shape;193;p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>
                <a:solidFill>
                  <a:schemeClr val="lt1"/>
                </a:solidFill>
              </a:rPr>
              <a:t>The Adverbial Modifier is a secondary part of the sentence which modifies a verb, an adjective or an adverb. Adverbials denote the time, place, cause and manner of the action or process expressed by the verb.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">
                <a:solidFill>
                  <a:schemeClr val="lt1"/>
                </a:solidFill>
              </a:rPr>
              <a:t>Plan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342900" lvl="0" indent="-30308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ru" sz="5416" dirty="0">
                <a:solidFill>
                  <a:schemeClr val="lt1"/>
                </a:solidFill>
              </a:rPr>
              <a:t>The Main parts of the sentence</a:t>
            </a:r>
            <a:endParaRPr sz="5416" dirty="0">
              <a:solidFill>
                <a:schemeClr val="lt1"/>
              </a:solidFill>
            </a:endParaRPr>
          </a:p>
          <a:p>
            <a:pPr marL="342900" lvl="0" indent="-303087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ru" sz="5416" dirty="0">
                <a:solidFill>
                  <a:schemeClr val="lt1"/>
                </a:solidFill>
              </a:rPr>
              <a:t>The Secondary parts of the sentence</a:t>
            </a:r>
            <a:endParaRPr sz="5416" dirty="0">
              <a:solidFill>
                <a:schemeClr val="lt1"/>
              </a:solidFill>
            </a:endParaRPr>
          </a:p>
          <a:p>
            <a:pPr marL="342900" lvl="0" indent="-303087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ru" sz="5416" dirty="0">
                <a:solidFill>
                  <a:schemeClr val="lt1"/>
                </a:solidFill>
              </a:rPr>
              <a:t>Communicative types of the sentence</a:t>
            </a:r>
            <a:endParaRPr sz="5416" dirty="0">
              <a:solidFill>
                <a:schemeClr val="lt1"/>
              </a:solidFill>
            </a:endParaRPr>
          </a:p>
          <a:p>
            <a:pPr marL="342900" lvl="0" indent="-303087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ru" sz="5416" dirty="0">
                <a:solidFill>
                  <a:schemeClr val="lt1"/>
                </a:solidFill>
              </a:rPr>
              <a:t>Structural types of the sentence</a:t>
            </a:r>
            <a:endParaRPr sz="5416" dirty="0">
              <a:solidFill>
                <a:schemeClr val="lt1"/>
              </a:solidFill>
            </a:endParaRPr>
          </a:p>
          <a:p>
            <a:pPr marL="342900" lvl="0" indent="-303087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ru" sz="5416" dirty="0">
                <a:solidFill>
                  <a:schemeClr val="lt1"/>
                </a:solidFill>
              </a:rPr>
              <a:t>The Compound sentence</a:t>
            </a:r>
            <a:endParaRPr sz="5416" dirty="0">
              <a:solidFill>
                <a:schemeClr val="lt1"/>
              </a:solidFill>
            </a:endParaRPr>
          </a:p>
          <a:p>
            <a:pPr marL="342900" lvl="0" indent="-303087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ru" sz="5416" dirty="0">
                <a:solidFill>
                  <a:schemeClr val="lt1"/>
                </a:solidFill>
              </a:rPr>
              <a:t>The Complex sentence </a:t>
            </a:r>
            <a:endParaRPr sz="5416" dirty="0">
              <a:solidFill>
                <a:schemeClr val="lt1"/>
              </a:solidFill>
            </a:endParaRPr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6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ru">
                <a:solidFill>
                  <a:schemeClr val="lt1"/>
                </a:solidFill>
              </a:rPr>
              <a:t>The subject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57200" y="897576"/>
            <a:ext cx="8229600" cy="40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514350" lvl="0" indent="-496823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 Noun in the common case: </a:t>
            </a:r>
            <a:r>
              <a:rPr lang="ru" sz="3398" b="1" i="1">
                <a:solidFill>
                  <a:schemeClr val="lt1"/>
                </a:solidFill>
              </a:rPr>
              <a:t>Science </a:t>
            </a:r>
            <a:r>
              <a:rPr lang="ru" sz="3398">
                <a:solidFill>
                  <a:schemeClr val="lt1"/>
                </a:solidFill>
              </a:rPr>
              <a:t>is organized knowledge. </a:t>
            </a:r>
            <a:r>
              <a:rPr lang="ru" sz="3398" b="1" i="1">
                <a:solidFill>
                  <a:schemeClr val="lt1"/>
                </a:solidFill>
              </a:rPr>
              <a:t>Tom </a:t>
            </a:r>
            <a:r>
              <a:rPr lang="ru" sz="3398">
                <a:solidFill>
                  <a:schemeClr val="lt1"/>
                </a:solidFill>
              </a:rPr>
              <a:t>has just left. </a:t>
            </a:r>
            <a:endParaRPr sz="4198">
              <a:solidFill>
                <a:schemeClr val="lt1"/>
              </a:solidFill>
            </a:endParaRPr>
          </a:p>
          <a:p>
            <a:pPr marL="514350" lvl="0" indent="-496823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 Pronoun: I am hungry</a:t>
            </a:r>
            <a:endParaRPr sz="4198">
              <a:solidFill>
                <a:schemeClr val="lt1"/>
              </a:solidFill>
            </a:endParaRPr>
          </a:p>
          <a:p>
            <a:pPr marL="514350" lvl="0" indent="-496823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 Substantivized Adjective or Substantivized Participle: </a:t>
            </a:r>
            <a:r>
              <a:rPr lang="ru" sz="3398" b="1" i="1">
                <a:solidFill>
                  <a:schemeClr val="lt1"/>
                </a:solidFill>
              </a:rPr>
              <a:t>The old </a:t>
            </a:r>
            <a:r>
              <a:rPr lang="ru" sz="3398">
                <a:solidFill>
                  <a:schemeClr val="lt1"/>
                </a:solidFill>
              </a:rPr>
              <a:t>believe everything. </a:t>
            </a:r>
            <a:r>
              <a:rPr lang="ru" sz="3398" b="1" i="1">
                <a:solidFill>
                  <a:schemeClr val="lt1"/>
                </a:solidFill>
              </a:rPr>
              <a:t>The middle-aged</a:t>
            </a:r>
            <a:r>
              <a:rPr lang="ru" sz="3398">
                <a:solidFill>
                  <a:schemeClr val="lt1"/>
                </a:solidFill>
              </a:rPr>
              <a:t> suspect everything. </a:t>
            </a:r>
            <a:r>
              <a:rPr lang="ru" sz="3398" b="1" i="1">
                <a:solidFill>
                  <a:schemeClr val="lt1"/>
                </a:solidFill>
              </a:rPr>
              <a:t>The young </a:t>
            </a:r>
            <a:r>
              <a:rPr lang="ru" sz="3398">
                <a:solidFill>
                  <a:schemeClr val="lt1"/>
                </a:solidFill>
              </a:rPr>
              <a:t>know everything.</a:t>
            </a:r>
            <a:endParaRPr sz="4198">
              <a:solidFill>
                <a:schemeClr val="lt1"/>
              </a:solidFill>
            </a:endParaRPr>
          </a:p>
          <a:p>
            <a:pPr marL="514350" lvl="0" indent="-496823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 Numeral (cardinal and ordinal): The two were evidently at a loss. </a:t>
            </a:r>
            <a:endParaRPr sz="4198">
              <a:solidFill>
                <a:schemeClr val="lt1"/>
              </a:solidFill>
            </a:endParaRPr>
          </a:p>
          <a:p>
            <a:pPr marL="514350" lvl="0" indent="-496823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An Infinitive: To err is human. </a:t>
            </a:r>
            <a:endParaRPr sz="3398">
              <a:solidFill>
                <a:schemeClr val="lt1"/>
              </a:solidFill>
            </a:endParaRPr>
          </a:p>
          <a:p>
            <a:pPr marL="514350" lvl="0" indent="-496823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 Gerund: Jogging keeps you fit.</a:t>
            </a:r>
            <a:endParaRPr sz="4198">
              <a:solidFill>
                <a:schemeClr val="lt1"/>
              </a:solidFill>
            </a:endParaRPr>
          </a:p>
          <a:p>
            <a:pPr marL="514350" lvl="0" indent="-496823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398">
                <a:solidFill>
                  <a:schemeClr val="lt1"/>
                </a:solidFill>
              </a:rPr>
              <a:t>Any part of speech used as a quotation: “On” is a preposition.</a:t>
            </a:r>
            <a:endParaRPr sz="4198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/>
          </a:p>
          <a:p>
            <a:pPr marL="514350" lvl="0" indent="-36195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/>
          </a:p>
          <a:p>
            <a:pPr marL="514350" lvl="0" indent="-36195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/>
          </a:p>
          <a:p>
            <a:pPr marL="514350" lvl="0" indent="-36195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>
            <a:spLocks noGrp="1"/>
          </p:cNvSpPr>
          <p:nvPr>
            <p:ph type="body" idx="1"/>
          </p:nvPr>
        </p:nvSpPr>
        <p:spPr>
          <a:xfrm>
            <a:off x="457200" y="465516"/>
            <a:ext cx="8229600" cy="4129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225"/>
              <a:buNone/>
            </a:pPr>
            <a:r>
              <a:rPr lang="ru" sz="3100">
                <a:solidFill>
                  <a:schemeClr val="lt1"/>
                </a:solidFill>
              </a:rPr>
              <a:t>Structural classification of the Subject</a:t>
            </a:r>
            <a:endParaRPr sz="3100">
              <a:solidFill>
                <a:schemeClr val="lt1"/>
              </a:solidFill>
            </a:endParaRPr>
          </a:p>
          <a:p>
            <a:pPr marL="514350" lvl="0" indent="-493236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100">
                <a:solidFill>
                  <a:schemeClr val="lt1"/>
                </a:solidFill>
              </a:rPr>
              <a:t>The Simple Subject is expressed by a single word-form: To see is to believe. Lying is a great sin.</a:t>
            </a:r>
            <a:endParaRPr sz="3100">
              <a:solidFill>
                <a:schemeClr val="lt1"/>
              </a:solidFill>
            </a:endParaRPr>
          </a:p>
          <a:p>
            <a:pPr marL="514350" lvl="0" indent="-493236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100">
                <a:solidFill>
                  <a:schemeClr val="lt1"/>
                </a:solidFill>
              </a:rPr>
              <a:t>The Phrasal Subject: To see her is to fall in love with her. Continuous lying is monotonous. </a:t>
            </a:r>
            <a:endParaRPr sz="3100">
              <a:solidFill>
                <a:schemeClr val="lt1"/>
              </a:solidFill>
            </a:endParaRPr>
          </a:p>
          <a:p>
            <a:pPr marL="514350" lvl="0" indent="-493236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lang="ru" sz="3100">
                <a:solidFill>
                  <a:schemeClr val="lt1"/>
                </a:solidFill>
              </a:rPr>
              <a:t>The Complex Subject is expressed by a predicative complex: For us to see her was a rare treat. </a:t>
            </a:r>
            <a:endParaRPr sz="3100">
              <a:solidFill>
                <a:schemeClr val="lt1"/>
              </a:solidFill>
            </a:endParaRPr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800"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">
                <a:solidFill>
                  <a:schemeClr val="lt1"/>
                </a:solidFill>
              </a:rPr>
              <a:t>The Predicate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3" name="Google Shape;153;p2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4445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AutoNum type="arabicPeriod"/>
            </a:pPr>
            <a:r>
              <a:rPr lang="ru" sz="2100">
                <a:solidFill>
                  <a:schemeClr val="lt1"/>
                </a:solidFill>
              </a:rPr>
              <a:t>The Simple Predicate. The simple predicate denotes an action or a state which is represented as an action. It falls into two main groups – </a:t>
            </a:r>
            <a:r>
              <a:rPr lang="ru" sz="2100" b="1" i="1">
                <a:solidFill>
                  <a:schemeClr val="lt1"/>
                </a:solidFill>
              </a:rPr>
              <a:t>the simple verbal predicate </a:t>
            </a:r>
            <a:r>
              <a:rPr lang="ru" sz="2100">
                <a:solidFill>
                  <a:schemeClr val="lt1"/>
                </a:solidFill>
              </a:rPr>
              <a:t>and </a:t>
            </a:r>
            <a:r>
              <a:rPr lang="ru" sz="2100" b="1" i="1">
                <a:solidFill>
                  <a:schemeClr val="lt1"/>
                </a:solidFill>
              </a:rPr>
              <a:t>the simple phraseological predicate:</a:t>
            </a:r>
            <a:endParaRPr sz="21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100" b="1" i="1">
                <a:solidFill>
                  <a:schemeClr val="lt1"/>
                </a:solidFill>
              </a:rPr>
              <a:t>We know nothing of it.</a:t>
            </a:r>
            <a:endParaRPr sz="21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100" b="1" i="1">
                <a:solidFill>
                  <a:schemeClr val="lt1"/>
                </a:solidFill>
              </a:rPr>
              <a:t>You will be immediately recognized.</a:t>
            </a:r>
            <a:endParaRPr sz="21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100" b="1" i="1">
                <a:solidFill>
                  <a:schemeClr val="lt1"/>
                </a:solidFill>
              </a:rPr>
              <a:t>The car made off at once.</a:t>
            </a:r>
            <a:endParaRPr sz="2100" b="1" i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691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ru" b="1" i="1">
                <a:solidFill>
                  <a:schemeClr val="lt1"/>
                </a:solidFill>
              </a:rPr>
              <a:t>The simple phraseological predicate</a:t>
            </a:r>
            <a:endParaRPr b="1" i="1">
              <a:solidFill>
                <a:schemeClr val="lt1"/>
              </a:solidFill>
            </a:endParaRPr>
          </a:p>
        </p:txBody>
      </p:sp>
      <p:sp>
        <p:nvSpPr>
          <p:cNvPr id="159" name="Google Shape;159;p30"/>
          <p:cNvSpPr txBox="1">
            <a:spLocks noGrp="1"/>
          </p:cNvSpPr>
          <p:nvPr>
            <p:ph type="body" idx="1"/>
          </p:nvPr>
        </p:nvSpPr>
        <p:spPr>
          <a:xfrm>
            <a:off x="457200" y="1005576"/>
            <a:ext cx="8229600" cy="3726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The most commonly used verbs within the phraseological predicate are the verbs </a:t>
            </a:r>
            <a:r>
              <a:rPr lang="ru" sz="2500" b="1" i="1">
                <a:solidFill>
                  <a:schemeClr val="lt1"/>
                </a:solidFill>
              </a:rPr>
              <a:t>have, give, make, take.</a:t>
            </a:r>
            <a:r>
              <a:rPr lang="ru" sz="2500">
                <a:solidFill>
                  <a:schemeClr val="lt1"/>
                </a:solidFill>
              </a:rPr>
              <a:t> They are combined with different nouns.</a:t>
            </a:r>
            <a:endParaRPr sz="25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 b="1" i="1">
                <a:solidFill>
                  <a:schemeClr val="lt1"/>
                </a:solidFill>
              </a:rPr>
              <a:t>Have</a:t>
            </a:r>
            <a:r>
              <a:rPr lang="ru" sz="2500">
                <a:solidFill>
                  <a:schemeClr val="lt1"/>
                </a:solidFill>
              </a:rPr>
              <a:t> is used with nouns referring to:</a:t>
            </a:r>
            <a:endParaRPr sz="25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Disagreement: argument, fight, quarrel, trouble</a:t>
            </a:r>
            <a:endParaRPr sz="25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Relaxation: break, holiday, rest, smoke</a:t>
            </a:r>
            <a:endParaRPr sz="25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Meals: breakfast, dinner, lunch, meal, tea (a cup of, a glass of)</a:t>
            </a:r>
            <a:endParaRPr sz="25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1"/>
          <p:cNvSpPr txBox="1">
            <a:spLocks noGrp="1"/>
          </p:cNvSpPr>
          <p:nvPr>
            <p:ph type="body" idx="1"/>
          </p:nvPr>
        </p:nvSpPr>
        <p:spPr>
          <a:xfrm>
            <a:off x="457200" y="465516"/>
            <a:ext cx="8229600" cy="4129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Talking: chat, conversation, discussion, talk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Washing: bath, shower, swim, wash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 b="1" i="1">
                <a:solidFill>
                  <a:schemeClr val="lt1"/>
                </a:solidFill>
              </a:rPr>
              <a:t>Give</a:t>
            </a:r>
            <a:r>
              <a:rPr lang="ru" sz="2500">
                <a:solidFill>
                  <a:schemeClr val="lt1"/>
                </a:solidFill>
              </a:rPr>
              <a:t> is used with nouns referring to: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Facial expression: grin, smile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Hitting: kick, punch, slap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Human noises: cry, gasp, giggle, laugh, scream, shout, sigh, whistle, yell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500">
                <a:solidFill>
                  <a:schemeClr val="lt1"/>
                </a:solidFill>
              </a:rPr>
              <a:t>Talking: advice, answer, lecture, news, report, speech, talk, warning</a:t>
            </a:r>
            <a:endParaRPr sz="2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>
            <a:spLocks noGrp="1"/>
          </p:cNvSpPr>
          <p:nvPr>
            <p:ph type="body" idx="1"/>
          </p:nvPr>
        </p:nvSpPr>
        <p:spPr>
          <a:xfrm>
            <a:off x="457200" y="303498"/>
            <a:ext cx="8229600" cy="4291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900">
                <a:solidFill>
                  <a:schemeClr val="lt1"/>
                </a:solidFill>
              </a:rPr>
              <a:t>Make is used with nouns referring to:</a:t>
            </a:r>
            <a:endParaRPr sz="29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900">
                <a:solidFill>
                  <a:schemeClr val="lt1"/>
                </a:solidFill>
              </a:rPr>
              <a:t>Plans: arrangement, bet, choice, decision, plan</a:t>
            </a:r>
            <a:endParaRPr sz="29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900">
                <a:solidFill>
                  <a:schemeClr val="lt1"/>
                </a:solidFill>
              </a:rPr>
              <a:t>Talking and sounds: comment, enquiry, noise, point, remark, speech, sound</a:t>
            </a:r>
            <a:endParaRPr sz="29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900">
                <a:solidFill>
                  <a:schemeClr val="lt1"/>
                </a:solidFill>
              </a:rPr>
              <a:t>Travelling: journey, tour, trip, visit</a:t>
            </a:r>
            <a:endParaRPr sz="2900">
              <a:solidFill>
                <a:schemeClr val="lt1"/>
              </a:solidFill>
            </a:endParaRPr>
          </a:p>
          <a:p>
            <a:pPr marL="0" lvl="0" indent="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" sz="2900">
                <a:solidFill>
                  <a:schemeClr val="lt1"/>
                </a:solidFill>
              </a:rPr>
              <a:t>Take is used with the nouns chance, interest, photo, trouble, decision, offence, risk, turns</a:t>
            </a:r>
            <a:endParaRPr sz="29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" b="1" i="1">
                <a:solidFill>
                  <a:schemeClr val="lt1"/>
                </a:solidFill>
              </a:rPr>
              <a:t>The Compound Predicate</a:t>
            </a:r>
            <a:endParaRPr b="1" i="1">
              <a:solidFill>
                <a:schemeClr val="lt1"/>
              </a:solidFill>
            </a:endParaRPr>
          </a:p>
        </p:txBody>
      </p:sp>
      <p:sp>
        <p:nvSpPr>
          <p:cNvPr id="175" name="Google Shape;175;p3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AutoNum type="arabicParenR"/>
            </a:pPr>
            <a:r>
              <a:rPr lang="ru">
                <a:solidFill>
                  <a:schemeClr val="lt1"/>
                </a:solidFill>
              </a:rPr>
              <a:t>Has a finite verb that carries a grammatical information about a person, number, tense, voice, aspect.</a:t>
            </a:r>
            <a:endParaRPr>
              <a:solidFill>
                <a:schemeClr val="lt1"/>
              </a:solidFill>
            </a:endParaRP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AutoNum type="arabicParenR"/>
            </a:pPr>
            <a:r>
              <a:rPr lang="ru">
                <a:solidFill>
                  <a:schemeClr val="lt1"/>
                </a:solidFill>
              </a:rPr>
              <a:t>Has a noun, a pronoun, an adjective, an adverb or a verbal.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Экран (16:9)</PresentationFormat>
  <Paragraphs>61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Презентация PowerPoint</vt:lpstr>
      <vt:lpstr>Plan</vt:lpstr>
      <vt:lpstr>The subject</vt:lpstr>
      <vt:lpstr>Презентация PowerPoint</vt:lpstr>
      <vt:lpstr>The Predicate</vt:lpstr>
      <vt:lpstr>The simple phraseological predicate</vt:lpstr>
      <vt:lpstr>Презентация PowerPoint</vt:lpstr>
      <vt:lpstr>Презентация PowerPoint</vt:lpstr>
      <vt:lpstr>The Compound Predicate</vt:lpstr>
      <vt:lpstr>The Object</vt:lpstr>
      <vt:lpstr>The Attribute</vt:lpstr>
      <vt:lpstr>The Adverbial Modifier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1</cp:revision>
  <dcterms:modified xsi:type="dcterms:W3CDTF">2023-01-27T17:32:39Z</dcterms:modified>
</cp:coreProperties>
</file>