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1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7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8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2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9DFA0-08D8-48E1-92A4-FC05285E7E4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CC1BA-BAB3-4341-B73C-148FD03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8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ТЕПЛОВЬІЕ </a:t>
            </a:r>
            <a:r>
              <a:rPr lang="ru-RU" dirty="0"/>
              <a:t>ЦИКЛЬІ ПАРОТУРБИННЬІХ УСТАНОВОК</a:t>
            </a:r>
            <a:br>
              <a:rPr lang="ru-RU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Цикл </a:t>
            </a:r>
            <a:r>
              <a:rPr lang="ru-RU" dirty="0" err="1"/>
              <a:t>Ренкина</a:t>
            </a:r>
            <a:r>
              <a:rPr lang="ru-RU" dirty="0"/>
              <a:t> и КПД конденсационной турбоустановки и </a:t>
            </a:r>
            <a:r>
              <a:rPr lang="ru-RU" dirty="0" err="1"/>
              <a:t>злектростанции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4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8783"/>
                <a:ext cx="10515600" cy="5978180"/>
              </a:xfrm>
            </p:spPr>
            <p:txBody>
              <a:bodyPr/>
              <a:lstStyle/>
              <a:p>
                <a:pPr algn="just"/>
                <a:r>
                  <a:rPr lang="ru-RU" dirty="0" smtClean="0"/>
                  <a:t>При анализе экономичности используют понятия абсолютного изменения КПД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 и относительного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</m:acc>
                  </m:oMath>
                </a14:m>
                <a:r>
                  <a:rPr lang="ru-RU" dirty="0" smtClean="0"/>
                  <a:t>. </a:t>
                </a:r>
                <a:r>
                  <a:rPr lang="ru-RU" dirty="0"/>
                  <a:t>В первом случае речь идет об изменении абсолютного КПД. Например, если КПД ТЭС до введения некоторого мероприятия составлял 40 % (</a:t>
                </a:r>
                <a:r>
                  <a:rPr lang="ru-RU" dirty="0" err="1" smtClean="0"/>
                  <a:t>абс</a:t>
                </a:r>
                <a:r>
                  <a:rPr lang="ru-RU" dirty="0" smtClean="0"/>
                  <a:t>.), </a:t>
                </a:r>
                <a:r>
                  <a:rPr lang="ru-RU" dirty="0"/>
                  <a:t>а после него 41 % (</a:t>
                </a:r>
                <a:r>
                  <a:rPr lang="ru-RU" dirty="0" err="1" smtClean="0"/>
                  <a:t>абс</a:t>
                </a:r>
                <a:r>
                  <a:rPr lang="ru-RU" dirty="0" smtClean="0"/>
                  <a:t>.), </a:t>
                </a:r>
                <a:r>
                  <a:rPr lang="ru-RU" dirty="0"/>
                  <a:t>то изменение абсолютного КПД составит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ru-RU" dirty="0"/>
                  <a:t> = 1 %. Во втором случае имеют в виду </a:t>
                </a:r>
                <a:r>
                  <a:rPr lang="ru-RU" dirty="0" smtClean="0"/>
                  <a:t>отношение 	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</m:acc>
                    <m:r>
                      <a:rPr lang="ru-RU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b="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/</a:t>
                </a:r>
                <a:r>
                  <a:rPr lang="el-GR" b="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ru-R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ru-R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=0,025=2,5</m:t>
                    </m:r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%, которое </a:t>
                </a:r>
                <a:r>
                  <a:rPr lang="ru-RU" dirty="0"/>
                  <a:t>численно равно экономии топлива.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8783"/>
                <a:ext cx="10515600" cy="5978180"/>
              </a:xfrm>
              <a:blipFill>
                <a:blip r:embed="rId2"/>
                <a:stretch>
                  <a:fillRect l="-1217" t="-1735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349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Цикл и КПД турбоустановки с турбиной с противодавлением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1978" y="1690688"/>
            <a:ext cx="6029325" cy="4459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3216" y="61053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Упрощенная схема турбоустановки с турбиной с противодавлением и теплофикационной установкой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301303" y="1543204"/>
                <a:ext cx="5890697" cy="5677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 smtClean="0"/>
                  <a:t>К пару в котле подводится тепло</a:t>
                </a:r>
                <a:r>
                  <a:rPr lang="en-US" dirty="0" smtClean="0"/>
                  <a:t> </a:t>
                </a:r>
              </a:p>
              <a:p>
                <a:pPr algn="just"/>
                <a:r>
                  <a:rPr lang="en-US" b="1" i="1" dirty="0" smtClean="0"/>
                  <a:t>Q</a:t>
                </a:r>
                <a:r>
                  <a:rPr lang="en-US" b="1" i="1" baseline="-25000" dirty="0" smtClean="0"/>
                  <a:t>1</a:t>
                </a:r>
                <a:r>
                  <a:rPr lang="en-US" b="1" i="1" dirty="0" smtClean="0"/>
                  <a:t> = G</a:t>
                </a:r>
                <a:r>
                  <a:rPr lang="en-US" b="1" i="1" baseline="-25000" dirty="0" smtClean="0"/>
                  <a:t>0</a:t>
                </a:r>
                <a:r>
                  <a:rPr lang="en-US" b="1" i="1" dirty="0" smtClean="0"/>
                  <a:t>(h</a:t>
                </a:r>
                <a:r>
                  <a:rPr lang="en-US" b="1" i="1" baseline="-25000" dirty="0" smtClean="0"/>
                  <a:t>0</a:t>
                </a:r>
                <a:r>
                  <a:rPr lang="en-US" b="1" i="1" dirty="0" smtClean="0"/>
                  <a:t>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п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`</m:t>
                        </m:r>
                      </m:sup>
                    </m:sSubSup>
                    <m:r>
                      <a:rPr lang="ru-RU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i="1" dirty="0"/>
              </a:p>
              <a:p>
                <a:pPr algn="just"/>
                <a:r>
                  <a:rPr lang="ru-RU" dirty="0" smtClean="0"/>
                  <a:t>которое, расширяясь в турбине до давления </a:t>
                </a:r>
                <a:r>
                  <a:rPr lang="ru-RU" i="1" dirty="0" err="1" smtClean="0"/>
                  <a:t>р</a:t>
                </a:r>
                <a:r>
                  <a:rPr lang="ru-RU" i="1" baseline="-25000" dirty="0" err="1" smtClean="0"/>
                  <a:t>п</a:t>
                </a:r>
                <a:r>
                  <a:rPr lang="ru-RU" dirty="0" smtClean="0"/>
                  <a:t>, вырабатывает мощность</a:t>
                </a:r>
              </a:p>
              <a:p>
                <a:pPr algn="just"/>
                <a:r>
                  <a:rPr lang="ru-RU" b="1" i="1" dirty="0" err="1" smtClean="0"/>
                  <a:t>Р</a:t>
                </a:r>
                <a:r>
                  <a:rPr lang="ru-RU" b="1" i="1" baseline="-25000" dirty="0" err="1" smtClean="0"/>
                  <a:t>э</a:t>
                </a:r>
                <a:r>
                  <a:rPr lang="ru-RU" b="1" i="1" dirty="0" smtClean="0"/>
                  <a:t> = G</a:t>
                </a:r>
                <a:r>
                  <a:rPr lang="ru-RU" b="1" i="1" baseline="-25000" dirty="0" smtClean="0"/>
                  <a:t>0</a:t>
                </a:r>
                <a:r>
                  <a:rPr lang="ru-RU" b="1" i="1" dirty="0" smtClean="0"/>
                  <a:t>(</a:t>
                </a:r>
                <a:r>
                  <a:rPr lang="en-US" b="1" i="1" dirty="0" smtClean="0"/>
                  <a:t>h</a:t>
                </a:r>
                <a:r>
                  <a:rPr lang="ru-RU" b="1" i="1" baseline="-25000" dirty="0" smtClean="0"/>
                  <a:t>0</a:t>
                </a:r>
                <a:r>
                  <a:rPr lang="ru-RU" b="1" i="1" dirty="0" smtClean="0"/>
                  <a:t> - </a:t>
                </a:r>
                <a:r>
                  <a:rPr lang="en-US" b="1" i="1" dirty="0" smtClean="0"/>
                  <a:t>h</a:t>
                </a:r>
                <a:r>
                  <a:rPr lang="ru-RU" b="1" i="1" baseline="-25000" dirty="0" smtClean="0"/>
                  <a:t>п</a:t>
                </a:r>
                <a:r>
                  <a:rPr lang="ru-RU" b="1" i="1" dirty="0" smtClean="0"/>
                  <a:t>),</a:t>
                </a:r>
              </a:p>
              <a:p>
                <a:pPr algn="just"/>
                <a:r>
                  <a:rPr lang="ru-RU" dirty="0" smtClean="0"/>
                  <a:t>где </a:t>
                </a:r>
                <a:r>
                  <a:rPr lang="en-US" i="1" dirty="0" smtClean="0"/>
                  <a:t>h</a:t>
                </a:r>
                <a:r>
                  <a:rPr lang="ru-RU" i="1" baseline="-25000" dirty="0" smtClean="0"/>
                  <a:t>п</a:t>
                </a:r>
                <a:r>
                  <a:rPr lang="ru-RU" dirty="0" smtClean="0"/>
                  <a:t> — энтальпия пара за турбиной.</a:t>
                </a:r>
              </a:p>
              <a:p>
                <a:pPr algn="just"/>
                <a:r>
                  <a:rPr lang="ru-RU" dirty="0" smtClean="0"/>
                  <a:t>Пар, отработавший в турбине, поступает в подогреватель сетевой воды (ПСВ), где, конденсируясь, передает тепло сетевой воде. Переданное тепло</a:t>
                </a:r>
              </a:p>
              <a:p>
                <a:pPr algn="just"/>
                <a:r>
                  <a:rPr lang="en-US" b="1" i="1" dirty="0" smtClean="0"/>
                  <a:t>Q</a:t>
                </a:r>
                <a:r>
                  <a:rPr lang="ru-RU" b="1" i="1" baseline="-25000" dirty="0"/>
                  <a:t>Т</a:t>
                </a:r>
                <a:r>
                  <a:rPr lang="en-US" b="1" i="1" dirty="0" smtClean="0"/>
                  <a:t> = W</a:t>
                </a:r>
                <a:r>
                  <a:rPr lang="ru-RU" b="1" i="1" baseline="-25000" dirty="0" err="1" smtClean="0"/>
                  <a:t>с.в</a:t>
                </a:r>
                <a:r>
                  <a:rPr lang="ru-RU" b="1" i="1" baseline="-25000" dirty="0" smtClean="0"/>
                  <a:t>.</a:t>
                </a:r>
                <a:r>
                  <a:rPr lang="en-US" b="1" i="1" dirty="0" smtClean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с.в.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``</m:t>
                        </m:r>
                      </m:sup>
                    </m:sSubSup>
                  </m:oMath>
                </a14:m>
                <a:r>
                  <a:rPr lang="en-US" b="1" i="1" dirty="0" smtClean="0"/>
                  <a:t>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с.в.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`</m:t>
                        </m:r>
                      </m:sup>
                    </m:sSubSup>
                    <m:r>
                      <a:rPr lang="ru-RU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b="1" i="1" dirty="0" smtClean="0"/>
                  <a:t>,</a:t>
                </a:r>
                <a:endParaRPr lang="en-US" b="1" i="1" dirty="0"/>
              </a:p>
              <a:p>
                <a:pPr algn="just"/>
                <a:r>
                  <a:rPr lang="ru-RU" dirty="0" smtClean="0"/>
                  <a:t>где </a:t>
                </a:r>
                <a:r>
                  <a:rPr lang="en-US" i="1" dirty="0" smtClean="0"/>
                  <a:t>W</a:t>
                </a:r>
                <a:r>
                  <a:rPr lang="ru-RU" i="1" baseline="-25000" dirty="0" err="1" smtClean="0"/>
                  <a:t>с.в</a:t>
                </a:r>
                <a:r>
                  <a:rPr lang="ru-RU" dirty="0" smtClean="0"/>
                  <a:t> — расход сетевой воды;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с.в.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``</m:t>
                        </m:r>
                      </m:sup>
                    </m:sSubSup>
                  </m:oMath>
                </a14:m>
                <a:r>
                  <a:rPr lang="en-US" i="1" dirty="0" smtClean="0"/>
                  <a:t> </a:t>
                </a:r>
                <a:r>
                  <a:rPr lang="ru-RU" dirty="0" smtClean="0"/>
                  <a:t>и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с.в.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`</m:t>
                        </m:r>
                      </m:sup>
                    </m:sSubSup>
                  </m:oMath>
                </a14:m>
                <a:r>
                  <a:rPr lang="ru-RU" dirty="0" smtClean="0"/>
                  <a:t>—температура сетевой воды до и после ПСВ.</a:t>
                </a:r>
              </a:p>
              <a:p>
                <a:pPr algn="just"/>
                <a:r>
                  <a:rPr lang="ru-RU" dirty="0"/>
                  <a:t>Температура </a:t>
                </a:r>
                <a:r>
                  <a:rPr lang="ru-RU" dirty="0" smtClean="0"/>
                  <a:t>сетевой</a:t>
                </a:r>
              </a:p>
              <a:p>
                <a:pPr algn="just"/>
                <a:r>
                  <a:rPr lang="ru-RU" dirty="0" smtClean="0"/>
                  <a:t> </a:t>
                </a:r>
                <a:r>
                  <a:rPr lang="ru-RU" dirty="0"/>
                  <a:t>воды на выходе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с.в.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``</m:t>
                        </m:r>
                      </m:sup>
                    </m:sSubSup>
                  </m:oMath>
                </a14:m>
                <a:r>
                  <a:rPr lang="ru-RU" dirty="0"/>
                  <a:t> примерно равна температуре конденсации, которой отвечает соответствующее давление </a:t>
                </a:r>
                <a:r>
                  <a:rPr lang="ru-RU" i="1" dirty="0" err="1"/>
                  <a:t>р</a:t>
                </a:r>
                <a:r>
                  <a:rPr lang="ru-RU" i="1" baseline="-25000" dirty="0" err="1"/>
                  <a:t>п</a:t>
                </a:r>
                <a:r>
                  <a:rPr lang="ru-RU" dirty="0"/>
                  <a:t> в подогревателе и за турбиной. Это давление </a:t>
                </a:r>
                <a:r>
                  <a:rPr lang="ru-RU" dirty="0" smtClean="0"/>
                  <a:t>существенно </a:t>
                </a:r>
                <a:r>
                  <a:rPr lang="ru-RU" dirty="0"/>
                  <a:t>выше обычного давления (вакуума) за конденсационной турбиной. Поэтому такую турбину называют </a:t>
                </a:r>
                <a:r>
                  <a:rPr lang="ru-RU" b="1" i="1" dirty="0"/>
                  <a:t>турбиной с противодавлением.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303" y="1543204"/>
                <a:ext cx="5890697" cy="5677195"/>
              </a:xfrm>
              <a:prstGeom prst="rect">
                <a:avLst/>
              </a:prstGeom>
              <a:blipFill>
                <a:blip r:embed="rId4"/>
                <a:stretch>
                  <a:fillRect l="-932" t="-537" r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63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923" y="187153"/>
            <a:ext cx="10515600" cy="4351338"/>
          </a:xfrm>
        </p:spPr>
        <p:txBody>
          <a:bodyPr/>
          <a:lstStyle/>
          <a:p>
            <a:pPr algn="just"/>
            <a:r>
              <a:rPr lang="ru-RU" dirty="0" smtClean="0"/>
              <a:t>Действительно, если считать, что в рассматриваемом цикле подведено тепло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ru-RU" i="1" baseline="-25000" dirty="0" smtClean="0"/>
              <a:t>1</a:t>
            </a:r>
            <a:r>
              <a:rPr lang="ru-RU" dirty="0" smtClean="0"/>
              <a:t>, полезная работа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i="1" baseline="-25000" dirty="0" smtClean="0"/>
              <a:t>э</a:t>
            </a:r>
            <a:r>
              <a:rPr lang="ru-RU" dirty="0" smtClean="0"/>
              <a:t>, а тепло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ru-RU" i="1" baseline="-25000" dirty="0" smtClean="0"/>
              <a:t>т</a:t>
            </a:r>
            <a:r>
              <a:rPr lang="ru-RU" dirty="0" smtClean="0"/>
              <a:t> — потеря (действительна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ru-RU" i="1" baseline="-25000" dirty="0" smtClean="0"/>
              <a:t>т</a:t>
            </a:r>
            <a:r>
              <a:rPr lang="ru-RU" dirty="0" smtClean="0"/>
              <a:t> — это тепло, потерянное для преобразования </a:t>
            </a:r>
            <a:r>
              <a:rPr lang="ru-RU" dirty="0"/>
              <a:t>в работу), то КПД по аналогии цикла с конденсационной турбиной</a:t>
            </a:r>
          </a:p>
          <a:p>
            <a:endParaRPr lang="ru-RU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41972" y="2126267"/>
                <a:ext cx="3282181" cy="1026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э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``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972" y="2126267"/>
                <a:ext cx="3282181" cy="10265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65747" y="3496725"/>
                <a:ext cx="10081776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800" dirty="0" smtClean="0"/>
                  <a:t>С другой стороны, тепло </a:t>
                </a:r>
                <a:r>
                  <a:rPr lang="ru-RU" sz="2800" i="1" dirty="0" err="1" smtClean="0"/>
                  <a:t>Q</a:t>
                </a:r>
                <a:r>
                  <a:rPr lang="ru-RU" sz="2800" i="1" baseline="-25000" dirty="0" err="1" smtClean="0"/>
                  <a:t>т</a:t>
                </a:r>
                <a:r>
                  <a:rPr lang="ru-RU" sz="2800" dirty="0" smtClean="0"/>
                  <a:t> не является потерей, так как оно используется для каких-то полезных целей. Тогда для преобразования в работу используется тепло</a:t>
                </a:r>
              </a:p>
              <a:p>
                <a:pPr algn="just"/>
                <a:endParaRPr lang="ru-RU" sz="2800" dirty="0"/>
              </a:p>
              <a:p>
                <a:pPr algn="just"/>
                <a:endParaRPr lang="ru-RU" sz="2800" dirty="0" smtClean="0"/>
              </a:p>
              <a:p>
                <a:pPr algn="just"/>
                <a:r>
                  <a:rPr lang="ru-RU" sz="2800" dirty="0" smtClean="0"/>
                  <a:t>т.е.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800" dirty="0" smtClean="0"/>
                  <a:t>1, чего </a:t>
                </a:r>
                <a:r>
                  <a:rPr lang="ru-RU" sz="2800" dirty="0"/>
                  <a:t>в соответствии со вторым законом термодинамики быть не может.</a:t>
                </a:r>
              </a:p>
              <a:p>
                <a:pPr algn="just"/>
                <a:endParaRPr lang="ru-RU" sz="2800" dirty="0" smtClean="0"/>
              </a:p>
              <a:p>
                <a:pPr algn="just"/>
                <a:endParaRPr lang="ru-RU" sz="2800" dirty="0"/>
              </a:p>
              <a:p>
                <a:pPr algn="just"/>
                <a:endParaRPr lang="ru-RU" sz="2800" dirty="0" smtClean="0"/>
              </a:p>
              <a:p>
                <a:pPr algn="just"/>
                <a:endParaRPr lang="en-US" sz="2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47" y="3496725"/>
                <a:ext cx="10081776" cy="4832092"/>
              </a:xfrm>
              <a:prstGeom prst="rect">
                <a:avLst/>
              </a:prstGeom>
              <a:blipFill>
                <a:blip r:embed="rId3"/>
                <a:stretch>
                  <a:fillRect l="-1209" t="-1263" r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7542" y="4881720"/>
                <a:ext cx="7705891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т</m:t>
                          </m:r>
                        </m:sub>
                      </m:sSub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`</m:t>
                              </m:r>
                            </m:sup>
                          </m:sSubSup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`</m:t>
                              </m:r>
                            </m:sup>
                          </m:sSubSup>
                        </m:e>
                      </m:d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э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42" y="4881720"/>
                <a:ext cx="7705891" cy="555858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2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9863"/>
            <a:ext cx="10515600" cy="54671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600" dirty="0"/>
              <a:t>Для оценки качества работы паровой турбины с противодавлением или изменения ее экономичности в процессе эксплуатации вводится характеристика, называемая удельной выработкой энергии на тепловом потреблении,(</a:t>
            </a:r>
            <a:r>
              <a:rPr lang="ru-RU" sz="3600" dirty="0" err="1" smtClean="0"/>
              <a:t>кВт·ч</a:t>
            </a:r>
            <a:r>
              <a:rPr lang="ru-RU" sz="3600" dirty="0"/>
              <a:t>)/Гкал</a:t>
            </a:r>
            <a:r>
              <a:rPr lang="ru-RU" sz="3600" dirty="0" smtClean="0"/>
              <a:t>:</a:t>
            </a:r>
          </a:p>
          <a:p>
            <a:pPr algn="just"/>
            <a:r>
              <a:rPr lang="el-GR" sz="3600" b="1" i="1" dirty="0" smtClean="0"/>
              <a:t>χ</a:t>
            </a:r>
            <a:r>
              <a:rPr lang="ru-RU" sz="3600" b="1" i="1" dirty="0" smtClean="0"/>
              <a:t> = </a:t>
            </a:r>
            <a:r>
              <a:rPr lang="ru-RU" sz="3600" b="1" i="1" dirty="0" err="1" smtClean="0"/>
              <a:t>Р</a:t>
            </a:r>
            <a:r>
              <a:rPr lang="ru-RU" sz="3600" b="1" i="1" baseline="-25000" dirty="0" err="1" smtClean="0"/>
              <a:t>э</a:t>
            </a:r>
            <a:r>
              <a:rPr lang="ru-RU" sz="3600" b="1" i="1" dirty="0" smtClean="0"/>
              <a:t> / </a:t>
            </a:r>
            <a:r>
              <a:rPr lang="en-US" sz="3600" b="1" i="1" dirty="0" smtClean="0"/>
              <a:t>Q</a:t>
            </a:r>
            <a:r>
              <a:rPr lang="ru-RU" sz="3600" b="1" i="1" baseline="-25000" dirty="0" smtClean="0"/>
              <a:t>т</a:t>
            </a:r>
            <a:endParaRPr lang="ru-RU" sz="3600" b="1" i="1" baseline="-25000" dirty="0"/>
          </a:p>
          <a:p>
            <a:pPr algn="just"/>
            <a:r>
              <a:rPr lang="ru-RU" sz="3600" dirty="0"/>
              <a:t>Для сравнения однотипных </a:t>
            </a:r>
            <a:r>
              <a:rPr lang="ru-RU" sz="3600" dirty="0" smtClean="0"/>
              <a:t>турбин </a:t>
            </a:r>
            <a:r>
              <a:rPr lang="ru-RU" sz="3600" dirty="0"/>
              <a:t>с противодавлением в качестве показателя экономичности используется удельный расход </a:t>
            </a:r>
            <a:r>
              <a:rPr lang="ru-RU" sz="3600" dirty="0" smtClean="0"/>
              <a:t>пара кг</a:t>
            </a:r>
            <a:r>
              <a:rPr lang="ru-RU" sz="3600" dirty="0"/>
              <a:t>/(</a:t>
            </a:r>
            <a:r>
              <a:rPr lang="ru-RU" sz="3600" dirty="0" err="1" smtClean="0"/>
              <a:t>кВт·ч</a:t>
            </a:r>
            <a:r>
              <a:rPr lang="ru-RU" sz="3600" dirty="0"/>
              <a:t>):</a:t>
            </a:r>
          </a:p>
          <a:p>
            <a:pPr algn="just"/>
            <a:r>
              <a:rPr lang="en-US" sz="3600" b="1" i="1" dirty="0" smtClean="0"/>
              <a:t>d</a:t>
            </a:r>
            <a:r>
              <a:rPr lang="ru-RU" sz="3600" b="1" i="1" baseline="-25000" dirty="0" smtClean="0"/>
              <a:t>э</a:t>
            </a:r>
            <a:r>
              <a:rPr lang="en-US" sz="3600" b="1" i="1" dirty="0" smtClean="0"/>
              <a:t> = G</a:t>
            </a:r>
            <a:r>
              <a:rPr lang="en-US" sz="3600" b="1" i="1" baseline="-25000" dirty="0" smtClean="0"/>
              <a:t>0</a:t>
            </a:r>
            <a:r>
              <a:rPr lang="ru-RU" sz="3600" b="1" i="1" baseline="-25000" dirty="0" smtClean="0"/>
              <a:t> </a:t>
            </a:r>
            <a:r>
              <a:rPr lang="en-US" sz="3600" b="1" i="1" dirty="0" smtClean="0"/>
              <a:t>/</a:t>
            </a:r>
            <a:r>
              <a:rPr lang="ru-RU" sz="3600" b="1" i="1" dirty="0" smtClean="0"/>
              <a:t> </a:t>
            </a:r>
            <a:r>
              <a:rPr lang="en-US" sz="3600" b="1" i="1" dirty="0" smtClean="0"/>
              <a:t>P</a:t>
            </a:r>
            <a:r>
              <a:rPr lang="ru-RU" sz="3600" b="1" i="1" baseline="-25000" dirty="0" smtClean="0"/>
              <a:t>э</a:t>
            </a:r>
          </a:p>
          <a:p>
            <a:pPr algn="just"/>
            <a:r>
              <a:rPr lang="ru-RU" sz="3600" dirty="0"/>
              <a:t>Удельный расход пара — это гарантийный показатель турбинного завода при сдаче смонтированной турбины с противодавлением в эксплуатацию.</a:t>
            </a:r>
          </a:p>
          <a:p>
            <a:pPr algn="just"/>
            <a:r>
              <a:rPr lang="ru-RU" sz="3600" dirty="0" smtClean="0"/>
              <a:t>Тепловая</a:t>
            </a:r>
            <a:r>
              <a:rPr lang="en-US" sz="3600" dirty="0" smtClean="0"/>
              <a:t> </a:t>
            </a:r>
            <a:r>
              <a:rPr lang="en-US" sz="3600" i="1" dirty="0" smtClean="0"/>
              <a:t>Q</a:t>
            </a:r>
            <a:r>
              <a:rPr lang="ru-RU" sz="3600" i="1" baseline="-25000" dirty="0" smtClean="0"/>
              <a:t>Т</a:t>
            </a:r>
            <a:r>
              <a:rPr lang="ru-RU" sz="3600" dirty="0" smtClean="0"/>
              <a:t> </a:t>
            </a:r>
            <a:r>
              <a:rPr lang="ru-RU" sz="3600" dirty="0"/>
              <a:t>и электрическая </a:t>
            </a:r>
            <a:r>
              <a:rPr lang="ru-RU" sz="3600" i="1" dirty="0" err="1"/>
              <a:t>Р</a:t>
            </a:r>
            <a:r>
              <a:rPr lang="ru-RU" sz="3600" i="1" baseline="-25000" dirty="0" err="1"/>
              <a:t>э</a:t>
            </a:r>
            <a:r>
              <a:rPr lang="ru-RU" sz="3600" dirty="0"/>
              <a:t> нагрузки жестко связаны. Если уменьшится потребность в тепловой нагрузке</a:t>
            </a:r>
            <a:r>
              <a:rPr lang="en-US" sz="3600" dirty="0"/>
              <a:t> </a:t>
            </a:r>
            <a:r>
              <a:rPr lang="en-US" sz="3600" i="1" dirty="0" smtClean="0"/>
              <a:t>Q</a:t>
            </a:r>
            <a:r>
              <a:rPr lang="ru-RU" sz="3600" i="1" baseline="-25000" dirty="0" smtClean="0"/>
              <a:t>Т</a:t>
            </a:r>
            <a:r>
              <a:rPr lang="ru-RU" sz="3600" dirty="0" smtClean="0"/>
              <a:t> </a:t>
            </a:r>
            <a:r>
              <a:rPr lang="ru-RU" sz="3600" dirty="0"/>
              <a:t>(например, в связи с сезонным потеплением), то это приведет к уменьшению требуемого количества пара</a:t>
            </a:r>
          </a:p>
          <a:p>
            <a:r>
              <a:rPr lang="en-US" sz="3600" b="1" i="1" dirty="0" smtClean="0"/>
              <a:t>G</a:t>
            </a:r>
            <a:r>
              <a:rPr lang="en-US" sz="3600" b="1" i="1" baseline="-25000" dirty="0" smtClean="0"/>
              <a:t>0</a:t>
            </a:r>
            <a:r>
              <a:rPr lang="ru-RU" sz="3600" b="1" i="1" baseline="-25000" dirty="0" smtClean="0"/>
              <a:t> </a:t>
            </a:r>
            <a:r>
              <a:rPr lang="ru-RU" sz="3600" b="1" i="1" dirty="0"/>
              <a:t> </a:t>
            </a:r>
            <a:r>
              <a:rPr lang="ru-RU" sz="3600" b="1" i="1" dirty="0" smtClean="0"/>
              <a:t>= </a:t>
            </a:r>
            <a:r>
              <a:rPr lang="en-US" sz="3600" b="1" i="1" dirty="0" smtClean="0"/>
              <a:t>Q</a:t>
            </a:r>
            <a:r>
              <a:rPr lang="ru-RU" sz="3600" b="1" i="1" baseline="-25000" dirty="0" smtClean="0"/>
              <a:t>Т</a:t>
            </a:r>
            <a:r>
              <a:rPr lang="ru-RU" sz="3600" b="1" i="1" dirty="0" smtClean="0"/>
              <a:t> / (</a:t>
            </a:r>
            <a:r>
              <a:rPr lang="en-US" sz="3600" b="1" i="1" dirty="0" smtClean="0"/>
              <a:t>h</a:t>
            </a:r>
            <a:r>
              <a:rPr lang="ru-RU" sz="3600" b="1" i="1" baseline="-25000" dirty="0" smtClean="0"/>
              <a:t>п</a:t>
            </a:r>
            <a:r>
              <a:rPr lang="ru-RU" sz="3600" b="1" i="1" dirty="0" smtClean="0"/>
              <a:t> – </a:t>
            </a:r>
            <a:r>
              <a:rPr lang="en-US" sz="3600" b="1" i="1" dirty="0" smtClean="0"/>
              <a:t>h`</a:t>
            </a:r>
            <a:r>
              <a:rPr lang="ru-RU" sz="3600" b="1" i="1" baseline="-25000" dirty="0" smtClean="0"/>
              <a:t>п</a:t>
            </a:r>
            <a:r>
              <a:rPr lang="ru-RU" sz="3600" b="1" i="1" dirty="0" smtClean="0"/>
              <a:t>)</a:t>
            </a:r>
            <a:endParaRPr lang="ru-RU" sz="3600" b="1" i="1" baseline="-25000" dirty="0" smtClean="0"/>
          </a:p>
          <a:p>
            <a:endParaRPr lang="en-US" b="1" i="1" baseline="-25000" dirty="0"/>
          </a:p>
        </p:txBody>
      </p:sp>
    </p:spTree>
    <p:extLst>
      <p:ext uri="{BB962C8B-B14F-4D97-AF65-F5344CB8AC3E}">
        <p14:creationId xmlns:p14="http://schemas.microsoft.com/office/powerpoint/2010/main" val="386292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Цикл </a:t>
            </a:r>
            <a:r>
              <a:rPr lang="ru-RU" dirty="0"/>
              <a:t>ПТУ с теплофикационной турбиной</a:t>
            </a:r>
            <a:br>
              <a:rPr lang="ru-RU" dirty="0"/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637" y="1285874"/>
            <a:ext cx="6458472" cy="45815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54813" y="1895474"/>
            <a:ext cx="2206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/>
              <a:t>G</a:t>
            </a:r>
            <a:r>
              <a:rPr lang="ru-RU" sz="3200" b="1" i="1" baseline="-25000" dirty="0" smtClean="0"/>
              <a:t>к </a:t>
            </a:r>
            <a:r>
              <a:rPr lang="ru-RU" sz="3200" b="1" i="1" dirty="0" smtClean="0"/>
              <a:t> = </a:t>
            </a:r>
            <a:r>
              <a:rPr lang="en-US" sz="3200" b="1" i="1" dirty="0" smtClean="0"/>
              <a:t>G</a:t>
            </a:r>
            <a:r>
              <a:rPr lang="ru-RU" sz="3200" b="1" i="1" baseline="-25000" dirty="0" smtClean="0"/>
              <a:t>0 </a:t>
            </a:r>
            <a:r>
              <a:rPr lang="ru-RU" sz="3200" b="1" i="1" dirty="0" smtClean="0"/>
              <a:t> - </a:t>
            </a:r>
            <a:r>
              <a:rPr lang="en-US" sz="3200" b="1" i="1" dirty="0" smtClean="0"/>
              <a:t>G</a:t>
            </a:r>
            <a:r>
              <a:rPr lang="ru-RU" sz="3200" b="1" i="1" baseline="-25000" dirty="0" smtClean="0"/>
              <a:t>Т</a:t>
            </a:r>
            <a:endParaRPr lang="ru-RU" sz="3200" b="1" i="1" baseline="-25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7" y="613409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Упрощенная схема ПТУ с. теплофикационной турбиной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6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5137" y="139565"/>
            <a:ext cx="9019490" cy="647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0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5180532" cy="44639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0536" y="1031132"/>
            <a:ext cx="7097496" cy="404670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3145" y="4586211"/>
            <a:ext cx="4003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 1. Упрощенная схема простой ПТУ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2032" y="526537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Рис. 2. Тепловые циклы паротурбинных установок:</a:t>
            </a:r>
          </a:p>
          <a:p>
            <a:r>
              <a:rPr lang="ru-RU" dirty="0" smtClean="0"/>
              <a:t>а — цикл Карно; 6 —1 цикл для ТЕС с перегревом пара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919" y="233464"/>
            <a:ext cx="11712102" cy="6342434"/>
          </a:xfrm>
        </p:spPr>
        <p:txBody>
          <a:bodyPr/>
          <a:lstStyle/>
          <a:p>
            <a:r>
              <a:rPr lang="ru-RU" dirty="0"/>
              <a:t>При изобарическом </a:t>
            </a:r>
            <a:r>
              <a:rPr lang="ru-RU" dirty="0" smtClean="0"/>
              <a:t>подводе тепла </a:t>
            </a:r>
            <a:r>
              <a:rPr lang="ru-RU" dirty="0"/>
              <a:t>в </a:t>
            </a:r>
            <a:r>
              <a:rPr lang="ru-RU" dirty="0" smtClean="0"/>
              <a:t>котле</a:t>
            </a:r>
          </a:p>
          <a:p>
            <a:pPr marL="0" indent="0" algn="ctr">
              <a:buNone/>
            </a:pP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h</a:t>
            </a:r>
            <a:r>
              <a:rPr lang="en-US" i="1" baseline="-25000" dirty="0" smtClean="0"/>
              <a:t>0</a:t>
            </a:r>
            <a:r>
              <a:rPr lang="en-US" dirty="0" smtClean="0"/>
              <a:t> – </a:t>
            </a:r>
            <a:r>
              <a:rPr lang="en-US" i="1" dirty="0" smtClean="0"/>
              <a:t>h</a:t>
            </a:r>
            <a:r>
              <a:rPr lang="ru-RU" i="1" baseline="-25000" dirty="0" err="1" smtClean="0"/>
              <a:t>п.в</a:t>
            </a:r>
            <a:r>
              <a:rPr lang="ru-RU" baseline="-25000" dirty="0" smtClean="0"/>
              <a:t>.</a:t>
            </a:r>
            <a:endParaRPr lang="ru-RU" baseline="-25000" dirty="0"/>
          </a:p>
          <a:p>
            <a:pPr marL="0" indent="0">
              <a:buNone/>
            </a:pPr>
            <a:r>
              <a:rPr lang="ru-RU" dirty="0" smtClean="0"/>
              <a:t>где</a:t>
            </a:r>
            <a:r>
              <a:rPr lang="ru-RU" i="1" dirty="0" smtClean="0"/>
              <a:t> </a:t>
            </a:r>
            <a:r>
              <a:rPr lang="en-US" i="1" dirty="0" smtClean="0"/>
              <a:t>h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ru-RU" dirty="0" smtClean="0"/>
              <a:t>- </a:t>
            </a:r>
            <a:r>
              <a:rPr lang="ru-RU" dirty="0"/>
              <a:t>энтальпия пара за котлом: </a:t>
            </a:r>
            <a:r>
              <a:rPr lang="en-US" i="1" dirty="0" smtClean="0"/>
              <a:t>h</a:t>
            </a:r>
            <a:r>
              <a:rPr lang="ru-RU" i="1" baseline="-25000" dirty="0" err="1" smtClean="0"/>
              <a:t>п.в</a:t>
            </a:r>
            <a:r>
              <a:rPr lang="ru-RU" i="1" baseline="-25000" dirty="0" smtClean="0"/>
              <a:t>.</a:t>
            </a:r>
            <a:r>
              <a:rPr lang="ru-RU" i="1" dirty="0" smtClean="0"/>
              <a:t> </a:t>
            </a:r>
            <a:r>
              <a:rPr lang="ru-RU" dirty="0" smtClean="0"/>
              <a:t>- энтальпия </a:t>
            </a:r>
            <a:r>
              <a:rPr lang="ru-RU" dirty="0"/>
              <a:t>питательной </a:t>
            </a:r>
            <a:r>
              <a:rPr lang="ru-RU" dirty="0" smtClean="0"/>
              <a:t>воды.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b="7113"/>
          <a:stretch/>
        </p:blipFill>
        <p:spPr>
          <a:xfrm>
            <a:off x="0" y="1649680"/>
            <a:ext cx="4419116" cy="44094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b="15870"/>
          <a:stretch/>
        </p:blipFill>
        <p:spPr>
          <a:xfrm>
            <a:off x="6108970" y="1828800"/>
            <a:ext cx="5495298" cy="39820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2919" y="6238240"/>
            <a:ext cx="585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Идеальный цикл </a:t>
            </a:r>
            <a:r>
              <a:rPr lang="ru-RU" dirty="0" err="1" smtClean="0"/>
              <a:t>Ренкина</a:t>
            </a:r>
            <a:r>
              <a:rPr lang="ru-RU" dirty="0" smtClean="0"/>
              <a:t> в </a:t>
            </a:r>
            <a:r>
              <a:rPr lang="en-US" dirty="0" smtClean="0"/>
              <a:t>T, s - </a:t>
            </a:r>
            <a:r>
              <a:rPr lang="ru-RU" dirty="0" smtClean="0"/>
              <a:t>диаграмме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4720" y="6014720"/>
            <a:ext cx="644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пределение термического КПД идеального цикла </a:t>
            </a:r>
            <a:r>
              <a:rPr lang="ru-RU" dirty="0" err="1" smtClean="0"/>
              <a:t>Ренкина</a:t>
            </a:r>
            <a:r>
              <a:rPr lang="ru-RU" dirty="0" smtClean="0"/>
              <a:t> с помощью </a:t>
            </a:r>
            <a:r>
              <a:rPr lang="en-US" dirty="0" smtClean="0"/>
              <a:t>h, s - </a:t>
            </a:r>
            <a:r>
              <a:rPr lang="ru-RU" dirty="0" smtClean="0"/>
              <a:t>диаграммы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5798" y="1828800"/>
            <a:ext cx="2434407" cy="600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/>
              <a:t>q</a:t>
            </a:r>
            <a:r>
              <a:rPr lang="ru-RU" sz="3200" i="1" baseline="-25000" dirty="0" smtClean="0"/>
              <a:t>2</a:t>
            </a:r>
            <a:r>
              <a:rPr lang="en-US" sz="3200" dirty="0" smtClean="0"/>
              <a:t> = </a:t>
            </a:r>
            <a:r>
              <a:rPr lang="en-US" sz="3200" i="1" dirty="0" smtClean="0"/>
              <a:t>h</a:t>
            </a:r>
            <a:r>
              <a:rPr lang="ru-RU" sz="3200" i="1" baseline="-25000" dirty="0" smtClean="0"/>
              <a:t>к</a:t>
            </a:r>
            <a:r>
              <a:rPr lang="en-US" sz="3200" i="1" baseline="-25000" dirty="0" smtClean="0"/>
              <a:t>t</a:t>
            </a:r>
            <a:r>
              <a:rPr lang="en-US" sz="3200" dirty="0" smtClean="0"/>
              <a:t> – </a:t>
            </a:r>
            <a:r>
              <a:rPr lang="en-US" sz="3200" i="1" dirty="0" smtClean="0"/>
              <a:t>h`</a:t>
            </a:r>
            <a:r>
              <a:rPr lang="ru-RU" sz="3200" i="1" baseline="-25000" dirty="0" smtClean="0"/>
              <a:t>к</a:t>
            </a:r>
            <a:r>
              <a:rPr lang="ru-RU" baseline="-25000" dirty="0" smtClean="0"/>
              <a:t>.</a:t>
            </a:r>
            <a:endParaRPr lang="ru-RU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198266" y="2926184"/>
                <a:ext cx="3796937" cy="6193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п.в.</m:t>
                                  </m:r>
                                </m:sub>
                              </m:sSub>
                            </m:e>
                          </m:d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𝐾𝑡</m:t>
                              </m:r>
                            </m:sub>
                          </m:s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`</m:t>
                              </m:r>
                            </m:sup>
                          </m:sSubSup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П.В.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266" y="2926184"/>
                <a:ext cx="3796937" cy="6193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3834188" y="332048"/>
                <a:ext cx="4588565" cy="8070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ru-RU" sz="3200" b="0" i="1" smtClean="0">
                                    <a:latin typeface="Cambria Math" panose="02040503050406030204" pitchFamily="18" charset="0"/>
                                  </a:rPr>
                                  <m:t>п.в.</m:t>
                                </m:r>
                              </m:sub>
                            </m:sSub>
                          </m:e>
                        </m:d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sSub>
                          <m:sSub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𝐾𝑡</m:t>
                            </m:r>
                          </m:sub>
                        </m:sSub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`</m:t>
                            </m:r>
                          </m:sup>
                        </m:sSub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  <m:t>П.В.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Объект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34188" y="332048"/>
                <a:ext cx="4588565" cy="807016"/>
              </a:xfrm>
              <a:prstGeom prst="rect">
                <a:avLst/>
              </a:prstGeom>
              <a:blipFill>
                <a:blip r:embed="rId2"/>
                <a:stretch>
                  <a:fillRect t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88402" y="1139064"/>
                <a:ext cx="11080135" cy="2529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П.В.</m:t>
                        </m:r>
                      </m:sub>
                    </m:sSub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`</m:t>
                        </m:r>
                      </m:sup>
                    </m:sSubSup>
                  </m:oMath>
                </a14:m>
                <a:r>
                  <a:rPr lang="ru-RU" sz="2800" dirty="0" smtClean="0"/>
                  <a:t> - работа насоса, отнесенная к 1 кг прокачиваемой воды,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𝐾𝑡</m:t>
                        </m:r>
                      </m:sub>
                      <m:sup/>
                    </m:sSubSup>
                  </m:oMath>
                </a14:m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турб</m:t>
                        </m:r>
                      </m:sup>
                    </m:sSubSup>
                  </m:oMath>
                </a14:m>
                <a:r>
                  <a:rPr lang="ru-RU" sz="2800" dirty="0" smtClean="0"/>
                  <a:t> - располагаемый перепад турбины. Пренебрегая работой насоса получим</a:t>
                </a:r>
                <a:r>
                  <a:rPr lang="en-US" sz="2800" dirty="0" smtClean="0"/>
                  <a:t>:</a:t>
                </a:r>
                <a:endParaRPr lang="ru-RU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турб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П.В.</m:t>
                              </m:r>
                            </m:sub>
                          </m:sSub>
                        </m:den>
                      </m:f>
                      <m:r>
                        <a:rPr lang="ru-RU" sz="28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турб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02" y="1139064"/>
                <a:ext cx="11080135" cy="2529539"/>
              </a:xfrm>
              <a:prstGeom prst="rect">
                <a:avLst/>
              </a:prstGeom>
              <a:blipFill>
                <a:blip r:embed="rId3"/>
                <a:stretch>
                  <a:fillRect l="-1156" t="-1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420" y="2632654"/>
            <a:ext cx="5586528" cy="40443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6220" y="3679491"/>
            <a:ext cx="3762317" cy="317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0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706427" y="1126633"/>
                <a:ext cx="2820644" cy="629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турб</m:t>
                          </m:r>
                        </m:sup>
                      </m:sSubSup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27" y="1126633"/>
                <a:ext cx="2820644" cy="6290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527071" y="124723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err="1" smtClean="0"/>
              <a:t>исспользованный</a:t>
            </a:r>
            <a:r>
              <a:rPr lang="ru-RU" sz="2400" dirty="0" smtClean="0"/>
              <a:t> </a:t>
            </a:r>
            <a:r>
              <a:rPr lang="ru-RU" sz="2400" dirty="0" err="1" smtClean="0"/>
              <a:t>теплоперепад</a:t>
            </a:r>
            <a:r>
              <a:rPr lang="ru-RU" sz="2400" dirty="0" smtClean="0"/>
              <a:t> турбины, а соотношение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06427" y="2216426"/>
                <a:ext cx="2099036" cy="12595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Sup>
                                <m:sSubSupPr>
                                  <m:ctrlPr>
                                    <a:rPr lang="ru-RU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  <m:sup>
                                  <m:r>
                                    <a:rPr lang="ru-RU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турб</m:t>
                                  </m:r>
                                </m:sup>
                              </m:sSubSup>
                            </m:e>
                            <m:sub/>
                          </m:sSub>
                        </m:num>
                        <m:den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Sup>
                                <m:sSubSupPr>
                                  <m:ctrlPr>
                                    <a:rPr lang="ru-RU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ru-RU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турб</m:t>
                                  </m:r>
                                </m:sup>
                              </m:sSubSup>
                            </m:e>
                            <m:sub/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27" y="2216426"/>
                <a:ext cx="2099036" cy="12595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34070" y="2703443"/>
                <a:ext cx="7772400" cy="1898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— </a:t>
                </a:r>
                <a:r>
                  <a:rPr lang="ru-RU" sz="2400" dirty="0" smtClean="0"/>
                  <a:t>относительный внутренний коэффициентом </a:t>
                </a:r>
                <a:r>
                  <a:rPr lang="ru-RU" sz="2400" dirty="0"/>
                  <a:t>полезного действия </a:t>
                </a:r>
                <a:r>
                  <a:rPr lang="ru-RU" sz="2400" dirty="0" smtClean="0"/>
                  <a:t>турбины</a:t>
                </a:r>
                <a:r>
                  <a:rPr lang="ru-RU" sz="2400" dirty="0"/>
                  <a:t>. Он </a:t>
                </a:r>
                <a:r>
                  <a:rPr lang="ru-RU" sz="2400" dirty="0" smtClean="0"/>
                  <a:t>характеризует </a:t>
                </a:r>
                <a:r>
                  <a:rPr lang="ru-RU" sz="2400" dirty="0"/>
                  <a:t>аэродинамическое совершенство проточной </a:t>
                </a:r>
                <a:r>
                  <a:rPr lang="ru-RU" sz="2400" dirty="0" smtClean="0"/>
                  <a:t>части турбины.  </a:t>
                </a:r>
                <a:r>
                  <a:rPr lang="ru-RU" sz="2400" dirty="0"/>
                  <a:t>Для </a:t>
                </a:r>
                <a:r>
                  <a:rPr lang="ru-RU" sz="2400" dirty="0" smtClean="0"/>
                  <a:t>цилиндров </a:t>
                </a:r>
                <a:r>
                  <a:rPr lang="ru-RU" sz="2400" dirty="0"/>
                  <a:t>современных турбин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/>
                  <a:t> - 0,86—0.92.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070" y="2703443"/>
                <a:ext cx="7772400" cy="1898277"/>
              </a:xfrm>
              <a:prstGeom prst="rect">
                <a:avLst/>
              </a:prstGeom>
              <a:blipFill>
                <a:blip r:embed="rId4"/>
                <a:stretch>
                  <a:fillRect l="-1255" t="-256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868298" y="4585432"/>
                <a:ext cx="1954638" cy="1105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турб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ru-RU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298" y="4585432"/>
                <a:ext cx="1954638" cy="1105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34070" y="4830417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- абсолютное внутреннее </a:t>
            </a:r>
            <a:r>
              <a:rPr lang="ru-RU" sz="2400" dirty="0"/>
              <a:t>КПД </a:t>
            </a:r>
            <a:r>
              <a:rPr lang="ru-RU" sz="2400" dirty="0" smtClean="0"/>
              <a:t>турбоустановки. Оно характеризует </a:t>
            </a:r>
            <a:r>
              <a:rPr lang="ru-RU" sz="2400" dirty="0"/>
              <a:t>эффективность превращения тепла в работу во всей </a:t>
            </a:r>
            <a:r>
              <a:rPr lang="ru-RU" sz="2400" dirty="0" smtClean="0"/>
              <a:t>турбоустановке</a:t>
            </a:r>
            <a:r>
              <a:rPr lang="ru-RU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4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9026" y="318052"/>
                <a:ext cx="12032973" cy="4545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/>
                  <a:t>Если через </a:t>
                </a:r>
                <a:r>
                  <a:rPr lang="en-US" sz="2400" i="1" dirty="0" smtClean="0"/>
                  <a:t>G</a:t>
                </a:r>
                <a:r>
                  <a:rPr lang="ru-RU" sz="2400" dirty="0" smtClean="0"/>
                  <a:t> обозначить расход пара </a:t>
                </a:r>
                <a:r>
                  <a:rPr lang="ru-RU" sz="2400" dirty="0"/>
                  <a:t>на турбину, </a:t>
                </a:r>
                <a:r>
                  <a:rPr lang="ru-RU" sz="2400" dirty="0" smtClean="0"/>
                  <a:t>то ее внутренняя мощность </a:t>
                </a:r>
                <a:r>
                  <a:rPr lang="ru-RU" sz="2400" i="1" dirty="0" smtClean="0"/>
                  <a:t>Р</a:t>
                </a:r>
                <a:r>
                  <a:rPr lang="en-US" sz="2400" i="1" dirty="0" smtClean="0"/>
                  <a:t>=G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турб</m:t>
                        </m:r>
                      </m:sup>
                    </m:sSubSup>
                  </m:oMath>
                </a14:m>
                <a:r>
                  <a:rPr lang="ru-RU" sz="2400" dirty="0" smtClean="0"/>
                  <a:t> ,  </a:t>
                </a:r>
                <a:r>
                  <a:rPr lang="ru-RU" sz="2400" dirty="0"/>
                  <a:t>располагаемая </a:t>
                </a:r>
                <a:r>
                  <a:rPr lang="ru-RU" sz="2400" dirty="0" smtClean="0"/>
                  <a:t>мощность </a:t>
                </a:r>
                <a:r>
                  <a:rPr lang="en-US" sz="2400" i="1" dirty="0" smtClean="0"/>
                  <a:t>P</a:t>
                </a:r>
                <a:r>
                  <a:rPr lang="en-US" sz="2400" i="1" baseline="-25000" dirty="0" smtClean="0"/>
                  <a:t>0</a:t>
                </a:r>
                <a:r>
                  <a:rPr lang="en-US" sz="2400" i="1" dirty="0" smtClean="0"/>
                  <a:t>=G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турб</m:t>
                        </m:r>
                      </m:sup>
                    </m:sSubSup>
                  </m:oMath>
                </a14:m>
                <a:r>
                  <a:rPr lang="ru-RU" sz="2400" dirty="0" smtClean="0"/>
                  <a:t>, а подведенная в котле мощность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Q=Gq</a:t>
                </a:r>
                <a:r>
                  <a:rPr lang="en-US" sz="2400" i="1" baseline="-25000" dirty="0" smtClean="0"/>
                  <a:t>1</a:t>
                </a:r>
                <a:r>
                  <a:rPr lang="ru-RU" sz="2400" dirty="0" smtClean="0"/>
                  <a:t>.</a:t>
                </a:r>
                <a:endParaRPr lang="ru-RU" sz="2400" dirty="0"/>
              </a:p>
              <a:p>
                <a:pPr algn="just"/>
                <a:r>
                  <a:rPr lang="ru-RU" sz="2400" dirty="0"/>
                  <a:t>Часть внутренней </a:t>
                </a:r>
                <a:r>
                  <a:rPr lang="ru-RU" sz="2400" dirty="0" smtClean="0"/>
                  <a:t>мощности </a:t>
                </a:r>
                <a:r>
                  <a:rPr lang="el-GR" sz="2400" i="1" dirty="0" smtClean="0"/>
                  <a:t>Δ</a:t>
                </a:r>
                <a:r>
                  <a:rPr lang="ru-RU" sz="2400" i="1" dirty="0" err="1" smtClean="0"/>
                  <a:t>Р</a:t>
                </a:r>
                <a:r>
                  <a:rPr lang="ru-RU" sz="2400" i="1" baseline="-25000" dirty="0" err="1" smtClean="0"/>
                  <a:t>м</a:t>
                </a:r>
                <a:r>
                  <a:rPr lang="ru-RU" sz="2400" i="1" dirty="0" smtClean="0"/>
                  <a:t> </a:t>
                </a:r>
                <a:r>
                  <a:rPr lang="ru-RU" sz="2400" dirty="0" smtClean="0"/>
                  <a:t>тратиться</a:t>
                </a:r>
                <a:r>
                  <a:rPr lang="ru-RU" sz="2400" i="1" dirty="0" smtClean="0"/>
                  <a:t> </a:t>
                </a:r>
                <a:r>
                  <a:rPr lang="ru-RU" sz="2400" dirty="0" smtClean="0"/>
                  <a:t>на </a:t>
                </a:r>
                <a:r>
                  <a:rPr lang="ru-RU" sz="2400" dirty="0"/>
                  <a:t>преодоление сил трения </a:t>
                </a:r>
                <a:r>
                  <a:rPr lang="ru-RU" sz="2400" dirty="0" smtClean="0"/>
                  <a:t>в подшипниках турбины </a:t>
                </a:r>
                <a:r>
                  <a:rPr lang="ru-RU" sz="2400" dirty="0"/>
                  <a:t>и </a:t>
                </a:r>
                <a:r>
                  <a:rPr lang="ru-RU" sz="2400" dirty="0" smtClean="0"/>
                  <a:t>электрогенератора, </a:t>
                </a:r>
                <a:r>
                  <a:rPr lang="ru-RU" sz="2400" dirty="0"/>
                  <a:t>а часть </a:t>
                </a:r>
                <a:r>
                  <a:rPr lang="el-GR" sz="2400" i="1" dirty="0" smtClean="0"/>
                  <a:t>Δ</a:t>
                </a:r>
                <a:r>
                  <a:rPr lang="ru-RU" sz="2400" i="1" dirty="0" err="1" smtClean="0"/>
                  <a:t>Р</a:t>
                </a:r>
                <a:r>
                  <a:rPr lang="ru-RU" sz="2400" i="1" baseline="-25000" dirty="0" err="1" smtClean="0"/>
                  <a:t>э</a:t>
                </a:r>
                <a:r>
                  <a:rPr lang="ru-RU" sz="2400" dirty="0" smtClean="0"/>
                  <a:t>, </a:t>
                </a:r>
                <a:r>
                  <a:rPr lang="ru-RU" sz="2400" dirty="0"/>
                  <a:t>на потерн в обмотках электрогенератора. </a:t>
                </a:r>
                <a:r>
                  <a:rPr lang="ru-RU" sz="2400" dirty="0" smtClean="0"/>
                  <a:t>В электрическую энергию преобразуется </a:t>
                </a:r>
                <a:r>
                  <a:rPr lang="ru-RU" sz="2400" dirty="0"/>
                  <a:t>только доля </a:t>
                </a:r>
                <a:r>
                  <a:rPr lang="ru-RU" sz="2400" dirty="0" smtClean="0"/>
                  <a:t>внутренней:</a:t>
                </a:r>
              </a:p>
              <a:p>
                <a:endParaRPr lang="ru-RU" sz="2400" dirty="0" smtClean="0"/>
              </a:p>
              <a:p>
                <a:pPr algn="ctr"/>
                <a:r>
                  <a:rPr lang="ru-RU" sz="3200" b="1" i="1" dirty="0" err="1" smtClean="0"/>
                  <a:t>Р</a:t>
                </a:r>
                <a:r>
                  <a:rPr lang="ru-RU" sz="3200" b="1" i="1" baseline="-25000" dirty="0" err="1" smtClean="0"/>
                  <a:t>э</a:t>
                </a:r>
                <a:r>
                  <a:rPr lang="ru-RU" sz="3200" b="1" i="1" dirty="0" smtClean="0"/>
                  <a:t> = Р</a:t>
                </a:r>
                <a:r>
                  <a:rPr lang="en-US" sz="3200" b="1" i="1" baseline="-25000" dirty="0" smtClean="0"/>
                  <a:t>l</a:t>
                </a:r>
                <a:r>
                  <a:rPr lang="ru-RU" sz="3200" b="1" i="1" dirty="0" smtClean="0"/>
                  <a:t> - </a:t>
                </a:r>
                <a:r>
                  <a:rPr lang="el-GR" sz="3200" b="1" i="1" dirty="0" smtClean="0"/>
                  <a:t>Δ</a:t>
                </a:r>
                <a:r>
                  <a:rPr lang="ru-RU" sz="3200" b="1" i="1" dirty="0" err="1" smtClean="0"/>
                  <a:t>Р</a:t>
                </a:r>
                <a:r>
                  <a:rPr lang="ru-RU" sz="3200" b="1" i="1" baseline="-25000" dirty="0" err="1" smtClean="0"/>
                  <a:t>м</a:t>
                </a:r>
                <a:r>
                  <a:rPr lang="ru-RU" sz="3200" b="1" i="1" dirty="0" smtClean="0"/>
                  <a:t> – </a:t>
                </a:r>
                <a:r>
                  <a:rPr lang="el-GR" sz="3200" b="1" i="1" dirty="0" smtClean="0"/>
                  <a:t>Δ</a:t>
                </a:r>
                <a:r>
                  <a:rPr lang="ru-RU" sz="3200" b="1" i="1" dirty="0" err="1" smtClean="0"/>
                  <a:t>Р</a:t>
                </a:r>
                <a:r>
                  <a:rPr lang="ru-RU" sz="3200" b="1" i="1" baseline="-25000" dirty="0" err="1" smtClean="0"/>
                  <a:t>э</a:t>
                </a:r>
                <a:endParaRPr lang="ru-RU" sz="3200" b="1" i="1" baseline="-25000" dirty="0" smtClean="0"/>
              </a:p>
              <a:p>
                <a:pPr algn="ctr"/>
                <a:endParaRPr lang="ru-RU" sz="3200" b="1" i="1" baseline="-25000" dirty="0"/>
              </a:p>
              <a:p>
                <a:pPr algn="just"/>
                <a:r>
                  <a:rPr lang="ru-RU" sz="2400" dirty="0" smtClean="0"/>
                  <a:t>Мощность </a:t>
                </a:r>
                <a:r>
                  <a:rPr lang="ru-RU" sz="2400" i="1" dirty="0" smtClean="0"/>
                  <a:t>Р</a:t>
                </a:r>
                <a:r>
                  <a:rPr lang="ru-RU" sz="2400" i="1" baseline="-25000" dirty="0" smtClean="0"/>
                  <a:t>е</a:t>
                </a:r>
                <a:r>
                  <a:rPr lang="ru-RU" sz="2400" dirty="0" smtClean="0"/>
                  <a:t> = </a:t>
                </a:r>
                <a:r>
                  <a:rPr lang="ru-RU" sz="2400" i="1" dirty="0" smtClean="0"/>
                  <a:t>Р</a:t>
                </a:r>
                <a:r>
                  <a:rPr lang="en-US" sz="2400" i="1" baseline="-25000" dirty="0" smtClean="0"/>
                  <a:t>l</a:t>
                </a:r>
                <a:r>
                  <a:rPr lang="ru-RU" sz="2400" i="1" dirty="0" smtClean="0"/>
                  <a:t> - </a:t>
                </a:r>
                <a:r>
                  <a:rPr lang="el-GR" sz="2400" i="1" dirty="0" smtClean="0"/>
                  <a:t>Δ</a:t>
                </a:r>
                <a:r>
                  <a:rPr lang="ru-RU" sz="2400" i="1" dirty="0" err="1" smtClean="0"/>
                  <a:t>Р</a:t>
                </a:r>
                <a:r>
                  <a:rPr lang="ru-RU" sz="2400" i="1" baseline="-25000" dirty="0" err="1" smtClean="0"/>
                  <a:t>м</a:t>
                </a:r>
                <a:r>
                  <a:rPr lang="ru-RU" sz="2400" i="1" dirty="0" smtClean="0"/>
                  <a:t> – </a:t>
                </a:r>
                <a:r>
                  <a:rPr lang="ru-RU" sz="2400" dirty="0" smtClean="0"/>
                  <a:t>называется мощностью на муфте электрического генератора, а </a:t>
                </a:r>
                <a:r>
                  <a:rPr lang="el-GR" sz="2400" i="1" dirty="0" smtClean="0"/>
                  <a:t>η</a:t>
                </a:r>
                <a:r>
                  <a:rPr lang="ru-RU" sz="2400" i="1" baseline="-25000" dirty="0" smtClean="0"/>
                  <a:t>м</a:t>
                </a:r>
                <a:r>
                  <a:rPr lang="ru-RU" sz="2400" i="1" dirty="0" smtClean="0"/>
                  <a:t>= Р</a:t>
                </a:r>
                <a:r>
                  <a:rPr lang="ru-RU" sz="2400" i="1" baseline="-25000" dirty="0" smtClean="0"/>
                  <a:t>е </a:t>
                </a:r>
                <a:r>
                  <a:rPr lang="ru-RU" sz="2400" i="1" dirty="0" smtClean="0"/>
                  <a:t>/ Р</a:t>
                </a:r>
                <a:r>
                  <a:rPr lang="en-US" sz="2400" i="1" baseline="-25000" dirty="0" smtClean="0"/>
                  <a:t>l</a:t>
                </a:r>
                <a:r>
                  <a:rPr lang="ru-RU" sz="2400" i="1" dirty="0" smtClean="0"/>
                  <a:t>  - </a:t>
                </a:r>
                <a:r>
                  <a:rPr lang="ru-RU" sz="2400" dirty="0" smtClean="0"/>
                  <a:t>механическим КПД турбоагрегата.</a:t>
                </a:r>
              </a:p>
              <a:p>
                <a:pPr algn="just"/>
                <a:r>
                  <a:rPr lang="ru-RU" sz="3200" baseline="-25000" dirty="0" smtClean="0"/>
                  <a:t>Отношение </a:t>
                </a:r>
                <a:r>
                  <a:rPr lang="el-GR" sz="2400" i="1" dirty="0" smtClean="0"/>
                  <a:t>η</a:t>
                </a:r>
                <a:r>
                  <a:rPr lang="ru-RU" sz="2400" i="1" baseline="-25000" dirty="0" err="1" smtClean="0"/>
                  <a:t>э.г</a:t>
                </a:r>
                <a:r>
                  <a:rPr lang="ru-RU" sz="2400" i="1" baseline="-25000" dirty="0" smtClean="0"/>
                  <a:t>. </a:t>
                </a:r>
                <a:r>
                  <a:rPr lang="ru-RU" sz="2400" i="1" dirty="0" smtClean="0"/>
                  <a:t>= </a:t>
                </a:r>
                <a:r>
                  <a:rPr lang="ru-RU" sz="2400" i="1" dirty="0" err="1" smtClean="0"/>
                  <a:t>Р</a:t>
                </a:r>
                <a:r>
                  <a:rPr lang="ru-RU" sz="2400" i="1" baseline="-25000" dirty="0" err="1" smtClean="0"/>
                  <a:t>э</a:t>
                </a:r>
                <a:r>
                  <a:rPr lang="ru-RU" sz="2400" i="1" dirty="0" smtClean="0"/>
                  <a:t> / Р</a:t>
                </a:r>
                <a:r>
                  <a:rPr lang="ru-RU" sz="2400" i="1" baseline="-25000" dirty="0" smtClean="0"/>
                  <a:t>е</a:t>
                </a:r>
                <a:r>
                  <a:rPr lang="ru-RU" sz="2400" i="1" dirty="0" smtClean="0"/>
                  <a:t> </a:t>
                </a:r>
                <a:r>
                  <a:rPr lang="ru-RU" sz="2400" dirty="0" smtClean="0"/>
                  <a:t>называется КПД электрического генератора, а соотношение</a:t>
                </a:r>
                <a:endParaRPr lang="en-US" sz="2400" baseline="-25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6" y="318052"/>
                <a:ext cx="12032973" cy="4545027"/>
              </a:xfrm>
              <a:prstGeom prst="rect">
                <a:avLst/>
              </a:prstGeom>
              <a:blipFill>
                <a:blip r:embed="rId2"/>
                <a:stretch>
                  <a:fillRect l="-760" r="-811" b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48678" y="5161253"/>
                <a:ext cx="6071086" cy="1005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о.э.</m:t>
                          </m:r>
                        </m:sub>
                      </m:sSub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э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э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е</m:t>
                              </m:r>
                            </m:sub>
                          </m:sSub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  <m:t>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э.г.</m:t>
                          </m:r>
                        </m:sub>
                      </m:sSub>
                      <m:sSub>
                        <m:sSub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м</m:t>
                          </m:r>
                        </m:sub>
                      </m:sSub>
                      <m:sSub>
                        <m:sSub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о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678" y="5161253"/>
                <a:ext cx="6071086" cy="10055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919764" y="5307496"/>
            <a:ext cx="4007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Относительным электрическим КПД турбоагрегата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711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9538" y="334754"/>
                <a:ext cx="11406809" cy="6205193"/>
              </a:xfrm>
            </p:spPr>
            <p:txBody>
              <a:bodyPr/>
              <a:lstStyle/>
              <a:p>
                <a:r>
                  <a:rPr lang="ru-RU" dirty="0"/>
                  <a:t>Чаще всего в качестве показателя экономичности турбоустановки используют удельный расход тепла </a:t>
                </a:r>
                <a:r>
                  <a:rPr lang="en-US" i="1" dirty="0" smtClean="0"/>
                  <a:t>q</a:t>
                </a:r>
                <a:r>
                  <a:rPr lang="ru-RU" i="1" baseline="-25000" dirty="0" smtClean="0"/>
                  <a:t>э</a:t>
                </a:r>
                <a:r>
                  <a:rPr lang="ru-RU" dirty="0" smtClean="0"/>
                  <a:t> </a:t>
                </a:r>
                <a:r>
                  <a:rPr lang="ru-RU" dirty="0"/>
                  <a:t>— количество тепла, </a:t>
                </a:r>
                <a:r>
                  <a:rPr lang="ru-RU" dirty="0" smtClean="0"/>
                  <a:t>необходимое для</a:t>
                </a:r>
                <a:r>
                  <a:rPr lang="en-US" dirty="0" smtClean="0"/>
                  <a:t> </a:t>
                </a:r>
                <a:r>
                  <a:rPr lang="ru-RU" dirty="0" smtClean="0"/>
                  <a:t>получения </a:t>
                </a:r>
                <a:r>
                  <a:rPr lang="ru-RU" dirty="0"/>
                  <a:t>в турбоустановке единицы работы.</a:t>
                </a:r>
              </a:p>
              <a:p>
                <a:r>
                  <a:rPr lang="ru-RU" dirty="0"/>
                  <a:t>Если тепло и работу выражать в одинаковых единицах, </a:t>
                </a:r>
                <a:r>
                  <a:rPr lang="ru-RU" dirty="0" smtClean="0"/>
                  <a:t>то</a:t>
                </a:r>
                <a:endParaRPr lang="en-US" dirty="0" smtClean="0"/>
              </a:p>
              <a:p>
                <a:pPr algn="ctr"/>
                <a:r>
                  <a:rPr lang="en-US" sz="3200" i="1" dirty="0" smtClean="0"/>
                  <a:t>q</a:t>
                </a:r>
                <a:r>
                  <a:rPr lang="ru-RU" sz="3200" i="1" baseline="-25000" dirty="0" smtClean="0"/>
                  <a:t>э</a:t>
                </a:r>
                <a:r>
                  <a:rPr lang="en-US" sz="3200" dirty="0" smtClean="0"/>
                  <a:t>=1/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э.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just"/>
                <a:r>
                  <a:rPr lang="ru-RU" dirty="0"/>
                  <a:t>Принято тепло выражать в килоджоулях, а работу в киловатт-часах. Тогда удельный расход тепла будет измеряться в кДж/(</a:t>
                </a:r>
                <a:r>
                  <a:rPr lang="ru-RU" dirty="0" err="1" smtClean="0"/>
                  <a:t>кВт·ч</a:t>
                </a:r>
                <a:r>
                  <a:rPr lang="ru-RU" dirty="0"/>
                  <a:t>) и рассчитываться по формуле</a:t>
                </a:r>
                <a:r>
                  <a:rPr lang="ru-RU" dirty="0" smtClean="0"/>
                  <a:t>:</a:t>
                </a:r>
                <a:endParaRPr lang="en-US" dirty="0" smtClean="0"/>
              </a:p>
              <a:p>
                <a:pPr algn="ctr"/>
                <a:r>
                  <a:rPr lang="en-US" i="1" dirty="0"/>
                  <a:t>q</a:t>
                </a:r>
                <a:r>
                  <a:rPr lang="ru-RU" i="1" baseline="-25000" dirty="0"/>
                  <a:t>э</a:t>
                </a:r>
                <a:r>
                  <a:rPr lang="en-US" dirty="0" smtClean="0"/>
                  <a:t>=3600/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э.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algn="just"/>
                <a:r>
                  <a:rPr lang="ru-RU" dirty="0" smtClean="0"/>
                  <a:t>Если </a:t>
                </a:r>
                <a:r>
                  <a:rPr lang="ru-RU" dirty="0"/>
                  <a:t>тепло выражать в килокалориях, а </a:t>
                </a:r>
                <a:r>
                  <a:rPr lang="ru-RU" dirty="0" smtClean="0"/>
                  <a:t>работу </a:t>
                </a:r>
                <a:r>
                  <a:rPr lang="ru-RU" dirty="0"/>
                  <a:t>— в киловатт-часах, то</a:t>
                </a:r>
              </a:p>
              <a:p>
                <a:pPr algn="ctr"/>
                <a:r>
                  <a:rPr lang="en-US" i="1" dirty="0" smtClean="0"/>
                  <a:t>q</a:t>
                </a:r>
                <a:r>
                  <a:rPr lang="ru-RU" i="1" baseline="-25000" dirty="0"/>
                  <a:t>э</a:t>
                </a:r>
                <a:r>
                  <a:rPr lang="en-US" dirty="0" smtClean="0"/>
                  <a:t>=</a:t>
                </a:r>
                <a:r>
                  <a:rPr lang="ru-RU" dirty="0" smtClean="0"/>
                  <a:t>860</a:t>
                </a:r>
                <a:r>
                  <a:rPr lang="en-US" dirty="0" smtClean="0"/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э.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algn="just"/>
                <a:endParaRPr lang="en-US" dirty="0"/>
              </a:p>
              <a:p>
                <a:pPr algn="just"/>
                <a:endParaRPr lang="ru-RU" dirty="0"/>
              </a:p>
              <a:p>
                <a:pPr algn="just"/>
                <a:endParaRPr lang="ru-RU" sz="3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538" y="334754"/>
                <a:ext cx="11406809" cy="6205193"/>
              </a:xfrm>
              <a:blipFill>
                <a:blip r:embed="rId2"/>
                <a:stretch>
                  <a:fillRect l="-962" t="-1670" r="-1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02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6474" y="475249"/>
            <a:ext cx="5248344" cy="56498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89741" y="800899"/>
            <a:ext cx="6402259" cy="4998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0679" y="6087951"/>
            <a:ext cx="6241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Идеальный цикл с промежуточным перегревом пара</a:t>
            </a:r>
          </a:p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231" y="608795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Сравнение идеальных циклов с различными начальными температурами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9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148"/>
            <a:ext cx="5845864" cy="66146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Во всех современных ПТУ используется регенеративный подогрев питательной воды паром, отбираемым из промежуточных ступеней </a:t>
            </a:r>
            <a:r>
              <a:rPr lang="ru-RU" dirty="0" smtClean="0"/>
              <a:t>турбины. </a:t>
            </a:r>
            <a:r>
              <a:rPr lang="ru-RU" dirty="0"/>
              <a:t>В этом случае тепло пара отбора отдается питательной воде, а не безвозвратно охлаждающей воде в конденсаторе. Чем сильнее нагревается питательная вода перед подачей в котел, тем больше термический КПД цикла.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пределе температура питательной воды может быть доведена до температуры насыщения, соответствующей давлению отбираемого </a:t>
            </a:r>
            <a:r>
              <a:rPr lang="ru-RU" dirty="0" smtClean="0"/>
              <a:t>пара. Однако </a:t>
            </a:r>
            <a:r>
              <a:rPr lang="ru-RU" dirty="0"/>
              <a:t>чрезмерный нагрев питательной воды не только увеличивает капиталовложения в подогреватели, но и ухудшает использование тепла дымовых газон </a:t>
            </a:r>
            <a:r>
              <a:rPr lang="ru-RU" dirty="0" smtClean="0"/>
              <a:t>котла.</a:t>
            </a:r>
            <a:endParaRPr lang="ru-RU" dirty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45864" y="601277"/>
            <a:ext cx="6061213" cy="54698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96000" y="58304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ПТУ с регенеративным подогревом питательной воды:</a:t>
            </a:r>
          </a:p>
          <a:p>
            <a:r>
              <a:rPr lang="ru-RU" dirty="0" smtClean="0"/>
              <a:t>1 — конденсатный насос, 2 — ПНД, 3 — питательный насос; 4-ПВД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85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593</Words>
  <Application>Microsoft Office PowerPoint</Application>
  <PresentationFormat>Широкоэкранный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ТЕПЛОВЬІЕ ЦИКЛЬІ ПАРОТУРБИННЬІХ УСТАНОВОК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Цикл и КПД турбоустановки с турбиной с противодавлением</vt:lpstr>
      <vt:lpstr>Презентация PowerPoint</vt:lpstr>
      <vt:lpstr>Презентация PowerPoint</vt:lpstr>
      <vt:lpstr>Цикл ПТУ с теплофикационной турбиной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ТЕПЛОВЬІЕ ЦИКЛЬІ ПАРОТУРБИННЬІХ УСТАНОВОК</dc:title>
  <dc:creator>MOVCHAN</dc:creator>
  <cp:lastModifiedBy>MOVCHAN</cp:lastModifiedBy>
  <cp:revision>19</cp:revision>
  <dcterms:created xsi:type="dcterms:W3CDTF">2023-03-18T16:29:40Z</dcterms:created>
  <dcterms:modified xsi:type="dcterms:W3CDTF">2023-03-20T10:24:28Z</dcterms:modified>
</cp:coreProperties>
</file>