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sldIdLst>
    <p:sldId id="257" r:id="rId3"/>
    <p:sldId id="256" r:id="rId4"/>
    <p:sldId id="268" r:id="rId5"/>
    <p:sldId id="258" r:id="rId6"/>
    <p:sldId id="259" r:id="rId7"/>
    <p:sldId id="260" r:id="rId8"/>
    <p:sldId id="261" r:id="rId9"/>
    <p:sldId id="277" r:id="rId10"/>
    <p:sldId id="278" r:id="rId11"/>
    <p:sldId id="279" r:id="rId12"/>
    <p:sldId id="280" r:id="rId13"/>
    <p:sldId id="281" r:id="rId14"/>
    <p:sldId id="263" r:id="rId15"/>
    <p:sldId id="282" r:id="rId16"/>
    <p:sldId id="283" r:id="rId17"/>
    <p:sldId id="284" r:id="rId18"/>
    <p:sldId id="285" r:id="rId19"/>
    <p:sldId id="286" r:id="rId20"/>
    <p:sldId id="262" r:id="rId21"/>
    <p:sldId id="270" r:id="rId22"/>
    <p:sldId id="271" r:id="rId23"/>
    <p:sldId id="272" r:id="rId24"/>
    <p:sldId id="273" r:id="rId25"/>
    <p:sldId id="287" r:id="rId26"/>
    <p:sldId id="288" r:id="rId27"/>
    <p:sldId id="289" r:id="rId28"/>
    <p:sldId id="265" r:id="rId29"/>
    <p:sldId id="266" r:id="rId30"/>
    <p:sldId id="290" r:id="rId31"/>
    <p:sldId id="276" r:id="rId32"/>
    <p:sldId id="267" r:id="rId33"/>
    <p:sldId id="292" r:id="rId34"/>
    <p:sldId id="293" r:id="rId35"/>
    <p:sldId id="294" r:id="rId36"/>
    <p:sldId id="302" r:id="rId37"/>
    <p:sldId id="295" r:id="rId38"/>
    <p:sldId id="296" r:id="rId39"/>
    <p:sldId id="297" r:id="rId40"/>
    <p:sldId id="298" r:id="rId41"/>
    <p:sldId id="299" r:id="rId42"/>
    <p:sldId id="300" r:id="rId43"/>
    <p:sldId id="301" r:id="rId4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94624" autoAdjust="0"/>
  </p:normalViewPr>
  <p:slideViewPr>
    <p:cSldViewPr>
      <p:cViewPr varScale="1">
        <p:scale>
          <a:sx n="66" d="100"/>
          <a:sy n="66" d="100"/>
        </p:scale>
        <p:origin x="-137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wmf"/><Relationship Id="rId2" Type="http://schemas.openxmlformats.org/officeDocument/2006/relationships/image" Target="../media/image16.png"/><Relationship Id="rId1" Type="http://schemas.openxmlformats.org/officeDocument/2006/relationships/image" Target="../media/image15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E4160-8811-4BFA-B85C-ABF0D8D44CC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B3540-952D-4BBD-810A-8E25168C9E7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5D0D0-E124-44C4-9116-4B55875D55F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6A35-8901-4410-8380-D7E5EECFA30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6168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Образец заголовка</a:t>
            </a:r>
          </a:p>
        </p:txBody>
      </p:sp>
      <p:sp>
        <p:nvSpPr>
          <p:cNvPr id="6169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Образец подзаголовка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21778-7371-4269-B83A-202C8FD1311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9774D-B751-418B-A6AC-B646C7AAC4A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7907B-F09C-4E9A-BF90-8D9CB106559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2494-E68A-468A-A0F6-CCA60D316F6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6395E-925C-447F-A274-21C35E44D4D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0851A-90E7-495C-BD25-0FE41809FE3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D6539-0CB9-486E-9BAE-A10C4C1B633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BA4E3-DA36-4A2E-A0CA-08242674180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420A8-9E7D-401E-8A5D-0400BF0C135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519D2-1855-46F3-B9A3-2E97670A037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BD055-413E-49D8-BE9D-607A0EC5315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46F94-5877-4929-875C-30EBFE71556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6F536-52AA-4E9A-94B4-205DC1D8032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7E88A-96C7-4709-914A-9FB002678B2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76A0E-43AA-4635-87B4-4E5C968555E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AF42B-0AB9-421C-B042-110FC943325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E59E0-AB69-4662-82AD-FC431500D22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6DAB3-E862-4B16-AF84-A07E9B3B5C2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A3FDF-EA45-4D90-B998-063DB4302F3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Образец текста</a:t>
            </a:r>
          </a:p>
          <a:p>
            <a:pPr lvl="1"/>
            <a:r>
              <a:rPr lang="es-ES" smtClean="0"/>
              <a:t>Второй уровень</a:t>
            </a:r>
          </a:p>
          <a:p>
            <a:pPr lvl="2"/>
            <a:r>
              <a:rPr lang="es-ES" smtClean="0"/>
              <a:t>Третий уровень</a:t>
            </a:r>
          </a:p>
          <a:p>
            <a:pPr lvl="3"/>
            <a:r>
              <a:rPr lang="es-ES" smtClean="0"/>
              <a:t>Четвертый уровень</a:t>
            </a:r>
          </a:p>
          <a:p>
            <a:pPr lvl="4"/>
            <a:r>
              <a:rPr lang="es-E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75E7F667-F294-43EE-BF26-6E7282E98B5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123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4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5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6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7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8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9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30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31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32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33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34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35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36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37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38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39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40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41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42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43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144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Образец заголовка</a:t>
            </a:r>
          </a:p>
        </p:txBody>
      </p:sp>
      <p:sp>
        <p:nvSpPr>
          <p:cNvPr id="5145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Образец текста</a:t>
            </a:r>
          </a:p>
          <a:p>
            <a:pPr lvl="1"/>
            <a:r>
              <a:rPr lang="es-ES" smtClean="0"/>
              <a:t>Второй уровень</a:t>
            </a:r>
          </a:p>
          <a:p>
            <a:pPr lvl="2"/>
            <a:r>
              <a:rPr lang="es-ES" smtClean="0"/>
              <a:t>Третий уровень</a:t>
            </a:r>
          </a:p>
          <a:p>
            <a:pPr lvl="3"/>
            <a:r>
              <a:rPr lang="es-ES" smtClean="0"/>
              <a:t>Четвертый уровень</a:t>
            </a:r>
          </a:p>
          <a:p>
            <a:pPr lvl="4"/>
            <a:r>
              <a:rPr lang="es-ES" smtClean="0"/>
              <a:t>Пятый уровень</a:t>
            </a:r>
          </a:p>
        </p:txBody>
      </p:sp>
      <p:sp>
        <p:nvSpPr>
          <p:cNvPr id="514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147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7CACBB6C-1B3D-4D9F-ADF1-7D2F9F1CD48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5148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2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4.png"/><Relationship Id="rId18" Type="http://schemas.openxmlformats.org/officeDocument/2006/relationships/oleObject" Target="../embeddings/oleObject8.bin"/><Relationship Id="rId3" Type="http://schemas.openxmlformats.org/officeDocument/2006/relationships/oleObject" Target="../embeddings/oleObject2.bin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17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8.png"/><Relationship Id="rId5" Type="http://schemas.openxmlformats.org/officeDocument/2006/relationships/image" Target="../media/image22.jpeg"/><Relationship Id="rId15" Type="http://schemas.openxmlformats.org/officeDocument/2006/relationships/image" Target="../media/image19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21.wmf"/><Relationship Id="rId4" Type="http://schemas.openxmlformats.org/officeDocument/2006/relationships/image" Target="../media/image15.wmf"/><Relationship Id="rId9" Type="http://schemas.openxmlformats.org/officeDocument/2006/relationships/image" Target="../media/image17.png"/><Relationship Id="rId14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uk-UA" altLang="zh-CN" sz="3400" b="1" smtClean="0"/>
              <a:t>СИСТЕМА </a:t>
            </a:r>
            <a:r>
              <a:rPr lang="uk-UA" altLang="zh-CN" sz="3400" b="1" dirty="0" smtClean="0"/>
              <a:t>ПАРАЗИТ-ХАЗЯЇН З ПОГЛЯДУ ЕКОЛОГІЇ</a:t>
            </a:r>
            <a:r>
              <a:rPr lang="es-ES" altLang="zh-CN" sz="3400" dirty="0" smtClean="0">
                <a:ea typeface="宋体" charset="-122"/>
              </a:rPr>
              <a:t> </a:t>
            </a:r>
            <a:endParaRPr lang="es-ES" sz="34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29600" cy="4214812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uk-UA" altLang="zh-CN" b="1" dirty="0" smtClean="0"/>
              <a:t>ВСТУП</a:t>
            </a:r>
          </a:p>
          <a:p>
            <a:pPr marL="609600" indent="-609600" eaLnBrk="1" hangingPunct="1">
              <a:defRPr/>
            </a:pPr>
            <a:r>
              <a:rPr lang="uk-UA" b="1" dirty="0" smtClean="0"/>
              <a:t>ПАРАЗИТИЧНІ УГРУПОВАННЯ</a:t>
            </a:r>
          </a:p>
          <a:p>
            <a:pPr marL="609600" indent="-609600" eaLnBrk="1" hangingPunct="1">
              <a:defRPr/>
            </a:pPr>
            <a:r>
              <a:rPr lang="uk-UA" altLang="zh-CN" b="1" dirty="0" smtClean="0"/>
              <a:t>СТРУКТУРА ПАРАЗИТИЧНИХ УГРУПОВАНЬ</a:t>
            </a:r>
            <a:r>
              <a:rPr lang="es-ES" altLang="zh-CN" dirty="0" smtClean="0">
                <a:ea typeface="宋体" charset="-122"/>
              </a:rPr>
              <a:t> </a:t>
            </a:r>
            <a:endParaRPr lang="uk-UA" altLang="zh-CN" dirty="0" smtClean="0"/>
          </a:p>
          <a:p>
            <a:pPr marL="609600" indent="-609600" eaLnBrk="1" hangingPunct="1">
              <a:defRPr/>
            </a:pPr>
            <a:r>
              <a:rPr lang="uk-UA" altLang="zh-CN" b="1" dirty="0" smtClean="0"/>
              <a:t>ПРОЦЕСИ РЕГУЛЯЦІЇ В СИСТЕМІ ПАРАЗИТ-ХАЗЯЇН</a:t>
            </a:r>
            <a:r>
              <a:rPr lang="es-ES" altLang="zh-CN" dirty="0" smtClean="0">
                <a:ea typeface="宋体" charset="-122"/>
              </a:rPr>
              <a:t> </a:t>
            </a: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142984"/>
            <a:ext cx="8229600" cy="5715016"/>
          </a:xfrm>
        </p:spPr>
        <p:txBody>
          <a:bodyPr/>
          <a:lstStyle/>
          <a:p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Певному виду зазвичай притаманна певна локалізація, і паразити рідко трапляються поза типовим місцем їх оселення. </a:t>
            </a:r>
            <a:endParaRPr lang="en-US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Деякі види однак змінюють локалізацію протягом життя в даному хазяїні. Наприклад, личинки круглих </a:t>
            </a:r>
            <a:r>
              <a:rPr lang="uk-UA" sz="2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червів</a:t>
            </a:r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родини </a:t>
            </a:r>
            <a:r>
              <a:rPr lang="en-US" sz="2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Filariidae</a:t>
            </a:r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так звані </a:t>
            </a:r>
            <a:r>
              <a:rPr lang="uk-UA" sz="2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мікрофілярії</a:t>
            </a:r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які знаходяться в кровоносних судинах людини, циклічно мігрують протягом доби з малого кола кровообігу до периферійних судин і навпаки. Така циклічна зміна локалізації виразно пов'язана зі способом життя їхніх хазяїв-переносників</a:t>
            </a:r>
            <a:r>
              <a:rPr lang="en-US" sz="2800" dirty="0" smtClean="0"/>
              <a:t>.</a:t>
            </a:r>
            <a:endParaRPr lang="ru-RU" sz="28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857272"/>
          </a:xfrm>
        </p:spPr>
        <p:txBody>
          <a:bodyPr/>
          <a:lstStyle/>
          <a:p>
            <a:r>
              <a:rPr lang="uk-UA" altLang="zh-CN" sz="3200" b="1" dirty="0" smtClean="0"/>
              <a:t>СТРУКТУРА ПАРАЗИТИЧНИХ УГРУПОВАНЬ</a:t>
            </a:r>
            <a:r>
              <a:rPr lang="es-ES" altLang="zh-CN" sz="3200" b="1" dirty="0" smtClean="0">
                <a:ea typeface="宋体" charset="-122"/>
              </a:rPr>
              <a:t> 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29718" cy="1143000"/>
          </a:xfrm>
        </p:spPr>
        <p:txBody>
          <a:bodyPr/>
          <a:lstStyle/>
          <a:p>
            <a:r>
              <a:rPr lang="uk-UA" sz="3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Для опису </a:t>
            </a:r>
            <a:r>
              <a:rPr lang="uk-UA" sz="3200" dirty="0" smtClean="0"/>
              <a:t>зараження особин паразитами </a:t>
            </a:r>
            <a:r>
              <a:rPr lang="uk-UA" sz="3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застосовують епідеміологічні параметри</a:t>
            </a:r>
            <a:endParaRPr lang="uk-UA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214422"/>
            <a:ext cx="9001156" cy="525780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uk-UA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екстенсивність</a:t>
            </a:r>
            <a:r>
              <a:rPr lang="ru-RU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зараження </a:t>
            </a:r>
            <a:r>
              <a:rPr lang="uk-UA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(інвазії) — відношення числа заражених особин до числа досліджених особин, виражене у відсотках;</a:t>
            </a:r>
            <a:endParaRPr lang="ru-RU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spcBef>
                <a:spcPts val="0"/>
              </a:spcBef>
            </a:pPr>
            <a:r>
              <a:rPr lang="uk-UA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середня інтенсивність зараження </a:t>
            </a:r>
            <a:r>
              <a:rPr lang="uk-UA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 середня кількість паразитів, яка припадає на одного зараженого хазяїна (число зібраних па­разитів поділене на число заражених особин); крім середньої інтенсивності зараження часто наводять також межі інтенсивності (від — до: найменша і найбільша кількості паразитів, знайдених у дослідженій пробі тіла хазяїна);</a:t>
            </a:r>
            <a:endParaRPr lang="ru-RU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spcBef>
                <a:spcPts val="0"/>
              </a:spcBef>
            </a:pPr>
            <a:r>
              <a:rPr lang="uk-UA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середня щільність паразитів (або індекс рясності)</a:t>
            </a:r>
            <a:r>
              <a:rPr lang="uk-UA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— число паразитів, що припадає на одного хазяїна в популяції (число зібраних паразитів, поділене на число досліджених хазяїв).</a:t>
            </a:r>
            <a:endParaRPr lang="ru-RU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0"/>
              </a:spcBef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57166"/>
            <a:ext cx="9144000" cy="6500834"/>
          </a:xfrm>
        </p:spPr>
        <p:txBody>
          <a:bodyPr/>
          <a:lstStyle/>
          <a:p>
            <a:pPr indent="20638">
              <a:buNone/>
            </a:pPr>
            <a:r>
              <a:rPr lang="uk-UA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підставі епідеміологічних параметрів можна окреслити розподіл популяції паразитів у популяції хазяїна. В екології вирізняють три основні типи розподілу популяції:</a:t>
            </a:r>
            <a:endParaRPr lang="ru-RU" sz="2800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uk-UA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розподіл рівномірний, </a:t>
            </a:r>
            <a:r>
              <a:rPr lang="uk-UA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або </a:t>
            </a:r>
            <a:r>
              <a:rPr lang="uk-UA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регулярний </a:t>
            </a:r>
            <a:r>
              <a:rPr lang="uk-UA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 коли відношення дисперсії до середнього є істотно меншим за </a:t>
            </a:r>
            <a:r>
              <a:rPr lang="uk-UA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1;</a:t>
            </a:r>
            <a:endParaRPr lang="ru-RU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uk-UA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розподіл випадковий</a:t>
            </a:r>
            <a:r>
              <a:rPr lang="ru-RU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 коли відношення дисперсії до середнього є близьким до </a:t>
            </a:r>
            <a:r>
              <a:rPr lang="uk-UA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1;</a:t>
            </a:r>
            <a:endParaRPr lang="ru-RU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uk-UA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розподіл агрегований, або </a:t>
            </a:r>
            <a:r>
              <a:rPr lang="uk-UA" sz="2400" b="1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перерозсіяний</a:t>
            </a:r>
            <a:r>
              <a:rPr lang="ru-RU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 коли відношення дисперсії до середнього є істотно більшим за 1.</a:t>
            </a:r>
            <a:endParaRPr lang="ru-RU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2400" dirty="0" smtClean="0"/>
              <a:t>Р</a:t>
            </a:r>
            <a:r>
              <a:rPr lang="uk-UA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озподіл паразитів у популяції хазяїна має характер скупчень (агрегацій). Дуже часто він відповідає </a:t>
            </a:r>
            <a:r>
              <a:rPr lang="uk-UA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від'ємному </a:t>
            </a:r>
            <a:r>
              <a:rPr lang="uk-UA" sz="2400" b="1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біномінальному</a:t>
            </a:r>
            <a:r>
              <a:rPr lang="uk-UA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розподілу. </a:t>
            </a:r>
            <a:r>
              <a:rPr lang="uk-UA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 такого типу розподілу в</a:t>
            </a:r>
            <a:r>
              <a:rPr lang="uk-UA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популяції хазяїна трапляється багато незаражених тварин, багато з малою кількістю паразитів і мало тварин, заражених великою кількістю паразитів.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Fig7_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1484313"/>
            <a:ext cx="8893175" cy="535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41313"/>
            <a:ext cx="8229600" cy="1143000"/>
          </a:xfrm>
        </p:spPr>
        <p:txBody>
          <a:bodyPr/>
          <a:lstStyle/>
          <a:p>
            <a:pPr eaLnBrk="1" hangingPunct="1"/>
            <a:r>
              <a:rPr lang="uk-UA" sz="2800" smtClean="0"/>
              <a:t>Розподіл паразитів у популяції хазяїна згідно з від'ємним біномом, на прикладі стьожкового черва </a:t>
            </a:r>
            <a:r>
              <a:rPr lang="en-US" sz="2800" i="1" smtClean="0"/>
              <a:t>Caryophyllaeus laticeps </a:t>
            </a:r>
            <a:r>
              <a:rPr lang="uk-UA" sz="2800" smtClean="0"/>
              <a:t>у популяції ляща з Госласького озера</a:t>
            </a:r>
            <a:endParaRPr lang="es-E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Вікова структура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71546"/>
            <a:ext cx="8229600" cy="5786454"/>
          </a:xfrm>
        </p:spPr>
        <p:txBody>
          <a:bodyPr/>
          <a:lstStyle/>
          <a:p>
            <a:r>
              <a:rPr lang="uk-UA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Добре виражена у популяціях вільноіснуючих тварин, слабкіше виявляється в </a:t>
            </a:r>
            <a:r>
              <a:rPr lang="uk-UA" sz="2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інфрапопуляціях</a:t>
            </a:r>
            <a:r>
              <a:rPr lang="uk-UA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паразитів. </a:t>
            </a:r>
          </a:p>
          <a:p>
            <a:r>
              <a:rPr lang="uk-UA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Сам факт, що в даному хазяїні чи в зовнішньому середовищі трапляється певна стадія розвитку, засвідчує, що вік особин, які утворюють таке угруповання, є досить близьким. І все ж у кожному угрупованні можуть знаходитися особини різного віку внаслідок нормальних процесів надходження ззовні, народження, старіння і смерті. </a:t>
            </a: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Угруповання паразитів строго визначеного різного віку найчастіше трапляються серед личинок, які після досягнення відповідного ступеня розвитку </a:t>
            </a:r>
            <a:r>
              <a:rPr lang="uk-UA" sz="2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інцистуються</a:t>
            </a:r>
            <a:r>
              <a:rPr lang="uk-UA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і переходять у стан певного роду спокою й уповільнення життєвих процесів і водночас великою мірою ізолюються від організму хазяїна, який у цей період надає їм передусім </a:t>
            </a:r>
            <a:r>
              <a:rPr lang="uk-UA" sz="2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прихисток</a:t>
            </a:r>
            <a:r>
              <a:rPr lang="uk-UA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uk-UA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 природного зараження в хазяїні можна виявити паразитів різних етапів розвитку. У природних </a:t>
            </a:r>
            <a:r>
              <a:rPr lang="uk-UA" sz="2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інфрапопуляціях</a:t>
            </a:r>
            <a:r>
              <a:rPr lang="uk-UA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трапляється "вікова диференціація", яка виражається у різному ступені зрілості паразитів. </a:t>
            </a: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68346"/>
          </a:xfrm>
        </p:spPr>
        <p:txBody>
          <a:bodyPr/>
          <a:lstStyle/>
          <a:p>
            <a:r>
              <a:rPr lang="uk-UA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Вікова структура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71546"/>
            <a:ext cx="8715436" cy="5143536"/>
          </a:xfrm>
        </p:spPr>
        <p:txBody>
          <a:bodyPr/>
          <a:lstStyle/>
          <a:p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Т. </a:t>
            </a:r>
            <a:r>
              <a:rPr lang="uk-UA" sz="2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Пойманська</a:t>
            </a:r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і Я. </a:t>
            </a:r>
            <a:r>
              <a:rPr lang="uk-UA" sz="2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Холоневський</a:t>
            </a:r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(1991) вирізнили чотири "вікові класи" в </a:t>
            </a:r>
            <a:r>
              <a:rPr lang="uk-UA" sz="2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інфрапопуляціях</a:t>
            </a:r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стьожкового черва </a:t>
            </a:r>
            <a:r>
              <a:rPr lang="en-US" sz="2800" i="1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Caryophyllaeus</a:t>
            </a:r>
            <a:r>
              <a:rPr lang="en-US" sz="2800" i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laticeps</a:t>
            </a:r>
            <a:r>
              <a:rPr lang="en-US" sz="2800" i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 кишечнику ляща: </a:t>
            </a:r>
          </a:p>
          <a:p>
            <a:pPr marL="571500" indent="-571500">
              <a:buFont typeface="+mj-lt"/>
              <a:buAutoNum type="romanUcPeriod"/>
            </a:pPr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дуже молоді — які не відрізняються від личинок, </a:t>
            </a:r>
          </a:p>
          <a:p>
            <a:pPr marL="571500" indent="-571500">
              <a:buFont typeface="+mj-lt"/>
              <a:buAutoNum type="romanUcPeriod"/>
            </a:pPr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молоді — з добре розвиненою системою розмноження, але які ще не продукують яєць,</a:t>
            </a:r>
          </a:p>
          <a:p>
            <a:pPr marL="571500" indent="-571500">
              <a:buFont typeface="+mj-lt"/>
              <a:buAutoNum type="romanUcPeriod"/>
            </a:pPr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середньої зрілості — з нечисленними яйцями в матці,</a:t>
            </a:r>
          </a:p>
          <a:p>
            <a:pPr marL="571500" indent="-571500">
              <a:buFont typeface="+mj-lt"/>
              <a:buAutoNum type="romanUcPeriod"/>
            </a:pPr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зрілі — з маткою, заповненою яйцями.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Межі частоти виявлення паразитів визначаються у таких термінах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857364"/>
            <a:ext cx="8229600" cy="4525963"/>
          </a:xfrm>
        </p:spPr>
        <p:txBody>
          <a:bodyPr/>
          <a:lstStyle/>
          <a:p>
            <a:pPr lvl="0"/>
            <a:r>
              <a:rPr lang="uk-UA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основні види </a:t>
            </a:r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(або такі, що утворюють ядро) — види, які трапляються часто і зазвичай численні;</a:t>
            </a:r>
            <a:endParaRPr lang="ru-RU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uk-UA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проміжні види </a:t>
            </a:r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 характеризуються середньою </a:t>
            </a:r>
            <a:r>
              <a:rPr lang="uk-UA" sz="2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стрічальністю</a:t>
            </a:r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  <a:endParaRPr lang="ru-RU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uk-UA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супутні </a:t>
            </a:r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види </a:t>
            </a: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 види, які трапляються рідко і зазвичай нечисленні;</a:t>
            </a:r>
            <a:endParaRPr lang="ru-RU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57166"/>
            <a:ext cx="9144000" cy="6143668"/>
          </a:xfrm>
        </p:spPr>
        <p:txBody>
          <a:bodyPr/>
          <a:lstStyle/>
          <a:p>
            <a:pPr indent="20638">
              <a:buNone/>
            </a:pPr>
            <a:r>
              <a:rPr lang="uk-UA" sz="26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Кількісна оцінка якісної структури паразитичних угруповань спирається на два поняття:</a:t>
            </a:r>
            <a:endParaRPr lang="ru-RU" sz="2600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uk-UA" sz="26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багатство угруповання</a:t>
            </a:r>
            <a:r>
              <a:rPr lang="en-US" sz="2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2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 це число і кількість видів (або більших систематичних одиниць), які утворюють угруповання, визначені показником видового багатства видів;</a:t>
            </a:r>
            <a:endParaRPr lang="ru-RU" sz="2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uk-UA" sz="26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різноманітність угруповання </a:t>
            </a:r>
            <a:r>
              <a:rPr lang="uk-UA" sz="2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 охоплює кількісні відносини між видами в угрупованні, виражені показниками різноманітності.</a:t>
            </a:r>
          </a:p>
          <a:p>
            <a:pPr lvl="0"/>
            <a:r>
              <a:rPr lang="uk-UA" sz="2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Ці показники можуть слугувати для порівняння багатства і структури домінування в </a:t>
            </a:r>
            <a:r>
              <a:rPr lang="uk-UA" sz="26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інфраугрупованнях</a:t>
            </a:r>
            <a:r>
              <a:rPr lang="uk-UA" sz="2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або багатокомпонентних угрупованнях в одній екосистемі чи для порівняння цих параметрів у збірних угрупованнях з різних екосистем. </a:t>
            </a:r>
            <a:endParaRPr lang="ru-RU" sz="2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14356"/>
            <a:ext cx="8229600" cy="5786478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Угруповання гельмінтів хребетних є угрупованнями з низьким ступенем організації, яке характеризується низьким показником багатства, різноманітності і передбачуваності</a:t>
            </a:r>
          </a:p>
          <a:p>
            <a:r>
              <a:rPr lang="uk-UA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Угруповання паразитів у хазяях у місці походження зазвичай є дещо багатшими, ніж у прийшлих хазяях, для яких потрібен тривалий час для того, щоб запозичити паразитів від місцевих хребетних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accocoelium-tensum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27493" t="3241" r="24591" b="20593"/>
          <a:stretch>
            <a:fillRect/>
          </a:stretch>
        </p:blipFill>
        <p:spPr>
          <a:xfrm>
            <a:off x="0" y="2565400"/>
            <a:ext cx="1963738" cy="4221163"/>
          </a:xfrm>
          <a:noFill/>
        </p:spPr>
      </p:pic>
      <p:sp>
        <p:nvSpPr>
          <p:cNvPr id="12291" name="Oval 3"/>
          <p:cNvSpPr>
            <a:spLocks noChangeArrowheads="1"/>
          </p:cNvSpPr>
          <p:nvPr/>
        </p:nvSpPr>
        <p:spPr bwMode="auto">
          <a:xfrm>
            <a:off x="2986088" y="2925763"/>
            <a:ext cx="2700337" cy="12668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800"/>
              <a:t>Gastropods</a:t>
            </a:r>
          </a:p>
          <a:p>
            <a:pPr algn="ctr"/>
            <a:r>
              <a:rPr lang="en-US" sz="1800" i="1"/>
              <a:t>Hydrobia acuta</a:t>
            </a:r>
            <a:r>
              <a:rPr lang="en-US" sz="1800"/>
              <a:t> &amp; </a:t>
            </a:r>
            <a:r>
              <a:rPr lang="en-US" sz="1800" i="1"/>
              <a:t>H. ventrosa</a:t>
            </a:r>
            <a:endParaRPr lang="es-ES" sz="1800" i="1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250825" y="1196975"/>
            <a:ext cx="2305050" cy="10795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800"/>
              <a:t>Піленгас </a:t>
            </a:r>
            <a:r>
              <a:rPr lang="en-US" sz="1800" i="1"/>
              <a:t>Mugil soiuy</a:t>
            </a:r>
          </a:p>
          <a:p>
            <a:r>
              <a:rPr lang="en-US" sz="1800"/>
              <a:t>A=3.61</a:t>
            </a:r>
          </a:p>
          <a:p>
            <a:r>
              <a:rPr lang="en-US" sz="1800"/>
              <a:t>P=16</a:t>
            </a:r>
            <a:r>
              <a:rPr lang="uk-UA" sz="1800"/>
              <a:t>.</a:t>
            </a:r>
            <a:r>
              <a:rPr lang="en-US" sz="1800"/>
              <a:t>995</a:t>
            </a:r>
            <a:r>
              <a:rPr lang="uk-UA" sz="1800"/>
              <a:t> мільйонів</a:t>
            </a:r>
            <a:endParaRPr lang="en-US" sz="1800"/>
          </a:p>
          <a:p>
            <a:r>
              <a:rPr lang="en-US" sz="1800"/>
              <a:t>G=0.44</a:t>
            </a:r>
            <a:endParaRPr lang="es-ES" sz="1800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372225" y="1196975"/>
            <a:ext cx="2159000" cy="1152525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1800"/>
              <a:t>Сингіль</a:t>
            </a:r>
            <a:r>
              <a:rPr lang="uk-UA" sz="1800" i="1"/>
              <a:t> </a:t>
            </a:r>
            <a:r>
              <a:rPr lang="en-US" sz="1800" i="1"/>
              <a:t>Liza aurata</a:t>
            </a:r>
          </a:p>
          <a:p>
            <a:r>
              <a:rPr lang="en-US" sz="1800"/>
              <a:t>A=20.13</a:t>
            </a:r>
          </a:p>
          <a:p>
            <a:r>
              <a:rPr lang="en-US" sz="1800"/>
              <a:t>P=9</a:t>
            </a:r>
            <a:r>
              <a:rPr lang="uk-UA" sz="1800"/>
              <a:t>.</a:t>
            </a:r>
            <a:r>
              <a:rPr lang="en-US" sz="1800"/>
              <a:t>138</a:t>
            </a:r>
            <a:r>
              <a:rPr lang="uk-UA" sz="1800"/>
              <a:t> мільйонів</a:t>
            </a:r>
            <a:endParaRPr lang="en-US" sz="1800"/>
          </a:p>
          <a:p>
            <a:r>
              <a:rPr lang="en-US" sz="1800"/>
              <a:t>G=0.74</a:t>
            </a:r>
            <a:endParaRPr lang="es-ES" sz="1800" i="1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916238" y="5445125"/>
            <a:ext cx="2663825" cy="10795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uk-UA" sz="1800"/>
              <a:t>Лобань</a:t>
            </a:r>
            <a:r>
              <a:rPr lang="uk-UA" sz="1800" i="1"/>
              <a:t> </a:t>
            </a:r>
            <a:r>
              <a:rPr lang="en-US" sz="1800" i="1"/>
              <a:t>Mugil cephalus</a:t>
            </a:r>
          </a:p>
          <a:p>
            <a:r>
              <a:rPr lang="en-US" sz="1800"/>
              <a:t>A=16.91</a:t>
            </a:r>
          </a:p>
          <a:p>
            <a:r>
              <a:rPr lang="en-US" sz="1800"/>
              <a:t>P=</a:t>
            </a:r>
            <a:r>
              <a:rPr lang="uk-UA" sz="1800"/>
              <a:t>0.</a:t>
            </a:r>
            <a:r>
              <a:rPr lang="en-US" sz="1800"/>
              <a:t>151</a:t>
            </a:r>
            <a:r>
              <a:rPr lang="uk-UA" sz="1800"/>
              <a:t> мільйоні</a:t>
            </a:r>
            <a:endParaRPr lang="en-US" sz="1800"/>
          </a:p>
          <a:p>
            <a:r>
              <a:rPr lang="en-US" sz="1800"/>
              <a:t>G=0.29</a:t>
            </a:r>
            <a:endParaRPr lang="es-ES" sz="1800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1331913" y="2422525"/>
            <a:ext cx="1482725" cy="9350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 flipH="1">
            <a:off x="5795963" y="2405063"/>
            <a:ext cx="1552575" cy="8794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V="1">
            <a:off x="4356100" y="4365625"/>
            <a:ext cx="1588" cy="9350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4140200" y="4365625"/>
            <a:ext cx="1588" cy="9350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 flipH="1" flipV="1">
            <a:off x="1619250" y="2349500"/>
            <a:ext cx="1287463" cy="7921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 flipV="1">
            <a:off x="5940425" y="2439988"/>
            <a:ext cx="1754188" cy="9890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301" name="Text Box 13"/>
          <p:cNvSpPr txBox="1">
            <a:spLocks noChangeAspect="1" noChangeArrowheads="1"/>
          </p:cNvSpPr>
          <p:nvPr/>
        </p:nvSpPr>
        <p:spPr bwMode="auto">
          <a:xfrm>
            <a:off x="900113" y="195263"/>
            <a:ext cx="76358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/>
              <a:t>Схема паразитарної системи</a:t>
            </a:r>
            <a:r>
              <a:rPr lang="en-US" sz="2000"/>
              <a:t> </a:t>
            </a:r>
            <a:r>
              <a:rPr lang="uk-UA" sz="2000"/>
              <a:t>дигенеї </a:t>
            </a:r>
            <a:r>
              <a:rPr lang="en-US" sz="2000" i="1"/>
              <a:t>Saccocoelium tensum</a:t>
            </a:r>
            <a:r>
              <a:rPr lang="en-US" sz="2000"/>
              <a:t> </a:t>
            </a:r>
            <a:r>
              <a:rPr lang="uk-UA" sz="2000"/>
              <a:t>в Азово-Чорноморському </a:t>
            </a:r>
            <a:r>
              <a:rPr lang="en-US" sz="2000"/>
              <a:t> </a:t>
            </a:r>
            <a:r>
              <a:rPr lang="uk-UA" sz="2000"/>
              <a:t>басейні</a:t>
            </a:r>
            <a:endParaRPr lang="es-ES" sz="2000"/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 rot="1907574">
            <a:off x="2124075" y="2493963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0.247</a:t>
            </a:r>
            <a:endParaRPr lang="es-ES" sz="1800"/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 rot="1916294">
            <a:off x="1727200" y="2917825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0.164</a:t>
            </a:r>
            <a:endParaRPr lang="es-ES" sz="1800"/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 rot="-1686081">
            <a:off x="6372225" y="306228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0.742</a:t>
            </a:r>
            <a:endParaRPr lang="es-ES" sz="1800"/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 rot="-1660006">
            <a:off x="5976938" y="2565400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0.832</a:t>
            </a:r>
            <a:endParaRPr lang="es-ES" sz="1800"/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 rot="-5400000">
            <a:off x="3507582" y="4595018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0.004</a:t>
            </a:r>
            <a:endParaRPr lang="es-ES" sz="1800"/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 rot="-5400000">
            <a:off x="4161632" y="4631531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0.103</a:t>
            </a:r>
            <a:endParaRPr lang="es-ES" sz="1800"/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5651500" y="5516563"/>
            <a:ext cx="33845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800">
                <a:latin typeface="Tahoma" pitchFamily="34" charset="0"/>
              </a:rPr>
              <a:t>Стрілки з цифрами означають відносну долю кожного остаточного хазяїна в перенесенні паразита</a:t>
            </a:r>
            <a:endParaRPr lang="es-ES" sz="1800">
              <a:latin typeface="Tahoma" pitchFamily="34" charset="0"/>
            </a:endParaRPr>
          </a:p>
        </p:txBody>
      </p:sp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5559425" y="3933825"/>
            <a:ext cx="34766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800" dirty="0">
                <a:latin typeface="Tahoma" pitchFamily="34" charset="0"/>
              </a:rPr>
              <a:t>А = </a:t>
            </a:r>
            <a:r>
              <a:rPr lang="uk-UA" sz="1800" dirty="0"/>
              <a:t>середня щільність </a:t>
            </a:r>
            <a:endParaRPr lang="uk-UA" sz="1800" dirty="0">
              <a:latin typeface="Tahoma" pitchFamily="34" charset="0"/>
            </a:endParaRPr>
          </a:p>
          <a:p>
            <a:r>
              <a:rPr lang="uk-UA" sz="1800" dirty="0">
                <a:latin typeface="Tahoma" pitchFamily="34" charset="0"/>
              </a:rPr>
              <a:t>Р = чисельність популяції риби</a:t>
            </a:r>
          </a:p>
          <a:p>
            <a:r>
              <a:rPr lang="en-US" sz="1800" dirty="0">
                <a:latin typeface="Tahoma" pitchFamily="34" charset="0"/>
              </a:rPr>
              <a:t>G</a:t>
            </a:r>
            <a:r>
              <a:rPr lang="uk-UA" sz="1800" dirty="0">
                <a:latin typeface="Tahoma" pitchFamily="34" charset="0"/>
              </a:rPr>
              <a:t> </a:t>
            </a:r>
            <a:r>
              <a:rPr lang="en-US" sz="1800" dirty="0">
                <a:latin typeface="Tahoma" pitchFamily="34" charset="0"/>
              </a:rPr>
              <a:t>=</a:t>
            </a:r>
            <a:r>
              <a:rPr lang="uk-UA" sz="1800" dirty="0">
                <a:latin typeface="Tahoma" pitchFamily="34" charset="0"/>
              </a:rPr>
              <a:t> пропорція статевозрілих </a:t>
            </a:r>
            <a:r>
              <a:rPr lang="uk-UA" sz="1800" dirty="0" err="1">
                <a:latin typeface="Tahoma" pitchFamily="34" charset="0"/>
              </a:rPr>
              <a:t>червів</a:t>
            </a:r>
            <a:r>
              <a:rPr lang="uk-UA" sz="1800" dirty="0">
                <a:latin typeface="Tahoma" pitchFamily="34" charset="0"/>
              </a:rPr>
              <a:t> в хазяях</a:t>
            </a:r>
            <a:endParaRPr lang="es-ES" sz="1800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4213" y="333375"/>
            <a:ext cx="7772400" cy="1470025"/>
          </a:xfrm>
        </p:spPr>
        <p:txBody>
          <a:bodyPr/>
          <a:lstStyle/>
          <a:p>
            <a:pPr eaLnBrk="1" hangingPunct="1"/>
            <a:r>
              <a:rPr lang="uk-UA" altLang="zh-CN" sz="3200" dirty="0" smtClean="0"/>
              <a:t>Чотири комбінації закривання — відкривання фільтрів зустрічі (3) та сумісності (С): </a:t>
            </a:r>
            <a:endParaRPr lang="es-ES" sz="3200" dirty="0" smtClean="0"/>
          </a:p>
        </p:txBody>
      </p:sp>
      <p:pic>
        <p:nvPicPr>
          <p:cNvPr id="6147" name="Picture 11"/>
          <p:cNvPicPr>
            <a:picLocks noChangeAspect="1" noChangeArrowheads="1"/>
          </p:cNvPicPr>
          <p:nvPr/>
        </p:nvPicPr>
        <p:blipFill>
          <a:blip r:embed="rId2" cstate="print"/>
          <a:srcRect r="3542"/>
          <a:stretch>
            <a:fillRect/>
          </a:stretch>
        </p:blipFill>
        <p:spPr bwMode="auto">
          <a:xfrm>
            <a:off x="34925" y="1844675"/>
            <a:ext cx="9144000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12"/>
          <p:cNvSpPr>
            <a:spLocks noChangeArrowheads="1"/>
          </p:cNvSpPr>
          <p:nvPr/>
        </p:nvSpPr>
        <p:spPr bwMode="auto">
          <a:xfrm>
            <a:off x="179388" y="4941888"/>
            <a:ext cx="88931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altLang="zh-CN" sz="2400" i="1"/>
              <a:t>а </a:t>
            </a:r>
            <a:r>
              <a:rPr lang="uk-UA" altLang="zh-CN" sz="2400"/>
              <a:t>— обидва фільтри закриті; </a:t>
            </a:r>
            <a:r>
              <a:rPr lang="uk-UA" altLang="zh-CN" sz="2400" i="1"/>
              <a:t>б </a:t>
            </a:r>
            <a:r>
              <a:rPr lang="uk-UA" altLang="zh-CN" sz="2400"/>
              <a:t>— фільтр зустрічі відкритий, фільтр сумісності закритий; </a:t>
            </a:r>
            <a:r>
              <a:rPr lang="uk-UA" altLang="zh-CN" sz="2400" i="1"/>
              <a:t>в </a:t>
            </a:r>
            <a:r>
              <a:rPr lang="uk-UA" altLang="zh-CN" sz="2400"/>
              <a:t>— фільтр зустрічі закритий, фільтр сумісності відкритий; </a:t>
            </a:r>
            <a:r>
              <a:rPr lang="uk-UA" altLang="zh-CN" sz="2400" i="1"/>
              <a:t>г </a:t>
            </a:r>
            <a:r>
              <a:rPr lang="uk-UA" altLang="zh-CN" sz="2400"/>
              <a:t>— обидва фільтри відкриті; </a:t>
            </a:r>
            <a:r>
              <a:rPr lang="uk-UA" altLang="zh-CN" sz="2400" i="1"/>
              <a:t>1 </a:t>
            </a:r>
            <a:r>
              <a:rPr lang="uk-UA" altLang="zh-CN" sz="2400"/>
              <a:t>— хазяїн; </a:t>
            </a:r>
            <a:r>
              <a:rPr lang="uk-UA" altLang="zh-CN" sz="2400" i="1"/>
              <a:t>2 </a:t>
            </a:r>
            <a:r>
              <a:rPr lang="uk-UA" altLang="zh-CN" sz="2400"/>
              <a:t>— паразит</a:t>
            </a:r>
            <a:r>
              <a:rPr lang="es-ES" altLang="zh-CN" sz="2400">
                <a:ea typeface="宋体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Eurasia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20" b="22911"/>
          <a:stretch>
            <a:fillRect/>
          </a:stretch>
        </p:blipFill>
        <p:spPr bwMode="auto">
          <a:xfrm>
            <a:off x="957263" y="4697413"/>
            <a:ext cx="77184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5" descr="clean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6125">
            <a:off x="34925" y="1844675"/>
            <a:ext cx="356393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250825" y="244475"/>
            <a:ext cx="8591550" cy="1431925"/>
          </a:xfrm>
        </p:spPr>
        <p:txBody>
          <a:bodyPr/>
          <a:lstStyle/>
          <a:p>
            <a:pPr eaLnBrk="1" hangingPunct="1"/>
            <a:r>
              <a:rPr lang="uk-UA" sz="4000" b="1" smtClean="0"/>
              <a:t>Інтродукція нового хазяя та його паразитів з Японського моря в Азово-Чорноморський басейн</a:t>
            </a:r>
            <a:endParaRPr lang="es-ES" sz="4000" b="1" smtClean="0"/>
          </a:p>
        </p:txBody>
      </p:sp>
      <p:pic>
        <p:nvPicPr>
          <p:cNvPr id="15365" name="Picture 7" descr="Лобан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0400" y="2205038"/>
            <a:ext cx="20161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8" descr="Остронос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" y="2878138"/>
            <a:ext cx="20161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9" descr="Сингиль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5225" y="3357563"/>
            <a:ext cx="1895475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AutoShape 10"/>
          <p:cNvSpPr>
            <a:spLocks noChangeArrowheads="1"/>
          </p:cNvSpPr>
          <p:nvPr/>
        </p:nvSpPr>
        <p:spPr bwMode="auto">
          <a:xfrm rot="55832" flipH="1">
            <a:off x="34925" y="1844675"/>
            <a:ext cx="3600450" cy="3025775"/>
          </a:xfrm>
          <a:prstGeom prst="wedgeEllipseCallout">
            <a:avLst>
              <a:gd name="adj1" fmla="val -12194"/>
              <a:gd name="adj2" fmla="val 82810"/>
            </a:avLst>
          </a:prstGeom>
          <a:noFill/>
          <a:ln w="57150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5369" name="AutoShape 11"/>
          <p:cNvSpPr>
            <a:spLocks noChangeArrowheads="1"/>
          </p:cNvSpPr>
          <p:nvPr/>
        </p:nvSpPr>
        <p:spPr bwMode="auto">
          <a:xfrm rot="5284411" flipH="1">
            <a:off x="7339807" y="4548981"/>
            <a:ext cx="1223962" cy="7143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811 h 21600"/>
              <a:gd name="T14" fmla="*/ 16669 w 21600"/>
              <a:gd name="T15" fmla="*/ 934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2811"/>
                </a:lnTo>
                <a:cubicBezTo>
                  <a:pt x="5564" y="2811"/>
                  <a:pt x="0" y="6996"/>
                  <a:pt x="0" y="12158"/>
                </a:cubicBezTo>
                <a:lnTo>
                  <a:pt x="0" y="21600"/>
                </a:lnTo>
                <a:lnTo>
                  <a:pt x="6681" y="21600"/>
                </a:lnTo>
                <a:lnTo>
                  <a:pt x="6681" y="12158"/>
                </a:lnTo>
                <a:cubicBezTo>
                  <a:pt x="6681" y="10606"/>
                  <a:pt x="9254" y="9347"/>
                  <a:pt x="12427" y="9347"/>
                </a:cubicBezTo>
                <a:lnTo>
                  <a:pt x="12427" y="12158"/>
                </a:lnTo>
                <a:close/>
              </a:path>
            </a:pathLst>
          </a:custGeom>
          <a:solidFill>
            <a:srgbClr val="FF3300">
              <a:alpha val="56862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70" name="AutoShape 12"/>
          <p:cNvSpPr>
            <a:spLocks noChangeArrowheads="1"/>
          </p:cNvSpPr>
          <p:nvPr/>
        </p:nvSpPr>
        <p:spPr bwMode="auto">
          <a:xfrm flipH="1">
            <a:off x="2987675" y="2781300"/>
            <a:ext cx="5472113" cy="9350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490 h 21600"/>
              <a:gd name="T14" fmla="*/ 19347 w 21600"/>
              <a:gd name="T15" fmla="*/ 766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982" y="0"/>
                </a:lnTo>
                <a:lnTo>
                  <a:pt x="12982" y="4490"/>
                </a:lnTo>
                <a:lnTo>
                  <a:pt x="12427" y="4490"/>
                </a:lnTo>
                <a:cubicBezTo>
                  <a:pt x="5564" y="4490"/>
                  <a:pt x="0" y="7923"/>
                  <a:pt x="0" y="12158"/>
                </a:cubicBezTo>
                <a:lnTo>
                  <a:pt x="0" y="21600"/>
                </a:lnTo>
                <a:lnTo>
                  <a:pt x="3248" y="21600"/>
                </a:lnTo>
                <a:lnTo>
                  <a:pt x="3248" y="12158"/>
                </a:lnTo>
                <a:cubicBezTo>
                  <a:pt x="3248" y="9678"/>
                  <a:pt x="7358" y="7668"/>
                  <a:pt x="12427" y="7668"/>
                </a:cubicBezTo>
                <a:lnTo>
                  <a:pt x="12982" y="7668"/>
                </a:lnTo>
                <a:lnTo>
                  <a:pt x="12982" y="12158"/>
                </a:lnTo>
                <a:close/>
              </a:path>
            </a:pathLst>
          </a:custGeom>
          <a:solidFill>
            <a:srgbClr val="FF3300">
              <a:alpha val="65097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5371" name="Picture 13" descr="Пиленгас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25" y="3444875"/>
            <a:ext cx="275907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uk-UA" sz="4000" smtClean="0"/>
              <a:t>Інтродукована кефаль піленгас та її паразитарне угруповання</a:t>
            </a:r>
            <a:endParaRPr lang="es-ES" sz="4000" smtClean="0"/>
          </a:p>
        </p:txBody>
      </p:sp>
      <p:graphicFrame>
        <p:nvGraphicFramePr>
          <p:cNvPr id="103428" name="Object 4"/>
          <p:cNvGraphicFramePr>
            <a:graphicFrameLocks noChangeAspect="1"/>
          </p:cNvGraphicFramePr>
          <p:nvPr/>
        </p:nvGraphicFramePr>
        <p:xfrm>
          <a:off x="1751013" y="1701800"/>
          <a:ext cx="625475" cy="187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orelDRAW" r:id="rId3" imgW="2365200" imgH="10641600" progId="CorelDraw.Graphic.12">
                  <p:embed/>
                </p:oleObj>
              </mc:Choice>
              <mc:Fallback>
                <p:oleObj name="CorelDRAW" r:id="rId3" imgW="2365200" imgH="10641600" progId="CorelDraw.Graphic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1013" y="1701800"/>
                        <a:ext cx="625475" cy="187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429" name="Picture 5" descr="Micros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6725" y="1339850"/>
            <a:ext cx="98266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2014538" y="3103563"/>
          <a:ext cx="5365750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HOTO-PAINT" r:id="rId6" imgW="5756160" imgH="1757826" progId="CorelPHOTOPAINT.Image.12">
                  <p:embed/>
                </p:oleObj>
              </mc:Choice>
              <mc:Fallback>
                <p:oleObj name="PHOTO-PAINT" r:id="rId6" imgW="5756160" imgH="1757826" progId="CorelPHOTOPAINT.Image.1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4538" y="3103563"/>
                        <a:ext cx="5365750" cy="18383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1" name="Object 7"/>
          <p:cNvGraphicFramePr>
            <a:graphicFrameLocks noChangeAspect="1"/>
          </p:cNvGraphicFramePr>
          <p:nvPr/>
        </p:nvGraphicFramePr>
        <p:xfrm>
          <a:off x="1738313" y="4641850"/>
          <a:ext cx="1574800" cy="195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HOTO-PAINT" r:id="rId8" imgW="1574603" imgH="1955556" progId="CorelPHOTOPAINT.Image.12">
                  <p:embed/>
                </p:oleObj>
              </mc:Choice>
              <mc:Fallback>
                <p:oleObj name="PHOTO-PAINT" r:id="rId8" imgW="1574603" imgH="1955556" progId="CorelPHOTOPAINT.Image.1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8313" y="4641850"/>
                        <a:ext cx="1574800" cy="19558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2" name="Object 8"/>
          <p:cNvGraphicFramePr>
            <a:graphicFrameLocks noChangeAspect="1"/>
          </p:cNvGraphicFramePr>
          <p:nvPr/>
        </p:nvGraphicFramePr>
        <p:xfrm>
          <a:off x="504825" y="3205163"/>
          <a:ext cx="923925" cy="223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PHOTO-PAINT" r:id="rId10" imgW="923389" imgH="2239905" progId="CorelPHOTOPAINT.Image.12">
                  <p:embed/>
                </p:oleObj>
              </mc:Choice>
              <mc:Fallback>
                <p:oleObj name="PHOTO-PAINT" r:id="rId10" imgW="923389" imgH="2239905" progId="CorelPHOTOPAINT.Image.1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lum brigh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825" y="3205163"/>
                        <a:ext cx="923925" cy="223996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433" name="Picture 9"/>
          <p:cNvPicPr>
            <a:picLocks noChangeAspect="1" noChangeArrowheads="1"/>
          </p:cNvPicPr>
          <p:nvPr/>
        </p:nvPicPr>
        <p:blipFill>
          <a:blip r:embed="rId12" cstate="print">
            <a:lum contrast="12000"/>
          </a:blip>
          <a:srcRect/>
          <a:stretch>
            <a:fillRect/>
          </a:stretch>
        </p:blipFill>
        <p:spPr bwMode="auto">
          <a:xfrm rot="610378">
            <a:off x="3673475" y="5611813"/>
            <a:ext cx="2087563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4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-2084318">
            <a:off x="5834063" y="5213350"/>
            <a:ext cx="1871662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3435" name="Object 11"/>
          <p:cNvGraphicFramePr>
            <a:graphicFrameLocks noChangeAspect="1"/>
          </p:cNvGraphicFramePr>
          <p:nvPr/>
        </p:nvGraphicFramePr>
        <p:xfrm>
          <a:off x="7391400" y="3068638"/>
          <a:ext cx="1477963" cy="227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CorelDRAW" r:id="rId14" imgW="8500320" imgH="13111200" progId="CorelDraw.Graphic.12">
                  <p:embed/>
                </p:oleObj>
              </mc:Choice>
              <mc:Fallback>
                <p:oleObj name="CorelDRAW" r:id="rId14" imgW="8500320" imgH="13111200" progId="CorelDraw.Graphic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068638"/>
                        <a:ext cx="1477963" cy="227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6" name="Object 12"/>
          <p:cNvGraphicFramePr>
            <a:graphicFrameLocks noChangeAspect="1"/>
          </p:cNvGraphicFramePr>
          <p:nvPr/>
        </p:nvGraphicFramePr>
        <p:xfrm>
          <a:off x="4465638" y="1268413"/>
          <a:ext cx="1511300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CorelDRAW" r:id="rId16" imgW="4078800" imgH="3637800" progId="CorelDraw.Graphic.12">
                  <p:embed/>
                </p:oleObj>
              </mc:Choice>
              <mc:Fallback>
                <p:oleObj name="CorelDRAW" r:id="rId16" imgW="4078800" imgH="3637800" progId="CorelDraw.Graphic.12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5638" y="1268413"/>
                        <a:ext cx="1511300" cy="134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7" name="Object 13"/>
          <p:cNvGraphicFramePr>
            <a:graphicFrameLocks noChangeAspect="1"/>
          </p:cNvGraphicFramePr>
          <p:nvPr/>
        </p:nvGraphicFramePr>
        <p:xfrm>
          <a:off x="6481763" y="1917700"/>
          <a:ext cx="1200150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CorelDRAW" r:id="rId18" imgW="6530400" imgH="6653160" progId="CorelDraw.Graphic.12">
                  <p:embed/>
                </p:oleObj>
              </mc:Choice>
              <mc:Fallback>
                <p:oleObj name="CorelDRAW" r:id="rId18" imgW="6530400" imgH="6653160" progId="CorelDraw.Graphic.12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1763" y="1917700"/>
                        <a:ext cx="1200150" cy="1223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8" name="Oval 14"/>
          <p:cNvSpPr>
            <a:spLocks noChangeArrowheads="1"/>
          </p:cNvSpPr>
          <p:nvPr/>
        </p:nvSpPr>
        <p:spPr bwMode="auto">
          <a:xfrm>
            <a:off x="215900" y="1052513"/>
            <a:ext cx="8713788" cy="580548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3439" name="Oval 15"/>
          <p:cNvSpPr>
            <a:spLocks noChangeArrowheads="1"/>
          </p:cNvSpPr>
          <p:nvPr/>
        </p:nvSpPr>
        <p:spPr bwMode="auto">
          <a:xfrm>
            <a:off x="1873250" y="2563813"/>
            <a:ext cx="5545138" cy="295275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3440" name="Line 16"/>
          <p:cNvSpPr>
            <a:spLocks noChangeShapeType="1"/>
          </p:cNvSpPr>
          <p:nvPr/>
        </p:nvSpPr>
        <p:spPr bwMode="auto">
          <a:xfrm>
            <a:off x="2305050" y="1484313"/>
            <a:ext cx="576263" cy="14398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41" name="Line 17"/>
          <p:cNvSpPr>
            <a:spLocks noChangeShapeType="1"/>
          </p:cNvSpPr>
          <p:nvPr/>
        </p:nvSpPr>
        <p:spPr bwMode="auto">
          <a:xfrm>
            <a:off x="4321175" y="1052513"/>
            <a:ext cx="71438" cy="15128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42" name="Line 18"/>
          <p:cNvSpPr>
            <a:spLocks noChangeShapeType="1"/>
          </p:cNvSpPr>
          <p:nvPr/>
        </p:nvSpPr>
        <p:spPr bwMode="auto">
          <a:xfrm flipH="1">
            <a:off x="5976938" y="1341438"/>
            <a:ext cx="504825" cy="13668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43" name="Line 19"/>
          <p:cNvSpPr>
            <a:spLocks noChangeShapeType="1"/>
          </p:cNvSpPr>
          <p:nvPr/>
        </p:nvSpPr>
        <p:spPr bwMode="auto">
          <a:xfrm>
            <a:off x="720725" y="2636838"/>
            <a:ext cx="1223963" cy="1079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44" name="Line 20"/>
          <p:cNvSpPr>
            <a:spLocks noChangeShapeType="1"/>
          </p:cNvSpPr>
          <p:nvPr/>
        </p:nvSpPr>
        <p:spPr bwMode="auto">
          <a:xfrm flipH="1">
            <a:off x="936625" y="4508500"/>
            <a:ext cx="1079500" cy="10080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45" name="Line 21"/>
          <p:cNvSpPr>
            <a:spLocks noChangeShapeType="1"/>
          </p:cNvSpPr>
          <p:nvPr/>
        </p:nvSpPr>
        <p:spPr bwMode="auto">
          <a:xfrm>
            <a:off x="5689600" y="5445125"/>
            <a:ext cx="360363" cy="12239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46" name="Line 22"/>
          <p:cNvSpPr>
            <a:spLocks noChangeShapeType="1"/>
          </p:cNvSpPr>
          <p:nvPr/>
        </p:nvSpPr>
        <p:spPr bwMode="auto">
          <a:xfrm flipH="1">
            <a:off x="3313113" y="5445125"/>
            <a:ext cx="287337" cy="12969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47" name="Line 23"/>
          <p:cNvSpPr>
            <a:spLocks noChangeShapeType="1"/>
          </p:cNvSpPr>
          <p:nvPr/>
        </p:nvSpPr>
        <p:spPr bwMode="auto">
          <a:xfrm>
            <a:off x="7200900" y="4581525"/>
            <a:ext cx="865188" cy="1079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48" name="Line 24"/>
          <p:cNvSpPr>
            <a:spLocks noChangeShapeType="1"/>
          </p:cNvSpPr>
          <p:nvPr/>
        </p:nvSpPr>
        <p:spPr bwMode="auto">
          <a:xfrm flipV="1">
            <a:off x="7273925" y="2781300"/>
            <a:ext cx="1295400" cy="792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49" name="Text Box 25"/>
          <p:cNvSpPr txBox="1">
            <a:spLocks noChangeArrowheads="1"/>
          </p:cNvSpPr>
          <p:nvPr/>
        </p:nvSpPr>
        <p:spPr bwMode="auto">
          <a:xfrm rot="-2178256">
            <a:off x="900113" y="1868488"/>
            <a:ext cx="1549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Джгутикові</a:t>
            </a:r>
            <a:endParaRPr lang="es-ES" sz="1600"/>
          </a:p>
        </p:txBody>
      </p:sp>
      <p:sp>
        <p:nvSpPr>
          <p:cNvPr id="103450" name="Text Box 26"/>
          <p:cNvSpPr txBox="1">
            <a:spLocks noChangeArrowheads="1"/>
          </p:cNvSpPr>
          <p:nvPr/>
        </p:nvSpPr>
        <p:spPr bwMode="auto">
          <a:xfrm rot="-778564">
            <a:off x="2487613" y="1169988"/>
            <a:ext cx="1463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/>
              <a:t>Мікроспоридії</a:t>
            </a:r>
            <a:endParaRPr lang="es-ES" sz="1600"/>
          </a:p>
        </p:txBody>
      </p:sp>
      <p:sp>
        <p:nvSpPr>
          <p:cNvPr id="103451" name="Text Box 27"/>
          <p:cNvSpPr txBox="1">
            <a:spLocks noChangeArrowheads="1"/>
          </p:cNvSpPr>
          <p:nvPr/>
        </p:nvSpPr>
        <p:spPr bwMode="auto">
          <a:xfrm rot="520237">
            <a:off x="4645025" y="1060450"/>
            <a:ext cx="1444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/>
              <a:t>Міксоспоридії</a:t>
            </a:r>
            <a:endParaRPr lang="es-ES" sz="1600"/>
          </a:p>
        </p:txBody>
      </p:sp>
      <p:sp>
        <p:nvSpPr>
          <p:cNvPr id="103452" name="Text Box 28"/>
          <p:cNvSpPr txBox="1">
            <a:spLocks noChangeArrowheads="1"/>
          </p:cNvSpPr>
          <p:nvPr/>
        </p:nvSpPr>
        <p:spPr bwMode="auto">
          <a:xfrm rot="2046076">
            <a:off x="6965950" y="1812925"/>
            <a:ext cx="1039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/>
              <a:t>Інфузорії</a:t>
            </a:r>
            <a:endParaRPr lang="es-ES" sz="1600"/>
          </a:p>
        </p:txBody>
      </p:sp>
      <p:sp>
        <p:nvSpPr>
          <p:cNvPr id="103453" name="Text Box 29"/>
          <p:cNvSpPr txBox="1">
            <a:spLocks noChangeArrowheads="1"/>
          </p:cNvSpPr>
          <p:nvPr/>
        </p:nvSpPr>
        <p:spPr bwMode="auto">
          <a:xfrm rot="-3946142">
            <a:off x="8074819" y="4509294"/>
            <a:ext cx="1096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/>
              <a:t>Нематоди</a:t>
            </a:r>
            <a:endParaRPr lang="es-ES" sz="1600"/>
          </a:p>
        </p:txBody>
      </p:sp>
      <p:sp>
        <p:nvSpPr>
          <p:cNvPr id="103454" name="Text Box 30"/>
          <p:cNvSpPr txBox="1">
            <a:spLocks noChangeArrowheads="1"/>
          </p:cNvSpPr>
          <p:nvPr/>
        </p:nvSpPr>
        <p:spPr bwMode="auto">
          <a:xfrm rot="-1575916">
            <a:off x="6372225" y="5949950"/>
            <a:ext cx="1544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/>
              <a:t>Акантоцефали</a:t>
            </a:r>
            <a:endParaRPr lang="es-ES" sz="1600"/>
          </a:p>
        </p:txBody>
      </p:sp>
      <p:sp>
        <p:nvSpPr>
          <p:cNvPr id="103455" name="Text Box 31"/>
          <p:cNvSpPr txBox="1">
            <a:spLocks noChangeArrowheads="1"/>
          </p:cNvSpPr>
          <p:nvPr/>
        </p:nvSpPr>
        <p:spPr bwMode="auto">
          <a:xfrm>
            <a:off x="4157663" y="6542088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/>
              <a:t>Дигенеї</a:t>
            </a:r>
            <a:endParaRPr lang="es-ES" sz="1600"/>
          </a:p>
        </p:txBody>
      </p:sp>
      <p:sp>
        <p:nvSpPr>
          <p:cNvPr id="103456" name="Text Box 32"/>
          <p:cNvSpPr txBox="1">
            <a:spLocks noChangeArrowheads="1"/>
          </p:cNvSpPr>
          <p:nvPr/>
        </p:nvSpPr>
        <p:spPr bwMode="auto">
          <a:xfrm rot="1777139">
            <a:off x="1393825" y="5883275"/>
            <a:ext cx="1135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/>
              <a:t>Моногенеї</a:t>
            </a:r>
            <a:endParaRPr lang="es-ES" sz="1600"/>
          </a:p>
        </p:txBody>
      </p:sp>
      <p:sp>
        <p:nvSpPr>
          <p:cNvPr id="103457" name="Text Box 33"/>
          <p:cNvSpPr txBox="1">
            <a:spLocks noChangeArrowheads="1"/>
          </p:cNvSpPr>
          <p:nvPr/>
        </p:nvSpPr>
        <p:spPr bwMode="auto">
          <a:xfrm rot="5127586">
            <a:off x="-53181" y="3877469"/>
            <a:ext cx="10906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/>
              <a:t>Копеподи</a:t>
            </a:r>
            <a:endParaRPr lang="es-ES" sz="1600"/>
          </a:p>
        </p:txBody>
      </p:sp>
      <p:sp>
        <p:nvSpPr>
          <p:cNvPr id="103458" name="Oval 34"/>
          <p:cNvSpPr>
            <a:spLocks noChangeArrowheads="1"/>
          </p:cNvSpPr>
          <p:nvPr/>
        </p:nvSpPr>
        <p:spPr bwMode="auto">
          <a:xfrm>
            <a:off x="755650" y="1052513"/>
            <a:ext cx="7920038" cy="32400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3459" name="Oval 35"/>
          <p:cNvSpPr>
            <a:spLocks noChangeArrowheads="1"/>
          </p:cNvSpPr>
          <p:nvPr/>
        </p:nvSpPr>
        <p:spPr bwMode="auto">
          <a:xfrm>
            <a:off x="107950" y="3068638"/>
            <a:ext cx="8856663" cy="37893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3460" name="Text Box 36"/>
          <p:cNvSpPr txBox="1">
            <a:spLocks noChangeArrowheads="1"/>
          </p:cNvSpPr>
          <p:nvPr/>
        </p:nvSpPr>
        <p:spPr bwMode="auto">
          <a:xfrm>
            <a:off x="3759200" y="2651125"/>
            <a:ext cx="1460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/>
              <a:t>Найпростіші</a:t>
            </a:r>
            <a:endParaRPr lang="es-ES"/>
          </a:p>
        </p:txBody>
      </p:sp>
      <p:sp>
        <p:nvSpPr>
          <p:cNvPr id="103461" name="Text Box 37"/>
          <p:cNvSpPr txBox="1">
            <a:spLocks noChangeArrowheads="1"/>
          </p:cNvSpPr>
          <p:nvPr/>
        </p:nvSpPr>
        <p:spPr bwMode="auto">
          <a:xfrm>
            <a:off x="3832225" y="4811713"/>
            <a:ext cx="1724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/>
              <a:t>Багатоклітинні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03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03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03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03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03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03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03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03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03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03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03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03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103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000"/>
                            </p:stCondLst>
                            <p:childTnLst>
                              <p:par>
                                <p:cTn id="29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103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000"/>
                            </p:stCondLst>
                            <p:childTnLst>
                              <p:par>
                                <p:cTn id="30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103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000"/>
                            </p:stCondLst>
                            <p:childTnLst>
                              <p:par>
                                <p:cTn id="31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103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4000"/>
                            </p:stCondLst>
                            <p:childTnLst>
                              <p:par>
                                <p:cTn id="32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03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8" grpId="0" animBg="1"/>
      <p:bldP spid="103439" grpId="0" animBg="1"/>
      <p:bldP spid="103440" grpId="0" animBg="1"/>
      <p:bldP spid="103441" grpId="0" animBg="1"/>
      <p:bldP spid="103442" grpId="0" animBg="1"/>
      <p:bldP spid="103443" grpId="0" animBg="1"/>
      <p:bldP spid="103444" grpId="0" animBg="1"/>
      <p:bldP spid="103445" grpId="0" animBg="1"/>
      <p:bldP spid="103446" grpId="0" animBg="1"/>
      <p:bldP spid="103447" grpId="0" animBg="1"/>
      <p:bldP spid="103448" grpId="0" animBg="1"/>
      <p:bldP spid="103449" grpId="0"/>
      <p:bldP spid="103450" grpId="0"/>
      <p:bldP spid="103451" grpId="0"/>
      <p:bldP spid="103452" grpId="0"/>
      <p:bldP spid="103453" grpId="0"/>
      <p:bldP spid="103454" grpId="0"/>
      <p:bldP spid="103455" grpId="0"/>
      <p:bldP spid="103456" grpId="0"/>
      <p:bldP spid="103457" grpId="0"/>
      <p:bldP spid="103458" grpId="0" animBg="1"/>
      <p:bldP spid="103459" grpId="0" animBg="1"/>
      <p:bldP spid="103460" grpId="0"/>
      <p:bldP spid="10346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smtClean="0"/>
              <a:t>Групи видів паразитів піленгаса в Азовському морі</a:t>
            </a:r>
            <a:endParaRPr lang="ru-RU" sz="3600" smtClean="0"/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75"/>
          </a:xfrm>
        </p:spPr>
        <p:txBody>
          <a:bodyPr/>
          <a:lstStyle/>
          <a:p>
            <a:r>
              <a:rPr lang="uk-UA" sz="2100" smtClean="0"/>
              <a:t>Специфічні для піленгаса види, завезені з нативного ареалу (3 види): </a:t>
            </a:r>
            <a:r>
              <a:rPr lang="uk-UA" sz="2100" i="1" smtClean="0"/>
              <a:t>L. </a:t>
            </a:r>
            <a:r>
              <a:rPr lang="en-US" sz="2100" i="1" smtClean="0"/>
              <a:t>kaohsianghsieni, G. zhukovi, G. mugili</a:t>
            </a:r>
            <a:r>
              <a:rPr lang="en-US" sz="2100" smtClean="0"/>
              <a:t>.</a:t>
            </a:r>
            <a:endParaRPr lang="ru-RU" sz="2100" smtClean="0"/>
          </a:p>
          <a:p>
            <a:r>
              <a:rPr lang="uk-UA" sz="2100" smtClean="0"/>
              <a:t>Паразити місцевих кефалевих риб, відомі для піленгаса як на Далекому Сході, так і в Азово-Чорноморському басейні (3 види): </a:t>
            </a:r>
            <a:r>
              <a:rPr lang="uk-UA" sz="2100" i="1" smtClean="0"/>
              <a:t>M. </a:t>
            </a:r>
            <a:r>
              <a:rPr lang="en-US" sz="2100" i="1" smtClean="0"/>
              <a:t>parvus, L. chabaudi, M. mugili</a:t>
            </a:r>
            <a:r>
              <a:rPr lang="en-US" sz="2100" smtClean="0"/>
              <a:t>.</a:t>
            </a:r>
            <a:endParaRPr lang="ru-RU" sz="2100" smtClean="0"/>
          </a:p>
          <a:p>
            <a:r>
              <a:rPr lang="uk-UA" sz="2100" smtClean="0"/>
              <a:t>Специфічні паразити азово-чорноморських кефалей, що перейшли на піленгас у районі акліматизації (8 видів): </a:t>
            </a:r>
            <a:r>
              <a:rPr lang="en-US" sz="2100" i="1" smtClean="0"/>
              <a:t>H. pachysomus, S. obesum, S. tensum, H. lateralis, D. contracta, L. galeatus, Ph. sinoecum </a:t>
            </a:r>
            <a:r>
              <a:rPr lang="en-US" sz="2100" smtClean="0"/>
              <a:t>mtc</a:t>
            </a:r>
            <a:r>
              <a:rPr lang="en-US" sz="2100" i="1" smtClean="0"/>
              <a:t>. N. agilis.</a:t>
            </a:r>
            <a:endParaRPr lang="ru-RU" sz="2100" smtClean="0"/>
          </a:p>
          <a:p>
            <a:r>
              <a:rPr lang="uk-UA" sz="2100" smtClean="0"/>
              <a:t>Широко розповсюджені паразити різних рядів риб, відомі для Азово-Чорноморського регіону (21 вид): </a:t>
            </a:r>
            <a:r>
              <a:rPr lang="uk-UA" sz="2100" i="1" smtClean="0"/>
              <a:t>. </a:t>
            </a:r>
            <a:r>
              <a:rPr lang="en-US" sz="2100" i="1" smtClean="0"/>
              <a:t>necatrix, T. pyriformis, A. ameiuri, T. ovonucleata, T. pediculus, T. puytoraci, T. jadranica</a:t>
            </a:r>
            <a:r>
              <a:rPr lang="en-US" sz="2100" smtClean="0"/>
              <a:t>, </a:t>
            </a:r>
            <a:r>
              <a:rPr lang="en-US" sz="2100" i="1" smtClean="0"/>
              <a:t>B. cingulata, Mesorchis </a:t>
            </a:r>
            <a:r>
              <a:rPr lang="en-US" sz="2100" smtClean="0"/>
              <a:t>sp</a:t>
            </a:r>
            <a:r>
              <a:rPr lang="en-US" sz="2100" i="1" smtClean="0"/>
              <a:t>. </a:t>
            </a:r>
            <a:r>
              <a:rPr lang="en-US" sz="2100" smtClean="0"/>
              <a:t>mtc</a:t>
            </a:r>
            <a:r>
              <a:rPr lang="en-US" sz="2100" i="1" smtClean="0"/>
              <a:t>., A. imbutiforme </a:t>
            </a:r>
            <a:r>
              <a:rPr lang="en-US" sz="2100" smtClean="0"/>
              <a:t>mtc</a:t>
            </a:r>
            <a:r>
              <a:rPr lang="en-US" sz="2100" i="1" smtClean="0"/>
              <a:t>., P. genata </a:t>
            </a:r>
            <a:r>
              <a:rPr lang="en-US" sz="2100" smtClean="0"/>
              <a:t>mtc</a:t>
            </a:r>
            <a:r>
              <a:rPr lang="en-US" sz="2100" i="1" smtClean="0"/>
              <a:t>.</a:t>
            </a:r>
            <a:r>
              <a:rPr lang="uk-UA" sz="2100" i="1" smtClean="0"/>
              <a:t> </a:t>
            </a:r>
            <a:r>
              <a:rPr lang="uk-UA" sz="2100" smtClean="0"/>
              <a:t>та інші.</a:t>
            </a:r>
            <a:r>
              <a:rPr lang="en-US" sz="2100" smtClean="0"/>
              <a:t> </a:t>
            </a:r>
            <a:endParaRPr lang="ru-RU" sz="21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r>
              <a:rPr lang="uk-UA" sz="3600" smtClean="0"/>
              <a:t>Структура паразитофауни піленгаса в Азовському морі</a:t>
            </a:r>
            <a:endParaRPr lang="ru-RU" sz="3600" smtClean="0"/>
          </a:p>
        </p:txBody>
      </p:sp>
      <p:pic>
        <p:nvPicPr>
          <p:cNvPr id="17411" name="Диаграмма 12"/>
          <p:cNvPicPr>
            <a:picLocks noChangeArrowheads="1"/>
          </p:cNvPicPr>
          <p:nvPr/>
        </p:nvPicPr>
        <p:blipFill>
          <a:blip r:embed="rId2" cstate="print"/>
          <a:srcRect b="-32"/>
          <a:stretch>
            <a:fillRect/>
          </a:stretch>
        </p:blipFill>
        <p:spPr bwMode="auto">
          <a:xfrm>
            <a:off x="214313" y="1357313"/>
            <a:ext cx="600075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Прямоугольник 4"/>
          <p:cNvSpPr>
            <a:spLocks noChangeArrowheads="1"/>
          </p:cNvSpPr>
          <p:nvPr/>
        </p:nvSpPr>
        <p:spPr bwMode="auto">
          <a:xfrm>
            <a:off x="6286500" y="2500313"/>
            <a:ext cx="278606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800"/>
              <a:t>А – домінуючі види; </a:t>
            </a:r>
          </a:p>
          <a:p>
            <a:r>
              <a:rPr lang="uk-UA" sz="1800"/>
              <a:t>Б – субдомінанти; </a:t>
            </a:r>
          </a:p>
          <a:p>
            <a:r>
              <a:rPr lang="uk-UA" sz="1800"/>
              <a:t>В – звичайні; </a:t>
            </a:r>
          </a:p>
          <a:p>
            <a:r>
              <a:rPr lang="uk-UA" sz="1800"/>
              <a:t>Г – рідкі; </a:t>
            </a:r>
          </a:p>
          <a:p>
            <a:r>
              <a:rPr lang="uk-UA" sz="1800"/>
              <a:t>Д – випадкові</a:t>
            </a:r>
            <a:endParaRPr 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uk-UA" altLang="zh-CN" sz="3200" b="1" dirty="0" smtClean="0"/>
              <a:t>ПРОЦЕСИ РЕГУЛЯЦІЇ В СИСТЕМІ ПАРАЗИТ-ХАЗЯЇН</a:t>
            </a:r>
            <a:r>
              <a:rPr lang="es-ES" altLang="zh-CN" sz="3200" dirty="0" smtClean="0">
                <a:ea typeface="宋体" charset="-122"/>
              </a:rPr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57298"/>
            <a:ext cx="9144000" cy="5240054"/>
          </a:xfrm>
        </p:spPr>
        <p:txBody>
          <a:bodyPr/>
          <a:lstStyle/>
          <a:p>
            <a:r>
              <a:rPr lang="uk-UA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Умовою виживання популяції в середовищі є збереження такої кількості особин, які б змогли знайти достатньо місця й поживи для розвитку і продукування наступного покоління, а також запобігання тому, аби внаслідок змін, спричинених їх присутністю в біотопі, не трапилось стійкого спустошення, яке б позбавило їх чинників, необхідних для життя. Тому потрібне встановлення певного стану біологічної рівноваги, яка б гарантувала стабільність цієї системи. </a:t>
            </a:r>
          </a:p>
          <a:p>
            <a:r>
              <a:rPr lang="uk-UA" sz="22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Стабільність</a:t>
            </a:r>
            <a:r>
              <a:rPr lang="uk-UA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означає утримання параметрів структури у певних межах дрібних змін або змін, що повторюються циклічно, що вказує на динамічність системи паразит-хазяїн.</a:t>
            </a:r>
            <a:endParaRPr lang="ru-RU" sz="2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22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Динаміка системи паразит-хазяїн </a:t>
            </a:r>
            <a:r>
              <a:rPr lang="uk-UA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визначає спрямований у часі перебіг змін у структурі угруповання паразитів. Ці зміни можуть стосуватися розміщення, організації або чисельності угруповання. </a:t>
            </a:r>
            <a:endParaRPr lang="ru-RU" sz="2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4016"/>
            <a:ext cx="9144000" cy="692696"/>
          </a:xfrm>
        </p:spPr>
        <p:txBody>
          <a:bodyPr/>
          <a:lstStyle/>
          <a:p>
            <a:r>
              <a:rPr lang="uk-UA" sz="30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Теорія граничної ємності хазяїна </a:t>
            </a:r>
            <a:r>
              <a:rPr lang="uk-UA" sz="3000" dirty="0" smtClean="0">
                <a:solidFill>
                  <a:schemeClr val="tx1"/>
                </a:solidFill>
              </a:rPr>
              <a:t>за</a:t>
            </a:r>
            <a:r>
              <a:rPr lang="uk-UA" sz="30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Вишневським</a:t>
            </a:r>
            <a:endParaRPr lang="ru-RU" sz="3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/>
          <a:lstStyle/>
          <a:p>
            <a:r>
              <a:rPr lang="uk-UA" sz="23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Під ємністю хазяїна щодо паразитів слід розуміти не тільки обмежений простір, в якому може поміститися обмежена кількість паразитів, а й сукупність умов середовища, які уможливлюють їх розвиток. </a:t>
            </a:r>
          </a:p>
          <a:p>
            <a:r>
              <a:rPr lang="uk-UA" sz="23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ході еволюції системи паразит-хазяїн сформувалися механізми, що обмежують біомасу паразитів у хазяїні. </a:t>
            </a:r>
          </a:p>
          <a:p>
            <a:r>
              <a:rPr lang="uk-UA" sz="23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межах чисельності, визначеної ємністю хазяїна, паразити можуть вільно розвиватися, не </a:t>
            </a:r>
            <a:r>
              <a:rPr lang="uk-UA" sz="23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натрапляючи</a:t>
            </a:r>
            <a:r>
              <a:rPr lang="uk-UA" sz="23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гальмування і перешкоди, така біомаса паразитів не спричинює шкідливого впливу на хазяїна і не викликає хворобливих проявів. </a:t>
            </a:r>
          </a:p>
          <a:p>
            <a:r>
              <a:rPr lang="uk-UA" sz="23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Патогенність паразитів виникає через нестачу таких пристосувань, що призводить до їх надмірно великої біомаси. </a:t>
            </a:r>
          </a:p>
          <a:p>
            <a:r>
              <a:rPr lang="uk-UA" sz="23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урівноважених системах з моменту досягнення або наближення до межі ємності починається гальмування росту і розвитку паразитів, що, у свою чергу, гальмує приріст їх біомаси і тим самим обмежує їх патогенну дію.</a:t>
            </a:r>
            <a:endParaRPr lang="ru-RU"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Регуляція кількості паразитів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142984"/>
            <a:ext cx="8858280" cy="5500726"/>
          </a:xfrm>
        </p:spPr>
        <p:txBody>
          <a:bodyPr/>
          <a:lstStyle/>
          <a:p>
            <a:r>
              <a:rPr lang="uk-UA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виживання популяції паразита мають дотримуватись дві умови: </a:t>
            </a:r>
          </a:p>
          <a:p>
            <a:pPr marL="363538" indent="-363538">
              <a:buFont typeface="+mj-lt"/>
              <a:buAutoNum type="romanUcPeriod"/>
            </a:pPr>
            <a:r>
              <a:rPr lang="uk-UA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показник народжуваності в популяції паразита має бути вищим за показник народжуваності в популяції хазяїна (з огляду на зазвичай коротше життя паразита, ніж хазяїна), </a:t>
            </a:r>
          </a:p>
          <a:p>
            <a:pPr marL="363538" indent="-363538">
              <a:buFont typeface="+mj-lt"/>
              <a:buAutoNum type="romanUcPeriod"/>
            </a:pPr>
            <a:r>
              <a:rPr lang="uk-UA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показник смертності в популяції паразита має принаймні дорівнювати або бути нижчим за показник народжуваності. </a:t>
            </a:r>
          </a:p>
          <a:p>
            <a:r>
              <a:rPr lang="uk-UA" sz="2400" dirty="0" smtClean="0"/>
              <a:t>Кількість паразитів може регулюватися в різні моменти їх життєвого циклу. </a:t>
            </a:r>
            <a:r>
              <a:rPr lang="uk-UA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циклах розвитку паразитів потомство народжується рідше, ніж трапляються випадки смерті, хоча обидва ці процеси можуть відбуватися багаторазово в ході одного життєвого циклу.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341438"/>
            <a:ext cx="8567737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964612" cy="850900"/>
          </a:xfrm>
        </p:spPr>
        <p:txBody>
          <a:bodyPr/>
          <a:lstStyle/>
          <a:p>
            <a:pPr eaLnBrk="1" hangingPunct="1"/>
            <a:r>
              <a:rPr lang="uk-UA" altLang="zh-CN" sz="2800" dirty="0" smtClean="0"/>
              <a:t>Схема періодів народження потомства і випадків смерті в ході онтогенезу </a:t>
            </a:r>
            <a:r>
              <a:rPr lang="uk-UA" altLang="zh-CN" sz="2800" dirty="0" err="1" smtClean="0"/>
              <a:t>голоксенних</a:t>
            </a:r>
            <a:r>
              <a:rPr lang="uk-UA" altLang="zh-CN" sz="2800" dirty="0" smtClean="0"/>
              <a:t> паразитів на прикладі </a:t>
            </a:r>
            <a:r>
              <a:rPr lang="en-US" altLang="zh-CN" sz="2800" i="1" dirty="0" err="1" smtClean="0">
                <a:ea typeface="宋体" charset="-122"/>
              </a:rPr>
              <a:t>Ascaris</a:t>
            </a:r>
            <a:r>
              <a:rPr lang="en-US" altLang="zh-CN" sz="2800" i="1" dirty="0" smtClean="0">
                <a:ea typeface="宋体" charset="-122"/>
              </a:rPr>
              <a:t> </a:t>
            </a:r>
            <a:r>
              <a:rPr lang="en-US" altLang="zh-CN" sz="2800" i="1" dirty="0" err="1" smtClean="0">
                <a:ea typeface="宋体" charset="-122"/>
              </a:rPr>
              <a:t>suum</a:t>
            </a:r>
            <a:r>
              <a:rPr lang="es-ES" altLang="zh-CN" sz="2800" dirty="0" smtClean="0">
                <a:ea typeface="宋体" charset="-122"/>
              </a:rPr>
              <a:t> </a:t>
            </a:r>
            <a:endParaRPr lang="es-E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1270000"/>
            <a:ext cx="2663825" cy="4103688"/>
          </a:xfrm>
        </p:spPr>
        <p:txBody>
          <a:bodyPr/>
          <a:lstStyle/>
          <a:p>
            <a:pPr algn="l" eaLnBrk="1" hangingPunct="1"/>
            <a:r>
              <a:rPr lang="uk-UA" altLang="zh-CN" sz="2400" smtClean="0"/>
              <a:t>Схема періодів народження потомства і випадків смерті в ході онтогенезу гетероксенних паразитів на прикладі дигенетичного сисуна</a:t>
            </a:r>
            <a:r>
              <a:rPr lang="es-ES" altLang="zh-CN" sz="2400" smtClean="0">
                <a:ea typeface="宋体" charset="-122"/>
              </a:rPr>
              <a:t> </a:t>
            </a:r>
            <a:endParaRPr lang="es-ES" sz="2400" smtClean="0"/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 cstate="print"/>
          <a:srcRect l="4953" t="3619" r="4044" b="4646"/>
          <a:stretch>
            <a:fillRect/>
          </a:stretch>
        </p:blipFill>
        <p:spPr bwMode="auto">
          <a:xfrm>
            <a:off x="2771775" y="260350"/>
            <a:ext cx="6408738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Регуляція кількості паразитів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Механізми елімінації паразитів у хазяїні можуть випливати із: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взаємодії паразита і хазяїна (імунологічний захист хазяїна), 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паразитів одного виду (внутрішньовидова взаємодія) 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паразитів різних видів (міжвидова взаємодія) в одному й тому самому місці оселення.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75" y="803275"/>
            <a:ext cx="6715125" cy="591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168275" y="214313"/>
            <a:ext cx="89042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/>
              <a:t>Спектр хазяїв </a:t>
            </a:r>
            <a:r>
              <a:rPr lang="en-US" sz="2400" i="1"/>
              <a:t>Diplozoon  gracile </a:t>
            </a:r>
            <a:r>
              <a:rPr lang="uk-UA" sz="2400"/>
              <a:t>в річці Геро на півдні Франції</a:t>
            </a:r>
            <a:endParaRPr lang="ru-RU" sz="2400"/>
          </a:p>
        </p:txBody>
      </p:sp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214313" y="2928938"/>
            <a:ext cx="2717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000"/>
              <a:t>Е – фільтр  зустрічі</a:t>
            </a:r>
          </a:p>
          <a:p>
            <a:r>
              <a:rPr lang="uk-UA" sz="2000"/>
              <a:t>С – фільтр сумісності</a:t>
            </a:r>
            <a:endParaRPr lang="ru-RU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214313" y="274638"/>
            <a:ext cx="8472487" cy="1143000"/>
          </a:xfrm>
        </p:spPr>
        <p:txBody>
          <a:bodyPr/>
          <a:lstStyle/>
          <a:p>
            <a:r>
              <a:rPr lang="uk-UA" sz="2400" smtClean="0"/>
              <a:t>Приклад регуляції інфрапопуляції трематоди </a:t>
            </a:r>
            <a:r>
              <a:rPr lang="en-US" sz="2400" i="1" smtClean="0"/>
              <a:t>Cainocreadium labracis </a:t>
            </a:r>
            <a:r>
              <a:rPr lang="uk-UA" sz="2400" smtClean="0"/>
              <a:t>з кишечника лаврака </a:t>
            </a:r>
            <a:endParaRPr lang="ru-RU" sz="2400" smtClean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 cstate="print"/>
          <a:srcRect l="38216" t="46948" r="34114" b="13438"/>
          <a:stretch>
            <a:fillRect/>
          </a:stretch>
        </p:blipFill>
        <p:spPr bwMode="auto">
          <a:xfrm>
            <a:off x="714375" y="1500188"/>
            <a:ext cx="58578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8596" y="1857364"/>
            <a:ext cx="492443" cy="4079002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uk-UA" sz="2000" dirty="0"/>
              <a:t>Кількість  екземплярів </a:t>
            </a:r>
            <a:r>
              <a:rPr lang="en-US" sz="2000" i="1" dirty="0"/>
              <a:t> C. </a:t>
            </a:r>
            <a:r>
              <a:rPr lang="en-US" sz="2000" i="1" dirty="0" err="1"/>
              <a:t>labracis</a:t>
            </a:r>
            <a:endParaRPr lang="ru-RU" sz="2000" dirty="0"/>
          </a:p>
        </p:txBody>
      </p:sp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2357438" y="6143625"/>
            <a:ext cx="2879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000"/>
              <a:t>Чотири стадії розвитку</a:t>
            </a:r>
            <a:endParaRPr lang="ru-RU" sz="2000"/>
          </a:p>
        </p:txBody>
      </p:sp>
      <p:sp>
        <p:nvSpPr>
          <p:cNvPr id="22534" name="TextBox 6"/>
          <p:cNvSpPr txBox="1">
            <a:spLocks noChangeArrowheads="1"/>
          </p:cNvSpPr>
          <p:nvPr/>
        </p:nvSpPr>
        <p:spPr bwMode="auto">
          <a:xfrm>
            <a:off x="5643563" y="2857500"/>
            <a:ext cx="35369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800"/>
              <a:t>А-</a:t>
            </a:r>
            <a:r>
              <a:rPr lang="fr-FR" sz="1800"/>
              <a:t>D</a:t>
            </a:r>
            <a:r>
              <a:rPr lang="uk-UA" sz="1800"/>
              <a:t> розмірний клас трематоди;</a:t>
            </a:r>
          </a:p>
          <a:p>
            <a:endParaRPr lang="uk-UA" sz="1800"/>
          </a:p>
          <a:p>
            <a:r>
              <a:rPr lang="uk-UA" sz="1800"/>
              <a:t>В дужках вказано середню</a:t>
            </a:r>
          </a:p>
          <a:p>
            <a:r>
              <a:rPr lang="uk-UA" sz="1800"/>
              <a:t>інтенсивність зараження</a:t>
            </a:r>
            <a:endParaRPr 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Fig7_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052513"/>
            <a:ext cx="7885112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/>
            <a:r>
              <a:rPr lang="uk-UA" altLang="zh-CN" sz="3600" smtClean="0"/>
              <a:t>Крива смертності </a:t>
            </a:r>
            <a:r>
              <a:rPr lang="en-US" altLang="zh-CN" sz="3600" i="1" smtClean="0">
                <a:ea typeface="宋体" charset="-122"/>
              </a:rPr>
              <a:t>Leucochloridium paradoxum </a:t>
            </a:r>
            <a:r>
              <a:rPr lang="uk-UA" altLang="zh-CN" sz="3600" smtClean="0"/>
              <a:t>у курчатах</a:t>
            </a:r>
            <a:r>
              <a:rPr lang="es-ES" altLang="zh-CN" sz="3600" smtClean="0">
                <a:ea typeface="宋体" charset="-122"/>
              </a:rPr>
              <a:t> </a:t>
            </a:r>
            <a:endParaRPr lang="es-ES" sz="3600" smtClean="0"/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0" y="5843588"/>
            <a:ext cx="9144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altLang="zh-CN" sz="1600" i="1"/>
              <a:t>1, 2 </a:t>
            </a:r>
            <a:r>
              <a:rPr lang="uk-UA" altLang="zh-CN" sz="1600"/>
              <a:t>— за дози 50 метацеркарій; </a:t>
            </a:r>
            <a:r>
              <a:rPr lang="uk-UA" altLang="zh-CN" sz="1600" i="1"/>
              <a:t>З, 4 </a:t>
            </a:r>
            <a:r>
              <a:rPr lang="uk-UA" altLang="zh-CN" sz="1600"/>
              <a:t>— за дози 100 метацеркарій; </a:t>
            </a:r>
            <a:r>
              <a:rPr lang="uk-UA" altLang="zh-CN" sz="1600" i="1"/>
              <a:t>3 </a:t>
            </a:r>
            <a:r>
              <a:rPr lang="uk-UA" altLang="zh-CN" sz="1600"/>
              <a:t>— криві побудовані за даними експерименту, </a:t>
            </a:r>
            <a:r>
              <a:rPr lang="uk-UA" altLang="zh-CN" sz="1600" i="1"/>
              <a:t>2, 4 </a:t>
            </a:r>
            <a:r>
              <a:rPr lang="uk-UA" altLang="zh-CN" sz="1600"/>
              <a:t>— очікувані криві; незалежно від дози кількість зрілих сисунів в останні дні екс­перименту зменшувалась до 1—2 особин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uk-UA" sz="3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Міжвидові взаємовідносини в </a:t>
            </a:r>
            <a:r>
              <a:rPr lang="uk-UA" sz="320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інфраугрупованнях</a:t>
            </a:r>
            <a:r>
              <a:rPr lang="uk-UA" sz="3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паразитів у хазяїні мають різний характер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00200"/>
            <a:ext cx="8858280" cy="5043510"/>
          </a:xfrm>
        </p:spPr>
        <p:txBody>
          <a:bodyPr/>
          <a:lstStyle/>
          <a:p>
            <a:r>
              <a:rPr lang="uk-UA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uk-UA" sz="22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ізоляціоністські </a:t>
            </a:r>
            <a:r>
              <a:rPr lang="uk-UA" sz="2200" b="1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інфраугруповання</a:t>
            </a:r>
            <a:r>
              <a:rPr lang="uk-UA" sz="22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uk-UA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яких </a:t>
            </a:r>
            <a:r>
              <a:rPr lang="uk-UA" sz="2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інфрапопуляції</a:t>
            </a:r>
            <a:r>
              <a:rPr lang="uk-UA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різних видів не залежать одна від одної; це не</a:t>
            </a:r>
            <a:r>
              <a:rPr lang="uk-UA" sz="2200" dirty="0" smtClean="0"/>
              <a:t>р</a:t>
            </a:r>
            <a:r>
              <a:rPr lang="uk-UA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егульовані і непередбачувані </a:t>
            </a:r>
            <a:r>
              <a:rPr lang="uk-UA" sz="2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інфраугруповання</a:t>
            </a:r>
            <a:r>
              <a:rPr lang="uk-UA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  <a:endParaRPr lang="ru-RU" sz="2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22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взаємодіючі </a:t>
            </a:r>
            <a:r>
              <a:rPr lang="uk-UA" sz="2200" b="1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інфраугруповання</a:t>
            </a:r>
            <a:r>
              <a:rPr lang="uk-UA" sz="22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uk-UA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яких функціонують стабілізуючі механізми, що виникають із взаємодії </a:t>
            </a:r>
            <a:r>
              <a:rPr lang="uk-UA" sz="2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інфрапопуляцій</a:t>
            </a:r>
            <a:r>
              <a:rPr lang="uk-UA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різних видів, які займають спільні ніші або такі, що накладаються одна на одну; це регульовані і передбачувані </a:t>
            </a:r>
            <a:r>
              <a:rPr lang="uk-UA" sz="2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інфраугруповання</a:t>
            </a:r>
            <a:r>
              <a:rPr lang="uk-UA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ru-RU" sz="2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Взаємодіючі </a:t>
            </a:r>
            <a:r>
              <a:rPr lang="uk-UA" sz="2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інфраугруповання</a:t>
            </a:r>
            <a:r>
              <a:rPr lang="uk-UA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додатково поділяють на:</a:t>
            </a:r>
            <a:endParaRPr lang="ru-RU" sz="2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uk-UA" sz="2200" b="1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синергічні</a:t>
            </a:r>
            <a:r>
              <a:rPr lang="uk-UA" sz="22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uk-UA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коли один вид пов'язаний з наявністю іншого (якщо </a:t>
            </a:r>
            <a:r>
              <a:rPr lang="uk-UA" sz="24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інфрапопуляції</a:t>
            </a:r>
            <a:r>
              <a:rPr lang="uk-UA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різних видів позитивно взаємодіють між собою);</a:t>
            </a:r>
            <a:endParaRPr lang="ru-RU" sz="2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uk-UA" sz="22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антагоністичні, </a:t>
            </a:r>
            <a:r>
              <a:rPr lang="uk-UA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коли між </a:t>
            </a:r>
            <a:r>
              <a:rPr lang="uk-UA" sz="2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інфрапопуляціями</a:t>
            </a:r>
            <a:r>
              <a:rPr lang="uk-UA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спостерігаються явища міжвидової конкуренції.</a:t>
            </a:r>
            <a:endParaRPr lang="ru-RU" sz="2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Ізоляціоністські угруповання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/>
          <a:lstStyle/>
          <a:p>
            <a:r>
              <a:rPr lang="uk-UA" sz="2400" dirty="0" err="1" smtClean="0"/>
              <a:t>Інфраугруповання</a:t>
            </a:r>
            <a:r>
              <a:rPr lang="uk-UA" sz="2400" dirty="0" smtClean="0"/>
              <a:t>, як правило, значно бідніші за багатокомпонентні угруповання в досліджуваній екосистемі (в одиничних хазяях трапляється менше видів паразитів, ніж в усій сукупності досліджених хазяїв), але кожен вид паразита може співіснувати з кожним іншим і кожен вид може домінувати в якомусь </a:t>
            </a:r>
            <a:r>
              <a:rPr lang="uk-UA" sz="2400" dirty="0" err="1" smtClean="0"/>
              <a:t>інфраугрупованні</a:t>
            </a:r>
            <a:r>
              <a:rPr lang="uk-UA" sz="2400" dirty="0" smtClean="0"/>
              <a:t>. </a:t>
            </a:r>
          </a:p>
          <a:p>
            <a:r>
              <a:rPr lang="uk-UA" sz="2400" dirty="0" smtClean="0"/>
              <a:t>Ізоляціоністський характер </a:t>
            </a:r>
            <a:r>
              <a:rPr lang="uk-UA" sz="2400" dirty="0" err="1" smtClean="0"/>
              <a:t>інфраугруповань</a:t>
            </a:r>
            <a:r>
              <a:rPr lang="uk-UA" sz="2400" dirty="0" smtClean="0"/>
              <a:t> пов'язаний з видовою бідністю (яка зумовлена низьким показником трансмісії) і низькою чисельністю популяцій паразитів у популяції хазяїв, популяції хазяїв залишаються значною мірою невичерпаними і є багато вільних ніш.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Взаємодіючі угруповання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Серед взаємодіючих угруповань найбільш поширені антагоністичні стосунки, які виникають із міжвидової конкуренції за життєвий простір і засоби живлення.</a:t>
            </a:r>
          </a:p>
          <a:p>
            <a:r>
              <a:rPr lang="uk-UA" dirty="0" smtClean="0"/>
              <a:t>Міжвидова конкуренція може проявлятися в обмеженні можливості оселення або в обмеженні чисельності одного виду іншим. Це </a:t>
            </a:r>
            <a:r>
              <a:rPr lang="uk-UA" b="1" dirty="0" smtClean="0"/>
              <a:t>конкуренція вилученням.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112568"/>
          </a:xfrm>
        </p:spPr>
        <p:txBody>
          <a:bodyPr/>
          <a:lstStyle/>
          <a:p>
            <a:r>
              <a:rPr lang="uk-UA" sz="2400" dirty="0" smtClean="0"/>
              <a:t>Частим наслідком міжвидової конкуренції є </a:t>
            </a:r>
            <a:r>
              <a:rPr lang="uk-UA" sz="2400" b="1" dirty="0" smtClean="0"/>
              <a:t>поділ місць оселення </a:t>
            </a:r>
            <a:r>
              <a:rPr lang="uk-UA" sz="2400" dirty="0" smtClean="0"/>
              <a:t>або </a:t>
            </a:r>
            <a:r>
              <a:rPr lang="uk-UA" sz="2400" b="1" dirty="0" smtClean="0"/>
              <a:t>сепарація ніш </a:t>
            </a:r>
            <a:r>
              <a:rPr lang="uk-UA" sz="2400" dirty="0" smtClean="0"/>
              <a:t>окремих видів в </a:t>
            </a:r>
            <a:r>
              <a:rPr lang="uk-UA" sz="2400" dirty="0" err="1" smtClean="0"/>
              <a:t>інфраугрупованні</a:t>
            </a:r>
            <a:r>
              <a:rPr lang="uk-UA" sz="2400" dirty="0" smtClean="0"/>
              <a:t>.</a:t>
            </a:r>
          </a:p>
          <a:p>
            <a:r>
              <a:rPr lang="uk-UA" sz="2400" dirty="0" smtClean="0"/>
              <a:t>Існують деякі відмінність таких понять як "ніша" і "місце </a:t>
            </a:r>
            <a:r>
              <a:rPr lang="uk-UA" sz="2400" dirty="0" err="1" smtClean="0"/>
              <a:t>оселення“</a:t>
            </a:r>
            <a:r>
              <a:rPr lang="uk-UA" sz="2400" dirty="0" smtClean="0"/>
              <a:t>:</a:t>
            </a:r>
          </a:p>
          <a:p>
            <a:pPr marL="636588" indent="-282575">
              <a:buFont typeface="Wingdings" pitchFamily="2" charset="2"/>
              <a:buChar char="Ø"/>
            </a:pPr>
            <a:r>
              <a:rPr lang="uk-UA" sz="2400" dirty="0" smtClean="0"/>
              <a:t>Поняття </a:t>
            </a:r>
            <a:r>
              <a:rPr lang="uk-UA" sz="2400" b="1" dirty="0" smtClean="0"/>
              <a:t>екологічна ніша </a:t>
            </a:r>
            <a:r>
              <a:rPr lang="uk-UA" sz="2400" dirty="0" smtClean="0"/>
              <a:t>поєднує елементи простору, який займає вид паразита, і трофічних умов, які там панують. </a:t>
            </a:r>
          </a:p>
          <a:p>
            <a:pPr marL="636588" indent="-282575">
              <a:buFont typeface="Wingdings" pitchFamily="2" charset="2"/>
              <a:buChar char="Ø"/>
            </a:pPr>
            <a:r>
              <a:rPr lang="uk-UA" sz="2400" dirty="0" smtClean="0"/>
              <a:t>Поняття </a:t>
            </a:r>
            <a:r>
              <a:rPr lang="uk-UA" sz="2400" b="1" dirty="0" smtClean="0"/>
              <a:t>"місце оселення" </a:t>
            </a:r>
            <a:r>
              <a:rPr lang="uk-UA" sz="2400" dirty="0" smtClean="0"/>
              <a:t>стосується власне тільки місця оселення. Ми вже згадували про "гільдії" або групи паразитів, які мають подібні потреби у живленні. Така гільдія також може займати особливе "</a:t>
            </a:r>
            <a:r>
              <a:rPr lang="uk-UA" sz="2400" dirty="0" err="1" smtClean="0"/>
              <a:t>мікромісце</a:t>
            </a:r>
            <a:r>
              <a:rPr lang="uk-UA" sz="2400" dirty="0" smtClean="0"/>
              <a:t> оселення", а радше особливу нішу в місці оселення.</a:t>
            </a:r>
            <a:endParaRPr lang="ru-RU" sz="2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uk-UA" dirty="0" smtClean="0"/>
              <a:t>Взаємодіючі угруповання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3714744" cy="4868874"/>
          </a:xfrm>
        </p:spPr>
        <p:txBody>
          <a:bodyPr/>
          <a:lstStyle/>
          <a:p>
            <a:r>
              <a:rPr lang="uk-UA" sz="3200" dirty="0" smtClean="0"/>
              <a:t>Зміна </a:t>
            </a:r>
            <a:r>
              <a:rPr lang="uk-UA" sz="3200" dirty="0" err="1" smtClean="0"/>
              <a:t>мікросере-довища</a:t>
            </a:r>
            <a:r>
              <a:rPr lang="uk-UA" sz="3200" dirty="0" smtClean="0"/>
              <a:t> на зябрах сингіля </a:t>
            </a:r>
            <a:r>
              <a:rPr lang="uk-UA" sz="3200" dirty="0" err="1" smtClean="0"/>
              <a:t>моногенетичними</a:t>
            </a:r>
            <a:r>
              <a:rPr lang="uk-UA" sz="3200" dirty="0" smtClean="0"/>
              <a:t> сисунами </a:t>
            </a:r>
            <a:endParaRPr lang="ru-RU" sz="3200" dirty="0"/>
          </a:p>
        </p:txBody>
      </p:sp>
      <p:pic>
        <p:nvPicPr>
          <p:cNvPr id="94210" name="Picture 2" descr="C:\Users\vosa\Documents\SVL\lr osn parazitologi\L-vanbenedenii+L-szida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0"/>
            <a:ext cx="5572132" cy="6704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dirty="0" smtClean="0"/>
              <a:t>Чи може і якою саме мірою популяція або угруповання паразитів мати регуляційне значення стосовно популяції хазяїна?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/>
          <a:lstStyle/>
          <a:p>
            <a:r>
              <a:rPr lang="uk-UA" sz="2400" dirty="0" smtClean="0"/>
              <a:t>Поширеною є думка щодо нешкідливості паразита для хазяїна у </a:t>
            </a:r>
            <a:r>
              <a:rPr lang="uk-UA" sz="2400" dirty="0" err="1" smtClean="0"/>
              <a:t>філогенетично</a:t>
            </a:r>
            <a:r>
              <a:rPr lang="uk-UA" sz="2400" dirty="0" smtClean="0"/>
              <a:t> старих системах, в природних умовах більшість заражених тварин не виказує чітких хворобливих проявів. </a:t>
            </a:r>
          </a:p>
          <a:p>
            <a:r>
              <a:rPr lang="uk-UA" sz="2400" dirty="0" smtClean="0"/>
              <a:t>Але, цей стан рівноваги у певному сенсі уявний, виживають тільки слабко заражені особини, натомість велика кількість паразитів убиває хазяїна. </a:t>
            </a:r>
          </a:p>
          <a:p>
            <a:r>
              <a:rPr lang="uk-UA" sz="2400" dirty="0" smtClean="0"/>
              <a:t>Іншим способом регулювання чисельності популяції хазяїна є непряме спричинення смерті хазяїна через ослаблення його кондиції (це призводить до того, що він стає найлегшою здобиччю для хижаків) або через зниження його плодючості.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85728"/>
            <a:ext cx="8715436" cy="6286544"/>
          </a:xfrm>
        </p:spPr>
        <p:txBody>
          <a:bodyPr/>
          <a:lstStyle/>
          <a:p>
            <a:r>
              <a:rPr lang="uk-UA" sz="3000" dirty="0" smtClean="0"/>
              <a:t>Спричинена паразитами смертність хазяїв може бути </a:t>
            </a:r>
            <a:r>
              <a:rPr lang="uk-UA" sz="3000" b="1" dirty="0" smtClean="0"/>
              <a:t>компенсаційною </a:t>
            </a:r>
            <a:r>
              <a:rPr lang="uk-UA" sz="3000" dirty="0" smtClean="0"/>
              <a:t>або</a:t>
            </a:r>
            <a:r>
              <a:rPr lang="uk-UA" sz="3000" b="1" dirty="0" smtClean="0"/>
              <a:t> додатковою</a:t>
            </a:r>
            <a:r>
              <a:rPr lang="uk-UA" sz="3000" dirty="0" smtClean="0"/>
              <a:t>. </a:t>
            </a:r>
          </a:p>
          <a:p>
            <a:r>
              <a:rPr lang="uk-UA" sz="2400" dirty="0" smtClean="0"/>
              <a:t>Під </a:t>
            </a:r>
            <a:r>
              <a:rPr lang="uk-UA" sz="2400" b="1" dirty="0" smtClean="0"/>
              <a:t>компенсаційною смертністю </a:t>
            </a:r>
            <a:r>
              <a:rPr lang="uk-UA" sz="2400" dirty="0" smtClean="0"/>
              <a:t>розуміють випадки, коли заражена особина хазяїна в певному сенсі "зайняла місце" іншої особини, яка була б усунута з популяції, наприклад хижаком, незалежно від того чи була вона заражена, чи ні. Факт "наявності зараження" не збільшує в цьому разі смертності в популяції хазяїна, а тільки спрямовує її. </a:t>
            </a:r>
          </a:p>
          <a:p>
            <a:r>
              <a:rPr lang="uk-UA" sz="2400" dirty="0" smtClean="0"/>
              <a:t>Під поняттям </a:t>
            </a:r>
            <a:r>
              <a:rPr lang="uk-UA" sz="2400" b="1" dirty="0" smtClean="0"/>
              <a:t>додаткової смертності </a:t>
            </a:r>
            <a:r>
              <a:rPr lang="uk-UA" sz="2400" dirty="0" smtClean="0"/>
              <a:t>розуміють ситуацію, що стосується особин, які інакше не були б еліміновані з популяції. Так стається, наприклад, у разі паразитарних епідемій, що викошують популяції хазяїв. У такому випадку смертність, спричинена паразитами, додається до інших причин смертності в популяції.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9001156" cy="1143000"/>
          </a:xfrm>
        </p:spPr>
        <p:txBody>
          <a:bodyPr/>
          <a:lstStyle/>
          <a:p>
            <a:pPr algn="l"/>
            <a:r>
              <a:rPr lang="uk-UA" sz="2400" dirty="0" smtClean="0"/>
              <a:t>Дослідження типів </a:t>
            </a:r>
            <a:r>
              <a:rPr lang="uk-UA" sz="2400" b="1" dirty="0" smtClean="0"/>
              <a:t>смертності</a:t>
            </a:r>
            <a:r>
              <a:rPr lang="uk-UA" sz="2400" dirty="0" smtClean="0"/>
              <a:t> на прикладі </a:t>
            </a:r>
            <a:r>
              <a:rPr lang="uk-UA" sz="2400" i="1" u="sng" dirty="0" smtClean="0"/>
              <a:t>снігових баранів </a:t>
            </a:r>
            <a:r>
              <a:rPr lang="uk-UA" sz="2400" dirty="0" smtClean="0"/>
              <a:t>заражених </a:t>
            </a:r>
            <a:r>
              <a:rPr lang="uk-UA" sz="2400" i="1" u="sng" dirty="0" smtClean="0"/>
              <a:t>нематодами </a:t>
            </a:r>
            <a:r>
              <a:rPr lang="en-US" sz="2400" i="1" u="sng" dirty="0" err="1" smtClean="0"/>
              <a:t>Protostrongylidae</a:t>
            </a:r>
            <a:r>
              <a:rPr lang="ru-RU" sz="2400" dirty="0" smtClean="0"/>
              <a:t>, </a:t>
            </a:r>
            <a:r>
              <a:rPr lang="uk-UA" sz="2400" dirty="0" smtClean="0"/>
              <a:t>які знищують тканини легень, призводять до значного ослаблення хазяїв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000240"/>
            <a:ext cx="9144000" cy="4857760"/>
          </a:xfrm>
        </p:spPr>
        <p:txBody>
          <a:bodyPr/>
          <a:lstStyle/>
          <a:p>
            <a:pPr lvl="0"/>
            <a:r>
              <a:rPr lang="uk-UA" sz="2300" dirty="0" smtClean="0"/>
              <a:t>вовки нападають на баранів і гонять їх; здобиччю стають переважно дуже заражені особини, ослаблені паразитами; в такий спосіб вовки регулюють передусім чисельність популяції круглих </a:t>
            </a:r>
            <a:r>
              <a:rPr lang="uk-UA" sz="2300" dirty="0" err="1" smtClean="0"/>
              <a:t>червів</a:t>
            </a:r>
            <a:r>
              <a:rPr lang="uk-UA" sz="2300" dirty="0" smtClean="0"/>
              <a:t> (виловлюючи найбільш заражених), а не чисельність баранів (бо якби не зловили зараженого барана, то вполювали б іншого); за діяльності вовків смертність хазяїв, спричинена паразитами, є </a:t>
            </a:r>
            <a:r>
              <a:rPr lang="uk-UA" sz="2300" b="1" dirty="0" smtClean="0"/>
              <a:t>компенсаційною</a:t>
            </a:r>
            <a:r>
              <a:rPr lang="uk-UA" sz="2300" dirty="0" smtClean="0"/>
              <a:t>;</a:t>
            </a:r>
            <a:endParaRPr lang="ru-RU" sz="2300" dirty="0" smtClean="0"/>
          </a:p>
          <a:p>
            <a:pPr lvl="0"/>
            <a:r>
              <a:rPr lang="uk-UA" sz="2300" dirty="0" smtClean="0"/>
              <a:t>пуми полюють на баранів із засідки, їх здобиччю стають як заражені, так і здорові особини, отже, вони не регулюють чисельність популяції нематод; однак численні паразити можуть спричинювати смерть деяких баранів або знижувати їх плодючість; за "діяльності пум" смертність хазяїв, зумовлена паразитами, є </a:t>
            </a:r>
            <a:r>
              <a:rPr lang="uk-UA" sz="2300" b="1" dirty="0" smtClean="0"/>
              <a:t>додатковою</a:t>
            </a:r>
            <a:r>
              <a:rPr lang="uk-UA" sz="2300" dirty="0" smtClean="0"/>
              <a:t>.</a:t>
            </a:r>
            <a:endParaRPr lang="ru-RU" sz="2300" dirty="0" smtClean="0"/>
          </a:p>
          <a:p>
            <a:endParaRPr lang="ru-RU" sz="23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500174"/>
            <a:ext cx="6182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НА БАРАНІВ ПОЛЮЮТЬ ВОВКИ І ПУМИ: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 noChangeArrowheads="1"/>
          </p:cNvPicPr>
          <p:nvPr/>
        </p:nvPicPr>
        <p:blipFill>
          <a:blip r:embed="rId2" cstate="print"/>
          <a:srcRect l="15805" r="12378"/>
          <a:stretch>
            <a:fillRect/>
          </a:stretch>
        </p:blipFill>
        <p:spPr bwMode="auto">
          <a:xfrm>
            <a:off x="0" y="1230313"/>
            <a:ext cx="9144000" cy="562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7325"/>
            <a:ext cx="9144000" cy="1081088"/>
          </a:xfrm>
        </p:spPr>
        <p:txBody>
          <a:bodyPr/>
          <a:lstStyle/>
          <a:p>
            <a:pPr eaLnBrk="1" hangingPunct="1"/>
            <a:r>
              <a:rPr lang="uk-UA" altLang="zh-CN" sz="2400" smtClean="0"/>
              <a:t>Екологічні зв'язки між черговими інфрапопуляціями в голоксенному циклі розвитку </a:t>
            </a:r>
            <a:r>
              <a:rPr lang="en-US" altLang="zh-CN" sz="2400" i="1" smtClean="0">
                <a:ea typeface="宋体" charset="-122"/>
              </a:rPr>
              <a:t>Ascaris suum</a:t>
            </a:r>
            <a:r>
              <a:rPr lang="es-ES" altLang="zh-CN" sz="2400" smtClean="0">
                <a:ea typeface="宋体" charset="-122"/>
              </a:rPr>
              <a:t> </a:t>
            </a:r>
            <a:r>
              <a:rPr lang="uk-UA" altLang="zh-CN" sz="2400" smtClean="0"/>
              <a:t>паразита свиней</a:t>
            </a:r>
            <a:r>
              <a:rPr lang="uk-UA" altLang="zh-CN" sz="2800" smtClean="0"/>
              <a:t> </a:t>
            </a:r>
            <a:endParaRPr lang="es-E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Математичне моделювання системи паразит-хазяїн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510"/>
          </a:xfrm>
        </p:spPr>
        <p:txBody>
          <a:bodyPr/>
          <a:lstStyle/>
          <a:p>
            <a:r>
              <a:rPr lang="uk-UA" sz="2000" dirty="0" smtClean="0"/>
              <a:t>Із залученням математичного моделювання за допомогою відповідної системи рівнянь можна відобразити процеси, які відбуваються в популяції паразита і хазяїна, а також залежності і взаємовідношення цих процесів. Математичними рівняннями можна описувати тип розподілу паразита в популяції хазяїна, тип росту популяції, коливання динаміки чисельності та ін. </a:t>
            </a:r>
          </a:p>
          <a:p>
            <a:r>
              <a:rPr lang="uk-UA" sz="2000" dirty="0" smtClean="0"/>
              <a:t>У запровадженні моделювання до паразитологічних наук особливою є заслуга Г.Д. </a:t>
            </a:r>
            <a:r>
              <a:rPr lang="uk-UA" sz="2000" dirty="0" err="1" smtClean="0"/>
              <a:t>Крофтона</a:t>
            </a:r>
            <a:r>
              <a:rPr lang="uk-UA" sz="2000" dirty="0" smtClean="0"/>
              <a:t> </a:t>
            </a:r>
            <a:r>
              <a:rPr lang="ru-RU" sz="2000" dirty="0" smtClean="0"/>
              <a:t>(</a:t>
            </a:r>
            <a:r>
              <a:rPr lang="en-US" sz="2000" dirty="0" smtClean="0"/>
              <a:t>Crofton</a:t>
            </a:r>
            <a:r>
              <a:rPr lang="ru-RU" sz="2000" dirty="0" smtClean="0"/>
              <a:t>, 1971</a:t>
            </a:r>
            <a:r>
              <a:rPr lang="en-US" sz="2000" dirty="0" smtClean="0"/>
              <a:t>a</a:t>
            </a:r>
            <a:r>
              <a:rPr lang="ru-RU" sz="2000" dirty="0" smtClean="0"/>
              <a:t>,</a:t>
            </a:r>
            <a:r>
              <a:rPr lang="en-US" sz="2000" dirty="0" smtClean="0"/>
              <a:t>b</a:t>
            </a:r>
            <a:r>
              <a:rPr lang="ru-RU" sz="2000" dirty="0" smtClean="0"/>
              <a:t>), </a:t>
            </a:r>
            <a:r>
              <a:rPr lang="uk-UA" sz="2000" dirty="0" smtClean="0"/>
              <a:t>який побудував першу детерміністичну модель системи </a:t>
            </a:r>
            <a:r>
              <a:rPr lang="uk-UA" sz="2000" dirty="0" err="1" smtClean="0"/>
              <a:t>паразит—хазяїн</a:t>
            </a:r>
            <a:r>
              <a:rPr lang="uk-UA" sz="2000" dirty="0" smtClean="0"/>
              <a:t>. Ця модель, як і кожна детерміністична, не містила елементів випадку і тому давала образ, наближений до реального лише у вузькому інтервалі вибраних параметрів.</a:t>
            </a:r>
          </a:p>
          <a:p>
            <a:r>
              <a:rPr lang="en-US" sz="2000" dirty="0" smtClean="0"/>
              <a:t>P</a:t>
            </a:r>
            <a:r>
              <a:rPr lang="ru-RU" sz="2000" dirty="0" smtClean="0"/>
              <a:t>.</a:t>
            </a:r>
            <a:r>
              <a:rPr lang="en-US" sz="2000" dirty="0" smtClean="0"/>
              <a:t>M</a:t>
            </a:r>
            <a:r>
              <a:rPr lang="ru-RU" sz="2000" dirty="0" smtClean="0"/>
              <a:t>. </a:t>
            </a:r>
            <a:r>
              <a:rPr lang="uk-UA" sz="2000" dirty="0" smtClean="0"/>
              <a:t>Андерсон і </a:t>
            </a:r>
            <a:r>
              <a:rPr lang="en-US" sz="2000" dirty="0" smtClean="0"/>
              <a:t>P</a:t>
            </a:r>
            <a:r>
              <a:rPr lang="ru-RU" sz="2000" dirty="0" smtClean="0"/>
              <a:t>.</a:t>
            </a:r>
            <a:r>
              <a:rPr lang="en-US" sz="2000" dirty="0" smtClean="0"/>
              <a:t>M</a:t>
            </a:r>
            <a:r>
              <a:rPr lang="ru-RU" sz="2000" dirty="0" smtClean="0"/>
              <a:t>. </a:t>
            </a:r>
            <a:r>
              <a:rPr lang="uk-UA" sz="2000" dirty="0" err="1" smtClean="0"/>
              <a:t>Мей</a:t>
            </a:r>
            <a:r>
              <a:rPr lang="uk-UA" sz="2000" dirty="0" smtClean="0"/>
              <a:t>. (</a:t>
            </a:r>
            <a:r>
              <a:rPr lang="en-US" sz="2000" dirty="0" smtClean="0"/>
              <a:t>Anderson</a:t>
            </a:r>
            <a:r>
              <a:rPr lang="uk-UA" sz="2000" dirty="0" smtClean="0"/>
              <a:t>, 1976; </a:t>
            </a:r>
            <a:r>
              <a:rPr lang="en-US" sz="2000" dirty="0" smtClean="0"/>
              <a:t>May</a:t>
            </a:r>
            <a:r>
              <a:rPr lang="uk-UA" sz="2000" dirty="0" smtClean="0"/>
              <a:t>, 1977; </a:t>
            </a:r>
            <a:r>
              <a:rPr lang="en-US" sz="2000" dirty="0" smtClean="0"/>
              <a:t>Anderson</a:t>
            </a:r>
            <a:r>
              <a:rPr lang="uk-UA" sz="2000" dirty="0" smtClean="0"/>
              <a:t>, </a:t>
            </a:r>
            <a:r>
              <a:rPr lang="en-US" sz="2000" dirty="0" smtClean="0"/>
              <a:t>May</a:t>
            </a:r>
            <a:r>
              <a:rPr lang="uk-UA" sz="2000" dirty="0" smtClean="0"/>
              <a:t>, 1978</a:t>
            </a:r>
            <a:r>
              <a:rPr lang="en-US" sz="2000" dirty="0" smtClean="0"/>
              <a:t>a</a:t>
            </a:r>
            <a:r>
              <a:rPr lang="uk-UA" sz="2000" dirty="0" smtClean="0"/>
              <a:t>,</a:t>
            </a:r>
            <a:r>
              <a:rPr lang="en-US" sz="2000" dirty="0" smtClean="0"/>
              <a:t>b</a:t>
            </a:r>
            <a:r>
              <a:rPr lang="uk-UA" sz="2000" dirty="0" smtClean="0"/>
              <a:t>), коли вони запропонували свою основну стохастичну модель, яка містила випадкові змінні й елементи правдоподібності.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928670"/>
            <a:ext cx="8229600" cy="4525963"/>
          </a:xfrm>
        </p:spPr>
        <p:txBody>
          <a:bodyPr/>
          <a:lstStyle/>
          <a:p>
            <a:r>
              <a:rPr lang="uk-UA" dirty="0" smtClean="0"/>
              <a:t>Згідно з </a:t>
            </a:r>
            <a:r>
              <a:rPr lang="en-US" dirty="0" smtClean="0"/>
              <a:t>P</a:t>
            </a:r>
            <a:r>
              <a:rPr lang="uk-UA" dirty="0" smtClean="0"/>
              <a:t>.</a:t>
            </a:r>
            <a:r>
              <a:rPr lang="en-US" dirty="0" smtClean="0"/>
              <a:t>M</a:t>
            </a:r>
            <a:r>
              <a:rPr lang="uk-UA" dirty="0" smtClean="0"/>
              <a:t>. Андерсоном (</a:t>
            </a:r>
            <a:r>
              <a:rPr lang="en-US" dirty="0" smtClean="0"/>
              <a:t>Anderson</a:t>
            </a:r>
            <a:r>
              <a:rPr lang="uk-UA" dirty="0" smtClean="0"/>
              <a:t>, 1976), основними параметрами популяційних процесів у паразитів є показники народжуваності, смертності, еміграції (до чергових середовищ) та еміграції (з чергових середовищ). У багатокомпонентних циклах розвитку паразитів ці показники є різними для різних </a:t>
            </a:r>
            <a:r>
              <a:rPr lang="uk-UA" dirty="0" err="1" smtClean="0"/>
              <a:t>інфрапопуляцій</a:t>
            </a:r>
            <a:r>
              <a:rPr lang="uk-UA" dirty="0" smtClean="0"/>
              <a:t> і залежать від біотичних та абіотичних чинників.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uk-UA" sz="4000" dirty="0" smtClean="0"/>
              <a:t>Приклад застосування моделей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857232"/>
            <a:ext cx="8786874" cy="5500726"/>
          </a:xfrm>
        </p:spPr>
        <p:txBody>
          <a:bodyPr/>
          <a:lstStyle/>
          <a:p>
            <a:r>
              <a:rPr lang="uk-UA" sz="2400" dirty="0" smtClean="0"/>
              <a:t>С. </a:t>
            </a:r>
            <a:r>
              <a:rPr lang="uk-UA" sz="2400" dirty="0" err="1" smtClean="0"/>
              <a:t>Моран</a:t>
            </a:r>
            <a:r>
              <a:rPr lang="uk-UA" sz="2400" dirty="0" smtClean="0"/>
              <a:t> та ін. </a:t>
            </a:r>
            <a:r>
              <a:rPr lang="es-ES" sz="2400" dirty="0" smtClean="0"/>
              <a:t>(</a:t>
            </a:r>
            <a:r>
              <a:rPr lang="uk-UA" sz="2400" dirty="0" smtClean="0"/>
              <a:t>1995) побудували математичну модель двох видів стьожкових </a:t>
            </a:r>
            <a:r>
              <a:rPr lang="uk-UA" sz="2400" dirty="0" err="1" smtClean="0"/>
              <a:t>червів</a:t>
            </a:r>
            <a:r>
              <a:rPr lang="uk-UA" sz="2400" dirty="0" smtClean="0"/>
              <a:t> роду </a:t>
            </a:r>
            <a:r>
              <a:rPr lang="es-ES" sz="2400" i="1" dirty="0" smtClean="0"/>
              <a:t>Bothriocephalus </a:t>
            </a:r>
            <a:r>
              <a:rPr lang="uk-UA" sz="2400" i="1" dirty="0" smtClean="0"/>
              <a:t>(В. </a:t>
            </a:r>
            <a:r>
              <a:rPr lang="es-ES" sz="2400" i="1" dirty="0" smtClean="0"/>
              <a:t>gregarius </a:t>
            </a:r>
            <a:r>
              <a:rPr lang="uk-UA" sz="2400" dirty="0" smtClean="0"/>
              <a:t>і </a:t>
            </a:r>
            <a:r>
              <a:rPr lang="uk-UA" sz="2400" i="1" dirty="0" smtClean="0"/>
              <a:t>В. </a:t>
            </a:r>
            <a:r>
              <a:rPr lang="es-ES" sz="2400" i="1" dirty="0" smtClean="0"/>
              <a:t>barbatus), </a:t>
            </a:r>
            <a:r>
              <a:rPr lang="uk-UA" sz="2400" dirty="0" smtClean="0"/>
              <a:t>які паразитують у камбали, де було враховано кількість хазяїв у життєвому циклі паразита і тривалість життя цих хазяїв. </a:t>
            </a:r>
          </a:p>
          <a:p>
            <a:r>
              <a:rPr lang="uk-UA" sz="2400" dirty="0" smtClean="0"/>
              <a:t>На підставі запропонованої моделі вони показали, що включення </a:t>
            </a:r>
            <a:r>
              <a:rPr lang="uk-UA" sz="2400" dirty="0" err="1" smtClean="0"/>
              <a:t>паратенічного</a:t>
            </a:r>
            <a:r>
              <a:rPr lang="uk-UA" sz="2400" dirty="0" smtClean="0"/>
              <a:t> хазяїна — малої риби бичка до циклу </a:t>
            </a:r>
            <a:r>
              <a:rPr lang="uk-UA" sz="2400" i="1" dirty="0" smtClean="0"/>
              <a:t>В. </a:t>
            </a:r>
            <a:r>
              <a:rPr lang="en-US" sz="2400" i="1" dirty="0" err="1" smtClean="0"/>
              <a:t>gregarius</a:t>
            </a:r>
            <a:r>
              <a:rPr lang="en-US" sz="2400" i="1" dirty="0" smtClean="0"/>
              <a:t> </a:t>
            </a:r>
            <a:r>
              <a:rPr lang="uk-UA" sz="2400" dirty="0" smtClean="0"/>
              <a:t>значно підвищує ймовірність зараження остаточного хазяїна — морської камбали порівняно з циклом </a:t>
            </a:r>
            <a:r>
              <a:rPr lang="uk-UA" sz="2400" i="1" dirty="0" smtClean="0"/>
              <a:t>В. </a:t>
            </a:r>
            <a:r>
              <a:rPr lang="en-US" sz="2400" i="1" dirty="0" err="1" smtClean="0"/>
              <a:t>barbatus</a:t>
            </a:r>
            <a:r>
              <a:rPr lang="uk-UA" sz="2400" i="1" dirty="0" smtClean="0"/>
              <a:t>, </a:t>
            </a:r>
            <a:r>
              <a:rPr lang="uk-UA" sz="2400" dirty="0" smtClean="0"/>
              <a:t>який не має </a:t>
            </a:r>
            <a:r>
              <a:rPr lang="uk-UA" sz="2400" dirty="0" err="1" smtClean="0"/>
              <a:t>паратенічного</a:t>
            </a:r>
            <a:r>
              <a:rPr lang="uk-UA" sz="2400" dirty="0" smtClean="0"/>
              <a:t> хазяїна. </a:t>
            </a:r>
          </a:p>
          <a:p>
            <a:r>
              <a:rPr lang="uk-UA" sz="2400" dirty="0" smtClean="0"/>
              <a:t>Натомість "в інтереси" цього стьожкового черва не входило еволюційне селекціонування в тілі бичка, тому що вік цієї риби дуже короткий, а це скорочувало б тривалість життя паразита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 cstate="print"/>
          <a:srcRect r="1962" b="4019"/>
          <a:stretch>
            <a:fillRect/>
          </a:stretch>
        </p:blipFill>
        <p:spPr bwMode="auto">
          <a:xfrm>
            <a:off x="0" y="1006475"/>
            <a:ext cx="9144000" cy="587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44450"/>
            <a:ext cx="9144000" cy="1081088"/>
          </a:xfrm>
        </p:spPr>
        <p:txBody>
          <a:bodyPr/>
          <a:lstStyle/>
          <a:p>
            <a:pPr eaLnBrk="1" hangingPunct="1"/>
            <a:r>
              <a:rPr lang="uk-UA" altLang="zh-CN" sz="2800" smtClean="0"/>
              <a:t>Екологічні зв'язки між почерговими інфрапопуляціями в гетероксенному циклі розвитку сисуна роду </a:t>
            </a:r>
            <a:r>
              <a:rPr lang="es-ES" altLang="zh-CN" sz="2800" i="1" smtClean="0">
                <a:ea typeface="宋体" charset="-122"/>
              </a:rPr>
              <a:t>Strigea</a:t>
            </a:r>
            <a:r>
              <a:rPr lang="es-ES" altLang="zh-CN" sz="2800" smtClean="0">
                <a:ea typeface="宋体" charset="-122"/>
              </a:rPr>
              <a:t> </a:t>
            </a:r>
            <a:endParaRPr lang="es-E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Guild Zan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613"/>
            <a:ext cx="9144000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15888"/>
            <a:ext cx="9144000" cy="647700"/>
          </a:xfrm>
        </p:spPr>
        <p:txBody>
          <a:bodyPr/>
          <a:lstStyle/>
          <a:p>
            <a:pPr eaLnBrk="1" hangingPunct="1"/>
            <a:r>
              <a:rPr lang="uk-UA" altLang="zh-CN" sz="2800" smtClean="0"/>
              <a:t>Класифікація паразитарних угруповань</a:t>
            </a:r>
            <a:r>
              <a:rPr lang="es-ES" altLang="zh-CN" sz="2800" smtClean="0">
                <a:ea typeface="宋体" charset="-122"/>
              </a:rPr>
              <a:t> </a:t>
            </a:r>
            <a:endParaRPr lang="es-E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4000" smtClean="0"/>
              <a:t>Категорії популяцій і угруповань та їх розчленовання</a:t>
            </a:r>
            <a:endParaRPr lang="es-ES" sz="400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1571625"/>
          <a:ext cx="9144000" cy="507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488"/>
                <a:gridCol w="3286148"/>
                <a:gridCol w="3000364"/>
              </a:tblGrid>
              <a:tr h="733191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Один вид</a:t>
                      </a:r>
                      <a:endParaRPr lang="ru-RU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Кілька видів</a:t>
                      </a:r>
                      <a:endParaRPr lang="ru-RU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Розчленування</a:t>
                      </a:r>
                      <a:endParaRPr lang="ru-RU" sz="2800" dirty="0"/>
                    </a:p>
                  </a:txBody>
                  <a:tcPr anchor="ctr"/>
                </a:tc>
              </a:tr>
              <a:tr h="1265508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err="1" smtClean="0"/>
                        <a:t>Супрапопуляція</a:t>
                      </a:r>
                      <a:endParaRPr lang="ru-RU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 Угруповання збірні</a:t>
                      </a:r>
                      <a:endParaRPr lang="ru-RU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У біоценозі</a:t>
                      </a:r>
                      <a:endParaRPr lang="ru-RU" sz="2800" dirty="0"/>
                    </a:p>
                  </a:txBody>
                  <a:tcPr anchor="ctr"/>
                </a:tc>
              </a:tr>
              <a:tr h="1807868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err="1" smtClean="0"/>
                        <a:t>Метапопуляція</a:t>
                      </a:r>
                      <a:endParaRPr lang="ru-RU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Угруповання багатокомпонентні</a:t>
                      </a:r>
                      <a:endParaRPr lang="ru-RU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У виді хазяїна</a:t>
                      </a:r>
                      <a:endParaRPr lang="ru-RU" sz="2800" dirty="0"/>
                    </a:p>
                  </a:txBody>
                  <a:tcPr anchor="ctr"/>
                </a:tc>
              </a:tr>
              <a:tr h="1265508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err="1" smtClean="0"/>
                        <a:t>Інфрапопуляція</a:t>
                      </a:r>
                      <a:endParaRPr lang="ru-RU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err="1" smtClean="0"/>
                        <a:t>Інфраугруповання</a:t>
                      </a:r>
                      <a:endParaRPr lang="ru-RU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 В особині (або органі) хазяїна</a:t>
                      </a:r>
                      <a:endParaRPr lang="ru-RU" sz="280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72"/>
          </a:xfrm>
        </p:spPr>
        <p:txBody>
          <a:bodyPr/>
          <a:lstStyle/>
          <a:p>
            <a:r>
              <a:rPr lang="uk-UA" altLang="zh-CN" sz="3200" b="1" dirty="0" smtClean="0"/>
              <a:t>СТРУКТУРА ПАРАЗИТИЧНИХ УГРУПОВАНЬ</a:t>
            </a:r>
            <a:r>
              <a:rPr lang="es-ES" altLang="zh-CN" sz="3200" b="1" dirty="0" smtClean="0">
                <a:ea typeface="宋体" charset="-122"/>
              </a:rPr>
              <a:t> 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071546"/>
            <a:ext cx="8229600" cy="5786454"/>
          </a:xfrm>
        </p:spPr>
        <p:txBody>
          <a:bodyPr/>
          <a:lstStyle/>
          <a:p>
            <a:r>
              <a:rPr lang="uk-UA" sz="2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кожному органі хазяїна створюються відмінні умови, які уможливлюють оселення тільки певних видів паразитів. Така виділена територія в організмі хазяїна визначається як </a:t>
            </a:r>
            <a:r>
              <a:rPr lang="uk-UA" sz="26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місце оселення </a:t>
            </a:r>
            <a:r>
              <a:rPr lang="uk-UA" sz="2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паразитів, або їх </a:t>
            </a:r>
            <a:r>
              <a:rPr lang="uk-UA" sz="2600" b="1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мікробіотоп</a:t>
            </a:r>
            <a:r>
              <a:rPr lang="uk-UA" sz="26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2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(який інколи називають </a:t>
            </a:r>
            <a:r>
              <a:rPr lang="uk-UA" sz="26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середовищем І порядку</a:t>
            </a:r>
            <a:r>
              <a:rPr lang="en-US" sz="26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uk-UA" sz="2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на відміну від </a:t>
            </a:r>
            <a:r>
              <a:rPr lang="uk-UA" sz="2600" b="1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макробіотопу</a:t>
            </a:r>
            <a:r>
              <a:rPr lang="en-US" sz="26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uk-UA" sz="26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середовища </a:t>
            </a:r>
            <a:r>
              <a:rPr lang="en-US" sz="26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II</a:t>
            </a:r>
            <a:r>
              <a:rPr lang="uk-UA" sz="26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порядку</a:t>
            </a:r>
            <a:r>
              <a:rPr lang="en-US" sz="26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uk-UA" sz="26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uk-UA" sz="2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яке окреслює середовище життя хазяїна. </a:t>
            </a:r>
            <a:endParaRPr lang="en-US" sz="2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2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Більшість паразитів виявляє чітку вибірковість стосовно середовища оселення.</a:t>
            </a:r>
            <a:r>
              <a:rPr lang="en-US" sz="2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2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Інколи місце локалізації окремих </a:t>
            </a:r>
            <a:r>
              <a:rPr lang="uk-UA" sz="26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інфрапопуляцій</a:t>
            </a:r>
            <a:r>
              <a:rPr lang="uk-UA" sz="2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обмежується лише певними частинами органа, наприклад певними частинками травного каналу</a:t>
            </a:r>
            <a:endParaRPr lang="ru-RU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5676900" y="260350"/>
            <a:ext cx="3467100" cy="3730625"/>
          </a:xfrm>
        </p:spPr>
        <p:txBody>
          <a:bodyPr/>
          <a:lstStyle/>
          <a:p>
            <a:pPr eaLnBrk="1" hangingPunct="1"/>
            <a:r>
              <a:rPr lang="uk-UA" sz="2800" dirty="0" smtClean="0"/>
              <a:t>Розміщення восьми видів стьожкових </a:t>
            </a:r>
            <a:r>
              <a:rPr lang="uk-UA" sz="2800" dirty="0" err="1" smtClean="0"/>
              <a:t>червів</a:t>
            </a:r>
            <a:r>
              <a:rPr lang="uk-UA" sz="2800" dirty="0" smtClean="0"/>
              <a:t> родини </a:t>
            </a:r>
            <a:r>
              <a:rPr lang="en-US" sz="2800" dirty="0" err="1" smtClean="0"/>
              <a:t>Hymenolepididae</a:t>
            </a:r>
            <a:r>
              <a:rPr lang="en-US" sz="2800" dirty="0" smtClean="0"/>
              <a:t> </a:t>
            </a:r>
            <a:r>
              <a:rPr lang="uk-UA" sz="2800" dirty="0" smtClean="0"/>
              <a:t>у травному каналі лебедя-шипуна</a:t>
            </a:r>
            <a:endParaRPr lang="es-ES" sz="2800" dirty="0" smtClean="0"/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0" y="0"/>
          <a:ext cx="54371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1" name="PHOTO-PAINT" r:id="rId3" imgW="4629529" imgH="5838209" progId="CorelPHOTOPAINT.Image.12">
                  <p:embed/>
                </p:oleObj>
              </mc:Choice>
              <mc:Fallback>
                <p:oleObj name="PHOTO-PAINT" r:id="rId3" imgW="4629529" imgH="5838209" progId="CorelPHOTOPAINT.Image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43718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5508625" y="4149725"/>
            <a:ext cx="35274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i="1"/>
              <a:t>1 </a:t>
            </a:r>
            <a:r>
              <a:rPr lang="uk-UA" sz="2000"/>
              <a:t>— найчастіше і найчисленніше розміщення;</a:t>
            </a:r>
          </a:p>
          <a:p>
            <a:endParaRPr lang="uk-UA" sz="2000" i="1"/>
          </a:p>
          <a:p>
            <a:r>
              <a:rPr lang="uk-UA" sz="2000" i="1"/>
              <a:t>2 </a:t>
            </a:r>
            <a:r>
              <a:rPr lang="uk-UA" sz="2000"/>
              <a:t>— менш часте і численне;</a:t>
            </a:r>
          </a:p>
          <a:p>
            <a:endParaRPr lang="uk-UA" sz="2000" i="1"/>
          </a:p>
          <a:p>
            <a:r>
              <a:rPr lang="uk-UA" sz="2000" i="1"/>
              <a:t>3 </a:t>
            </a:r>
            <a:r>
              <a:rPr lang="uk-UA" sz="2000"/>
              <a:t>— найрідкісніше і найменш численне</a:t>
            </a:r>
            <a:endParaRPr lang="es-E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Занавес">
  <a:themeElements>
    <a:clrScheme name="Занавес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Занавес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навес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навес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3351</TotalTime>
  <Words>2835</Words>
  <Application>Microsoft Office PowerPoint</Application>
  <PresentationFormat>Экран (4:3)</PresentationFormat>
  <Paragraphs>187</Paragraphs>
  <Slides>42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Оформление по умолчанию</vt:lpstr>
      <vt:lpstr>Занавес</vt:lpstr>
      <vt:lpstr>PHOTO-PAINT</vt:lpstr>
      <vt:lpstr>CorelDRAW</vt:lpstr>
      <vt:lpstr>СИСТЕМА ПАРАЗИТ-ХАЗЯЇН З ПОГЛЯДУ ЕКОЛОГІЇ </vt:lpstr>
      <vt:lpstr>Чотири комбінації закривання — відкривання фільтрів зустрічі (3) та сумісності (С): </vt:lpstr>
      <vt:lpstr>Презентация PowerPoint</vt:lpstr>
      <vt:lpstr>Екологічні зв'язки між черговими інфрапопуляціями в голоксенному циклі розвитку Ascaris suum паразита свиней </vt:lpstr>
      <vt:lpstr>Екологічні зв'язки між почерговими інфрапопуляціями в гетероксенному циклі розвитку сисуна роду Strigea </vt:lpstr>
      <vt:lpstr>Класифікація паразитарних угруповань </vt:lpstr>
      <vt:lpstr>Категорії популяцій і угруповань та їх розчленовання</vt:lpstr>
      <vt:lpstr>СТРУКТУРА ПАРАЗИТИЧНИХ УГРУПОВАНЬ </vt:lpstr>
      <vt:lpstr>Розміщення восьми видів стьожкових червів родини Hymenolepididae у травному каналі лебедя-шипуна</vt:lpstr>
      <vt:lpstr>СТРУКТУРА ПАРАЗИТИЧНИХ УГРУПОВАНЬ </vt:lpstr>
      <vt:lpstr>Для опису зараження особин паразитами застосовують епідеміологічні параметри</vt:lpstr>
      <vt:lpstr>Презентация PowerPoint</vt:lpstr>
      <vt:lpstr>Розподіл паразитів у популяції хазяїна згідно з від'ємним біномом, на прикладі стьожкового черва Caryophyllaeus laticeps у популяції ляща з Госласького озера</vt:lpstr>
      <vt:lpstr>Вікова структура</vt:lpstr>
      <vt:lpstr>Вікова структура</vt:lpstr>
      <vt:lpstr>Межі частоти виявлення паразитів визначаються у таких термінах</vt:lpstr>
      <vt:lpstr>Презентация PowerPoint</vt:lpstr>
      <vt:lpstr>Презентация PowerPoint</vt:lpstr>
      <vt:lpstr>Презентация PowerPoint</vt:lpstr>
      <vt:lpstr>Інтродукція нового хазяя та його паразитів з Японського моря в Азово-Чорноморський басейн</vt:lpstr>
      <vt:lpstr>Інтродукована кефаль піленгас та її паразитарне угруповання</vt:lpstr>
      <vt:lpstr>Групи видів паразитів піленгаса в Азовському морі</vt:lpstr>
      <vt:lpstr>Структура паразитофауни піленгаса в Азовському морі</vt:lpstr>
      <vt:lpstr>ПРОЦЕСИ РЕГУЛЯЦІЇ В СИСТЕМІ ПАРАЗИТ-ХАЗЯЇН </vt:lpstr>
      <vt:lpstr>Теорія граничної ємності хазяїна за Вишневським</vt:lpstr>
      <vt:lpstr>Регуляція кількості паразитів</vt:lpstr>
      <vt:lpstr>Схема періодів народження потомства і випадків смерті в ході онтогенезу голоксенних паразитів на прикладі Ascaris suum </vt:lpstr>
      <vt:lpstr>Схема періодів народження потомства і випадків смерті в ході онтогенезу гетероксенних паразитів на прикладі дигенетичного сисуна </vt:lpstr>
      <vt:lpstr>Регуляція кількості паразитів</vt:lpstr>
      <vt:lpstr>Приклад регуляції інфрапопуляції трематоди Cainocreadium labracis з кишечника лаврака </vt:lpstr>
      <vt:lpstr>Крива смертності Leucochloridium paradoxum у курчатах </vt:lpstr>
      <vt:lpstr>Міжвидові взаємовідносини в інфраугрупованнях паразитів у хазяїні мають різний характер</vt:lpstr>
      <vt:lpstr>Ізоляціоністські угруповання</vt:lpstr>
      <vt:lpstr>Взаємодіючі угруповання</vt:lpstr>
      <vt:lpstr>Взаємодіючі угруповання</vt:lpstr>
      <vt:lpstr>Зміна мікросере-довища на зябрах сингіля моногенетичними сисунами </vt:lpstr>
      <vt:lpstr>Чи може і якою саме мірою популяція або угруповання паразитів мати регуляційне значення стосовно популяції хазяїна?</vt:lpstr>
      <vt:lpstr>Презентация PowerPoint</vt:lpstr>
      <vt:lpstr>Дослідження типів смертності на прикладі снігових баранів заражених нематодами Protostrongylidae, які знищують тканини легень, призводять до значного ослаблення хазяїв</vt:lpstr>
      <vt:lpstr>Математичне моделювання системи паразит-хазяїн</vt:lpstr>
      <vt:lpstr>Презентация PowerPoint</vt:lpstr>
      <vt:lpstr>Приклад застосування моделей</vt:lpstr>
    </vt:vector>
  </TitlesOfParts>
  <Company>znu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№ 5 БІОЛОГІЧНІ ВЛАСТИВОСТІ СИСТЕМИ ПАРАЗИТ-ХАЗЯЇН</dc:title>
  <dc:creator>Sarabeev</dc:creator>
  <cp:lastModifiedBy>X</cp:lastModifiedBy>
  <cp:revision>60</cp:revision>
  <dcterms:created xsi:type="dcterms:W3CDTF">2009-09-29T21:57:11Z</dcterms:created>
  <dcterms:modified xsi:type="dcterms:W3CDTF">2020-03-25T14:26:17Z</dcterms:modified>
</cp:coreProperties>
</file>