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CD919F-844C-4292-A8B4-8C75E9B458AB}" type="datetimeFigureOut">
              <a:rPr lang="uk-UA" smtClean="0"/>
              <a:t>19.11.2025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98662-4C39-4460-B3D1-078111FAAB7F}" type="slidenum">
              <a:rPr lang="uk-UA" smtClean="0"/>
              <a:t>‹#›</a:t>
            </a:fld>
            <a:endParaRPr lang="uk-UA"/>
          </a:p>
        </p:txBody>
      </p:sp>
    </p:spTree>
    <p:extLst>
      <p:ext uri="{BB962C8B-B14F-4D97-AF65-F5344CB8AC3E}">
        <p14:creationId xmlns:p14="http://schemas.microsoft.com/office/powerpoint/2010/main" val="2116145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uk-UA" smtClean="0"/>
              <a:t>Зразок заголовка</a:t>
            </a:r>
            <a:endParaRPr kumimoji="0" lang="en-US"/>
          </a:p>
        </p:txBody>
      </p:sp>
      <p:sp>
        <p:nvSpPr>
          <p:cNvPr id="9" name="Пі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
        <p:nvSpPr>
          <p:cNvPr id="16" name="Місце для дати 15"/>
          <p:cNvSpPr>
            <a:spLocks noGrp="1"/>
          </p:cNvSpPr>
          <p:nvPr>
            <p:ph type="dt" sz="half" idx="10"/>
          </p:nvPr>
        </p:nvSpPr>
        <p:spPr/>
        <p:txBody>
          <a:bodyPr/>
          <a:lstStyle/>
          <a:p>
            <a:fld id="{5B106E36-FD25-4E2D-B0AA-010F637433A0}" type="datetimeFigureOut">
              <a:rPr lang="ru-RU" smtClean="0"/>
              <a:pPr/>
              <a:t>19.11.2025</a:t>
            </a:fld>
            <a:endParaRPr lang="ru-RU"/>
          </a:p>
        </p:txBody>
      </p:sp>
      <p:sp>
        <p:nvSpPr>
          <p:cNvPr id="2" name="Місце для нижнього колонтитула 1"/>
          <p:cNvSpPr>
            <a:spLocks noGrp="1"/>
          </p:cNvSpPr>
          <p:nvPr>
            <p:ph type="ftr" sz="quarter" idx="11"/>
          </p:nvPr>
        </p:nvSpPr>
        <p:spPr/>
        <p:txBody>
          <a:bodyPr/>
          <a:lstStyle/>
          <a:p>
            <a:endParaRPr lang="ru-RU"/>
          </a:p>
        </p:txBody>
      </p:sp>
      <p:sp>
        <p:nvSpPr>
          <p:cNvPr id="15" name="Місце для номера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5B106E36-FD25-4E2D-B0AA-010F637433A0}" type="datetimeFigureOut">
              <a:rPr lang="ru-RU" smtClean="0"/>
              <a:pPr/>
              <a:t>19.11.2025</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858000" y="549276"/>
            <a:ext cx="18288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549276"/>
            <a:ext cx="62484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5B106E36-FD25-4E2D-B0AA-010F637433A0}" type="datetimeFigureOut">
              <a:rPr lang="ru-RU" smtClean="0"/>
              <a:pPr/>
              <a:t>19.11.2025</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uk-UA" smtClean="0"/>
              <a:t>Зразок заголовка</a:t>
            </a:r>
            <a:endParaRPr kumimoji="0" lang="en-US"/>
          </a:p>
        </p:txBody>
      </p:sp>
      <p:sp>
        <p:nvSpPr>
          <p:cNvPr id="27" name="Місце для вмісту 26"/>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5B106E36-FD25-4E2D-B0AA-010F637433A0}" type="datetimeFigureOut">
              <a:rPr lang="ru-RU" smtClean="0"/>
              <a:pPr/>
              <a:t>19.11.2025</a:t>
            </a:fld>
            <a:endParaRPr lang="ru-RU"/>
          </a:p>
        </p:txBody>
      </p:sp>
      <p:sp>
        <p:nvSpPr>
          <p:cNvPr id="19" name="Місце для нижнього колонтитула 18"/>
          <p:cNvSpPr>
            <a:spLocks noGrp="1"/>
          </p:cNvSpPr>
          <p:nvPr>
            <p:ph type="ftr" sz="quarter" idx="11"/>
          </p:nvPr>
        </p:nvSpPr>
        <p:spPr>
          <a:xfrm>
            <a:off x="3581400" y="76200"/>
            <a:ext cx="2895600" cy="288925"/>
          </a:xfrm>
        </p:spPr>
        <p:txBody>
          <a:bodyPr/>
          <a:lstStyle/>
          <a:p>
            <a:endParaRPr lang="ru-RU"/>
          </a:p>
        </p:txBody>
      </p:sp>
      <p:sp>
        <p:nvSpPr>
          <p:cNvPr id="16" name="Місце для номера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озділу">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Місце для тексту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19" name="Місце для дати 18"/>
          <p:cNvSpPr>
            <a:spLocks noGrp="1"/>
          </p:cNvSpPr>
          <p:nvPr>
            <p:ph type="dt" sz="half" idx="10"/>
          </p:nvPr>
        </p:nvSpPr>
        <p:spPr/>
        <p:txBody>
          <a:bodyPr/>
          <a:lstStyle/>
          <a:p>
            <a:fld id="{5B106E36-FD25-4E2D-B0AA-010F637433A0}" type="datetimeFigureOut">
              <a:rPr lang="ru-RU" smtClean="0"/>
              <a:pPr/>
              <a:t>19.11.2025</a:t>
            </a:fld>
            <a:endParaRPr lang="ru-RU"/>
          </a:p>
        </p:txBody>
      </p:sp>
      <p:sp>
        <p:nvSpPr>
          <p:cNvPr id="11" name="Місце для нижнього колонтитула 10"/>
          <p:cNvSpPr>
            <a:spLocks noGrp="1"/>
          </p:cNvSpPr>
          <p:nvPr>
            <p:ph type="ftr" sz="quarter" idx="11"/>
          </p:nvPr>
        </p:nvSpPr>
        <p:spPr/>
        <p:txBody>
          <a:bodyPr/>
          <a:lstStyle/>
          <a:p>
            <a:endParaRPr lang="ru-RU"/>
          </a:p>
        </p:txBody>
      </p:sp>
      <p:sp>
        <p:nvSpPr>
          <p:cNvPr id="16" name="Місце для номера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uk-UA" smtClean="0"/>
              <a:t>Зразок заголовка</a:t>
            </a:r>
            <a:endParaRPr kumimoji="0" lang="en-US"/>
          </a:p>
        </p:txBody>
      </p:sp>
    </p:spTree>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uk-UA" smtClean="0"/>
              <a:t>Зразок заголовка</a:t>
            </a:r>
            <a:endParaRPr kumimoji="0" lang="en-US"/>
          </a:p>
        </p:txBody>
      </p:sp>
      <p:sp>
        <p:nvSpPr>
          <p:cNvPr id="14" name="Місце для вмісту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3" name="Місце для вмісту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1" name="Місце для дати 20"/>
          <p:cNvSpPr>
            <a:spLocks noGrp="1"/>
          </p:cNvSpPr>
          <p:nvPr>
            <p:ph type="dt" sz="half" idx="10"/>
          </p:nvPr>
        </p:nvSpPr>
        <p:spPr/>
        <p:txBody>
          <a:bodyPr/>
          <a:lstStyle/>
          <a:p>
            <a:fld id="{5B106E36-FD25-4E2D-B0AA-010F637433A0}" type="datetimeFigureOut">
              <a:rPr lang="ru-RU" smtClean="0"/>
              <a:pPr/>
              <a:t>19.11.2025</a:t>
            </a:fld>
            <a:endParaRPr lang="ru-RU"/>
          </a:p>
        </p:txBody>
      </p:sp>
      <p:sp>
        <p:nvSpPr>
          <p:cNvPr id="10" name="Місце для нижнього колонтитула 9"/>
          <p:cNvSpPr>
            <a:spLocks noGrp="1"/>
          </p:cNvSpPr>
          <p:nvPr>
            <p:ph type="ftr" sz="quarter" idx="11"/>
          </p:nvPr>
        </p:nvSpPr>
        <p:spPr/>
        <p:txBody>
          <a:bodyPr/>
          <a:lstStyle/>
          <a:p>
            <a:endParaRPr lang="ru-RU"/>
          </a:p>
        </p:txBody>
      </p:sp>
      <p:sp>
        <p:nvSpPr>
          <p:cNvPr id="31" name="Місце для номера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25" name="Місце для тексту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вмісту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8" name="Місце для вмісту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10" name="Місце для дати 9"/>
          <p:cNvSpPr>
            <a:spLocks noGrp="1"/>
          </p:cNvSpPr>
          <p:nvPr>
            <p:ph type="dt" sz="half" idx="10"/>
          </p:nvPr>
        </p:nvSpPr>
        <p:spPr/>
        <p:txBody>
          <a:bodyPr/>
          <a:lstStyle/>
          <a:p>
            <a:fld id="{5B106E36-FD25-4E2D-B0AA-010F637433A0}" type="datetimeFigureOut">
              <a:rPr lang="ru-RU" smtClean="0"/>
              <a:pPr/>
              <a:t>19.11.2025</a:t>
            </a:fld>
            <a:endParaRPr lang="ru-RU"/>
          </a:p>
        </p:txBody>
      </p:sp>
      <p:sp>
        <p:nvSpPr>
          <p:cNvPr id="6" name="Місце для нижнього колонтитула 5"/>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 сполучна ліні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uk-UA" smtClean="0"/>
              <a:t>Зразок заголовка</a:t>
            </a:r>
            <a:endParaRPr kumimoji="0" lang="en-US"/>
          </a:p>
        </p:txBody>
      </p:sp>
      <p:sp>
        <p:nvSpPr>
          <p:cNvPr id="12" name="Місце для дати 11"/>
          <p:cNvSpPr>
            <a:spLocks noGrp="1"/>
          </p:cNvSpPr>
          <p:nvPr>
            <p:ph type="dt" sz="half" idx="10"/>
          </p:nvPr>
        </p:nvSpPr>
        <p:spPr/>
        <p:txBody>
          <a:bodyPr/>
          <a:lstStyle/>
          <a:p>
            <a:fld id="{5B106E36-FD25-4E2D-B0AA-010F637433A0}" type="datetimeFigureOut">
              <a:rPr lang="ru-RU" smtClean="0"/>
              <a:pPr/>
              <a:t>19.11.2025</a:t>
            </a:fld>
            <a:endParaRPr lang="ru-RU"/>
          </a:p>
        </p:txBody>
      </p:sp>
      <p:sp>
        <p:nvSpPr>
          <p:cNvPr id="21" name="Місце для нижнього колонтитула 20"/>
          <p:cNvSpPr>
            <a:spLocks noGrp="1"/>
          </p:cNvSpPr>
          <p:nvPr>
            <p:ph type="ftr" sz="quarter" idx="11"/>
          </p:nvPr>
        </p:nvSpPr>
        <p:spPr/>
        <p:txBody>
          <a:bodyPr/>
          <a:lstStyle/>
          <a:p>
            <a:endParaRPr lang="ru-RU"/>
          </a:p>
        </p:txBody>
      </p:sp>
      <p:sp>
        <p:nvSpPr>
          <p:cNvPr id="6" name="Місце для номера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ий слайд">
    <p:spTree>
      <p:nvGrpSpPr>
        <p:cNvPr id="1" name=""/>
        <p:cNvGrpSpPr/>
        <p:nvPr/>
      </p:nvGrpSpPr>
      <p:grpSpPr>
        <a:xfrm>
          <a:off x="0" y="0"/>
          <a:ext cx="0" cy="0"/>
          <a:chOff x="0" y="0"/>
          <a:chExt cx="0" cy="0"/>
        </a:xfrm>
      </p:grpSpPr>
      <p:sp>
        <p:nvSpPr>
          <p:cNvPr id="3" name="Місце для дати 2"/>
          <p:cNvSpPr>
            <a:spLocks noGrp="1"/>
          </p:cNvSpPr>
          <p:nvPr>
            <p:ph type="dt" sz="half" idx="10"/>
          </p:nvPr>
        </p:nvSpPr>
        <p:spPr/>
        <p:txBody>
          <a:bodyPr/>
          <a:lstStyle/>
          <a:p>
            <a:fld id="{5B106E36-FD25-4E2D-B0AA-010F637433A0}" type="datetimeFigureOut">
              <a:rPr lang="ru-RU" smtClean="0"/>
              <a:pPr/>
              <a:t>19.11.2025</a:t>
            </a:fld>
            <a:endParaRPr lang="ru-RU"/>
          </a:p>
        </p:txBody>
      </p:sp>
      <p:sp>
        <p:nvSpPr>
          <p:cNvPr id="24" name="Місце для нижнього колонтитула 23"/>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sp>
        <p:nvSpPr>
          <p:cNvPr id="8" name="Пряма сполучна ліні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14" name="Місце для вмісту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25" name="Місце для дати 24"/>
          <p:cNvSpPr>
            <a:spLocks noGrp="1"/>
          </p:cNvSpPr>
          <p:nvPr>
            <p:ph type="dt" sz="half" idx="10"/>
          </p:nvPr>
        </p:nvSpPr>
        <p:spPr/>
        <p:txBody>
          <a:bodyPr/>
          <a:lstStyle/>
          <a:p>
            <a:fld id="{5B106E36-FD25-4E2D-B0AA-010F637433A0}" type="datetimeFigureOut">
              <a:rPr lang="ru-RU" smtClean="0"/>
              <a:pPr/>
              <a:t>19.11.2025</a:t>
            </a:fld>
            <a:endParaRPr lang="ru-RU"/>
          </a:p>
        </p:txBody>
      </p:sp>
      <p:sp>
        <p:nvSpPr>
          <p:cNvPr id="29" name="Місце для нижнього колонтитула 28"/>
          <p:cNvSpPr>
            <a:spLocks noGrp="1"/>
          </p:cNvSpPr>
          <p:nvPr>
            <p:ph type="ftr" sz="quarter" idx="11"/>
          </p:nvPr>
        </p:nvSpPr>
        <p:spPr/>
        <p:txBody>
          <a:bodyPr/>
          <a:lstStyle/>
          <a:p>
            <a:endParaRPr lang="ru-RU"/>
          </a:p>
        </p:txBody>
      </p:sp>
      <p:sp>
        <p:nvSpPr>
          <p:cNvPr id="7" name="Місце для номера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sp>
        <p:nvSpPr>
          <p:cNvPr id="13" name="Місце для зображення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uk-UA" smtClean="0"/>
              <a:t>Клацніть піктограму, щоб додати зображення</a:t>
            </a:r>
            <a:endParaRPr kumimoji="0" lang="en-US" dirty="0"/>
          </a:p>
        </p:txBody>
      </p:sp>
      <p:sp>
        <p:nvSpPr>
          <p:cNvPr id="7" name="Місце для дати 6"/>
          <p:cNvSpPr>
            <a:spLocks noGrp="1"/>
          </p:cNvSpPr>
          <p:nvPr>
            <p:ph type="dt" sz="half" idx="10"/>
          </p:nvPr>
        </p:nvSpPr>
        <p:spPr/>
        <p:txBody>
          <a:bodyPr/>
          <a:lstStyle/>
          <a:p>
            <a:fld id="{5B106E36-FD25-4E2D-B0AA-010F637433A0}" type="datetimeFigureOut">
              <a:rPr lang="ru-RU" smtClean="0"/>
              <a:pPr/>
              <a:t>19.11.2025</a:t>
            </a:fld>
            <a:endParaRPr lang="ru-RU"/>
          </a:p>
        </p:txBody>
      </p:sp>
      <p:sp>
        <p:nvSpPr>
          <p:cNvPr id="5" name="Місце для нижнього колонтитула 4"/>
          <p:cNvSpPr>
            <a:spLocks noGrp="1"/>
          </p:cNvSpPr>
          <p:nvPr>
            <p:ph type="ftr" sz="quarter" idx="11"/>
          </p:nvPr>
        </p:nvSpPr>
        <p:spPr/>
        <p:txBody>
          <a:bodyPr/>
          <a:lstStyle/>
          <a:p>
            <a:endParaRPr lang="ru-RU"/>
          </a:p>
        </p:txBody>
      </p:sp>
      <p:sp>
        <p:nvSpPr>
          <p:cNvPr id="31" name="Місце для номера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uk-UA" smtClean="0"/>
              <a:t>Зразок заголовка</a:t>
            </a:r>
            <a:endParaRPr kumimoji="0" lang="en-US"/>
          </a:p>
        </p:txBody>
      </p:sp>
      <p:sp>
        <p:nvSpPr>
          <p:cNvPr id="26" name="Місце для тексту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 сполучна ліні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Місце для тексту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1" name="Місце для дати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19.11.2025</a:t>
            </a:fld>
            <a:endParaRPr lang="ru-RU"/>
          </a:p>
        </p:txBody>
      </p:sp>
      <p:sp>
        <p:nvSpPr>
          <p:cNvPr id="28" name="Місце для нижнього колонтитула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Місце для номера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Місце для заголовка 9"/>
          <p:cNvSpPr>
            <a:spLocks noGrp="1"/>
          </p:cNvSpPr>
          <p:nvPr>
            <p:ph type="title"/>
          </p:nvPr>
        </p:nvSpPr>
        <p:spPr>
          <a:xfrm>
            <a:off x="304800" y="457200"/>
            <a:ext cx="8686800" cy="838200"/>
          </a:xfrm>
          <a:prstGeom prst="rect">
            <a:avLst/>
          </a:prstGeom>
        </p:spPr>
        <p:txBody>
          <a:bodyPr vert="horz" anchor="ctr">
            <a:normAutofit/>
          </a:bodyPr>
          <a:lstStyle/>
          <a:p>
            <a:r>
              <a:rPr kumimoji="0" lang="uk-UA" smtClean="0"/>
              <a:t>Зразок заголовка</a:t>
            </a:r>
            <a:endParaRPr kumimoji="0" lang="en-US"/>
          </a:p>
        </p:txBody>
      </p:sp>
      <p:sp>
        <p:nvSpPr>
          <p:cNvPr id="9" name="Пряма сполучна ліні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 сполучна ліні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692696"/>
            <a:ext cx="9144000" cy="2448272"/>
          </a:xfrm>
        </p:spPr>
        <p:style>
          <a:lnRef idx="2">
            <a:schemeClr val="accent2"/>
          </a:lnRef>
          <a:fillRef idx="1">
            <a:schemeClr val="lt1"/>
          </a:fillRef>
          <a:effectRef idx="0">
            <a:schemeClr val="accent2"/>
          </a:effectRef>
          <a:fontRef idx="minor">
            <a:schemeClr val="dk1"/>
          </a:fontRef>
        </p:style>
        <p:txBody>
          <a:bodyPr>
            <a:noAutofit/>
          </a:bodyPr>
          <a:lstStyle/>
          <a:p>
            <a:r>
              <a:rPr lang="uk-UA" sz="4800" dirty="0" smtClean="0">
                <a:solidFill>
                  <a:srgbClr val="FF0000"/>
                </a:solidFill>
              </a:rPr>
              <a:t>МЕНЕДЖМЕНТ НЕВИРОБНИЧОЇ ДІЯЛЬНОСТІ ОРГАНІЗАЦІЇ</a:t>
            </a:r>
            <a:r>
              <a:rPr lang="uk-UA" sz="4800" dirty="0" smtClean="0">
                <a:solidFill>
                  <a:schemeClr val="tx1"/>
                </a:solidFill>
              </a:rPr>
              <a:t/>
            </a:r>
            <a:br>
              <a:rPr lang="uk-UA" sz="4800" dirty="0" smtClean="0">
                <a:solidFill>
                  <a:schemeClr val="tx1"/>
                </a:solidFill>
              </a:rPr>
            </a:br>
            <a:endParaRPr lang="uk-UA" sz="4800" dirty="0">
              <a:solidFill>
                <a:schemeClr val="tx1"/>
              </a:solidFill>
            </a:endParaRPr>
          </a:p>
        </p:txBody>
      </p:sp>
      <p:sp>
        <p:nvSpPr>
          <p:cNvPr id="3" name="Подзаголовок 2"/>
          <p:cNvSpPr>
            <a:spLocks noGrp="1"/>
          </p:cNvSpPr>
          <p:nvPr>
            <p:ph type="subTitle" idx="1"/>
          </p:nvPr>
        </p:nvSpPr>
        <p:spPr>
          <a:xfrm>
            <a:off x="0" y="0"/>
            <a:ext cx="8458200" cy="648072"/>
          </a:xfrm>
        </p:spPr>
        <p:txBody>
          <a:bodyPr/>
          <a:lstStyle/>
          <a:p>
            <a:endParaRPr lang="uk-UA" b="1" dirty="0" smtClean="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16660"/>
            <a:ext cx="4032448"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429000"/>
            <a:ext cx="2706669" cy="3200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866899"/>
            <a:ext cx="9144000" cy="470898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 typeface="Arial" pitchFamily="34" charset="0"/>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Багатьом клієнтам подобається метод самообслуговування, оскільки він дозволяє контролювати і стежити за ходом сервісного процесу, який стає доступним 24 години на добу і сім днів на тиждень. Намагаючись підвищити продуктивність і знизити фактори, що негативно впливають на якість послуги, деякі компанії починають використовувати досягнення нових технологій з тим, щоб звести до мінімуму і навіть виключити контакти між клієнтом та обслуговуючим персоналом. </a:t>
            </a:r>
          </a:p>
          <a:p>
            <a:pPr marL="0" marR="0" lvl="0" indent="449263"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 typeface="Arial" pitchFamily="34" charset="0"/>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 суті, такий підхід частково перетворює клієнта в службовця, який повинен бути підготовлений до виконання тієї чи іншої операції і навіть виправити при необхідності виникли помилки. Як правило, перевагою такого методу є цінові вигоди. Досвід показав, що в результаті зниження цін на автозаправних станціях самообслуговування при одночасному підвищенні цін на звичайних станціях, обсяг продажів за методом самообслуговування виростає на 10-20%.</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625"/>
                                        </p:tgtEl>
                                        <p:attrNameLst>
                                          <p:attrName>style.visibility</p:attrName>
                                        </p:attrNameLst>
                                      </p:cBhvr>
                                      <p:to>
                                        <p:strVal val="visible"/>
                                      </p:to>
                                    </p:set>
                                    <p:animEffect transition="in" filter="wipe(up)">
                                      <p:cBhvr>
                                        <p:cTn id="7" dur="50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555111"/>
            <a:ext cx="9144000" cy="224676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Таке обладнання, як автоматичні паливні насоси, банкомати, автомати для продажу продуктів харчування та напоїв, легко встановити в багатьох місцях і воно доступне 24 години на добу і сім днів на тиждень. У кафе самообслуговування відвідувач, перед тим як вибрати, може побачити готову страву. При відвідуванні музею без екскурсовода людина може милуватися експозиціями, які йому подобаються найбільше, скільки йому заманеться.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7650" name="Picture 2" descr="C:\Users\student.PCI-NT\Desktop\af-orig_140377266718.jpg"/>
          <p:cNvPicPr>
            <a:picLocks noChangeAspect="1" noChangeArrowheads="1"/>
          </p:cNvPicPr>
          <p:nvPr/>
        </p:nvPicPr>
        <p:blipFill>
          <a:blip r:embed="rId2" cstate="print"/>
          <a:srcRect/>
          <a:stretch>
            <a:fillRect/>
          </a:stretch>
        </p:blipFill>
        <p:spPr bwMode="auto">
          <a:xfrm>
            <a:off x="251520" y="3501008"/>
            <a:ext cx="4267201" cy="2762250"/>
          </a:xfrm>
          <a:prstGeom prst="rect">
            <a:avLst/>
          </a:prstGeom>
          <a:noFill/>
        </p:spPr>
      </p:pic>
      <p:pic>
        <p:nvPicPr>
          <p:cNvPr id="27651" name="Picture 3" descr="C:\Users\student.PCI-NT\Desktop\v-donecke-otkryli-pervuyu-moyku-samoobsluzhivaniya.jpg"/>
          <p:cNvPicPr>
            <a:picLocks noChangeAspect="1" noChangeArrowheads="1"/>
          </p:cNvPicPr>
          <p:nvPr/>
        </p:nvPicPr>
        <p:blipFill>
          <a:blip r:embed="rId3" cstate="print"/>
          <a:srcRect/>
          <a:stretch>
            <a:fillRect/>
          </a:stretch>
        </p:blipFill>
        <p:spPr bwMode="auto">
          <a:xfrm>
            <a:off x="4860032" y="3501008"/>
            <a:ext cx="3946963" cy="2952328"/>
          </a:xfrm>
          <a:prstGeom prst="rect">
            <a:avLst/>
          </a:prstGeom>
          <a:noFill/>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75854"/>
            <a:ext cx="9144000" cy="317009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 живемо в світі вільного вибору, тому споживач повинен вміти орієнтуватися в товарах і послугах, «зчитувати інформацію» про пропонований продукт і послуги. Зарубіжні фахівці рекомендують керуватися при цьому правилом AIDMA: «увага - інтерес - бажання - мотив - дія - завершення - сервіс». Для товару, щоб його придбали, важливе місце займає упаковка, а для послуги - інформаційні рекламні матеріали. Відзначимо також, що упаковка для товару виконує дві важливі функції: привертає саме до цього продукту і чітко і доступно пояснює спосіб його застосування, щоб спонукати споживача зробити покупку. Те ж можна віднести до реклами послуг.</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4" name="Picture 2" descr="C:\Users\student.PCI-NT\Desktop\1282122827_reklama-mcdonalds-na-ulice-peredohni.ru.jpg"/>
          <p:cNvPicPr>
            <a:picLocks noChangeAspect="1" noChangeArrowheads="1"/>
          </p:cNvPicPr>
          <p:nvPr/>
        </p:nvPicPr>
        <p:blipFill>
          <a:blip r:embed="rId2" cstate="print"/>
          <a:srcRect/>
          <a:stretch>
            <a:fillRect/>
          </a:stretch>
        </p:blipFill>
        <p:spPr bwMode="auto">
          <a:xfrm>
            <a:off x="2915816" y="3140968"/>
            <a:ext cx="3810001" cy="3457575"/>
          </a:xfrm>
          <a:prstGeom prst="rect">
            <a:avLst/>
          </a:prstGeom>
          <a:noFill/>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921096"/>
            <a:ext cx="9144000" cy="409342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 typeface="Arial" pitchFamily="34" charset="0"/>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Однак стратегія заміщення обслуговуючого персоналу новими технологіями самообслуговування може викликати замішання і невдоволення клієнтів. Тому введення її має супроводжуватися широкомасштабної кампанією, роз'яснює клієнтам вигоди та переваги нового методу, введенням, наприклад, безкоштовних телефонних ліній, які зв'язують клієнтів зі співробітниками компанії, здатних відповісти на питання і допомогти вирішити проблему.</a:t>
            </a:r>
          </a:p>
          <a:p>
            <a:pPr marL="0" marR="0" lvl="0" indent="449263" algn="l" defTabSz="914400" rtl="0" eaLnBrk="1" fontAlgn="base" latinLnBrk="0" hangingPunct="1">
              <a:lnSpc>
                <a:spcPct val="100000"/>
              </a:lnSpc>
              <a:spcBef>
                <a:spcPct val="0"/>
              </a:spcBef>
              <a:spcAft>
                <a:spcPct val="0"/>
              </a:spcAft>
              <a:buClrTx/>
              <a:buSzTx/>
              <a:buFont typeface="Arial" pitchFamily="34" charset="0"/>
              <a:buChar char="•"/>
              <a:tabLst/>
            </a:pPr>
            <a:endPar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Суть методу індивідуального підходу полягає в налагодженні тісного взаємозв'язку між продавцем і клієнтом, при цьому продавець вміє розпізнавати потреби клієнта і забезпечує клієнта товарами та послуги відповідно до потреб, відсуває особисті бажання на другий план, коли вони не збігаються з інтересами клієнта</a:t>
            </a:r>
            <a:r>
              <a:rPr kumimoji="0" lang="uk-UA"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9697"/>
                                        </p:tgtEl>
                                        <p:attrNameLst>
                                          <p:attrName>style.visibility</p:attrName>
                                        </p:attrNameLst>
                                      </p:cBhvr>
                                      <p:to>
                                        <p:strVal val="visible"/>
                                      </p:to>
                                    </p:set>
                                    <p:animEffect transition="in" filter="wipe(up)">
                                      <p:cBhvr>
                                        <p:cTn id="7" dur="5000"/>
                                        <p:tgtEl>
                                          <p:spTgt spid="29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4172" y="5380672"/>
            <a:ext cx="9158172" cy="13234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Індивідуальний підхід може бути поширений в готелях і магазинах. Така система передбачає підгонку по фігурі костюмів у відділах готового одягу, політику повернення товару. У дорогих магазинах і готелях є база даних про клієнтів, їхні вподобання та вподобання. </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2" name="Picture 2" descr="C:\Users\student.PCI-NT\Desktop\Photo-by-Ecstaticist.jpg"/>
          <p:cNvPicPr>
            <a:picLocks noChangeAspect="1" noChangeArrowheads="1"/>
          </p:cNvPicPr>
          <p:nvPr/>
        </p:nvPicPr>
        <p:blipFill>
          <a:blip r:embed="rId2" cstate="print"/>
          <a:srcRect/>
          <a:stretch>
            <a:fillRect/>
          </a:stretch>
        </p:blipFill>
        <p:spPr bwMode="auto">
          <a:xfrm>
            <a:off x="0" y="0"/>
            <a:ext cx="5217443" cy="5217442"/>
          </a:xfrm>
          <a:prstGeom prst="rect">
            <a:avLst/>
          </a:prstGeom>
          <a:noFill/>
        </p:spPr>
      </p:pic>
      <p:sp>
        <p:nvSpPr>
          <p:cNvPr id="4" name="Прямоугольник 3"/>
          <p:cNvSpPr/>
          <p:nvPr/>
        </p:nvSpPr>
        <p:spPr>
          <a:xfrm>
            <a:off x="5217443" y="0"/>
            <a:ext cx="3926557" cy="40934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sz="2000" dirty="0" smtClean="0">
                <a:latin typeface="Arial" pitchFamily="34" charset="0"/>
                <a:ea typeface="Times New Roman" pitchFamily="18" charset="0"/>
                <a:cs typeface="Arial" pitchFamily="34" charset="0"/>
              </a:rPr>
              <a:t>Так, наприклад, готельна мережа </a:t>
            </a:r>
            <a:r>
              <a:rPr lang="uk-UA" sz="2000" dirty="0" err="1" smtClean="0">
                <a:latin typeface="Arial" pitchFamily="34" charset="0"/>
                <a:ea typeface="Times New Roman" pitchFamily="18" charset="0"/>
                <a:cs typeface="Arial" pitchFamily="34" charset="0"/>
              </a:rPr>
              <a:t>Canadian</a:t>
            </a:r>
            <a:r>
              <a:rPr lang="uk-UA" sz="2000" dirty="0" smtClean="0">
                <a:latin typeface="Arial" pitchFamily="34" charset="0"/>
                <a:ea typeface="Times New Roman" pitchFamily="18" charset="0"/>
                <a:cs typeface="Arial" pitchFamily="34" charset="0"/>
              </a:rPr>
              <a:t> </a:t>
            </a:r>
            <a:r>
              <a:rPr lang="uk-UA" sz="2000" dirty="0" err="1" smtClean="0">
                <a:latin typeface="Arial" pitchFamily="34" charset="0"/>
                <a:ea typeface="Times New Roman" pitchFamily="18" charset="0"/>
                <a:cs typeface="Arial" pitchFamily="34" charset="0"/>
              </a:rPr>
              <a:t>Pacific</a:t>
            </a:r>
            <a:r>
              <a:rPr lang="uk-UA" sz="2000" dirty="0" smtClean="0">
                <a:latin typeface="Arial" pitchFamily="34" charset="0"/>
                <a:ea typeface="Times New Roman" pitchFamily="18" charset="0"/>
                <a:cs typeface="Arial" pitchFamily="34" charset="0"/>
              </a:rPr>
              <a:t> </a:t>
            </a:r>
            <a:r>
              <a:rPr lang="uk-UA" sz="2000" dirty="0" err="1" smtClean="0">
                <a:latin typeface="Arial" pitchFamily="34" charset="0"/>
                <a:ea typeface="Times New Roman" pitchFamily="18" charset="0"/>
                <a:cs typeface="Arial" pitchFamily="34" charset="0"/>
              </a:rPr>
              <a:t>Hotels</a:t>
            </a:r>
            <a:r>
              <a:rPr lang="uk-UA" sz="2000" dirty="0" smtClean="0">
                <a:latin typeface="Arial" pitchFamily="34" charset="0"/>
                <a:ea typeface="Times New Roman" pitchFamily="18" charset="0"/>
                <a:cs typeface="Arial" pitchFamily="34" charset="0"/>
              </a:rPr>
              <a:t>, бажаючи домогтися більшої прихильності до своєї марки бізнес - клієнтів, склала детальну структурну схему перебування споживачів у готелі, починаючи з того моменту, як вони прибувають до її входу і закінчуючи отриманням ключів від автомобілів у службовця після виписки.</a:t>
            </a:r>
            <a:endParaRPr lang="uk-UA" sz="2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0721"/>
                                        </p:tgtEl>
                                        <p:attrNameLst>
                                          <p:attrName>style.visibility</p:attrName>
                                        </p:attrNameLst>
                                      </p:cBhvr>
                                      <p:to>
                                        <p:strVal val="visible"/>
                                      </p:to>
                                    </p:set>
                                    <p:animEffect transition="in" filter="wipe(down)">
                                      <p:cBhvr>
                                        <p:cTn id="11" dur="3000"/>
                                        <p:tgtEl>
                                          <p:spTgt spid="30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309806"/>
            <a:ext cx="9144000"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Первісною реакцією з боку компаній на кращу відповідність потребам покупців стало сегментування ринків і створення відмінних рис своїх товарів для окремих груп покупців. Щоб задовольнити різноманітні запити клієнтів, компанії почали випускати на ринок розширені товарні лінії і розробляти торгові марки.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6" name="Picture 2" descr="C:\Users\student.PCI-NT\Desktop\Pan-Pacific-Hotel-Vancouver--Deluxe-Harbour-Mountain-photos-Restaurant.JPEG"/>
          <p:cNvPicPr>
            <a:picLocks noChangeAspect="1" noChangeArrowheads="1"/>
          </p:cNvPicPr>
          <p:nvPr/>
        </p:nvPicPr>
        <p:blipFill>
          <a:blip r:embed="rId2" cstate="print"/>
          <a:srcRect/>
          <a:stretch>
            <a:fillRect/>
          </a:stretch>
        </p:blipFill>
        <p:spPr bwMode="auto">
          <a:xfrm>
            <a:off x="1115616" y="2348880"/>
            <a:ext cx="5688632" cy="4101503"/>
          </a:xfrm>
          <a:prstGeom prst="rect">
            <a:avLst/>
          </a:prstGeom>
          <a:noFill/>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995678"/>
            <a:ext cx="9144000"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sz="2000" dirty="0" smtClean="0"/>
              <a:t>До кінця 20 століття інформаційна революція почала пропонувати нову альтернативу: замість сегментування масову </a:t>
            </a:r>
            <a:r>
              <a:rPr lang="uk-UA" sz="2000" dirty="0" err="1" smtClean="0"/>
              <a:t>кастомізацію</a:t>
            </a:r>
            <a:r>
              <a:rPr lang="uk-UA" sz="2000" dirty="0" smtClean="0"/>
              <a:t> (</a:t>
            </a:r>
            <a:r>
              <a:rPr lang="uk-UA" sz="2000" dirty="0" err="1" smtClean="0"/>
              <a:t>customization</a:t>
            </a:r>
            <a:r>
              <a:rPr lang="uk-UA" sz="2000" dirty="0" smtClean="0"/>
              <a:t>) - виготовлення на замовлення, "настроювання" асортименту під окремого клієнта. У рамках цієї нової парадигми почалася інтеграція, здавалося б, несумісних речей - продуктивності і швидкості масового виробництва з пильною увагою до конкретного клієнта, його особливостям. Така технологія дозволяє клієнту брати участь у моделюванні під свої вимоги продукції і послуг. Клієнт фактично "орендує" виробництво, логістику та інші ресурси підприємства.</a:t>
            </a:r>
            <a:endParaRPr lang="uk-UA"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588224" cy="397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descr="http://faberlic-in.by/attachments/Image/kli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919640"/>
            <a:ext cx="2929353" cy="30514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2646" y="0"/>
            <a:ext cx="9144000" cy="224676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 приклад можна навести компанії, що дозволяють клієнтам самостійно проектувати сад на власному комп'ютері. Покупець може спробувати різні варіанти компоновки з більш ніж 16 тисяч зразків, а потім розмістити замовлення простим клацанням миші. При цьому компанії самі часто не володіють жодною розплідником і жодним транспортним засобом, вони тільки координують поставки товарів від більш 50 постачальників, забезпечуючи зручну доставку.</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0" name="Picture 2" descr="C:\Users\student.PCI-NT\Desktop\356419a5a7ad98e8f815fb49f55a783c.jpg"/>
          <p:cNvPicPr>
            <a:picLocks noChangeAspect="1" noChangeArrowheads="1"/>
          </p:cNvPicPr>
          <p:nvPr/>
        </p:nvPicPr>
        <p:blipFill>
          <a:blip r:embed="rId2" cstate="print"/>
          <a:srcRect/>
          <a:stretch>
            <a:fillRect/>
          </a:stretch>
        </p:blipFill>
        <p:spPr bwMode="auto">
          <a:xfrm>
            <a:off x="3131840" y="2564904"/>
            <a:ext cx="5527030" cy="3997990"/>
          </a:xfrm>
          <a:prstGeom prst="rect">
            <a:avLst/>
          </a:prstGeom>
          <a:noFill/>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5013176"/>
            <a:ext cx="9144000"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Створюючи бази даних, вони вивчають поведінку споживачів і переваги клієнтів, здійснюють прямі комунікації з ними. Прямий маркетинг, або, як його ще прийнято називати, маркетинг "один на один", створює можливості для персоналізації спілкування, дозволяючи тим самим точно з'ясувати, чого хоче споживач.</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18" name="Picture 2" descr="C:\Users\student.PCI-NT\Desktop\itexl.jpg"/>
          <p:cNvPicPr>
            <a:picLocks noChangeAspect="1" noChangeArrowheads="1"/>
          </p:cNvPicPr>
          <p:nvPr/>
        </p:nvPicPr>
        <p:blipFill>
          <a:blip r:embed="rId2" cstate="print"/>
          <a:srcRect/>
          <a:stretch>
            <a:fillRect/>
          </a:stretch>
        </p:blipFill>
        <p:spPr bwMode="auto">
          <a:xfrm>
            <a:off x="0" y="404664"/>
            <a:ext cx="4464496" cy="4320890"/>
          </a:xfrm>
          <a:prstGeom prst="rect">
            <a:avLst/>
          </a:prstGeom>
          <a:noFill/>
        </p:spPr>
      </p:pic>
      <p:sp>
        <p:nvSpPr>
          <p:cNvPr id="4" name="Прямоугольник 3"/>
          <p:cNvSpPr/>
          <p:nvPr/>
        </p:nvSpPr>
        <p:spPr>
          <a:xfrm>
            <a:off x="4464496" y="0"/>
            <a:ext cx="4679504" cy="317009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sz="2000" dirty="0" smtClean="0">
                <a:latin typeface="Arial" pitchFamily="34" charset="0"/>
                <a:ea typeface="Times New Roman" pitchFamily="18" charset="0"/>
                <a:cs typeface="Arial" pitchFamily="34" charset="0"/>
              </a:rPr>
              <a:t>За допомогою сучасних комунікаційних технологій і гнучких виробничих систем товари та послуги можуть бути адаптовані до потреб індивідуальних споживачів - робитися на замовлення. Сьогодні компанії мають можливість накопичувати всю отриману від споживачів інформацію через особисті, письмові, телефонні та електронні канали зв'язку. </a:t>
            </a:r>
            <a:endParaRPr lang="uk-UA" sz="2000" dirty="0"/>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50473"/>
            <a:ext cx="9144000" cy="563231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 typeface="Arial" pitchFamily="34" charset="0"/>
              <a:buChar char="•"/>
              <a:tabLst/>
            </a:pP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Персоналізація</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процес, при якому кожний із клієнтів оцінюється як унікальна одиниця і обслуговується відповідно до цього постулату. Індивідуальна турбота про клієнта - це необхідність пам'ятати про кожного клієнта і здійснювати індивідуальний підхід до нього. Головний адміністратор одного з провідних </a:t>
            </a: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інтернет-магазинів</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дуже яскраво висловив цю думку: "Маючи 20 мільйонів покупців, ми повинні мати 20 мільйонів магазинів для них". В умовах сучасних технологій завдання автоматизації процесу персоналізації виглядає цілком здійсненною.</a:t>
            </a:r>
          </a:p>
          <a:p>
            <a:pPr marL="0" marR="0" lvl="0" indent="449263"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sz="2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Персоналізація має на увазі</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що обсяг послуг та пропозицій клієнта повинен будуватися на вивченні його переваг і поведінки, з урахуванням національних, регіональних, етнічних особливостей. Створення та підтримка у клієнта почуття прихильності обраної торгової марки досягається шляхом особистісних взаємин.</a:t>
            </a:r>
          </a:p>
          <a:p>
            <a:pPr marL="0" marR="0" lvl="0" indent="449263"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 typeface="Arial" pitchFamily="34" charset="0"/>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Незалежно від того, який з методів обраний компанією для її сервісної системи, вона повинна відповідати характеристикам правильно спроектованої сервісної системи.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wipe(up)">
                                      <p:cBhvr>
                                        <p:cTn id="7" dur="5000"/>
                                        <p:tgtEl>
                                          <p:spTgt spid="35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2" y="14854"/>
            <a:ext cx="8686800" cy="838200"/>
          </a:xfrm>
        </p:spPr>
        <p:txBody>
          <a:bodyPr/>
          <a:lstStyle/>
          <a:p>
            <a:r>
              <a:rPr lang="uk-UA" dirty="0" smtClean="0">
                <a:solidFill>
                  <a:schemeClr val="tx1"/>
                </a:solidFill>
              </a:rPr>
              <a:t>1. ОСНОВНІ МЕТОДИ НАДАННЯ ПОСЛУГ</a:t>
            </a:r>
            <a:endParaRPr lang="uk-UA" dirty="0">
              <a:solidFill>
                <a:schemeClr val="tx1"/>
              </a:solidFill>
            </a:endParaRPr>
          </a:p>
        </p:txBody>
      </p:sp>
      <p:sp>
        <p:nvSpPr>
          <p:cNvPr id="3" name="Содержимое 2"/>
          <p:cNvSpPr>
            <a:spLocks noGrp="1"/>
          </p:cNvSpPr>
          <p:nvPr>
            <p:ph idx="1"/>
          </p:nvPr>
        </p:nvSpPr>
        <p:spPr>
          <a:xfrm>
            <a:off x="6005" y="1052736"/>
            <a:ext cx="9146239" cy="1440160"/>
          </a:xfrm>
        </p:spPr>
        <p:style>
          <a:lnRef idx="2">
            <a:schemeClr val="accent2"/>
          </a:lnRef>
          <a:fillRef idx="1">
            <a:schemeClr val="lt1"/>
          </a:fillRef>
          <a:effectRef idx="0">
            <a:schemeClr val="accent2"/>
          </a:effectRef>
          <a:fontRef idx="minor">
            <a:schemeClr val="dk1"/>
          </a:fontRef>
        </p:style>
        <p:txBody>
          <a:bodyPr>
            <a:normAutofit/>
          </a:bodyPr>
          <a:lstStyle/>
          <a:p>
            <a:pPr>
              <a:buFont typeface="Arial" pitchFamily="34" charset="0"/>
              <a:buChar char="•"/>
            </a:pPr>
            <a:r>
              <a:rPr lang="uk-UA" sz="2000" i="1" dirty="0" smtClean="0">
                <a:solidFill>
                  <a:srgbClr val="FF0000"/>
                </a:solidFill>
              </a:rPr>
              <a:t>Метод обслуговування споживачів </a:t>
            </a:r>
            <a:r>
              <a:rPr lang="uk-UA" sz="2000" i="1" dirty="0" smtClean="0"/>
              <a:t>- </a:t>
            </a:r>
            <a:r>
              <a:rPr lang="uk-UA" sz="2000" dirty="0" smtClean="0">
                <a:solidFill>
                  <a:schemeClr val="tx1"/>
                </a:solidFill>
              </a:rPr>
              <a:t>це</a:t>
            </a:r>
            <a:r>
              <a:rPr lang="uk-UA" sz="2000" dirty="0" smtClean="0"/>
              <a:t> </a:t>
            </a:r>
            <a:r>
              <a:rPr lang="uk-UA" sz="2000" dirty="0" smtClean="0">
                <a:solidFill>
                  <a:schemeClr val="tx1"/>
                </a:solidFill>
              </a:rPr>
              <a:t>спосіб надання послуг.</a:t>
            </a:r>
            <a:r>
              <a:rPr lang="uk-UA" sz="2000" i="1" dirty="0" smtClean="0">
                <a:solidFill>
                  <a:schemeClr val="tx1"/>
                </a:solidFill>
              </a:rPr>
              <a:t> </a:t>
            </a:r>
            <a:endParaRPr lang="uk-UA" sz="2000" dirty="0" smtClean="0">
              <a:solidFill>
                <a:schemeClr val="tx1"/>
              </a:solidFill>
            </a:endParaRPr>
          </a:p>
          <a:p>
            <a:pPr>
              <a:buFont typeface="Arial" pitchFamily="34" charset="0"/>
              <a:buChar char="•"/>
            </a:pPr>
            <a:r>
              <a:rPr lang="uk-UA" sz="2000" dirty="0" smtClean="0">
                <a:solidFill>
                  <a:schemeClr val="tx1"/>
                </a:solidFill>
              </a:rPr>
              <a:t>Основою вибору форми організації сервісу є сервіс - системна матриця, в якої по осі абсцис відкладена ступінь контакту в каналі обслуговування, а по осі ординат - форма організації сервісу .</a:t>
            </a:r>
            <a:endParaRPr lang="uk-UA" sz="2000" dirty="0">
              <a:solidFill>
                <a:schemeClr val="tx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08920"/>
            <a:ext cx="4197846" cy="370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3" y="4293096"/>
            <a:ext cx="334327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2. Форми обслуговування </a:t>
            </a:r>
            <a:endParaRPr lang="uk-UA" dirty="0"/>
          </a:p>
        </p:txBody>
      </p:sp>
      <p:sp>
        <p:nvSpPr>
          <p:cNvPr id="3" name="Содержимое 2"/>
          <p:cNvSpPr>
            <a:spLocks noGrp="1"/>
          </p:cNvSpPr>
          <p:nvPr>
            <p:ph idx="1"/>
          </p:nvPr>
        </p:nvSpPr>
        <p:spPr>
          <a:xfrm>
            <a:off x="0" y="1554162"/>
            <a:ext cx="9144000" cy="4525963"/>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buFont typeface="Arial" pitchFamily="34" charset="0"/>
              <a:buChar char="•"/>
            </a:pPr>
            <a:r>
              <a:rPr lang="uk-UA" i="1" dirty="0" smtClean="0">
                <a:solidFill>
                  <a:schemeClr val="tx1"/>
                </a:solidFill>
              </a:rPr>
              <a:t>Під формою обслуговування розуміється певний спосіб надання послуг, що складається з набору конкретних сервісних операцій.</a:t>
            </a:r>
            <a:r>
              <a:rPr lang="uk-UA" dirty="0" smtClean="0">
                <a:solidFill>
                  <a:schemeClr val="tx1"/>
                </a:solidFill>
              </a:rPr>
              <a:t> У рамках однієї і тієї ж різновиди послуг можуть бути задіяні різні форми обслуговування.</a:t>
            </a:r>
          </a:p>
          <a:p>
            <a:pPr>
              <a:buFont typeface="Arial" pitchFamily="34" charset="0"/>
              <a:buChar char="•"/>
            </a:pPr>
            <a:endParaRPr lang="uk-UA" dirty="0" smtClean="0">
              <a:solidFill>
                <a:schemeClr val="tx1"/>
              </a:solidFill>
            </a:endParaRPr>
          </a:p>
          <a:p>
            <a:pPr marL="514350" indent="-514350">
              <a:buFont typeface="Arial" pitchFamily="34" charset="0"/>
              <a:buChar char="•"/>
            </a:pPr>
            <a:r>
              <a:rPr lang="uk-UA" dirty="0" smtClean="0">
                <a:solidFill>
                  <a:schemeClr val="tx1"/>
                </a:solidFill>
              </a:rPr>
              <a:t>У різних сегментах і напрямках сервісної діяльності формуються свої традиційні форми обслуговування. Разом з тим стрімке розвитку сервісу всюди стимулює впровадження нових форм і типів обслуговування. Так, наприклад, в пунктах громадського харчування при готелях традиційно прагнули зробити їжу для клієнтів різноманітною, наближеною до домашньої кухні. У буфетах і ресторанах готелів усього світу широко поширене обслуговування клієнтів у всіх номерах, а також у буфетах за принципом «шведського столу», коли гості можуть, вільно обходячи стіл, пробувати відразу багато страв.</a:t>
            </a:r>
          </a:p>
          <a:p>
            <a:pPr>
              <a:buNone/>
            </a:pPr>
            <a:endParaRPr lang="uk-UA"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3000"/>
                                        <p:tgtEl>
                                          <p:spTgt spid="3">
                                            <p:txEl>
                                              <p:pRg st="0" end="0"/>
                                            </p:txEl>
                                          </p:spTgt>
                                        </p:tgtEl>
                                      </p:cBhvr>
                                    </p:animEffect>
                                  </p:childTnLst>
                                </p:cTn>
                              </p:par>
                            </p:childTnLst>
                          </p:cTn>
                        </p:par>
                        <p:par>
                          <p:cTn id="8" fill="hold">
                            <p:stCondLst>
                              <p:cond delay="3000"/>
                            </p:stCondLst>
                            <p:childTnLst>
                              <p:par>
                                <p:cTn id="9" presetID="22" presetClass="entr" presetSubtype="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332656"/>
            <a:ext cx="9144000" cy="224676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Проведення в ресторані святкових вечорів, сімейних торжеств і т.п. передбачає інший порядок обслуговування. У цьому випадку персонал, перш за все, прагне підтримати атмосферу святкової неповторності, виконуючи будь-які побажання учасників застіль. Інші технологічні прийоми використовуються в процесі обслуговування таких заходів, як офіційні банкети або обслуговування учасників з'їздів, конгресів, нарад, - тут більше уваги може бути приділено масовим формам, швидкості обслуговування.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66" name="Picture 2" descr="C:\Users\student.PCI-NT\Desktop\file4ac53b5f97802fc95c911c4a6bcf6431.jpg"/>
          <p:cNvPicPr>
            <a:picLocks noChangeAspect="1" noChangeArrowheads="1"/>
          </p:cNvPicPr>
          <p:nvPr/>
        </p:nvPicPr>
        <p:blipFill>
          <a:blip r:embed="rId2" cstate="print"/>
          <a:srcRect/>
          <a:stretch>
            <a:fillRect/>
          </a:stretch>
        </p:blipFill>
        <p:spPr bwMode="auto">
          <a:xfrm>
            <a:off x="1331640" y="2708920"/>
            <a:ext cx="5893097" cy="3932740"/>
          </a:xfrm>
          <a:prstGeom prst="rect">
            <a:avLst/>
          </a:prstGeom>
          <a:noFill/>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153888"/>
            <a:ext cx="9144000" cy="286232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Сучасні форми обслуговування, що використовуються в торгівлі, побутовому обслуговуванні та фінансовому сервісі також різноманітні:</a:t>
            </a:r>
            <a:endParaRPr lang="uk-UA" sz="2000" dirty="0" smtClean="0">
              <a:latin typeface="Arial" pitchFamily="34"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Абонементне обслуговування пов'язане з укладенням між виробником і споживачем договору, згідно з яким споживачеві за умови внесення систематичної невеликий плати надається право на оперативне обслуговування, проведення планових профілактичних процедур і т.п. Дана форма обслуговування широко застосовується при ремонті побутової техніки, в послугах банно-пральних підприємств, перукарень та </a:t>
            </a: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ін</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5" name="Rectangle 3"/>
          <p:cNvSpPr>
            <a:spLocks noChangeArrowheads="1"/>
          </p:cNvSpPr>
          <p:nvPr/>
        </p:nvSpPr>
        <p:spPr bwMode="auto">
          <a:xfrm>
            <a:off x="0" y="3933056"/>
            <a:ext cx="9144000" cy="19389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Безконтактне обслуговування передбачає наступні операції: підприємство сервісу встановлює у під'їздах будинків або гуртожитків контейнери-накопичувачі. Замовники складають у контейнер білизну для прання або одяг для хімчистки разом із заповненою квитанцією. Чиста білизна або одяг доставляється на будинок замовнику в обумовлений час і стягується плата за послугу.</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 name="Пряма сполучна лінія 2"/>
          <p:cNvCxnSpPr>
            <a:stCxn id="38914" idx="2"/>
            <a:endCxn id="38915" idx="0"/>
          </p:cNvCxnSpPr>
          <p:nvPr/>
        </p:nvCxnSpPr>
        <p:spPr>
          <a:xfrm>
            <a:off x="4572000" y="3016210"/>
            <a:ext cx="0" cy="91684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up)">
                                      <p:cBhvr>
                                        <p:cTn id="7" dur="2000"/>
                                        <p:tgtEl>
                                          <p:spTgt spid="38914"/>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2000"/>
                                        <p:tgtEl>
                                          <p:spTgt spid="3"/>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8915"/>
                                        </p:tgtEl>
                                        <p:attrNameLst>
                                          <p:attrName>style.visibility</p:attrName>
                                        </p:attrNameLst>
                                      </p:cBhvr>
                                      <p:to>
                                        <p:strVal val="visible"/>
                                      </p:to>
                                    </p:set>
                                    <p:animEffect transition="in" filter="wipe(up)">
                                      <p:cBhvr>
                                        <p:cTn id="15" dur="2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p:bldP spid="389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476672"/>
            <a:ext cx="9144000" cy="563231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Обслуговування на дому широко застосовується при ремонті великогабаритної техніки (пральні машини, телевізори, холодильники, велика меблі та ін.) За певною адресою можуть також привозити замовлені страви підприємства харчування (ресторани, кафе). На дому можуть обслуговувати своїх клієнтів юристи, лікарі та </a:t>
            </a: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ін</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Здійснюється така послуга після замовлення споживача в заздалегідь обговорене час. Плата стягується після надання послуги.</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Обслуговування з використанням обмінних фондів товарів засновано на терміновому обміні несправного побутового приладу на аналогічний відремонтований прилад з оплатою вартості ремонту. Ця форма обслуговування застосовується при ремонті годин, електробритв, пилососів, пральних машин, холодильників та </a:t>
            </a:r>
            <a:r>
              <a:rPr kumimoji="0" lang="uk-UA"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ін</a:t>
            </a:r>
            <a:endPar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Прийом замовлень за місцем роботи полягає в тому, що на тому чи іншому підприємстві фірма побутового обслуговування організує прийом замовлень на деякі види послуг - хімчистку, прання, ремонт побутових приладів, взуття і т.п. Туди ж привозять відремонтовані і чисті вироби</a:t>
            </a:r>
            <a:r>
              <a:rPr kumimoji="0" lang="uk-UA"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wipe(up)">
                                      <p:cBhvr>
                                        <p:cTn id="7" dur="5000"/>
                                        <p:tgtEl>
                                          <p:spTgt spid="39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1484784"/>
            <a:ext cx="9144000" cy="286232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Виїзне обслуговування полягає в тому, що виїзні бригади підприємства сервісу здійснюють послуги за місцем проживання або роботи. Дана форма обслуговування широко застосовується для надання послуг населенню в сільській місцевості.</a:t>
            </a:r>
          </a:p>
          <a:p>
            <a:pPr marL="0" marR="0" lvl="0" indent="0" algn="l" defTabSz="914400" rtl="0" eaLnBrk="1" fontAlgn="base" latinLnBrk="0" hangingPunct="1">
              <a:lnSpc>
                <a:spcPct val="100000"/>
              </a:lnSpc>
              <a:spcBef>
                <a:spcPct val="0"/>
              </a:spcBef>
              <a:spcAft>
                <a:spcPct val="0"/>
              </a:spcAft>
              <a:buClrTx/>
              <a:buSzTx/>
              <a:buFontTx/>
              <a:buChar char="•"/>
              <a:tabLst/>
            </a:pPr>
            <a:endParaRPr lang="uk-UA" sz="20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Комбінована (комплексна форма обслуговування полягає в пропозиції максимальної кількості послуг на одному місці при забезпеченні мінімального витрати часу споживачів</a:t>
            </a:r>
            <a:r>
              <a:rPr kumimoji="0" lang="uk-UA"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0"/>
            <a:ext cx="9144000"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Насправді форм обслуговування існує набагато більше. При цьому в кожному напрямку і сегменті сервісної діяльності вони варіюються і часом неповторні. Практика сервісу постійно примножує ці форми, що викликано не тільки конкуренцією, але і необхідністю задовольняти все більш множимо споживчі запити.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986" name="Picture 2" descr="C:\Users\student.PCI-NT\Desktop\sm_users_img-128878.jpg"/>
          <p:cNvPicPr>
            <a:picLocks noChangeAspect="1" noChangeArrowheads="1"/>
          </p:cNvPicPr>
          <p:nvPr/>
        </p:nvPicPr>
        <p:blipFill>
          <a:blip r:embed="rId2" cstate="print"/>
          <a:srcRect/>
          <a:stretch>
            <a:fillRect/>
          </a:stretch>
        </p:blipFill>
        <p:spPr bwMode="auto">
          <a:xfrm>
            <a:off x="611560" y="1844824"/>
            <a:ext cx="5414913" cy="4770848"/>
          </a:xfrm>
          <a:prstGeom prst="rect">
            <a:avLst/>
          </a:prstGeom>
          <a:noFill/>
        </p:spPr>
      </p:pic>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1196752"/>
            <a:ext cx="9144000" cy="34778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Крім того, виділимо існуючі форми обслуговування технічного обладнання, які можна умовно розділити на наступні три категорії:</a:t>
            </a:r>
          </a:p>
          <a:p>
            <a:pPr marL="0" marR="0" lvl="0" indent="449263" algn="just" defTabSz="914400" rtl="0" eaLnBrk="1" fontAlgn="base" latinLnBrk="0" hangingPunct="1">
              <a:lnSpc>
                <a:spcPct val="100000"/>
              </a:lnSpc>
              <a:spcBef>
                <a:spcPct val="0"/>
              </a:spcBef>
              <a:spcAft>
                <a:spcPct val="0"/>
              </a:spcAft>
              <a:buClrTx/>
              <a:buSzTx/>
              <a:buFontTx/>
              <a:buNone/>
              <a:tabLst/>
            </a:pPr>
            <a:endParaRPr lang="uk-UA" sz="2000" dirty="0" smtClean="0">
              <a:latin typeface="Arial" pitchFamily="34"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Віддалена підтримка</a:t>
            </a:r>
          </a:p>
          <a:p>
            <a:pPr marL="0" marR="0" lvl="0" indent="0" algn="just" defTabSz="914400" rtl="0" eaLnBrk="0" fontAlgn="base" latinLnBrk="0" hangingPunct="0">
              <a:lnSpc>
                <a:spcPct val="100000"/>
              </a:lnSpc>
              <a:spcBef>
                <a:spcPct val="0"/>
              </a:spcBef>
              <a:spcAft>
                <a:spcPct val="0"/>
              </a:spcAft>
              <a:buClrTx/>
              <a:buSzTx/>
              <a:buFontTx/>
              <a:buChar char="•"/>
              <a:tabLst/>
            </a:pPr>
            <a:endParaRPr lang="uk-UA" sz="20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Технічна підтримка обладнання з безпосереднім виїздом до замовника</a:t>
            </a:r>
          </a:p>
          <a:p>
            <a:pPr marL="0" marR="0" lvl="0" indent="0" algn="just" defTabSz="914400" rtl="0" eaLnBrk="0" fontAlgn="base" latinLnBrk="0" hangingPunct="0">
              <a:lnSpc>
                <a:spcPct val="100000"/>
              </a:lnSpc>
              <a:spcBef>
                <a:spcPct val="0"/>
              </a:spcBef>
              <a:spcAft>
                <a:spcPct val="0"/>
              </a:spcAft>
              <a:buClrTx/>
              <a:buSzTx/>
              <a:buFontTx/>
              <a:buChar char="•"/>
              <a:tabLst/>
            </a:pPr>
            <a:endParaRPr lang="uk-UA" sz="2000" dirty="0" smtClean="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Технічна підтримка обладнання в лабораторних умовах</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08720"/>
            <a:ext cx="9144000" cy="489364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sz="2400" dirty="0" smtClean="0"/>
              <a:t>Дистанційна підтримка. Дана форма обслуговування передбачає обслуговування замовника без виїзду до нього, оскільки ряд питань з діагностики, конфігурування, аналізу може бути вирішене віддалено: технічні фахівці компанії за допомогою віддаленого доступу підключаються до обладнання клієнта і здійснюють тестування, діагностику, усунення неполадок, що дозволяє часто істотно скоротити терміни рішення, а також знизити витрати і зменшити ризики. Запит на технічну підтримку може бути виконаний по телефону, факсом або електронною поштою. Часто взаємодія здійснюється тільки з авторизованими контактними особами замовника (з метою забезпечення безпеки). Відповідь може бути направлений замовнику за обраним ним каналу.</a:t>
            </a:r>
            <a:endParaRPr lang="uk-UA" sz="24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888395"/>
            <a:ext cx="9144000" cy="489364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Замовник може отримати будь-які консультації та інструкції з різних технічних питань, що стосуються сервісного устаткування, а також отримати детальні рекомендації з перезапуску систем, інструкції про порядок ліквідації деяких некритичних несправностей. Наприклад, інженер сервісного центру </a:t>
            </a:r>
            <a:r>
              <a:rPr kumimoji="0" lang="uk-UA"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Xerox</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забезпечений ноутбуком, в який закачані системи з електронною документацією, системи діагностики та </a:t>
            </a:r>
            <a:r>
              <a:rPr kumimoji="0" lang="uk-UA"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Eureka</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«всесвітня база знань по сервісу устаткування </a:t>
            </a:r>
            <a:r>
              <a:rPr kumimoji="0" lang="uk-UA"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Xerox</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Eureka</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режимі on-</a:t>
            </a:r>
            <a:r>
              <a:rPr kumimoji="0" lang="uk-UA"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line</a:t>
            </a:r>
            <a:r>
              <a:rPr kumimoji="0" lang="uk-UA"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через Інтернет постійно поповнюється інформацією про нововведення, нові продукти, технологічних методах рішення і приватних проблемах. Вона дає унікальну можливість використовувати знання, отримані, наприклад, у Бразилії, для вирішення проблем в Україні</a:t>
            </a:r>
            <a:endParaRPr kumimoji="0" lang="uk-U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Effect transition="in" filter="wipe(up)">
                                      <p:cBhvr>
                                        <p:cTn id="7" dur="3000"/>
                                        <p:tgtEl>
                                          <p:spTgt spid="440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2530"/>
            <a:ext cx="9144000" cy="255454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Технічна підтримка обладнання з безпосереднім виїздом до замовника технічних фахівців компанії здійснюється в тому випадку, коли неможливо вирішити проблему іншими способами. Дана форма обслуговування може включати в себе усунення проблем функціонування обладнання, в тому числі і заміну вийшов з ладу обладнання безпосередньо у замовника.</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Технічна підтримка обладнання в лабораторних умовах передбачає лабораторні дослідження, нові розробки відповідно до конкретних вимог замовника, усунення несправностей, різного роду тестування обладнання.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6082" name="Picture 2" descr="C:\Users\student.PCI-NT\Desktop\img_1.jpg"/>
          <p:cNvPicPr>
            <a:picLocks noChangeAspect="1" noChangeArrowheads="1"/>
          </p:cNvPicPr>
          <p:nvPr/>
        </p:nvPicPr>
        <p:blipFill>
          <a:blip r:embed="rId2" cstate="print"/>
          <a:srcRect/>
          <a:stretch>
            <a:fillRect/>
          </a:stretch>
        </p:blipFill>
        <p:spPr bwMode="auto">
          <a:xfrm>
            <a:off x="611560" y="3429000"/>
            <a:ext cx="7518797" cy="3144224"/>
          </a:xfrm>
          <a:prstGeom prst="rect">
            <a:avLst/>
          </a:prstGeom>
          <a:noFill/>
        </p:spPr>
      </p:pic>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457200"/>
            <a:ext cx="8686800" cy="838200"/>
          </a:xfrm>
        </p:spPr>
        <p:txBody>
          <a:bodyPr/>
          <a:lstStyle/>
          <a:p>
            <a:r>
              <a:rPr lang="uk-UA" sz="1600" b="1" dirty="0" smtClean="0"/>
              <a:t> </a:t>
            </a:r>
            <a:endParaRPr lang="uk-UA" sz="1600" b="1" dirty="0"/>
          </a:p>
        </p:txBody>
      </p:sp>
      <p:sp>
        <p:nvSpPr>
          <p:cNvPr id="3" name="Содержимое 2"/>
          <p:cNvSpPr>
            <a:spLocks noGrp="1"/>
          </p:cNvSpPr>
          <p:nvPr>
            <p:ph idx="4294967295"/>
          </p:nvPr>
        </p:nvSpPr>
        <p:spPr>
          <a:xfrm>
            <a:off x="457200" y="1554163"/>
            <a:ext cx="8686800" cy="4525962"/>
          </a:xfrm>
        </p:spPr>
        <p:txBody>
          <a:bodyPr>
            <a:normAutofit/>
          </a:bodyPr>
          <a:lstStyle/>
          <a:p>
            <a:pPr>
              <a:buNone/>
            </a:pPr>
            <a:r>
              <a:rPr lang="uk-UA" sz="1600" b="1" dirty="0" smtClean="0"/>
              <a:t> </a:t>
            </a:r>
            <a:endParaRPr lang="uk-UA" sz="1600" b="1" dirty="0"/>
          </a:p>
        </p:txBody>
      </p:sp>
      <p:grpSp>
        <p:nvGrpSpPr>
          <p:cNvPr id="18434" name="Group 2"/>
          <p:cNvGrpSpPr>
            <a:grpSpLocks noChangeAspect="1"/>
          </p:cNvGrpSpPr>
          <p:nvPr/>
        </p:nvGrpSpPr>
        <p:grpSpPr bwMode="auto">
          <a:xfrm>
            <a:off x="251520" y="0"/>
            <a:ext cx="7560840" cy="6754190"/>
            <a:chOff x="2461" y="3597"/>
            <a:chExt cx="7066" cy="6437"/>
          </a:xfrm>
        </p:grpSpPr>
        <p:sp>
          <p:nvSpPr>
            <p:cNvPr id="18435" name="AutoShape 3"/>
            <p:cNvSpPr>
              <a:spLocks noChangeAspect="1" noChangeArrowheads="1"/>
            </p:cNvSpPr>
            <p:nvPr/>
          </p:nvSpPr>
          <p:spPr bwMode="auto">
            <a:xfrm>
              <a:off x="2461" y="3597"/>
              <a:ext cx="7066" cy="6437"/>
            </a:xfrm>
            <a:prstGeom prst="rect">
              <a:avLst/>
            </a:prstGeom>
            <a:noFill/>
            <a:ln w="9525">
              <a:prstDash val="sysDot"/>
              <a:miter lim="800000"/>
              <a:headEnd/>
              <a:tailEnd/>
            </a:ln>
          </p:spPr>
          <p:txBody>
            <a:bodyPr vert="horz" wrap="square" lIns="91440" tIns="45720" rIns="91440" bIns="45720" numCol="1" anchor="t" anchorCtr="0" compatLnSpc="1">
              <a:prstTxWarp prst="textNoShape">
                <a:avLst/>
              </a:prstTxWarp>
            </a:bodyPr>
            <a:lstStyle/>
            <a:p>
              <a:endParaRPr lang="uk-UA" sz="1600" b="1"/>
            </a:p>
          </p:txBody>
        </p:sp>
        <p:grpSp>
          <p:nvGrpSpPr>
            <p:cNvPr id="18436" name="Group 4"/>
            <p:cNvGrpSpPr>
              <a:grpSpLocks/>
            </p:cNvGrpSpPr>
            <p:nvPr/>
          </p:nvGrpSpPr>
          <p:grpSpPr bwMode="auto">
            <a:xfrm>
              <a:off x="2461" y="3597"/>
              <a:ext cx="7066" cy="6437"/>
              <a:chOff x="2461" y="3551"/>
              <a:chExt cx="7066" cy="6437"/>
            </a:xfrm>
          </p:grpSpPr>
          <p:sp>
            <p:nvSpPr>
              <p:cNvPr id="18437" name="Line 5"/>
              <p:cNvSpPr>
                <a:spLocks noChangeShapeType="1"/>
              </p:cNvSpPr>
              <p:nvPr/>
            </p:nvSpPr>
            <p:spPr bwMode="auto">
              <a:xfrm>
                <a:off x="2461" y="9471"/>
                <a:ext cx="6975" cy="2"/>
              </a:xfrm>
              <a:prstGeom prst="line">
                <a:avLst/>
              </a:prstGeom>
              <a:noFill/>
              <a:ln w="2857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uk-UA" sz="1600" b="1"/>
              </a:p>
            </p:txBody>
          </p:sp>
          <p:sp>
            <p:nvSpPr>
              <p:cNvPr id="18438" name="Line 6"/>
              <p:cNvSpPr>
                <a:spLocks noChangeShapeType="1"/>
              </p:cNvSpPr>
              <p:nvPr/>
            </p:nvSpPr>
            <p:spPr bwMode="auto">
              <a:xfrm>
                <a:off x="9481" y="4239"/>
                <a:ext cx="1" cy="5153"/>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uk-UA" sz="1600" b="1"/>
              </a:p>
            </p:txBody>
          </p:sp>
          <p:sp>
            <p:nvSpPr>
              <p:cNvPr id="18439" name="Oval 7"/>
              <p:cNvSpPr>
                <a:spLocks noChangeArrowheads="1"/>
              </p:cNvSpPr>
              <p:nvPr/>
            </p:nvSpPr>
            <p:spPr bwMode="auto">
              <a:xfrm>
                <a:off x="6781" y="4928"/>
                <a:ext cx="2633" cy="1122"/>
              </a:xfrm>
              <a:prstGeom prst="ellipse">
                <a:avLst/>
              </a:prstGeom>
              <a:solidFill>
                <a:srgbClr val="FFFFFF"/>
              </a:solidFill>
              <a:ln w="9525">
                <a:solidFill>
                  <a:srgbClr val="000000"/>
                </a:solidFill>
                <a:round/>
                <a:headEnd/>
                <a:tailEnd/>
              </a:ln>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Calibri" pitchFamily="34" charset="0"/>
                    <a:cs typeface="Arial" pitchFamily="34" charset="0"/>
                  </a:rPr>
                  <a:t>Повна індивідуалізація обслуговування</a:t>
                </a:r>
                <a:endParaRPr kumimoji="0" lang="uk-UA" sz="1600" b="1" i="0" u="none" strike="noStrike" cap="none" normalizeH="0" baseline="0" smtClean="0">
                  <a:ln>
                    <a:noFill/>
                  </a:ln>
                  <a:solidFill>
                    <a:schemeClr val="tx1"/>
                  </a:solidFill>
                  <a:effectLst/>
                  <a:latin typeface="Arial" pitchFamily="34" charset="0"/>
                  <a:cs typeface="Arial" pitchFamily="34" charset="0"/>
                </a:endParaRPr>
              </a:p>
            </p:txBody>
          </p:sp>
          <p:sp>
            <p:nvSpPr>
              <p:cNvPr id="18440" name="Oval 8"/>
              <p:cNvSpPr>
                <a:spLocks noChangeArrowheads="1"/>
              </p:cNvSpPr>
              <p:nvPr/>
            </p:nvSpPr>
            <p:spPr bwMode="auto">
              <a:xfrm>
                <a:off x="2461" y="8645"/>
                <a:ext cx="1575" cy="745"/>
              </a:xfrm>
              <a:prstGeom prst="ellipse">
                <a:avLst/>
              </a:prstGeom>
              <a:solidFill>
                <a:srgbClr val="FFFFFF"/>
              </a:solidFill>
              <a:ln w="9525">
                <a:solidFill>
                  <a:srgbClr val="000000"/>
                </a:solidFill>
                <a:round/>
                <a:headEnd/>
                <a:tailEnd/>
              </a:ln>
            </p:spPr>
            <p:txBody>
              <a:bodyPr vert="horz" wrap="square" lIns="18000" tIns="0" rIns="1800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Calibri" pitchFamily="34" charset="0"/>
                    <a:cs typeface="Arial" pitchFamily="34" charset="0"/>
                  </a:rPr>
                  <a:t>Поштові контакти</a:t>
                </a:r>
                <a:endParaRPr kumimoji="0" lang="uk-UA" sz="1600" b="1" i="0" u="none" strike="noStrike" cap="none" normalizeH="0" baseline="0" smtClean="0">
                  <a:ln>
                    <a:noFill/>
                  </a:ln>
                  <a:solidFill>
                    <a:schemeClr val="tx1"/>
                  </a:solidFill>
                  <a:effectLst/>
                  <a:latin typeface="Arial" pitchFamily="34" charset="0"/>
                  <a:cs typeface="Arial" pitchFamily="34" charset="0"/>
                </a:endParaRPr>
              </a:p>
            </p:txBody>
          </p:sp>
          <p:sp>
            <p:nvSpPr>
              <p:cNvPr id="18441" name="Text Box 9"/>
              <p:cNvSpPr txBox="1">
                <a:spLocks noChangeArrowheads="1"/>
              </p:cNvSpPr>
              <p:nvPr/>
            </p:nvSpPr>
            <p:spPr bwMode="auto">
              <a:xfrm>
                <a:off x="3541" y="9609"/>
                <a:ext cx="4590" cy="37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Calibri" pitchFamily="34" charset="0"/>
                    <a:cs typeface="Arial" pitchFamily="34" charset="0"/>
                  </a:rPr>
                  <a:t>Ступінь контакту клієнт - канал обслуговування</a:t>
                </a:r>
                <a:endParaRPr kumimoji="0" lang="uk-UA" sz="1600" b="1" i="0" u="none" strike="noStrike" cap="none" normalizeH="0" baseline="0" smtClean="0">
                  <a:ln>
                    <a:noFill/>
                  </a:ln>
                  <a:solidFill>
                    <a:schemeClr val="tx1"/>
                  </a:solidFill>
                  <a:effectLst/>
                  <a:latin typeface="Arial" pitchFamily="34" charset="0"/>
                  <a:cs typeface="Arial" pitchFamily="34" charset="0"/>
                </a:endParaRPr>
              </a:p>
            </p:txBody>
          </p:sp>
          <p:sp>
            <p:nvSpPr>
              <p:cNvPr id="18442" name="Text Box 10"/>
              <p:cNvSpPr txBox="1">
                <a:spLocks noChangeArrowheads="1"/>
              </p:cNvSpPr>
              <p:nvPr/>
            </p:nvSpPr>
            <p:spPr bwMode="auto">
              <a:xfrm>
                <a:off x="6916" y="4188"/>
                <a:ext cx="2430" cy="746"/>
              </a:xfrm>
              <a:prstGeom prst="rect">
                <a:avLst/>
              </a:prstGeom>
              <a:solidFill>
                <a:srgbClr val="FFFFFF"/>
              </a:solidFill>
              <a:ln w="317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Calibri" pitchFamily="34" charset="0"/>
                    <a:cs typeface="Arial" pitchFamily="34" charset="0"/>
                  </a:rPr>
                  <a:t>Реагуюча система</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Calibri" pitchFamily="34" charset="0"/>
                    <a:cs typeface="Arial" pitchFamily="34" charset="0"/>
                  </a:rPr>
                  <a:t>(повний контакт)</a:t>
                </a:r>
                <a:endParaRPr kumimoji="0" lang="uk-UA" sz="1600" b="1" i="0" u="none" strike="noStrike" cap="none" normalizeH="0" baseline="0" smtClean="0">
                  <a:ln>
                    <a:noFill/>
                  </a:ln>
                  <a:solidFill>
                    <a:schemeClr val="tx1"/>
                  </a:solidFill>
                  <a:effectLst/>
                  <a:latin typeface="Arial" pitchFamily="34" charset="0"/>
                  <a:cs typeface="Arial" pitchFamily="34" charset="0"/>
                </a:endParaRPr>
              </a:p>
            </p:txBody>
          </p:sp>
          <p:sp>
            <p:nvSpPr>
              <p:cNvPr id="18443" name="Oval 11"/>
              <p:cNvSpPr>
                <a:spLocks noChangeArrowheads="1"/>
              </p:cNvSpPr>
              <p:nvPr/>
            </p:nvSpPr>
            <p:spPr bwMode="auto">
              <a:xfrm>
                <a:off x="5701" y="5754"/>
                <a:ext cx="1788" cy="747"/>
              </a:xfrm>
              <a:prstGeom prst="ellipse">
                <a:avLst/>
              </a:prstGeom>
              <a:solidFill>
                <a:srgbClr val="FFFFFF"/>
              </a:solidFill>
              <a:ln w="9525">
                <a:solidFill>
                  <a:srgbClr val="000000"/>
                </a:solidFill>
                <a:round/>
                <a:headEnd/>
                <a:tailEnd/>
              </a:ln>
            </p:spPr>
            <p:txBody>
              <a:bodyPr vert="horz" wrap="square" lIns="18000" tIns="10800" rIns="1800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Calibri" pitchFamily="34" charset="0"/>
                    <a:cs typeface="Arial" pitchFamily="34" charset="0"/>
                  </a:rPr>
                  <a:t>Вільні заяви</a:t>
                </a:r>
                <a:endParaRPr kumimoji="0" lang="uk-UA" sz="1600" b="1" i="0" u="none" strike="noStrike" cap="none" normalizeH="0" baseline="0" smtClean="0">
                  <a:ln>
                    <a:noFill/>
                  </a:ln>
                  <a:solidFill>
                    <a:schemeClr val="tx1"/>
                  </a:solidFill>
                  <a:effectLst/>
                  <a:latin typeface="Arial" pitchFamily="34" charset="0"/>
                  <a:cs typeface="Arial" pitchFamily="34" charset="0"/>
                </a:endParaRPr>
              </a:p>
            </p:txBody>
          </p:sp>
          <p:sp>
            <p:nvSpPr>
              <p:cNvPr id="18444" name="Oval 12"/>
              <p:cNvSpPr>
                <a:spLocks noChangeArrowheads="1"/>
              </p:cNvSpPr>
              <p:nvPr/>
            </p:nvSpPr>
            <p:spPr bwMode="auto">
              <a:xfrm>
                <a:off x="5026" y="6442"/>
                <a:ext cx="1901" cy="748"/>
              </a:xfrm>
              <a:prstGeom prst="ellipse">
                <a:avLst/>
              </a:prstGeom>
              <a:solidFill>
                <a:srgbClr val="FFFFFF"/>
              </a:solidFill>
              <a:ln w="9525">
                <a:solidFill>
                  <a:srgbClr val="000000"/>
                </a:solidFill>
                <a:round/>
                <a:headEnd/>
                <a:tailEnd/>
              </a:ln>
            </p:spPr>
            <p:txBody>
              <a:bodyPr vert="horz" wrap="square" lIns="18000" tIns="10800" rIns="1800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dirty="0" smtClean="0">
                    <a:ln>
                      <a:noFill/>
                    </a:ln>
                    <a:solidFill>
                      <a:schemeClr val="tx1"/>
                    </a:solidFill>
                    <a:effectLst/>
                    <a:latin typeface="Calibri" pitchFamily="34" charset="0"/>
                    <a:cs typeface="Arial" pitchFamily="34" charset="0"/>
                  </a:rPr>
                  <a:t>Меню</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dirty="0" smtClean="0">
                    <a:ln>
                      <a:noFill/>
                    </a:ln>
                    <a:solidFill>
                      <a:schemeClr val="tx1"/>
                    </a:solidFill>
                    <a:effectLst/>
                    <a:latin typeface="Calibri" pitchFamily="34" charset="0"/>
                    <a:cs typeface="Arial" pitchFamily="34" charset="0"/>
                  </a:rPr>
                  <a:t>замовлень</a:t>
                </a:r>
                <a:endParaRPr kumimoji="0" lang="uk-UA"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8445" name="Oval 13"/>
              <p:cNvSpPr>
                <a:spLocks noChangeArrowheads="1"/>
              </p:cNvSpPr>
              <p:nvPr/>
            </p:nvSpPr>
            <p:spPr bwMode="auto">
              <a:xfrm>
                <a:off x="4081" y="6993"/>
                <a:ext cx="1755" cy="826"/>
              </a:xfrm>
              <a:prstGeom prst="ellipse">
                <a:avLst/>
              </a:prstGeom>
              <a:solidFill>
                <a:srgbClr val="FFFFFF"/>
              </a:solidFill>
              <a:ln w="9525">
                <a:solidFill>
                  <a:srgbClr val="000000"/>
                </a:solidFill>
                <a:round/>
                <a:headEnd/>
                <a:tailEnd/>
              </a:ln>
            </p:spPr>
            <p:txBody>
              <a:bodyPr vert="horz" wrap="square" lIns="18000" tIns="10800" rIns="18000" bIns="360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Calibri" pitchFamily="34" charset="0"/>
                    <a:cs typeface="Arial" pitchFamily="34" charset="0"/>
                  </a:rPr>
                  <a:t>Телефонні контакти</a:t>
                </a:r>
                <a:endParaRPr kumimoji="0" lang="uk-UA" sz="1600" b="1" i="0" u="none" strike="noStrike" cap="none" normalizeH="0" baseline="0" smtClean="0">
                  <a:ln>
                    <a:noFill/>
                  </a:ln>
                  <a:solidFill>
                    <a:schemeClr val="tx1"/>
                  </a:solidFill>
                  <a:effectLst/>
                  <a:latin typeface="Arial" pitchFamily="34" charset="0"/>
                  <a:cs typeface="Arial" pitchFamily="34" charset="0"/>
                </a:endParaRPr>
              </a:p>
            </p:txBody>
          </p:sp>
          <p:sp>
            <p:nvSpPr>
              <p:cNvPr id="18446" name="Oval 14"/>
              <p:cNvSpPr>
                <a:spLocks noChangeArrowheads="1"/>
              </p:cNvSpPr>
              <p:nvPr/>
            </p:nvSpPr>
            <p:spPr bwMode="auto">
              <a:xfrm>
                <a:off x="2866" y="7681"/>
                <a:ext cx="2046" cy="998"/>
              </a:xfrm>
              <a:prstGeom prst="ellipse">
                <a:avLst/>
              </a:prstGeom>
              <a:solidFill>
                <a:srgbClr val="FFFFFF"/>
              </a:solidFill>
              <a:ln w="9525">
                <a:solidFill>
                  <a:srgbClr val="000000"/>
                </a:solidFill>
                <a:round/>
                <a:headEnd/>
                <a:tailEnd/>
              </a:ln>
            </p:spPr>
            <p:txBody>
              <a:bodyPr vert="horz" wrap="square" lIns="18000" tIns="0" rIns="1800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Calibri" pitchFamily="34" charset="0"/>
                    <a:cs typeface="Arial" pitchFamily="34" charset="0"/>
                  </a:rPr>
                  <a:t>Технологія сервісного середовища</a:t>
                </a:r>
                <a:endParaRPr kumimoji="0" lang="uk-UA" sz="1600" b="1" i="0" u="none" strike="noStrike" cap="none" normalizeH="0" baseline="0" smtClean="0">
                  <a:ln>
                    <a:noFill/>
                  </a:ln>
                  <a:solidFill>
                    <a:schemeClr val="tx1"/>
                  </a:solidFill>
                  <a:effectLst/>
                  <a:latin typeface="Arial" pitchFamily="34" charset="0"/>
                  <a:cs typeface="Arial" pitchFamily="34" charset="0"/>
                </a:endParaRPr>
              </a:p>
            </p:txBody>
          </p:sp>
          <p:sp>
            <p:nvSpPr>
              <p:cNvPr id="18447" name="Text Box 15"/>
              <p:cNvSpPr txBox="1">
                <a:spLocks noChangeArrowheads="1"/>
              </p:cNvSpPr>
              <p:nvPr/>
            </p:nvSpPr>
            <p:spPr bwMode="auto">
              <a:xfrm>
                <a:off x="8266" y="9609"/>
                <a:ext cx="1052" cy="3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Calibri" pitchFamily="34" charset="0"/>
                    <a:cs typeface="Arial" pitchFamily="34" charset="0"/>
                  </a:rPr>
                  <a:t>Висока</a:t>
                </a:r>
                <a:endParaRPr kumimoji="0" lang="uk-UA" sz="1600" b="1" i="0" u="none" strike="noStrike" cap="none" normalizeH="0" baseline="0" smtClean="0">
                  <a:ln>
                    <a:noFill/>
                  </a:ln>
                  <a:solidFill>
                    <a:schemeClr val="tx1"/>
                  </a:solidFill>
                  <a:effectLst/>
                  <a:latin typeface="Arial" pitchFamily="34" charset="0"/>
                  <a:cs typeface="Arial" pitchFamily="34" charset="0"/>
                </a:endParaRPr>
              </a:p>
            </p:txBody>
          </p:sp>
          <p:sp>
            <p:nvSpPr>
              <p:cNvPr id="18448" name="Text Box 16"/>
              <p:cNvSpPr txBox="1">
                <a:spLocks noChangeArrowheads="1"/>
              </p:cNvSpPr>
              <p:nvPr/>
            </p:nvSpPr>
            <p:spPr bwMode="auto">
              <a:xfrm>
                <a:off x="2461" y="9609"/>
                <a:ext cx="1050" cy="3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Calibri" pitchFamily="34" charset="0"/>
                    <a:cs typeface="Arial" pitchFamily="34" charset="0"/>
                  </a:rPr>
                  <a:t>Низька</a:t>
                </a:r>
                <a:endParaRPr kumimoji="0" lang="uk-UA" sz="1600" b="1" i="0" u="none" strike="noStrike" cap="none" normalizeH="0" baseline="0" smtClean="0">
                  <a:ln>
                    <a:noFill/>
                  </a:ln>
                  <a:solidFill>
                    <a:schemeClr val="tx1"/>
                  </a:solidFill>
                  <a:effectLst/>
                  <a:latin typeface="Arial" pitchFamily="34" charset="0"/>
                  <a:cs typeface="Arial" pitchFamily="34" charset="0"/>
                </a:endParaRPr>
              </a:p>
            </p:txBody>
          </p:sp>
          <p:sp>
            <p:nvSpPr>
              <p:cNvPr id="18449" name="Text Box 17"/>
              <p:cNvSpPr txBox="1">
                <a:spLocks noChangeArrowheads="1"/>
              </p:cNvSpPr>
              <p:nvPr/>
            </p:nvSpPr>
            <p:spPr bwMode="auto">
              <a:xfrm>
                <a:off x="4351" y="4188"/>
                <a:ext cx="2430" cy="746"/>
              </a:xfrm>
              <a:prstGeom prst="rect">
                <a:avLst/>
              </a:prstGeom>
              <a:solidFill>
                <a:srgbClr val="FFFFFF"/>
              </a:solidFill>
              <a:ln w="3175">
                <a:noFill/>
                <a:miter lim="800000"/>
                <a:headEnd/>
                <a:tailEnd/>
              </a:ln>
            </p:spPr>
            <p:txBody>
              <a:bodyPr vert="horz" wrap="square" lIns="91440" tIns="45720" rIns="91440" bIns="10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uk-UA" altLang="ja-JP" sz="1600" b="1" i="0" u="none" strike="noStrike" cap="none" normalizeH="0" baseline="0" smtClean="0">
                    <a:ln>
                      <a:noFill/>
                    </a:ln>
                    <a:solidFill>
                      <a:srgbClr val="000000"/>
                    </a:solidFill>
                    <a:effectLst/>
                    <a:latin typeface="Calibri" pitchFamily="34" charset="0"/>
                    <a:cs typeface="Arial" pitchFamily="34" charset="0"/>
                  </a:rPr>
                  <a:t>Проникна система (обмежений контакт)</a:t>
                </a:r>
                <a:endParaRPr kumimoji="0" lang="uk-UA" sz="1600" b="1" i="0" u="none" strike="noStrike" cap="none" normalizeH="0" baseline="0" smtClean="0">
                  <a:ln>
                    <a:noFill/>
                  </a:ln>
                  <a:solidFill>
                    <a:schemeClr val="tx1"/>
                  </a:solidFill>
                  <a:effectLst/>
                  <a:latin typeface="Arial" pitchFamily="34" charset="0"/>
                  <a:cs typeface="Arial" pitchFamily="34" charset="0"/>
                </a:endParaRPr>
              </a:p>
            </p:txBody>
          </p:sp>
          <p:sp>
            <p:nvSpPr>
              <p:cNvPr id="18450" name="Text Box 18"/>
              <p:cNvSpPr txBox="1">
                <a:spLocks noChangeArrowheads="1"/>
              </p:cNvSpPr>
              <p:nvPr/>
            </p:nvSpPr>
            <p:spPr bwMode="auto">
              <a:xfrm>
                <a:off x="2528" y="4143"/>
                <a:ext cx="1800" cy="746"/>
              </a:xfrm>
              <a:prstGeom prst="rect">
                <a:avLst/>
              </a:prstGeom>
              <a:solidFill>
                <a:srgbClr val="FFFFFF"/>
              </a:solidFill>
              <a:ln w="3175">
                <a:noFill/>
                <a:prstDash val="sysDot"/>
                <a:miter lim="800000"/>
                <a:headEnd/>
                <a:tailEnd/>
              </a:ln>
            </p:spPr>
            <p:txBody>
              <a:bodyPr vert="horz" wrap="square" lIns="91440" tIns="45720" rIns="9144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dirty="0" smtClean="0">
                    <a:ln>
                      <a:noFill/>
                    </a:ln>
                    <a:solidFill>
                      <a:schemeClr val="tx1"/>
                    </a:solidFill>
                    <a:effectLst/>
                    <a:latin typeface="Calibri" pitchFamily="34" charset="0"/>
                    <a:cs typeface="Arial" pitchFamily="34" charset="0"/>
                  </a:rPr>
                  <a:t>Захищене ядро</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dirty="0" smtClean="0">
                    <a:ln>
                      <a:noFill/>
                    </a:ln>
                    <a:solidFill>
                      <a:schemeClr val="tx1"/>
                    </a:solidFill>
                    <a:effectLst/>
                    <a:latin typeface="Calibri" pitchFamily="34" charset="0"/>
                    <a:cs typeface="Arial" pitchFamily="34" charset="0"/>
                  </a:rPr>
                  <a:t>(контакту немає)</a:t>
                </a:r>
                <a:endParaRPr kumimoji="0" lang="uk-UA"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18451" name="Line 19"/>
              <p:cNvSpPr>
                <a:spLocks noChangeShapeType="1"/>
              </p:cNvSpPr>
              <p:nvPr/>
            </p:nvSpPr>
            <p:spPr bwMode="auto">
              <a:xfrm flipV="1">
                <a:off x="4216" y="4652"/>
                <a:ext cx="1" cy="2341"/>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uk-UA" sz="1600" b="1"/>
              </a:p>
            </p:txBody>
          </p:sp>
          <p:sp>
            <p:nvSpPr>
              <p:cNvPr id="18452" name="Line 20"/>
              <p:cNvSpPr>
                <a:spLocks noChangeShapeType="1"/>
              </p:cNvSpPr>
              <p:nvPr/>
            </p:nvSpPr>
            <p:spPr bwMode="auto">
              <a:xfrm>
                <a:off x="6781" y="4790"/>
                <a:ext cx="1" cy="872"/>
              </a:xfrm>
              <a:prstGeom prst="line">
                <a:avLst/>
              </a:prstGeom>
              <a:noFill/>
              <a:ln w="9525">
                <a:solidFill>
                  <a:srgbClr val="000000"/>
                </a:solidFill>
                <a:prstDash val="sysDot"/>
                <a:round/>
                <a:headEnd/>
                <a:tailEnd/>
              </a:ln>
            </p:spPr>
            <p:txBody>
              <a:bodyPr vert="horz" wrap="square" lIns="91440" tIns="45720" rIns="91440" bIns="45720" numCol="1" anchor="t" anchorCtr="0" compatLnSpc="1">
                <a:prstTxWarp prst="textNoShape">
                  <a:avLst/>
                </a:prstTxWarp>
              </a:bodyPr>
              <a:lstStyle/>
              <a:p>
                <a:endParaRPr lang="uk-UA" sz="1600" b="1"/>
              </a:p>
            </p:txBody>
          </p:sp>
          <p:sp>
            <p:nvSpPr>
              <p:cNvPr id="18453" name="Text Box 21"/>
              <p:cNvSpPr txBox="1">
                <a:spLocks noChangeArrowheads="1"/>
              </p:cNvSpPr>
              <p:nvPr/>
            </p:nvSpPr>
            <p:spPr bwMode="auto">
              <a:xfrm>
                <a:off x="6916" y="3551"/>
                <a:ext cx="2611" cy="68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uk-UA" sz="1600" b="1" i="0" u="none" strike="noStrike" cap="none" normalizeH="0" baseline="0" smtClean="0">
                    <a:ln>
                      <a:noFill/>
                    </a:ln>
                    <a:solidFill>
                      <a:schemeClr val="tx1"/>
                    </a:solidFill>
                    <a:effectLst/>
                    <a:latin typeface="Calibri" pitchFamily="34" charset="0"/>
                    <a:cs typeface="Arial" pitchFamily="34" charset="0"/>
                  </a:rPr>
                  <a:t>Ефективність обслуговування висока</a:t>
                </a:r>
                <a:endParaRPr kumimoji="0" lang="uk-UA" sz="1600" b="1" i="0" u="none" strike="noStrike" cap="none" normalizeH="0" baseline="0" smtClean="0">
                  <a:ln>
                    <a:noFill/>
                  </a:ln>
                  <a:solidFill>
                    <a:schemeClr val="tx1"/>
                  </a:solidFill>
                  <a:effectLst/>
                  <a:latin typeface="Arial" pitchFamily="34" charset="0"/>
                  <a:cs typeface="Arial" pitchFamily="34" charset="0"/>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up)">
                                      <p:cBhvr>
                                        <p:cTn id="7" dur="3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uk-UA" dirty="0" smtClean="0"/>
              <a:t> </a:t>
            </a:r>
            <a:endParaRPr lang="uk-UA" dirty="0"/>
          </a:p>
        </p:txBody>
      </p:sp>
      <p:sp>
        <p:nvSpPr>
          <p:cNvPr id="4" name="Прямокутник 3"/>
          <p:cNvSpPr/>
          <p:nvPr/>
        </p:nvSpPr>
        <p:spPr>
          <a:xfrm>
            <a:off x="0" y="1916832"/>
            <a:ext cx="91440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uk-UA" sz="8800" dirty="0">
                <a:solidFill>
                  <a:srgbClr val="0070C0"/>
                </a:solidFill>
              </a:rPr>
              <a:t>Дякую за </a:t>
            </a:r>
            <a:r>
              <a:rPr lang="uk-UA" sz="8800" dirty="0" err="1" smtClean="0">
                <a:solidFill>
                  <a:srgbClr val="0070C0"/>
                </a:solidFill>
              </a:rPr>
              <a:t>увагу</a:t>
            </a:r>
            <a:r>
              <a:rPr lang="uk-UA" sz="8800" dirty="0" err="1" smtClean="0">
                <a:solidFill>
                  <a:srgbClr val="0070C0"/>
                </a:solidFill>
                <a:sym typeface="Wingdings" pitchFamily="2" charset="2"/>
              </a:rPr>
              <a:t></a:t>
            </a:r>
            <a:endParaRPr lang="uk-UA" sz="8800" b="1" cap="all" spc="0"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233" y="0"/>
            <a:ext cx="9147231" cy="255454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85763" algn="just"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 ступенем контакту клієнт </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канал обслуговування виділяють системи: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85763"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a:t>
            </a:r>
            <a:r>
              <a:rPr kumimoji="0" lang="uk-UA" sz="2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захищене ядро</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тобто система передбачає відділення процесу обслуговування від клієнта;</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85763"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a:t>
            </a:r>
            <a:r>
              <a:rPr kumimoji="0" lang="uk-UA" sz="2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проникна система</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яку клієнт може проникнути, зателефонувавши за телефоном або за допомогою особистого контакту;</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85763" algn="just"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a:t>
            </a:r>
            <a:r>
              <a:rPr kumimoji="0" lang="uk-UA" sz="2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реагує система</a:t>
            </a: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яка характеризується присутністю клієнта та негайної реакцією на його потреби.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58" name="Picture 2" descr="C:\Users\student.PCI-NT\Desktop\8340-34_1.jpg"/>
          <p:cNvPicPr>
            <a:picLocks noChangeAspect="1" noChangeArrowheads="1"/>
          </p:cNvPicPr>
          <p:nvPr/>
        </p:nvPicPr>
        <p:blipFill>
          <a:blip r:embed="rId2" cstate="print"/>
          <a:srcRect/>
          <a:stretch>
            <a:fillRect/>
          </a:stretch>
        </p:blipFill>
        <p:spPr bwMode="auto">
          <a:xfrm>
            <a:off x="971600" y="2852936"/>
            <a:ext cx="7092193" cy="3823617"/>
          </a:xfrm>
          <a:prstGeom prst="rect">
            <a:avLst/>
          </a:prstGeom>
          <a:noFill/>
        </p:spPr>
      </p:pic>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0" y="0"/>
            <a:ext cx="9144000" cy="163121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85763"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 всьому різноманітті послуг, що надаються існує три основних методи надання послуг:</a:t>
            </a:r>
            <a:endParaRPr kumimoji="0" lang="uk-UA" sz="2000" b="0" i="1" u="none" strike="noStrike" cap="none" normalizeH="0" baseline="0" dirty="0" smtClean="0">
              <a:ln>
                <a:noFill/>
              </a:ln>
              <a:solidFill>
                <a:schemeClr val="tx1"/>
              </a:solidFill>
              <a:effectLst/>
              <a:latin typeface="Arial" pitchFamily="34" charset="0"/>
              <a:cs typeface="Arial" pitchFamily="34" charset="0"/>
            </a:endParaRPr>
          </a:p>
          <a:p>
            <a:pPr marL="0" marR="0" lvl="0" indent="385763"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метод потокової лінії;</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85763"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метод самообслуговування;</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385763" defTabSz="914400" rtl="0" eaLnBrk="0" fontAlgn="base" latinLnBrk="0" hangingPunct="0">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метод індивідуального підходу.</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7" name="Rectangle 3"/>
          <p:cNvSpPr>
            <a:spLocks noChangeArrowheads="1"/>
          </p:cNvSpPr>
          <p:nvPr/>
        </p:nvSpPr>
        <p:spPr bwMode="auto">
          <a:xfrm>
            <a:off x="0" y="4605544"/>
            <a:ext cx="9144000" cy="224676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385763" defTabSz="914400" rtl="0" eaLnBrk="1" fontAlgn="base" latinLnBrk="0" hangingPunct="1">
              <a:lnSpc>
                <a:spcPct val="100000"/>
              </a:lnSpc>
              <a:spcBef>
                <a:spcPct val="0"/>
              </a:spcBef>
              <a:spcAft>
                <a:spcPct val="0"/>
              </a:spcAft>
              <a:buClrTx/>
              <a:buSzTx/>
              <a:buFont typeface="Arial" pitchFamily="34" charset="0"/>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Історично методи надання послуг виникли як стратегії взаємодії з клієнтами різних рівнів матеріального добробуту: індивідуально-орієнтований сервіс - як елітна модель сервісу. Різновид індивідуального підходу (в торгівлі) - «сервіс прилавка», призначений для середнього класу, а метод самообслуговування - як сервіс малозабезпечених споживачів, які купують товар в дешевих магазинах самообслуговування без будь-якого уваги з боку персоналу</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46884"/>
            <a:ext cx="4455812" cy="2958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812" y="1646884"/>
            <a:ext cx="4688188" cy="295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wipe(up)">
                                      <p:cBhvr>
                                        <p:cTn id="7" dur="1250"/>
                                        <p:tgtEl>
                                          <p:spTgt spid="21505"/>
                                        </p:tgtEl>
                                      </p:cBhvr>
                                    </p:animEffect>
                                  </p:childTnLst>
                                </p:cTn>
                              </p:par>
                            </p:childTnLst>
                          </p:cTn>
                        </p:par>
                        <p:par>
                          <p:cTn id="8" fill="hold">
                            <p:stCondLst>
                              <p:cond delay="1250"/>
                            </p:stCondLst>
                            <p:childTnLst>
                              <p:par>
                                <p:cTn id="9" presetID="14" presetClass="entr" presetSubtype="5"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randombar(vertical)">
                                      <p:cBhvr>
                                        <p:cTn id="11" dur="2000"/>
                                        <p:tgtEl>
                                          <p:spTgt spid="3074"/>
                                        </p:tgtEl>
                                      </p:cBhvr>
                                    </p:animEffect>
                                  </p:childTnLst>
                                </p:cTn>
                              </p:par>
                              <p:par>
                                <p:cTn id="12" presetID="14" presetClass="entr" presetSubtype="5" fill="hold" nodeType="with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randombar(vertical)">
                                      <p:cBhvr>
                                        <p:cTn id="14" dur="2000"/>
                                        <p:tgtEl>
                                          <p:spTgt spid="3076"/>
                                        </p:tgtEl>
                                      </p:cBhvr>
                                    </p:animEffect>
                                  </p:childTnLst>
                                </p:cTn>
                              </p:par>
                            </p:childTnLst>
                          </p:cTn>
                        </p:par>
                        <p:par>
                          <p:cTn id="15" fill="hold">
                            <p:stCondLst>
                              <p:cond delay="3250"/>
                            </p:stCondLst>
                            <p:childTnLst>
                              <p:par>
                                <p:cTn id="16" presetID="22" presetClass="entr" presetSubtype="4" fill="hold" grpId="0" nodeType="afterEffect">
                                  <p:stCondLst>
                                    <p:cond delay="0"/>
                                  </p:stCondLst>
                                  <p:childTnLst>
                                    <p:set>
                                      <p:cBhvr>
                                        <p:cTn id="17" dur="1" fill="hold">
                                          <p:stCondLst>
                                            <p:cond delay="0"/>
                                          </p:stCondLst>
                                        </p:cTn>
                                        <p:tgtEl>
                                          <p:spTgt spid="21507"/>
                                        </p:tgtEl>
                                        <p:attrNameLst>
                                          <p:attrName>style.visibility</p:attrName>
                                        </p:attrNameLst>
                                      </p:cBhvr>
                                      <p:to>
                                        <p:strVal val="visible"/>
                                      </p:to>
                                    </p:set>
                                    <p:animEffect transition="in" filter="wipe(down)">
                                      <p:cBhvr>
                                        <p:cTn id="18" dur="3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animBg="1"/>
      <p:bldP spid="215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sz="2000" dirty="0" smtClean="0"/>
              <a:t>Метод потокової лінії вперше застосований компанією </a:t>
            </a:r>
            <a:r>
              <a:rPr lang="uk-UA" sz="2000" dirty="0" err="1" smtClean="0"/>
              <a:t>McDonald's</a:t>
            </a:r>
            <a:r>
              <a:rPr lang="uk-UA" sz="2000" dirty="0" smtClean="0"/>
              <a:t>. Процес швидкого ресторанного обслуговування представляється з відповідність з цим методом не як процес надання послуги, а як виробничий процес. Це є дуже важливим моментом. Як на виробничому підприємстві, так і в ресторанах цієї фірми існує орієнтація на ефективний результат, а не на обслуговування відвідувачів (підпорядкування обслуговується обслуговуючому).</a:t>
            </a:r>
            <a:endParaRPr lang="uk-UA" sz="2000" dirty="0"/>
          </a:p>
        </p:txBody>
      </p:sp>
      <p:pic>
        <p:nvPicPr>
          <p:cNvPr id="22530" name="Picture 2" descr="C:\Users\student.PCI-NT\Desktop\603025_original.jpg"/>
          <p:cNvPicPr>
            <a:picLocks noChangeAspect="1" noChangeArrowheads="1"/>
          </p:cNvPicPr>
          <p:nvPr/>
        </p:nvPicPr>
        <p:blipFill>
          <a:blip r:embed="rId2" cstate="print"/>
          <a:srcRect/>
          <a:stretch>
            <a:fillRect/>
          </a:stretch>
        </p:blipFill>
        <p:spPr bwMode="auto">
          <a:xfrm>
            <a:off x="827584" y="2367601"/>
            <a:ext cx="6916847" cy="4509120"/>
          </a:xfrm>
          <a:prstGeom prst="rect">
            <a:avLst/>
          </a:prstGeom>
          <a:no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down)">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5453889"/>
            <a:ext cx="9144000" cy="13234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Системне заміщення людей машинами в поєднанні з новими технологіями дозволяє компанії залучати і зберігати клієнтуру в розмірах, які не міг добитися ніхто з попередників в цьому бізнесі і поки що не зумів ніхто з послідовників.</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4" name="Picture 2" descr="C:\Users\student.PCI-NT\Desktop\vwup1lerh.jpg"/>
          <p:cNvPicPr>
            <a:picLocks noChangeAspect="1" noChangeArrowheads="1"/>
          </p:cNvPicPr>
          <p:nvPr/>
        </p:nvPicPr>
        <p:blipFill>
          <a:blip r:embed="rId2" cstate="print"/>
          <a:srcRect/>
          <a:stretch>
            <a:fillRect/>
          </a:stretch>
        </p:blipFill>
        <p:spPr bwMode="auto">
          <a:xfrm>
            <a:off x="0" y="-6036"/>
            <a:ext cx="4762500" cy="3571875"/>
          </a:xfrm>
          <a:prstGeom prst="rect">
            <a:avLst/>
          </a:prstGeom>
          <a:noFill/>
        </p:spPr>
      </p:pic>
      <p:sp>
        <p:nvSpPr>
          <p:cNvPr id="4" name="Прямоугольник 3"/>
          <p:cNvSpPr/>
          <p:nvPr/>
        </p:nvSpPr>
        <p:spPr>
          <a:xfrm>
            <a:off x="4762500" y="18441"/>
            <a:ext cx="4381500" cy="25545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sz="2000" dirty="0" smtClean="0">
                <a:latin typeface="Arial" pitchFamily="34" charset="0"/>
                <a:ea typeface="Times New Roman" pitchFamily="18" charset="0"/>
                <a:cs typeface="Arial" pitchFamily="34" charset="0"/>
              </a:rPr>
              <a:t>Головна мета роботи полягає у швидкому обслуговуванні однорідним високоякісним асортиментом готових страв в обстановці незмінною чистоти, порядку та ввічливості персоналу. Однак співробітники не наділені широкими повноваженнями. </a:t>
            </a:r>
            <a:endParaRPr lang="uk-UA" sz="2000"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65839"/>
            <a:ext cx="4762500" cy="188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00" y="2572986"/>
            <a:ext cx="4381500" cy="288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wipe(left)">
                                      <p:cBhvr>
                                        <p:cTn id="10" dur="1250"/>
                                        <p:tgtEl>
                                          <p:spTgt spid="23554"/>
                                        </p:tgtEl>
                                      </p:cBhvr>
                                    </p:animEffect>
                                  </p:childTnLst>
                                </p:cTn>
                              </p:par>
                              <p:par>
                                <p:cTn id="11" presetID="22" presetClass="entr" presetSubtype="8" fill="hold" nodeType="with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wipe(left)">
                                      <p:cBhvr>
                                        <p:cTn id="13" dur="1250"/>
                                        <p:tgtEl>
                                          <p:spTgt spid="4099"/>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3553"/>
                                        </p:tgtEl>
                                        <p:attrNameLst>
                                          <p:attrName>style.visibility</p:attrName>
                                        </p:attrNameLst>
                                      </p:cBhvr>
                                      <p:to>
                                        <p:strVal val="visible"/>
                                      </p:to>
                                    </p:set>
                                    <p:animEffect transition="in" filter="wipe(down)">
                                      <p:cBhvr>
                                        <p:cTn id="17" dur="2000"/>
                                        <p:tgtEl>
                                          <p:spTgt spid="23553"/>
                                        </p:tgtEl>
                                      </p:cBhvr>
                                    </p:animEffect>
                                  </p:childTnLst>
                                </p:cTn>
                              </p:par>
                            </p:childTnLst>
                          </p:cTn>
                        </p:par>
                        <p:par>
                          <p:cTn id="18" fill="hold">
                            <p:stCondLst>
                              <p:cond delay="3500"/>
                            </p:stCondLst>
                            <p:childTnLst>
                              <p:par>
                                <p:cTn id="19" presetID="6" presetClass="entr" presetSubtype="16" fill="hold" nodeType="after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circle(in)">
                                      <p:cBhvr>
                                        <p:cTn id="21"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260648"/>
            <a:ext cx="9144000" cy="1323439"/>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Метод потокової лінії передбачає розгляд виробництва послуг як рутинного процесу з високим ступенем стандартизації. У цьому випадку послуги у меншій мірі гетерогенні і більше стандартизовані, надання послуг не вимагає спеціальних комунікативних навичок працівників.</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2502768"/>
            <a:ext cx="9144000" cy="286232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Принципи індустріалізації послуги:</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Відокремити споживача від процесу як можна далі і застосувати індустріальні технологічні методи в тій частині, в якій не бере участь покупець.</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Якщо присутність покупця неминуче, використовувати його як робочу силу.</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Підвищити гнучкість кадрового забезпечення, щоб можливості відповідали попиту</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3" name="Пряма сполучна лінія 2"/>
          <p:cNvCxnSpPr>
            <a:stCxn id="24577" idx="2"/>
          </p:cNvCxnSpPr>
          <p:nvPr/>
        </p:nvCxnSpPr>
        <p:spPr>
          <a:xfrm>
            <a:off x="4572000" y="1584087"/>
            <a:ext cx="0" cy="91868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0"/>
            <a:ext cx="3923929" cy="532453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uk-UA" sz="2000" dirty="0" smtClean="0"/>
              <a:t>Метод самообслуговування є повною протилежністю методу потокової лінії і передбачає збільшення ролі клієнта в процесі обслуговування. Такий тип обслуговування відноситься до технології сервісної середовища. Використання заправних автоматів на станціях самообслуговування, автоматів для продажу продуктів харчування, кавоварок, встановлених в номерах мотелів, є прикладами того, як процедура обслуговування перекладається на клієнта. </a:t>
            </a:r>
            <a:endParaRPr lang="uk-UA" sz="2000" dirty="0"/>
          </a:p>
        </p:txBody>
      </p:sp>
      <p:pic>
        <p:nvPicPr>
          <p:cNvPr id="25602" name="Picture 2" descr="C:\Users\student.PCI-NT\Desktop\665652.jpg"/>
          <p:cNvPicPr>
            <a:picLocks noChangeAspect="1" noChangeArrowheads="1"/>
          </p:cNvPicPr>
          <p:nvPr/>
        </p:nvPicPr>
        <p:blipFill>
          <a:blip r:embed="rId2" cstate="print"/>
          <a:srcRect/>
          <a:stretch>
            <a:fillRect/>
          </a:stretch>
        </p:blipFill>
        <p:spPr bwMode="auto">
          <a:xfrm>
            <a:off x="3949398" y="5572"/>
            <a:ext cx="5234244" cy="4263536"/>
          </a:xfrm>
          <a:prstGeom prst="rect">
            <a:avLst/>
          </a:prstGeom>
          <a:noFill/>
        </p:spPr>
      </p:pic>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Валка">
  <a:themeElements>
    <a:clrScheme name="Тверда обкладинка">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Валка">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алка">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99</TotalTime>
  <Words>2350</Words>
  <Application>Microsoft Office PowerPoint</Application>
  <PresentationFormat>Экран (4:3)</PresentationFormat>
  <Paragraphs>97</Paragraphs>
  <Slides>30</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30</vt:i4>
      </vt:variant>
    </vt:vector>
  </HeadingPairs>
  <TitlesOfParts>
    <vt:vector size="39" baseType="lpstr">
      <vt:lpstr>Arial</vt:lpstr>
      <vt:lpstr>Calibri</vt:lpstr>
      <vt:lpstr>Franklin Gothic Book</vt:lpstr>
      <vt:lpstr>Franklin Gothic Medium</vt:lpstr>
      <vt:lpstr>HGｺﾞｼｯｸE</vt:lpstr>
      <vt:lpstr>Times New Roman</vt:lpstr>
      <vt:lpstr>Wingdings</vt:lpstr>
      <vt:lpstr>Wingdings 2</vt:lpstr>
      <vt:lpstr>Валка</vt:lpstr>
      <vt:lpstr>МЕНЕДЖМЕНТ НЕВИРОБНИЧОЇ ДІЯЛЬНОСТІ ОРГАНІЗАЦІЇ </vt:lpstr>
      <vt:lpstr>1. ОСНОВНІ МЕТОДИ НАДАННЯ ПОСЛУГ</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Форми обслуговування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ОСНОВНІ МЕТОДИ НАДАННЯ ПОСЛУГ І ФОРМИ ОБСЛУГОВУВАННЯ</dc:title>
  <dc:creator>student</dc:creator>
  <cp:lastModifiedBy>Учетная запись Майкрософт</cp:lastModifiedBy>
  <cp:revision>15</cp:revision>
  <dcterms:created xsi:type="dcterms:W3CDTF">2015-02-27T10:40:58Z</dcterms:created>
  <dcterms:modified xsi:type="dcterms:W3CDTF">2025-11-18T23:04:34Z</dcterms:modified>
</cp:coreProperties>
</file>