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98" r:id="rId3"/>
    <p:sldId id="301" r:id="rId4"/>
    <p:sldId id="300" r:id="rId5"/>
    <p:sldId id="299" r:id="rId6"/>
    <p:sldId id="302" r:id="rId7"/>
    <p:sldId id="297" r:id="rId8"/>
    <p:sldId id="258" r:id="rId9"/>
    <p:sldId id="261" r:id="rId10"/>
    <p:sldId id="277" r:id="rId11"/>
    <p:sldId id="278" r:id="rId12"/>
    <p:sldId id="271" r:id="rId13"/>
    <p:sldId id="267" r:id="rId14"/>
    <p:sldId id="272" r:id="rId15"/>
    <p:sldId id="295" r:id="rId16"/>
    <p:sldId id="273" r:id="rId17"/>
    <p:sldId id="276" r:id="rId18"/>
    <p:sldId id="293" r:id="rId19"/>
    <p:sldId id="294" r:id="rId20"/>
    <p:sldId id="28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0FF00"/>
    <a:srgbClr val="FF0000"/>
    <a:srgbClr val="808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05B75-8120-4252-A82A-77BE72BD710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9EEF-79B7-4D8E-9841-B2AFBD14B2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05B75-8120-4252-A82A-77BE72BD710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9EEF-79B7-4D8E-9841-B2AFBD14B2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05B75-8120-4252-A82A-77BE72BD710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9EEF-79B7-4D8E-9841-B2AFBD14B2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05B75-8120-4252-A82A-77BE72BD710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9EEF-79B7-4D8E-9841-B2AFBD14B2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05B75-8120-4252-A82A-77BE72BD710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6079EEF-79B7-4D8E-9841-B2AFBD14B2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05B75-8120-4252-A82A-77BE72BD710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9EEF-79B7-4D8E-9841-B2AFBD14B2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05B75-8120-4252-A82A-77BE72BD710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9EEF-79B7-4D8E-9841-B2AFBD14B2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05B75-8120-4252-A82A-77BE72BD710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9EEF-79B7-4D8E-9841-B2AFBD14B2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05B75-8120-4252-A82A-77BE72BD710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9EEF-79B7-4D8E-9841-B2AFBD14B2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05B75-8120-4252-A82A-77BE72BD710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9EEF-79B7-4D8E-9841-B2AFBD14B2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05B75-8120-4252-A82A-77BE72BD710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9EEF-79B7-4D8E-9841-B2AFBD14B2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4305B75-8120-4252-A82A-77BE72BD710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6079EEF-79B7-4D8E-9841-B2AFBD14B22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71546"/>
            <a:ext cx="8715436" cy="5072098"/>
          </a:xfrm>
        </p:spPr>
        <p:txBody>
          <a:bodyPr/>
          <a:lstStyle/>
          <a:p>
            <a:pPr algn="ctr">
              <a:buNone/>
            </a:pPr>
            <a:r>
              <a:rPr lang="uk-UA" sz="5400" b="1" dirty="0" smtClean="0">
                <a:solidFill>
                  <a:srgbClr val="FF0000"/>
                </a:solidFill>
              </a:rPr>
              <a:t>ЛІНГВОСИНЕРГЕТИКА: </a:t>
            </a:r>
            <a:endParaRPr lang="ru-RU" sz="54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uk-UA" sz="4000" b="1" dirty="0" smtClean="0"/>
              <a:t> </a:t>
            </a:r>
          </a:p>
          <a:p>
            <a:pPr algn="ctr">
              <a:buNone/>
            </a:pPr>
            <a:endParaRPr lang="uk-UA" sz="4000" b="1" dirty="0"/>
          </a:p>
          <a:p>
            <a:pPr algn="ctr">
              <a:buNone/>
            </a:pPr>
            <a:r>
              <a:rPr lang="uk-UA" sz="4400" b="1" dirty="0" smtClean="0"/>
              <a:t>СИНЕРГЕТИЧНИЙ АСПЕКТ ВИВЧЕННЯ  МОВИ</a:t>
            </a:r>
            <a:endParaRPr lang="ru-RU" sz="4400" dirty="0" smtClean="0"/>
          </a:p>
          <a:p>
            <a:pPr algn="ctr"/>
            <a:r>
              <a:rPr lang="uk-UA" sz="3200" b="1" dirty="0" smtClean="0"/>
              <a:t> </a:t>
            </a:r>
            <a:endParaRPr lang="ru-RU" sz="3200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86700" cy="72547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МЕТОДОЛОГ</a:t>
            </a:r>
            <a:r>
              <a:rPr lang="uk-UA" sz="3600" dirty="0" smtClean="0"/>
              <a:t>І</a:t>
            </a:r>
            <a:r>
              <a:rPr lang="ru-RU" sz="3600" dirty="0" smtClean="0"/>
              <a:t>Я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sz="4000" dirty="0" err="1" smtClean="0">
                <a:solidFill>
                  <a:srgbClr val="00FF00"/>
                </a:solidFill>
              </a:rPr>
              <a:t>Синергетика</a:t>
            </a:r>
            <a:r>
              <a:rPr lang="uk-UA" sz="4000" dirty="0" smtClean="0"/>
              <a:t> </a:t>
            </a:r>
            <a:r>
              <a:rPr lang="uk-UA" dirty="0" smtClean="0"/>
              <a:t> </a:t>
            </a:r>
            <a:r>
              <a:rPr lang="uk-UA" sz="3600" i="1" dirty="0" smtClean="0"/>
              <a:t>- нова наукова парадигма, що вивчає процеси самоорганізації та </a:t>
            </a:r>
            <a:r>
              <a:rPr lang="uk-UA" sz="3600" i="1" dirty="0" err="1" smtClean="0"/>
              <a:t>самодезорганізації</a:t>
            </a:r>
            <a:r>
              <a:rPr lang="uk-UA" sz="3600" i="1" dirty="0" smtClean="0"/>
              <a:t> (переходу від </a:t>
            </a:r>
            <a:r>
              <a:rPr lang="uk-UA" sz="3600" i="1" dirty="0" err="1" smtClean="0"/>
              <a:t>хаоса</a:t>
            </a:r>
            <a:r>
              <a:rPr lang="uk-UA" sz="3600" i="1" dirty="0" smtClean="0"/>
              <a:t> до порядку і навпаки) у складних відкритих </a:t>
            </a:r>
            <a:r>
              <a:rPr lang="uk-UA" sz="3600" i="1" dirty="0" err="1" smtClean="0"/>
              <a:t>нерівноважних</a:t>
            </a:r>
            <a:r>
              <a:rPr lang="uk-UA" sz="3600" i="1" dirty="0" smtClean="0"/>
              <a:t> нелінійних системах різної природи.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52"/>
            <a:ext cx="8715436" cy="64294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</a:rPr>
              <a:t>Методи </a:t>
            </a:r>
            <a:r>
              <a:rPr lang="uk-UA" sz="3600" dirty="0" err="1" smtClean="0">
                <a:solidFill>
                  <a:schemeClr val="accent6">
                    <a:lumMod val="75000"/>
                  </a:schemeClr>
                </a:solidFill>
              </a:rPr>
              <a:t>лінгвосинергетики</a:t>
            </a:r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ctr">
              <a:buNone/>
            </a:pPr>
            <a:endParaRPr lang="uk-UA" sz="3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uk-UA" sz="3600" dirty="0" smtClean="0"/>
              <a:t>метод екстраполяції;</a:t>
            </a:r>
          </a:p>
          <a:p>
            <a:pPr>
              <a:buFontTx/>
              <a:buChar char="-"/>
            </a:pPr>
            <a:r>
              <a:rPr lang="uk-UA" sz="3600" dirty="0" smtClean="0"/>
              <a:t>структурний метод (методики опозиційного, дистрибутивного, трансформаційного аналізу);</a:t>
            </a:r>
          </a:p>
          <a:p>
            <a:pPr>
              <a:buFontTx/>
              <a:buChar char="-"/>
            </a:pPr>
            <a:r>
              <a:rPr lang="uk-UA" sz="3600" dirty="0" smtClean="0"/>
              <a:t>описовий метод;</a:t>
            </a:r>
          </a:p>
          <a:p>
            <a:pPr>
              <a:buFontTx/>
              <a:buChar char="-"/>
            </a:pPr>
            <a:r>
              <a:rPr lang="uk-UA" sz="3600" dirty="0" smtClean="0"/>
              <a:t>метод моделювання.</a:t>
            </a:r>
          </a:p>
          <a:p>
            <a:pPr>
              <a:buNone/>
            </a:pP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285720" y="1214422"/>
            <a:ext cx="571504" cy="3571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Г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Е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Н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Е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Р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А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Т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О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Р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857224" y="1214422"/>
            <a:ext cx="1643074" cy="121444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одиниці морфемного рівня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3500430" y="1214422"/>
            <a:ext cx="642942" cy="3571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Т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Р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А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Н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С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Ф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О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Р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М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А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Т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О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Р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4143372" y="1214422"/>
            <a:ext cx="1785950" cy="3571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000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000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механізми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вербокреації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2428860" y="3000372"/>
            <a:ext cx="1071570" cy="0"/>
          </a:xfrm>
          <a:prstGeom prst="line">
            <a:avLst/>
          </a:prstGeom>
          <a:noFill/>
          <a:ln w="762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000" dirty="0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6715140" y="1214422"/>
            <a:ext cx="571504" cy="3643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Р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ЕС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І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В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Е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Р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7286644" y="1214422"/>
            <a:ext cx="1643074" cy="3643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000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одиниці лексичного рівня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5929322" y="2928934"/>
            <a:ext cx="785818" cy="0"/>
          </a:xfrm>
          <a:prstGeom prst="line">
            <a:avLst/>
          </a:prstGeom>
          <a:noFill/>
          <a:ln w="762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857224" y="2428868"/>
            <a:ext cx="1643074" cy="10715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одиниці лексичного рівня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857224" y="3500438"/>
            <a:ext cx="1643074" cy="128588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одиниці синтаксичного рівня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0" y="520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1900222" cy="1114420"/>
          </a:xfrm>
        </p:spPr>
        <p:txBody>
          <a:bodyPr/>
          <a:lstStyle/>
          <a:p>
            <a:endParaRPr lang="ru-RU" dirty="0"/>
          </a:p>
        </p:txBody>
      </p:sp>
      <p:grpSp>
        <p:nvGrpSpPr>
          <p:cNvPr id="5121" name="Group 1"/>
          <p:cNvGrpSpPr>
            <a:grpSpLocks noRot="1" noChangeAspect="1" noMove="1" noResize="1"/>
          </p:cNvGrpSpPr>
          <p:nvPr/>
        </p:nvGrpSpPr>
        <p:grpSpPr bwMode="auto">
          <a:xfrm>
            <a:off x="786138" y="214655"/>
            <a:ext cx="7584906" cy="5500314"/>
            <a:chOff x="2040" y="2897"/>
            <a:chExt cx="9368" cy="6706"/>
          </a:xfrm>
        </p:grpSpPr>
        <p:sp>
          <p:nvSpPr>
            <p:cNvPr id="5123" name="Rectangle 3"/>
            <p:cNvSpPr>
              <a:spLocks noChangeArrowheads="1"/>
            </p:cNvSpPr>
            <p:nvPr/>
          </p:nvSpPr>
          <p:spPr bwMode="auto">
            <a:xfrm>
              <a:off x="3010" y="2897"/>
              <a:ext cx="7411" cy="1035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Вербокреативна</a:t>
              </a:r>
              <a:r>
                <a:rPr kumimoji="0" lang="ru-RU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 </a:t>
              </a:r>
              <a:r>
                <a:rPr kumimoji="0" lang="ru-RU" sz="36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деривація</a:t>
              </a:r>
              <a:r>
                <a:rPr kumimoji="0" lang="ru-RU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 </a:t>
              </a:r>
            </a:p>
          </p:txBody>
        </p:sp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2551" y="4350"/>
              <a:ext cx="3018" cy="55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вербокреація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125" name="Rectangle 5"/>
            <p:cNvSpPr>
              <a:spLocks noChangeArrowheads="1"/>
            </p:cNvSpPr>
            <p:nvPr/>
          </p:nvSpPr>
          <p:spPr bwMode="auto">
            <a:xfrm>
              <a:off x="7333" y="4377"/>
              <a:ext cx="3795" cy="61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верботрансформація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126" name="Rectangle 6"/>
            <p:cNvSpPr>
              <a:spLocks noChangeArrowheads="1"/>
            </p:cNvSpPr>
            <p:nvPr/>
          </p:nvSpPr>
          <p:spPr bwMode="auto">
            <a:xfrm>
              <a:off x="2040" y="6990"/>
              <a:ext cx="706" cy="252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vert270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афіксація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127" name="Rectangle 7"/>
            <p:cNvSpPr>
              <a:spLocks noChangeArrowheads="1"/>
            </p:cNvSpPr>
            <p:nvPr/>
          </p:nvSpPr>
          <p:spPr bwMode="auto">
            <a:xfrm>
              <a:off x="3275" y="6990"/>
              <a:ext cx="689" cy="252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vert270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основоскладання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5128" name="AutoShape 8"/>
            <p:cNvCxnSpPr>
              <a:cxnSpLocks noChangeShapeType="1"/>
              <a:stCxn id="5123" idx="2"/>
              <a:endCxn id="5124" idx="0"/>
            </p:cNvCxnSpPr>
            <p:nvPr/>
          </p:nvCxnSpPr>
          <p:spPr bwMode="auto">
            <a:xfrm rot="5400000">
              <a:off x="5179" y="2813"/>
              <a:ext cx="418" cy="2656"/>
            </a:xfrm>
            <a:prstGeom prst="straightConnector1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/>
            </a:ln>
          </p:spPr>
        </p:cxnSp>
        <p:cxnSp>
          <p:nvCxnSpPr>
            <p:cNvPr id="5129" name="AutoShape 9"/>
            <p:cNvCxnSpPr>
              <a:cxnSpLocks noChangeShapeType="1"/>
              <a:stCxn id="5123" idx="2"/>
              <a:endCxn id="5125" idx="0"/>
            </p:cNvCxnSpPr>
            <p:nvPr/>
          </p:nvCxnSpPr>
          <p:spPr bwMode="auto">
            <a:xfrm rot="16200000" flipH="1">
              <a:off x="7750" y="2897"/>
              <a:ext cx="445" cy="2515"/>
            </a:xfrm>
            <a:prstGeom prst="straightConnector1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/>
            </a:ln>
          </p:spPr>
        </p:cxnSp>
        <p:cxnSp>
          <p:nvCxnSpPr>
            <p:cNvPr id="5130" name="AutoShape 10"/>
            <p:cNvCxnSpPr>
              <a:cxnSpLocks noChangeShapeType="1"/>
              <a:stCxn id="5124" idx="2"/>
              <a:endCxn id="5126" idx="0"/>
            </p:cNvCxnSpPr>
            <p:nvPr/>
          </p:nvCxnSpPr>
          <p:spPr bwMode="auto">
            <a:xfrm rot="5400000">
              <a:off x="2181" y="5111"/>
              <a:ext cx="2090" cy="1667"/>
            </a:xfrm>
            <a:prstGeom prst="straightConnector1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/>
            </a:ln>
          </p:spPr>
        </p:cxnSp>
        <p:cxnSp>
          <p:nvCxnSpPr>
            <p:cNvPr id="5131" name="AutoShape 11"/>
            <p:cNvCxnSpPr>
              <a:cxnSpLocks noChangeShapeType="1"/>
              <a:stCxn id="5124" idx="2"/>
              <a:endCxn id="5127" idx="0"/>
            </p:cNvCxnSpPr>
            <p:nvPr/>
          </p:nvCxnSpPr>
          <p:spPr bwMode="auto">
            <a:xfrm rot="5400000">
              <a:off x="2795" y="5725"/>
              <a:ext cx="2090" cy="441"/>
            </a:xfrm>
            <a:prstGeom prst="straightConnector1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/>
            </a:ln>
          </p:spPr>
        </p:cxnSp>
        <p:sp>
          <p:nvSpPr>
            <p:cNvPr id="5132" name="Rectangle 12"/>
            <p:cNvSpPr>
              <a:spLocks noChangeArrowheads="1"/>
            </p:cNvSpPr>
            <p:nvPr/>
          </p:nvSpPr>
          <p:spPr bwMode="auto">
            <a:xfrm>
              <a:off x="5481" y="5422"/>
              <a:ext cx="3177" cy="61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  </a:t>
              </a:r>
              <a:r>
                <a:rPr kumimoji="0" lang="ru-RU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формотворенняення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133" name="Rectangle 13"/>
            <p:cNvSpPr>
              <a:spLocks noChangeArrowheads="1"/>
            </p:cNvSpPr>
            <p:nvPr/>
          </p:nvSpPr>
          <p:spPr bwMode="auto">
            <a:xfrm>
              <a:off x="9010" y="5422"/>
              <a:ext cx="2294" cy="61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семотворення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134" name="Rectangle 14"/>
            <p:cNvSpPr>
              <a:spLocks noChangeArrowheads="1"/>
            </p:cNvSpPr>
            <p:nvPr/>
          </p:nvSpPr>
          <p:spPr bwMode="auto">
            <a:xfrm>
              <a:off x="5834" y="6990"/>
              <a:ext cx="1130" cy="2613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vert270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Скорочення</a:t>
              </a:r>
              <a:r>
                <a:rPr kumimoji="0" lang="ru-RU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 (</a:t>
              </a:r>
              <a:r>
                <a:rPr kumimoji="0" lang="ru-RU" sz="20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фрагментація</a:t>
              </a:r>
              <a:r>
                <a:rPr kumimoji="0" lang="ru-RU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)</a:t>
              </a:r>
            </a:p>
          </p:txBody>
        </p:sp>
        <p:sp>
          <p:nvSpPr>
            <p:cNvPr id="5135" name="Rectangle 15"/>
            <p:cNvSpPr>
              <a:spLocks noChangeArrowheads="1"/>
            </p:cNvSpPr>
            <p:nvPr/>
          </p:nvSpPr>
          <p:spPr bwMode="auto">
            <a:xfrm>
              <a:off x="8039" y="6990"/>
              <a:ext cx="706" cy="252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vert270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акронімія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136" name="Rectangle 16"/>
            <p:cNvSpPr>
              <a:spLocks noChangeArrowheads="1"/>
            </p:cNvSpPr>
            <p:nvPr/>
          </p:nvSpPr>
          <p:spPr bwMode="auto">
            <a:xfrm>
              <a:off x="7157" y="6990"/>
              <a:ext cx="706" cy="252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vert270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абревіація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137" name="Rectangle 17"/>
            <p:cNvSpPr>
              <a:spLocks noChangeArrowheads="1"/>
            </p:cNvSpPr>
            <p:nvPr/>
          </p:nvSpPr>
          <p:spPr bwMode="auto">
            <a:xfrm>
              <a:off x="9186" y="6990"/>
              <a:ext cx="846" cy="252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vert270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Семантична</a:t>
              </a:r>
              <a:r>
                <a:rPr kumimoji="0" lang="ru-RU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 </a:t>
              </a:r>
              <a:r>
                <a:rPr kumimoji="0" lang="ru-RU" sz="20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деривація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138" name="Rectangle 18"/>
            <p:cNvSpPr>
              <a:spLocks noChangeArrowheads="1"/>
            </p:cNvSpPr>
            <p:nvPr/>
          </p:nvSpPr>
          <p:spPr bwMode="auto">
            <a:xfrm flipH="1">
              <a:off x="10598" y="6990"/>
              <a:ext cx="810" cy="243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vert270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конверсія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5139" name="AutoShape 19"/>
            <p:cNvCxnSpPr>
              <a:cxnSpLocks noChangeShapeType="1"/>
              <a:stCxn id="5132" idx="2"/>
              <a:endCxn id="5134" idx="0"/>
            </p:cNvCxnSpPr>
            <p:nvPr/>
          </p:nvCxnSpPr>
          <p:spPr bwMode="auto">
            <a:xfrm rot="5400000">
              <a:off x="6255" y="6176"/>
              <a:ext cx="958" cy="670"/>
            </a:xfrm>
            <a:prstGeom prst="straightConnector1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/>
            </a:ln>
          </p:spPr>
        </p:cxnSp>
        <p:cxnSp>
          <p:nvCxnSpPr>
            <p:cNvPr id="5140" name="AutoShape 20"/>
            <p:cNvCxnSpPr>
              <a:cxnSpLocks noChangeShapeType="1"/>
              <a:stCxn id="5132" idx="2"/>
              <a:endCxn id="5136" idx="0"/>
            </p:cNvCxnSpPr>
            <p:nvPr/>
          </p:nvCxnSpPr>
          <p:spPr bwMode="auto">
            <a:xfrm rot="16200000" flipH="1">
              <a:off x="6811" y="6291"/>
              <a:ext cx="958" cy="441"/>
            </a:xfrm>
            <a:prstGeom prst="straightConnector1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/>
            </a:ln>
          </p:spPr>
        </p:cxnSp>
        <p:cxnSp>
          <p:nvCxnSpPr>
            <p:cNvPr id="5141" name="AutoShape 21"/>
            <p:cNvCxnSpPr>
              <a:cxnSpLocks noChangeShapeType="1"/>
              <a:stCxn id="5132" idx="2"/>
              <a:endCxn id="5135" idx="0"/>
            </p:cNvCxnSpPr>
            <p:nvPr/>
          </p:nvCxnSpPr>
          <p:spPr bwMode="auto">
            <a:xfrm rot="16200000" flipH="1">
              <a:off x="7252" y="5850"/>
              <a:ext cx="958" cy="1323"/>
            </a:xfrm>
            <a:prstGeom prst="straightConnector1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/>
            </a:ln>
          </p:spPr>
        </p:cxnSp>
        <p:cxnSp>
          <p:nvCxnSpPr>
            <p:cNvPr id="5142" name="AutoShape 22"/>
            <p:cNvCxnSpPr>
              <a:cxnSpLocks noChangeShapeType="1"/>
              <a:stCxn id="5133" idx="2"/>
              <a:endCxn id="5137" idx="0"/>
            </p:cNvCxnSpPr>
            <p:nvPr/>
          </p:nvCxnSpPr>
          <p:spPr bwMode="auto">
            <a:xfrm rot="5400000">
              <a:off x="9404" y="6237"/>
              <a:ext cx="958" cy="548"/>
            </a:xfrm>
            <a:prstGeom prst="straightConnector1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/>
            </a:ln>
          </p:spPr>
        </p:cxnSp>
        <p:cxnSp>
          <p:nvCxnSpPr>
            <p:cNvPr id="5143" name="AutoShape 23"/>
            <p:cNvCxnSpPr>
              <a:cxnSpLocks noChangeShapeType="1"/>
              <a:stCxn id="5133" idx="2"/>
              <a:endCxn id="5138" idx="0"/>
            </p:cNvCxnSpPr>
            <p:nvPr/>
          </p:nvCxnSpPr>
          <p:spPr bwMode="auto">
            <a:xfrm rot="16200000" flipH="1">
              <a:off x="10101" y="6088"/>
              <a:ext cx="958" cy="846"/>
            </a:xfrm>
            <a:prstGeom prst="straightConnector1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/>
            </a:ln>
          </p:spPr>
        </p:cxnSp>
        <p:cxnSp>
          <p:nvCxnSpPr>
            <p:cNvPr id="5144" name="AutoShape 24"/>
            <p:cNvCxnSpPr>
              <a:cxnSpLocks noChangeShapeType="1"/>
              <a:stCxn id="5125" idx="2"/>
              <a:endCxn id="5132" idx="0"/>
            </p:cNvCxnSpPr>
            <p:nvPr/>
          </p:nvCxnSpPr>
          <p:spPr bwMode="auto">
            <a:xfrm rot="5400000">
              <a:off x="7932" y="4124"/>
              <a:ext cx="435" cy="2162"/>
            </a:xfrm>
            <a:prstGeom prst="straightConnector1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/>
            </a:ln>
          </p:spPr>
        </p:cxnSp>
        <p:cxnSp>
          <p:nvCxnSpPr>
            <p:cNvPr id="5145" name="AutoShape 25"/>
            <p:cNvCxnSpPr>
              <a:cxnSpLocks noChangeShapeType="1"/>
              <a:stCxn id="5125" idx="2"/>
              <a:endCxn id="5133" idx="0"/>
            </p:cNvCxnSpPr>
            <p:nvPr/>
          </p:nvCxnSpPr>
          <p:spPr bwMode="auto">
            <a:xfrm rot="16200000" flipH="1">
              <a:off x="9476" y="4741"/>
              <a:ext cx="435" cy="926"/>
            </a:xfrm>
            <a:prstGeom prst="straightConnector1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/>
            </a:ln>
          </p:spPr>
        </p:cxnSp>
        <p:sp>
          <p:nvSpPr>
            <p:cNvPr id="5146" name="Rectangle 26"/>
            <p:cNvSpPr>
              <a:spLocks noChangeArrowheads="1"/>
            </p:cNvSpPr>
            <p:nvPr/>
          </p:nvSpPr>
          <p:spPr bwMode="auto">
            <a:xfrm>
              <a:off x="4510" y="6990"/>
              <a:ext cx="794" cy="252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vert270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Телескопія</a:t>
              </a:r>
              <a:endPara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5147" name="AutoShape 27"/>
            <p:cNvCxnSpPr>
              <a:cxnSpLocks noChangeShapeType="1"/>
              <a:stCxn id="5124" idx="2"/>
              <a:endCxn id="5146" idx="0"/>
            </p:cNvCxnSpPr>
            <p:nvPr/>
          </p:nvCxnSpPr>
          <p:spPr bwMode="auto">
            <a:xfrm rot="16200000" flipH="1">
              <a:off x="3439" y="5521"/>
              <a:ext cx="2090" cy="847"/>
            </a:xfrm>
            <a:prstGeom prst="straightConnector1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/>
            </a:ln>
          </p:spPr>
        </p:cxnSp>
      </p:grpSp>
      <p:cxnSp>
        <p:nvCxnSpPr>
          <p:cNvPr id="126" name="Прямая со стрелкой 125"/>
          <p:cNvCxnSpPr>
            <a:stCxn id="5132" idx="2"/>
            <a:endCxn id="5146" idx="0"/>
          </p:cNvCxnSpPr>
          <p:nvPr/>
        </p:nvCxnSpPr>
        <p:spPr>
          <a:xfrm rot="5400000">
            <a:off x="3589971" y="2303809"/>
            <a:ext cx="785447" cy="1750466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43998" cy="642942"/>
          </a:xfrm>
        </p:spPr>
        <p:txBody>
          <a:bodyPr>
            <a:normAutofit fontScale="90000"/>
          </a:bodyPr>
          <a:lstStyle/>
          <a:p>
            <a:pPr lvl="0" indent="227013" fontAlgn="base">
              <a:spcAft>
                <a:spcPct val="0"/>
              </a:spcAft>
            </a:pPr>
            <a:r>
              <a:rPr lang="ru-RU" sz="5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lang="ru-RU" sz="5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lang="uk-UA" sz="36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Словотвірне гніздо з вершиною</a:t>
            </a:r>
            <a:r>
              <a:rPr lang="uk-UA" sz="36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lang="en-US" sz="36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Google</a:t>
            </a:r>
            <a:r>
              <a:rPr lang="uk-UA" sz="36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r>
              <a:rPr lang="uk-UA" sz="36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lang="uk-UA" sz="5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lang="uk-UA" sz="5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lang="ru-RU" dirty="0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14282" y="2714620"/>
            <a:ext cx="1928826" cy="85725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Google 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(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n)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3000364" y="3857628"/>
            <a:ext cx="2214578" cy="6207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Google (v)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6143636" y="4143380"/>
            <a:ext cx="1785950" cy="4286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Googling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6143636" y="3500438"/>
            <a:ext cx="1785950" cy="4889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Googler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3071802" y="2857496"/>
            <a:ext cx="2143140" cy="64294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Eurogoogle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5134" name="Line 14"/>
          <p:cNvSpPr>
            <a:spLocks noChangeShapeType="1"/>
          </p:cNvSpPr>
          <p:nvPr/>
        </p:nvSpPr>
        <p:spPr bwMode="auto">
          <a:xfrm>
            <a:off x="2143108" y="3113084"/>
            <a:ext cx="928694" cy="30164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>
            <a:off x="2143108" y="3143248"/>
            <a:ext cx="857256" cy="107157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 flipV="1">
            <a:off x="5214942" y="3714751"/>
            <a:ext cx="928694" cy="520703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5214942" y="4214819"/>
            <a:ext cx="928694" cy="142876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3000364" y="5072074"/>
            <a:ext cx="2214578" cy="7143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googleable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6286512" y="4786322"/>
            <a:ext cx="2286016" cy="4286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googleability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6286512" y="5572140"/>
            <a:ext cx="2214578" cy="4286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ungoogleable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5127" name="AutoShape 7"/>
          <p:cNvSpPr>
            <a:spLocks noChangeShapeType="1"/>
          </p:cNvSpPr>
          <p:nvPr/>
        </p:nvSpPr>
        <p:spPr bwMode="auto">
          <a:xfrm>
            <a:off x="2143108" y="3143248"/>
            <a:ext cx="857256" cy="2357454"/>
          </a:xfrm>
          <a:prstGeom prst="straightConnector1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/>
          <p:cNvSpPr>
            <a:spLocks noChangeShapeType="1"/>
          </p:cNvSpPr>
          <p:nvPr/>
        </p:nvSpPr>
        <p:spPr bwMode="auto">
          <a:xfrm flipV="1">
            <a:off x="5286380" y="5000636"/>
            <a:ext cx="1000132" cy="357190"/>
          </a:xfrm>
          <a:prstGeom prst="straightConnector1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5" name="AutoShape 5"/>
          <p:cNvSpPr>
            <a:spLocks noChangeShapeType="1"/>
          </p:cNvSpPr>
          <p:nvPr/>
        </p:nvSpPr>
        <p:spPr bwMode="auto">
          <a:xfrm>
            <a:off x="5214942" y="5357826"/>
            <a:ext cx="1071570" cy="500066"/>
          </a:xfrm>
          <a:prstGeom prst="straightConnector1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6858016" y="2285992"/>
            <a:ext cx="2143140" cy="50006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non-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Googler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5123" name="AutoShape 3"/>
          <p:cNvSpPr>
            <a:spLocks noChangeShapeType="1"/>
          </p:cNvSpPr>
          <p:nvPr/>
        </p:nvSpPr>
        <p:spPr bwMode="auto">
          <a:xfrm flipV="1">
            <a:off x="7072330" y="2786058"/>
            <a:ext cx="928694" cy="714380"/>
          </a:xfrm>
          <a:prstGeom prst="straightConnector1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071802" y="1714488"/>
            <a:ext cx="2214578" cy="71438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Googlephobia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5121" name="AutoShape 1"/>
          <p:cNvSpPr>
            <a:spLocks noChangeShapeType="1"/>
          </p:cNvSpPr>
          <p:nvPr/>
        </p:nvSpPr>
        <p:spPr bwMode="auto">
          <a:xfrm flipV="1">
            <a:off x="2143108" y="2071678"/>
            <a:ext cx="928694" cy="1049340"/>
          </a:xfrm>
          <a:prstGeom prst="straightConnector1">
            <a:avLst/>
          </a:prstGeom>
          <a:noFill/>
          <a:ln w="38100">
            <a:solidFill>
              <a:schemeClr val="accent6"/>
            </a:solidFill>
            <a:prstDash val="solid"/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0" y="210979"/>
            <a:ext cx="41421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70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Словотвірний ряд, створений за участю </a:t>
            </a:r>
            <a:r>
              <a:rPr lang="uk-UA" dirty="0" err="1" smtClean="0"/>
              <a:t>афіксоїда</a:t>
            </a:r>
            <a:r>
              <a:rPr lang="uk-UA" dirty="0" smtClean="0"/>
              <a:t> </a:t>
            </a:r>
            <a:r>
              <a:rPr lang="en-US" sz="4400" dirty="0" smtClean="0">
                <a:solidFill>
                  <a:srgbClr val="CC0099"/>
                </a:solidFill>
              </a:rPr>
              <a:t>cyber-</a:t>
            </a:r>
            <a:r>
              <a:rPr lang="ru-RU" sz="4400" dirty="0" smtClean="0">
                <a:solidFill>
                  <a:srgbClr val="CC0099"/>
                </a:solidFill>
              </a:rPr>
              <a:t/>
            </a:r>
            <a:br>
              <a:rPr lang="ru-RU" sz="4400" dirty="0" smtClean="0">
                <a:solidFill>
                  <a:srgbClr val="CC0099"/>
                </a:solidFill>
              </a:rPr>
            </a:b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3857620" y="2928934"/>
            <a:ext cx="2143140" cy="121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CC0099"/>
                </a:solidFill>
              </a:rPr>
              <a:t>cyber-</a:t>
            </a:r>
            <a:endParaRPr lang="ru-RU" sz="3600" dirty="0">
              <a:solidFill>
                <a:srgbClr val="CC0099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428992" y="1571612"/>
            <a:ext cx="2286016" cy="500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cybermedia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2285984" y="2000240"/>
            <a:ext cx="2286016" cy="642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cyberpolitics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1643042" y="2928934"/>
            <a:ext cx="2214578" cy="71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cyberphobia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1428728" y="3929066"/>
            <a:ext cx="2071702" cy="642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cyberclinic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1857356" y="4929198"/>
            <a:ext cx="2286016" cy="642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cyberservant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5214942" y="1928802"/>
            <a:ext cx="2500330" cy="642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cyberbusiness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6143636" y="2928934"/>
            <a:ext cx="2786082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cyber-revolution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6357950" y="4071942"/>
            <a:ext cx="2428892" cy="71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cyberspace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3929058" y="4429132"/>
            <a:ext cx="2500330" cy="71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cyberstock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5786446" y="5143512"/>
            <a:ext cx="2357454" cy="642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cyberthief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3571868" y="5715016"/>
            <a:ext cx="3071834" cy="642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cyberdemocracy</a:t>
            </a:r>
            <a:endParaRPr lang="ru-RU" dirty="0"/>
          </a:p>
        </p:txBody>
      </p:sp>
      <p:cxnSp>
        <p:nvCxnSpPr>
          <p:cNvPr id="17" name="Прямая со стрелкой 16"/>
          <p:cNvCxnSpPr>
            <a:stCxn id="4" idx="0"/>
          </p:cNvCxnSpPr>
          <p:nvPr/>
        </p:nvCxnSpPr>
        <p:spPr>
          <a:xfrm rot="16200000" flipV="1">
            <a:off x="4429124" y="2428868"/>
            <a:ext cx="857256" cy="14287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 flipH="1" flipV="1">
            <a:off x="5429256" y="2500306"/>
            <a:ext cx="500066" cy="50006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11" idx="2"/>
          </p:cNvCxnSpPr>
          <p:nvPr/>
        </p:nvCxnSpPr>
        <p:spPr>
          <a:xfrm flipV="1">
            <a:off x="5929322" y="3321843"/>
            <a:ext cx="214314" cy="35719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10800000">
            <a:off x="3857620" y="2643182"/>
            <a:ext cx="500066" cy="35719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4" idx="1"/>
          </p:cNvCxnSpPr>
          <p:nvPr/>
        </p:nvCxnSpPr>
        <p:spPr>
          <a:xfrm rot="16200000" flipH="1" flipV="1">
            <a:off x="3924878" y="2896650"/>
            <a:ext cx="36463" cy="45673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8" idx="7"/>
          </p:cNvCxnSpPr>
          <p:nvPr/>
        </p:nvCxnSpPr>
        <p:spPr>
          <a:xfrm rot="10800000" flipV="1">
            <a:off x="3197036" y="3857627"/>
            <a:ext cx="874898" cy="16559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4" idx="3"/>
          </p:cNvCxnSpPr>
          <p:nvPr/>
        </p:nvCxnSpPr>
        <p:spPr>
          <a:xfrm rot="5400000">
            <a:off x="3211243" y="3968964"/>
            <a:ext cx="963669" cy="95679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4" idx="4"/>
          </p:cNvCxnSpPr>
          <p:nvPr/>
        </p:nvCxnSpPr>
        <p:spPr>
          <a:xfrm rot="5400000">
            <a:off x="4786314" y="4286256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rot="16200000" flipH="1">
            <a:off x="5143504" y="5429264"/>
            <a:ext cx="642942" cy="7143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16200000" flipH="1">
            <a:off x="5072066" y="4214818"/>
            <a:ext cx="357190" cy="7143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4" idx="6"/>
          </p:cNvCxnSpPr>
          <p:nvPr/>
        </p:nvCxnSpPr>
        <p:spPr>
          <a:xfrm flipV="1">
            <a:off x="6000760" y="3500438"/>
            <a:ext cx="428628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endCxn id="12" idx="1"/>
          </p:cNvCxnSpPr>
          <p:nvPr/>
        </p:nvCxnSpPr>
        <p:spPr>
          <a:xfrm>
            <a:off x="5786446" y="3857628"/>
            <a:ext cx="927207" cy="31893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rot="16200000" flipH="1">
            <a:off x="6322231" y="4964917"/>
            <a:ext cx="214314" cy="14287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endCxn id="13" idx="7"/>
          </p:cNvCxnSpPr>
          <p:nvPr/>
        </p:nvCxnSpPr>
        <p:spPr>
          <a:xfrm rot="16200000" flipH="1">
            <a:off x="5551054" y="4021581"/>
            <a:ext cx="533246" cy="49109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rot="5400000">
            <a:off x="4572000" y="4286256"/>
            <a:ext cx="357190" cy="7143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285728"/>
            <a:ext cx="7715272" cy="857256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uk-UA" sz="4400" dirty="0" err="1" smtClean="0">
                <a:latin typeface="Arial" pitchFamily="34" charset="0"/>
                <a:ea typeface="Times New Roman" pitchFamily="18" charset="0"/>
              </a:rPr>
              <a:t>Алігатура</a:t>
            </a:r>
            <a:r>
              <a:rPr lang="uk-UA" sz="4400" dirty="0" smtClean="0">
                <a:latin typeface="Arial" pitchFamily="34" charset="0"/>
                <a:ea typeface="Times New Roman" pitchFamily="18" charset="0"/>
              </a:rPr>
              <a:t> словотвірних гнізд</a:t>
            </a:r>
            <a:endParaRPr lang="uk-UA" sz="4400" dirty="0" smtClean="0">
              <a:latin typeface="Arial" pitchFamily="34" charset="0"/>
            </a:endParaRPr>
          </a:p>
          <a:p>
            <a:endParaRPr lang="ru-RU" dirty="0"/>
          </a:p>
        </p:txBody>
      </p:sp>
      <p:sp>
        <p:nvSpPr>
          <p:cNvPr id="4127" name="Rectangle 31"/>
          <p:cNvSpPr>
            <a:spLocks noChangeArrowheads="1"/>
          </p:cNvSpPr>
          <p:nvPr/>
        </p:nvSpPr>
        <p:spPr bwMode="auto">
          <a:xfrm>
            <a:off x="142844" y="4286256"/>
            <a:ext cx="928694" cy="500066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u</a:t>
            </a:r>
            <a:r>
              <a:rPr kumimoji="0" lang="uk-UA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se</a:t>
            </a:r>
            <a:r>
              <a:rPr kumimoji="0" lang="uk-UA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uk-UA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(v) 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126" name="Rectangle 30"/>
          <p:cNvSpPr>
            <a:spLocks noChangeArrowheads="1"/>
          </p:cNvSpPr>
          <p:nvPr/>
        </p:nvSpPr>
        <p:spPr bwMode="auto">
          <a:xfrm>
            <a:off x="7786710" y="4429132"/>
            <a:ext cx="1143008" cy="500066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friend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4125" name="Rectangle 29"/>
          <p:cNvSpPr>
            <a:spLocks noChangeArrowheads="1"/>
          </p:cNvSpPr>
          <p:nvPr/>
        </p:nvSpPr>
        <p:spPr bwMode="auto">
          <a:xfrm>
            <a:off x="1785918" y="3000372"/>
            <a:ext cx="1071570" cy="428628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use (n)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1785918" y="3786190"/>
            <a:ext cx="1071570" cy="500066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usable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123" name="Rectangle 27"/>
          <p:cNvSpPr>
            <a:spLocks noChangeArrowheads="1"/>
          </p:cNvSpPr>
          <p:nvPr/>
        </p:nvSpPr>
        <p:spPr bwMode="auto">
          <a:xfrm>
            <a:off x="1785918" y="4643446"/>
            <a:ext cx="1071570" cy="428628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user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122" name="Rectangle 26"/>
          <p:cNvSpPr>
            <a:spLocks noChangeArrowheads="1"/>
          </p:cNvSpPr>
          <p:nvPr/>
        </p:nvSpPr>
        <p:spPr bwMode="auto">
          <a:xfrm>
            <a:off x="1785918" y="5286388"/>
            <a:ext cx="1071570" cy="500066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used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121" name="Rectangle 25"/>
          <p:cNvSpPr>
            <a:spLocks noChangeArrowheads="1"/>
          </p:cNvSpPr>
          <p:nvPr/>
        </p:nvSpPr>
        <p:spPr bwMode="auto">
          <a:xfrm>
            <a:off x="2500298" y="1571612"/>
            <a:ext cx="1214446" cy="500066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useful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120" name="Rectangle 24"/>
          <p:cNvSpPr>
            <a:spLocks noChangeArrowheads="1"/>
          </p:cNvSpPr>
          <p:nvPr/>
        </p:nvSpPr>
        <p:spPr bwMode="auto">
          <a:xfrm>
            <a:off x="1785918" y="6072206"/>
            <a:ext cx="1071570" cy="428628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usage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928662" y="1571612"/>
            <a:ext cx="1214446" cy="500066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useless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118" name="Line 22"/>
          <p:cNvSpPr>
            <a:spLocks noChangeShapeType="1"/>
          </p:cNvSpPr>
          <p:nvPr/>
        </p:nvSpPr>
        <p:spPr bwMode="auto">
          <a:xfrm flipH="1" flipV="1">
            <a:off x="1571604" y="2071677"/>
            <a:ext cx="785818" cy="936629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4117" name="Line 21"/>
          <p:cNvSpPr>
            <a:spLocks noChangeShapeType="1"/>
          </p:cNvSpPr>
          <p:nvPr/>
        </p:nvSpPr>
        <p:spPr bwMode="auto">
          <a:xfrm flipV="1">
            <a:off x="2357422" y="2071677"/>
            <a:ext cx="857256" cy="936629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auto">
          <a:xfrm flipV="1">
            <a:off x="1071538" y="3143247"/>
            <a:ext cx="714380" cy="1381141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 flipV="1">
            <a:off x="1071538" y="3929065"/>
            <a:ext cx="714380" cy="639763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>
            <a:off x="1071538" y="4591058"/>
            <a:ext cx="714380" cy="195264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>
            <a:off x="1071538" y="4572008"/>
            <a:ext cx="714380" cy="1000132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>
            <a:off x="1071538" y="4572008"/>
            <a:ext cx="714380" cy="1714512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5857884" y="3143248"/>
            <a:ext cx="1357322" cy="35719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friendless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5572132" y="5429264"/>
            <a:ext cx="1643074" cy="488952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friendliness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5929322" y="4572008"/>
            <a:ext cx="1428760" cy="500066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friendly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5857884" y="2285992"/>
            <a:ext cx="1357322" cy="428628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friendship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3357554" y="4572008"/>
            <a:ext cx="1857388" cy="579439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CC0099"/>
                </a:solidFill>
                <a:effectLst/>
                <a:latin typeface="Arial" pitchFamily="34" charset="0"/>
                <a:ea typeface="Times New Roman" pitchFamily="18" charset="0"/>
              </a:rPr>
              <a:t>user-friendly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CC0099"/>
              </a:solidFill>
              <a:effectLst/>
              <a:latin typeface="Arial" pitchFamily="34" charset="0"/>
            </a:endParaRP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7429520" y="5429264"/>
            <a:ext cx="1428760" cy="488952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unfriendly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2857488" y="4857760"/>
            <a:ext cx="457200" cy="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H="1">
            <a:off x="5214942" y="4786322"/>
            <a:ext cx="722314" cy="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 flipH="1">
            <a:off x="7358081" y="4714884"/>
            <a:ext cx="436563" cy="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5929322" y="6286520"/>
            <a:ext cx="2000264" cy="417514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unfriendliness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H="1">
            <a:off x="6357949" y="5072074"/>
            <a:ext cx="203199" cy="285752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6572264" y="5072074"/>
            <a:ext cx="1571636" cy="35719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6357950" y="5929330"/>
            <a:ext cx="0" cy="325439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4098" name="Line 2"/>
          <p:cNvSpPr>
            <a:spLocks noChangeShapeType="1"/>
          </p:cNvSpPr>
          <p:nvPr/>
        </p:nvSpPr>
        <p:spPr bwMode="auto">
          <a:xfrm flipH="1" flipV="1">
            <a:off x="7215205" y="2500305"/>
            <a:ext cx="560389" cy="2120911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4097" name="Line 1"/>
          <p:cNvSpPr>
            <a:spLocks noChangeShapeType="1"/>
          </p:cNvSpPr>
          <p:nvPr/>
        </p:nvSpPr>
        <p:spPr bwMode="auto">
          <a:xfrm flipH="1" flipV="1">
            <a:off x="7215206" y="3286124"/>
            <a:ext cx="560388" cy="1363664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4145" name="Rectangle 49"/>
          <p:cNvSpPr>
            <a:spLocks noChangeArrowheads="1"/>
          </p:cNvSpPr>
          <p:nvPr/>
        </p:nvSpPr>
        <p:spPr bwMode="auto">
          <a:xfrm>
            <a:off x="2294613" y="103257"/>
            <a:ext cx="45547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                                    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Алігатура</a:t>
            </a:r>
            <a:r>
              <a:rPr lang="uk-UA" dirty="0" smtClean="0"/>
              <a:t> словотвірних рядів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uk-UA" dirty="0" smtClean="0"/>
              <a:t> </a:t>
            </a:r>
            <a:r>
              <a:rPr lang="ru-RU" dirty="0" smtClean="0"/>
              <a:t> </a:t>
            </a:r>
            <a:br>
              <a:rPr lang="ru-RU" dirty="0" smtClean="0"/>
            </a:b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285720" y="2714620"/>
            <a:ext cx="1785950" cy="1214446"/>
          </a:xfrm>
          <a:prstGeom prst="ellipse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FF00"/>
                </a:solidFill>
              </a:rPr>
              <a:t>Euro-</a:t>
            </a:r>
            <a:endParaRPr lang="ru-RU" sz="3200" dirty="0" smtClean="0">
              <a:solidFill>
                <a:srgbClr val="00FF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072330" y="2643182"/>
            <a:ext cx="1857388" cy="1357322"/>
          </a:xfrm>
          <a:prstGeom prst="ellipse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FF00"/>
                </a:solidFill>
              </a:rPr>
              <a:t>-</a:t>
            </a:r>
            <a:r>
              <a:rPr lang="en-US" sz="4000" b="1" dirty="0" err="1" smtClean="0">
                <a:solidFill>
                  <a:srgbClr val="00FF00"/>
                </a:solidFill>
              </a:rPr>
              <a:t>er</a:t>
            </a:r>
            <a:endParaRPr lang="ru-RU" sz="4000" dirty="0">
              <a:solidFill>
                <a:srgbClr val="00FF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28926" y="2857496"/>
            <a:ext cx="3357586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FF00"/>
                </a:solidFill>
              </a:rPr>
              <a:t>Euro</a:t>
            </a:r>
            <a:r>
              <a:rPr lang="en-US" sz="3600" dirty="0" smtClean="0">
                <a:solidFill>
                  <a:srgbClr val="00FF00"/>
                </a:solidFill>
              </a:rPr>
              <a:t>-</a:t>
            </a:r>
            <a:r>
              <a:rPr lang="en-US" sz="3600" dirty="0" smtClean="0">
                <a:solidFill>
                  <a:schemeClr val="tx2"/>
                </a:solidFill>
              </a:rPr>
              <a:t>manag</a:t>
            </a:r>
            <a:r>
              <a:rPr lang="en-US" sz="3600" b="1" dirty="0" smtClean="0">
                <a:solidFill>
                  <a:srgbClr val="00FF00"/>
                </a:solidFill>
              </a:rPr>
              <a:t>er</a:t>
            </a:r>
            <a:endParaRPr lang="ru-RU" sz="3600" dirty="0" smtClean="0">
              <a:solidFill>
                <a:srgbClr val="00FF00"/>
              </a:solidFill>
            </a:endParaRPr>
          </a:p>
          <a:p>
            <a:endParaRPr lang="ru-RU" sz="3600" dirty="0">
              <a:solidFill>
                <a:srgbClr val="00FF00"/>
              </a:solidFill>
            </a:endParaRPr>
          </a:p>
        </p:txBody>
      </p:sp>
      <p:cxnSp>
        <p:nvCxnSpPr>
          <p:cNvPr id="8" name="Прямая соединительная линия 7"/>
          <p:cNvCxnSpPr>
            <a:stCxn id="4" idx="6"/>
            <a:endCxn id="6" idx="1"/>
          </p:cNvCxnSpPr>
          <p:nvPr/>
        </p:nvCxnSpPr>
        <p:spPr>
          <a:xfrm>
            <a:off x="2071670" y="3321843"/>
            <a:ext cx="857256" cy="357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5" idx="2"/>
            <a:endCxn id="6" idx="3"/>
          </p:cNvCxnSpPr>
          <p:nvPr/>
        </p:nvCxnSpPr>
        <p:spPr>
          <a:xfrm rot="10800000" flipV="1">
            <a:off x="6286512" y="3321842"/>
            <a:ext cx="785818" cy="3571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4" idx="7"/>
          </p:cNvCxnSpPr>
          <p:nvPr/>
        </p:nvCxnSpPr>
        <p:spPr>
          <a:xfrm rot="5400000" flipH="1" flipV="1">
            <a:off x="1780533" y="2387021"/>
            <a:ext cx="535041" cy="47586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4" idx="0"/>
          </p:cNvCxnSpPr>
          <p:nvPr/>
        </p:nvCxnSpPr>
        <p:spPr>
          <a:xfrm rot="5400000" flipH="1" flipV="1">
            <a:off x="839364" y="2339571"/>
            <a:ext cx="714380" cy="3571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4" idx="1"/>
          </p:cNvCxnSpPr>
          <p:nvPr/>
        </p:nvCxnSpPr>
        <p:spPr>
          <a:xfrm rot="16200000" flipV="1">
            <a:off x="77536" y="2422739"/>
            <a:ext cx="677917" cy="26154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4" idx="4"/>
          </p:cNvCxnSpPr>
          <p:nvPr/>
        </p:nvCxnSpPr>
        <p:spPr>
          <a:xfrm rot="5400000">
            <a:off x="660770" y="4339835"/>
            <a:ext cx="928694" cy="1071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4" idx="5"/>
          </p:cNvCxnSpPr>
          <p:nvPr/>
        </p:nvCxnSpPr>
        <p:spPr>
          <a:xfrm rot="16200000" flipH="1">
            <a:off x="1744814" y="3816523"/>
            <a:ext cx="677917" cy="54729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 flipH="1" flipV="1">
            <a:off x="1321571" y="2250273"/>
            <a:ext cx="642942" cy="28575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6200000" flipV="1">
            <a:off x="428596" y="2357430"/>
            <a:ext cx="714380" cy="14287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5400000">
            <a:off x="250001" y="4036223"/>
            <a:ext cx="714380" cy="3571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4" idx="3"/>
          </p:cNvCxnSpPr>
          <p:nvPr/>
        </p:nvCxnSpPr>
        <p:spPr>
          <a:xfrm rot="5400000">
            <a:off x="148974" y="3745086"/>
            <a:ext cx="392165" cy="40442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rot="16200000" flipH="1">
            <a:off x="1214414" y="4143380"/>
            <a:ext cx="928694" cy="3571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5" idx="0"/>
          </p:cNvCxnSpPr>
          <p:nvPr/>
        </p:nvCxnSpPr>
        <p:spPr>
          <a:xfrm rot="5400000" flipH="1" flipV="1">
            <a:off x="7608115" y="2250273"/>
            <a:ext cx="785818" cy="1588"/>
          </a:xfrm>
          <a:prstGeom prst="straightConnector1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5" idx="1"/>
          </p:cNvCxnSpPr>
          <p:nvPr/>
        </p:nvCxnSpPr>
        <p:spPr>
          <a:xfrm rot="16200000" flipV="1">
            <a:off x="6787476" y="2285095"/>
            <a:ext cx="698841" cy="414884"/>
          </a:xfrm>
          <a:prstGeom prst="straightConnector1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5" idx="3"/>
          </p:cNvCxnSpPr>
          <p:nvPr/>
        </p:nvCxnSpPr>
        <p:spPr>
          <a:xfrm rot="5400000">
            <a:off x="6894633" y="3836550"/>
            <a:ext cx="484527" cy="414884"/>
          </a:xfrm>
          <a:prstGeom prst="straightConnector1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5" idx="4"/>
          </p:cNvCxnSpPr>
          <p:nvPr/>
        </p:nvCxnSpPr>
        <p:spPr>
          <a:xfrm rot="5400000">
            <a:off x="7608115" y="4393413"/>
            <a:ext cx="785818" cy="1588"/>
          </a:xfrm>
          <a:prstGeom prst="straightConnector1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5" idx="5"/>
          </p:cNvCxnSpPr>
          <p:nvPr/>
        </p:nvCxnSpPr>
        <p:spPr>
          <a:xfrm rot="16200000" flipH="1">
            <a:off x="8372856" y="4086583"/>
            <a:ext cx="698841" cy="129132"/>
          </a:xfrm>
          <a:prstGeom prst="straightConnector1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5" idx="7"/>
          </p:cNvCxnSpPr>
          <p:nvPr/>
        </p:nvCxnSpPr>
        <p:spPr>
          <a:xfrm rot="5400000" flipH="1" flipV="1">
            <a:off x="8372856" y="2356533"/>
            <a:ext cx="770279" cy="200570"/>
          </a:xfrm>
          <a:prstGeom prst="straightConnector1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rot="5400000" flipH="1" flipV="1">
            <a:off x="8072462" y="2285992"/>
            <a:ext cx="714380" cy="142876"/>
          </a:xfrm>
          <a:prstGeom prst="straightConnector1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rot="16200000" flipV="1">
            <a:off x="7215206" y="2214554"/>
            <a:ext cx="642942" cy="214314"/>
          </a:xfrm>
          <a:prstGeom prst="straightConnector1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rot="16200000" flipV="1">
            <a:off x="6643702" y="2500306"/>
            <a:ext cx="642942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rot="5400000">
            <a:off x="7215206" y="4071942"/>
            <a:ext cx="571504" cy="285752"/>
          </a:xfrm>
          <a:prstGeom prst="straightConnector1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rot="16200000" flipH="1">
            <a:off x="8036743" y="4250537"/>
            <a:ext cx="714380" cy="214314"/>
          </a:xfrm>
          <a:prstGeom prst="straightConnector1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stCxn id="4" idx="6"/>
            <a:endCxn id="6" idx="1"/>
          </p:cNvCxnSpPr>
          <p:nvPr/>
        </p:nvCxnSpPr>
        <p:spPr>
          <a:xfrm>
            <a:off x="2071670" y="3321843"/>
            <a:ext cx="857256" cy="3571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73788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uk-UA" sz="4400" i="1" dirty="0" err="1" smtClean="0">
                <a:solidFill>
                  <a:srgbClr val="00FF00"/>
                </a:solidFill>
              </a:rPr>
              <a:t>Фракталами</a:t>
            </a:r>
            <a:r>
              <a:rPr lang="uk-UA" dirty="0" smtClean="0"/>
              <a:t> називають об’єкти, що мають властивість </a:t>
            </a:r>
            <a:r>
              <a:rPr lang="uk-UA" dirty="0" err="1" smtClean="0"/>
              <a:t>самоподібності</a:t>
            </a:r>
            <a:r>
              <a:rPr lang="uk-UA" dirty="0" smtClean="0"/>
              <a:t>, або масштабної інваріантності, тобто окремі фрагменти структури яких строго повторюються через певні просторові проміжки.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sz="4000" i="1" dirty="0" smtClean="0">
                <a:solidFill>
                  <a:srgbClr val="00FF00"/>
                </a:solidFill>
              </a:rPr>
              <a:t>Ітерація</a:t>
            </a:r>
            <a:r>
              <a:rPr lang="uk-UA" dirty="0" smtClean="0"/>
              <a:t> - акт породження "похідної" мікросистеми структурно подібної до "твірної" і макросистеми в цілому.    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sz="4300" i="1" smtClean="0">
                <a:solidFill>
                  <a:srgbClr val="00FF00"/>
                </a:solidFill>
              </a:rPr>
              <a:t>Меристема  </a:t>
            </a:r>
            <a:r>
              <a:rPr lang="uk-UA" dirty="0" smtClean="0"/>
              <a:t>- сегмент, який після відділення від донорського об’єкта й створення певних умов здатен відновитися у новому, подібному до вихідного об’єкті.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85728"/>
            <a:ext cx="8229600" cy="5952194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buNone/>
            </a:pP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357166"/>
            <a:ext cx="7429552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sz="3200" dirty="0" smtClean="0"/>
              <a:t>       </a:t>
            </a:r>
            <a:r>
              <a:rPr lang="ru-RU" sz="3200" dirty="0" err="1" smtClean="0"/>
              <a:t>Функціональна</a:t>
            </a:r>
            <a:r>
              <a:rPr lang="ru-RU" sz="3200" dirty="0" smtClean="0"/>
              <a:t>  </a:t>
            </a:r>
            <a:r>
              <a:rPr lang="ru-RU" sz="3200" dirty="0" err="1" smtClean="0"/>
              <a:t>трансорієнтація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1714488"/>
            <a:ext cx="364333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err="1" smtClean="0"/>
              <a:t>міжрівнева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57752" y="1714488"/>
            <a:ext cx="3500462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err="1" smtClean="0"/>
              <a:t>внутрішньорівнева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3000372"/>
            <a:ext cx="928694" cy="3214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2000" dirty="0" err="1" smtClean="0"/>
              <a:t>афіксалізація</a:t>
            </a:r>
            <a:endParaRPr lang="uk-UA" sz="2000" dirty="0" smtClean="0"/>
          </a:p>
          <a:p>
            <a:pPr algn="ctr"/>
            <a:r>
              <a:rPr lang="uk-UA" sz="2000" dirty="0" smtClean="0"/>
              <a:t>лексем (фрагментів лексем)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14480" y="2928934"/>
            <a:ext cx="1000132" cy="3286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2400" dirty="0" smtClean="0"/>
              <a:t>лексикалізація афіксів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71802" y="3000372"/>
            <a:ext cx="928694" cy="3143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2000" dirty="0" smtClean="0"/>
              <a:t>інтеграція словосполучень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429256" y="3000372"/>
            <a:ext cx="1000132" cy="3143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2800" dirty="0" smtClean="0"/>
              <a:t>конверсія</a:t>
            </a:r>
            <a:endParaRPr lang="ru-RU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858016" y="3071810"/>
            <a:ext cx="1071570" cy="3071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2800" dirty="0" smtClean="0"/>
              <a:t>семантична деривація</a:t>
            </a:r>
            <a:endParaRPr lang="ru-RU" sz="2800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rot="5400000">
            <a:off x="3161099" y="625059"/>
            <a:ext cx="357190" cy="182166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4" idx="2"/>
            <a:endCxn id="6" idx="0"/>
          </p:cNvCxnSpPr>
          <p:nvPr/>
        </p:nvCxnSpPr>
        <p:spPr>
          <a:xfrm rot="16200000" flipH="1">
            <a:off x="5304239" y="410744"/>
            <a:ext cx="357190" cy="225029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5" idx="2"/>
            <a:endCxn id="7" idx="0"/>
          </p:cNvCxnSpPr>
          <p:nvPr/>
        </p:nvCxnSpPr>
        <p:spPr>
          <a:xfrm rot="5400000">
            <a:off x="1464447" y="1928802"/>
            <a:ext cx="571504" cy="157163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5" idx="2"/>
          </p:cNvCxnSpPr>
          <p:nvPr/>
        </p:nvCxnSpPr>
        <p:spPr>
          <a:xfrm rot="5400000">
            <a:off x="2160968" y="2553885"/>
            <a:ext cx="500066" cy="25003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5" idx="2"/>
            <a:endCxn id="9" idx="0"/>
          </p:cNvCxnSpPr>
          <p:nvPr/>
        </p:nvCxnSpPr>
        <p:spPr>
          <a:xfrm rot="16200000" flipH="1">
            <a:off x="2750331" y="2214554"/>
            <a:ext cx="571504" cy="100013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6" idx="2"/>
            <a:endCxn id="10" idx="0"/>
          </p:cNvCxnSpPr>
          <p:nvPr/>
        </p:nvCxnSpPr>
        <p:spPr>
          <a:xfrm rot="5400000">
            <a:off x="5982901" y="2375290"/>
            <a:ext cx="571504" cy="6786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6" idx="2"/>
            <a:endCxn id="10" idx="0"/>
          </p:cNvCxnSpPr>
          <p:nvPr/>
        </p:nvCxnSpPr>
        <p:spPr>
          <a:xfrm rot="5400000">
            <a:off x="5982901" y="2375290"/>
            <a:ext cx="571504" cy="67866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endCxn id="11" idx="0"/>
          </p:cNvCxnSpPr>
          <p:nvPr/>
        </p:nvCxnSpPr>
        <p:spPr>
          <a:xfrm>
            <a:off x="6643702" y="2500306"/>
            <a:ext cx="750099" cy="57150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Передумови для впровадження курсу «</a:t>
            </a:r>
            <a:r>
              <a:rPr lang="uk-UA" dirty="0" err="1" smtClean="0">
                <a:solidFill>
                  <a:srgbClr val="FFFF00"/>
                </a:solidFill>
              </a:rPr>
              <a:t>Лінгвосинергетика</a:t>
            </a:r>
            <a:r>
              <a:rPr lang="uk-UA" dirty="0" smtClean="0">
                <a:solidFill>
                  <a:srgbClr val="FFFF00"/>
                </a:solidFill>
              </a:rPr>
              <a:t>» :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91722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r>
              <a:rPr lang="uk-UA" dirty="0"/>
              <a:t>Д</a:t>
            </a:r>
            <a:r>
              <a:rPr lang="uk-UA" sz="3600" dirty="0" smtClean="0"/>
              <a:t>осягнення вітчизняних науковців у формуванні нової парадигми лінгвістичних студій - </a:t>
            </a:r>
            <a:r>
              <a:rPr lang="uk-UA" sz="3600" dirty="0" err="1" smtClean="0"/>
              <a:t>лінгвосинергетики</a:t>
            </a:r>
            <a:r>
              <a:rPr lang="uk-UA" sz="3600" dirty="0" smtClean="0"/>
              <a:t> (</a:t>
            </a:r>
            <a:r>
              <a:rPr lang="uk-UA" sz="3600" dirty="0" err="1" smtClean="0"/>
              <a:t>Л.С.Піхтовнікова</a:t>
            </a:r>
            <a:r>
              <a:rPr lang="uk-UA" sz="3600" dirty="0" smtClean="0"/>
              <a:t>, В.М. </a:t>
            </a:r>
            <a:r>
              <a:rPr lang="uk-UA" sz="3600" dirty="0" err="1" smtClean="0"/>
              <a:t>Манакін</a:t>
            </a:r>
            <a:r>
              <a:rPr lang="uk-UA" sz="3600" dirty="0" smtClean="0"/>
              <a:t>, О.О. Семенець,  </a:t>
            </a:r>
            <a:r>
              <a:rPr lang="uk-UA" sz="3600" dirty="0" err="1" smtClean="0"/>
              <a:t>С.М.Єнікєєва</a:t>
            </a:r>
            <a:r>
              <a:rPr lang="uk-UA" sz="3600" dirty="0" smtClean="0"/>
              <a:t>, </a:t>
            </a:r>
            <a:r>
              <a:rPr lang="uk-UA" sz="3600" dirty="0" err="1" smtClean="0"/>
              <a:t>Т.І.Домброван</a:t>
            </a:r>
            <a:r>
              <a:rPr lang="uk-UA" sz="3600" dirty="0" smtClean="0"/>
              <a:t>, </a:t>
            </a:r>
            <a:r>
              <a:rPr lang="uk-UA" sz="3600" dirty="0" err="1" smtClean="0"/>
              <a:t>С.В.Кійко</a:t>
            </a:r>
            <a:r>
              <a:rPr lang="uk-UA" sz="3600" dirty="0" smtClean="0"/>
              <a:t> та ін.)</a:t>
            </a:r>
          </a:p>
          <a:p>
            <a:pPr>
              <a:buFontTx/>
              <a:buChar char="-"/>
            </a:pPr>
            <a:r>
              <a:rPr lang="uk-UA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6765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809318"/>
          </a:xfrm>
        </p:spPr>
        <p:txBody>
          <a:bodyPr/>
          <a:lstStyle/>
          <a:p>
            <a:pPr>
              <a:buNone/>
            </a:pPr>
            <a:endParaRPr lang="uk-UA" sz="6000" dirty="0" smtClean="0"/>
          </a:p>
          <a:p>
            <a:pPr>
              <a:buNone/>
            </a:pPr>
            <a:r>
              <a:rPr lang="uk-UA" sz="6000" dirty="0" smtClean="0"/>
              <a:t> </a:t>
            </a:r>
          </a:p>
          <a:p>
            <a:pPr>
              <a:buNone/>
            </a:pPr>
            <a:r>
              <a:rPr lang="uk-UA" sz="6000" dirty="0" smtClean="0">
                <a:solidFill>
                  <a:srgbClr val="FFFF00"/>
                </a:solidFill>
              </a:rPr>
              <a:t>   ДЯКУЮ ЗА УВАГУ</a:t>
            </a:r>
            <a:r>
              <a:rPr lang="uk-UA" dirty="0" smtClean="0">
                <a:solidFill>
                  <a:srgbClr val="FFFF00"/>
                </a:solidFill>
              </a:rPr>
              <a:t>…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chemeClr val="tx1"/>
                </a:solidFill>
              </a:rPr>
              <a:t>Серед тих, хто започаткував синергетичні студії у лінгвістиці, були професори ЗНУ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40" y="2060848"/>
            <a:ext cx="6768752" cy="424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06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solidFill>
                  <a:schemeClr val="tx1"/>
                </a:solidFill>
              </a:rPr>
              <a:t>ЗНУ є осередком співпраці вітчизняних </a:t>
            </a:r>
            <a:r>
              <a:rPr lang="uk-UA" sz="3200" dirty="0" err="1" smtClean="0">
                <a:solidFill>
                  <a:schemeClr val="tx1"/>
                </a:solidFill>
              </a:rPr>
              <a:t>лінгвосинергетиків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0606" y="1600200"/>
            <a:ext cx="7062787" cy="47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51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err="1">
                <a:solidFill>
                  <a:schemeClr val="tx1"/>
                </a:solidFill>
              </a:rPr>
              <a:t>проведення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щорічної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Всеукраїнської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наукової</a:t>
            </a:r>
            <a:r>
              <a:rPr lang="ru-RU" sz="2800" dirty="0">
                <a:solidFill>
                  <a:schemeClr val="tx1"/>
                </a:solidFill>
              </a:rPr>
              <a:t>  </a:t>
            </a:r>
            <a:r>
              <a:rPr lang="ru-RU" sz="2800" dirty="0" err="1">
                <a:solidFill>
                  <a:schemeClr val="tx1"/>
                </a:solidFill>
              </a:rPr>
              <a:t>конференції</a:t>
            </a:r>
            <a:r>
              <a:rPr lang="ru-RU" sz="2800" dirty="0">
                <a:solidFill>
                  <a:schemeClr val="tx1"/>
                </a:solidFill>
              </a:rPr>
              <a:t> «Синергетика у </a:t>
            </a:r>
            <a:r>
              <a:rPr lang="ru-RU" sz="2800" dirty="0" err="1">
                <a:solidFill>
                  <a:schemeClr val="tx1"/>
                </a:solidFill>
              </a:rPr>
              <a:t>філологічних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дослідженнях</a:t>
            </a:r>
            <a:r>
              <a:rPr lang="ru-RU" sz="2800" dirty="0" smtClean="0">
                <a:solidFill>
                  <a:schemeClr val="tx1"/>
                </a:solidFill>
              </a:rPr>
              <a:t>»</a:t>
            </a: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0606" y="1600200"/>
            <a:ext cx="7062787" cy="47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73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uk-UA" sz="2800" dirty="0" smtClean="0">
                <a:solidFill>
                  <a:schemeClr val="tx1"/>
                </a:solidFill>
              </a:rPr>
              <a:t>Результатом</a:t>
            </a:r>
            <a:r>
              <a:rPr lang="uk-UA" dirty="0" smtClean="0"/>
              <a:t> </a:t>
            </a:r>
            <a:r>
              <a:rPr lang="uk-UA" sz="2800" dirty="0" smtClean="0">
                <a:solidFill>
                  <a:schemeClr val="tx1"/>
                </a:solidFill>
              </a:rPr>
              <a:t>співпраці науковців стали: видання колективних монографій та підручників, публікація численних   </a:t>
            </a:r>
            <a:r>
              <a:rPr lang="uk-UA" sz="2800" dirty="0">
                <a:solidFill>
                  <a:schemeClr val="tx1"/>
                </a:solidFill>
              </a:rPr>
              <a:t>наукових </a:t>
            </a:r>
            <a:r>
              <a:rPr lang="uk-UA" sz="2800" dirty="0" smtClean="0">
                <a:solidFill>
                  <a:schemeClr val="tx1"/>
                </a:solidFill>
              </a:rPr>
              <a:t>статей у фахових виданнях, захисти дисертацій аспірантів.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510" y="2060575"/>
            <a:ext cx="6281834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13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737880"/>
          </a:xfrm>
        </p:spPr>
        <p:txBody>
          <a:bodyPr>
            <a:normAutofit/>
          </a:bodyPr>
          <a:lstStyle/>
          <a:p>
            <a:pPr algn="just"/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Актуальність</a:t>
            </a:r>
            <a:r>
              <a:rPr lang="uk-UA" sz="3200" dirty="0" smtClean="0"/>
              <a:t> курсу зумовлена орієнтацією лінгвістичних студій на комплексне й системне вивчення особливостей структурної організації мовної системи, способів її самоорганізації і саморегуляції у процесі розвитку та еволюції. Важливість  пропонованого курсу визначається необхідністю всебічного дослідження мови як синергетичної системи, здатної до саморегуляції, та саморозвитку. </a:t>
            </a:r>
            <a:endParaRPr lang="ru-RU" sz="3200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071546"/>
            <a:ext cx="8229600" cy="47091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4400" b="1" dirty="0" smtClean="0"/>
              <a:t>    </a:t>
            </a:r>
            <a:r>
              <a:rPr lang="uk-UA" sz="4400" b="1" dirty="0" smtClean="0">
                <a:solidFill>
                  <a:schemeClr val="accent6"/>
                </a:solidFill>
              </a:rPr>
              <a:t>Метою</a:t>
            </a:r>
            <a:r>
              <a:rPr lang="uk-UA" sz="4400" dirty="0" smtClean="0">
                <a:solidFill>
                  <a:schemeClr val="accent6"/>
                </a:solidFill>
              </a:rPr>
              <a:t> </a:t>
            </a:r>
            <a:r>
              <a:rPr lang="uk-UA" sz="4400" dirty="0" smtClean="0"/>
              <a:t>  курсу є формування знань про загальні закономірності системно-структурної організації, функціонування і розвитку мови у синергетичному аспекті. </a:t>
            </a:r>
            <a:endParaRPr lang="ru-RU" sz="4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786874" cy="64294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4800" b="1" dirty="0" smtClean="0">
                <a:solidFill>
                  <a:schemeClr val="accent6"/>
                </a:solidFill>
              </a:rPr>
              <a:t>Об'єктом</a:t>
            </a:r>
            <a:r>
              <a:rPr lang="uk-UA" sz="4800" b="1" dirty="0" smtClean="0"/>
              <a:t> </a:t>
            </a:r>
            <a:r>
              <a:rPr lang="uk-UA" sz="4800" dirty="0" smtClean="0"/>
              <a:t>вивчення </a:t>
            </a:r>
            <a:r>
              <a:rPr lang="uk-UA" sz="4800" dirty="0" err="1" smtClean="0"/>
              <a:t>лінгвосинергетики</a:t>
            </a:r>
            <a:r>
              <a:rPr lang="uk-UA" sz="4800" dirty="0" smtClean="0"/>
              <a:t> є мова як синергетичний об‘єкт. </a:t>
            </a:r>
            <a:endParaRPr lang="ru-RU" sz="4800" dirty="0" smtClean="0"/>
          </a:p>
          <a:p>
            <a:pPr>
              <a:buNone/>
            </a:pPr>
            <a:r>
              <a:rPr lang="uk-UA" sz="4800" b="1" dirty="0" smtClean="0">
                <a:solidFill>
                  <a:schemeClr val="accent6"/>
                </a:solidFill>
              </a:rPr>
              <a:t>Предметом </a:t>
            </a:r>
            <a:r>
              <a:rPr lang="uk-UA" sz="4800" dirty="0" smtClean="0"/>
              <a:t>аналізу є принципи структурної організації та </a:t>
            </a:r>
            <a:r>
              <a:rPr lang="uk-UA" sz="4800" dirty="0"/>
              <a:t>еволюції </a:t>
            </a:r>
            <a:r>
              <a:rPr lang="uk-UA" sz="4800" dirty="0" smtClean="0"/>
              <a:t>мови як складної  відкритої нерівноважної системи.</a:t>
            </a:r>
            <a:endParaRPr lang="ru-RU" sz="4800" dirty="0" smtClean="0"/>
          </a:p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799</TotalTime>
  <Words>469</Words>
  <Application>Microsoft Office PowerPoint</Application>
  <PresentationFormat>Экран (4:3)</PresentationFormat>
  <Paragraphs>147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Передумови для впровадження курсу «Лінгвосинергетика» :</vt:lpstr>
      <vt:lpstr>Серед тих, хто започаткував синергетичні студії у лінгвістиці, були професори ЗНУ</vt:lpstr>
      <vt:lpstr>ЗНУ є осередком співпраці вітчизняних лінгвосинергетиків</vt:lpstr>
      <vt:lpstr>проведення щорічної Всеукраїнської наукової  конференції «Синергетика у філологічних дослідженнях» </vt:lpstr>
      <vt:lpstr>Результатом співпраці науковців стали: видання колективних монографій та підручників, публікація численних   наукових статей у фахових виданнях, захисти дисертацій аспірантів.</vt:lpstr>
      <vt:lpstr>Презентация PowerPoint</vt:lpstr>
      <vt:lpstr>Презентация PowerPoint</vt:lpstr>
      <vt:lpstr>Презентация PowerPoint</vt:lpstr>
      <vt:lpstr>МЕТОДОЛОГІЯ</vt:lpstr>
      <vt:lpstr>Презентация PowerPoint</vt:lpstr>
      <vt:lpstr>Презентация PowerPoint</vt:lpstr>
      <vt:lpstr>Презентация PowerPoint</vt:lpstr>
      <vt:lpstr> Словотвірне гніздо з вершиною Google.  </vt:lpstr>
      <vt:lpstr>Словотвірний ряд, створений за участю афіксоїда cyber- </vt:lpstr>
      <vt:lpstr>Презентация PowerPoint</vt:lpstr>
      <vt:lpstr>Алігатура словотвірних рядів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111</cp:revision>
  <dcterms:created xsi:type="dcterms:W3CDTF">2011-05-28T16:03:30Z</dcterms:created>
  <dcterms:modified xsi:type="dcterms:W3CDTF">2020-12-12T22:39:12Z</dcterms:modified>
</cp:coreProperties>
</file>