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3" r:id="rId3"/>
    <p:sldId id="264" r:id="rId4"/>
    <p:sldId id="261" r:id="rId5"/>
    <p:sldId id="257" r:id="rId6"/>
    <p:sldId id="262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8869E-0031-470E-BC71-A351C0C03837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541BD-5AC9-4796-A71E-D6821CEDF5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541BD-5AC9-4796-A71E-D6821CEDF57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D2A2F6-C8C1-4DAF-9EDE-387296711FFF}" type="datetimeFigureOut">
              <a:rPr lang="ru-RU" smtClean="0"/>
              <a:pPr/>
              <a:t>24.04.2021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545600-3AC6-4C3C-8909-4BB4AD8099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458200" cy="1470025"/>
          </a:xfrm>
        </p:spPr>
        <p:txBody>
          <a:bodyPr/>
          <a:lstStyle/>
          <a:p>
            <a:r>
              <a:rPr lang="ru-RU" smtClean="0"/>
              <a:t>«</a:t>
            </a:r>
            <a:r>
              <a:rPr lang="ru-RU" i="1" smtClean="0"/>
              <a:t>Сутність функції збору і аналізу даних</a:t>
            </a:r>
            <a:r>
              <a:rPr lang="ru-RU" smtClean="0"/>
              <a:t>»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41168" y="5816770"/>
            <a:ext cx="4402832" cy="1041230"/>
          </a:xfrm>
        </p:spPr>
        <p:txBody>
          <a:bodyPr>
            <a:normAutofit fontScale="92500"/>
          </a:bodyPr>
          <a:lstStyle/>
          <a:p>
            <a:r>
              <a:rPr lang="uk-UA" smtClean="0"/>
              <a:t>Підготувала студентка групи 6.0610-рз Кириченко Марія</a:t>
            </a:r>
            <a:endParaRPr lang="ru-RU"/>
          </a:p>
        </p:txBody>
      </p:sp>
      <p:sp>
        <p:nvSpPr>
          <p:cNvPr id="20482" name="AutoShape 2" descr="Кращі методи збору інформації в Інтернеті про кандидата на вакансі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Кращі методи збору інформації в Інтернеті про кандидата на вакансі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Кращі методи збору інформації в Інтернеті про кандидата на вакансі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Кращі методи збору інформації в Інтернеті про кандидата на вакансі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unnam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-1"/>
            <a:ext cx="4800621" cy="27089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 Black"/>
                <a:ea typeface="+mj-lt"/>
                <a:cs typeface="+mj-lt"/>
              </a:rPr>
              <a:t>Збирання даних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05064" y="1484784"/>
            <a:ext cx="5338936" cy="47091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ru-RU" b="1" smtClean="0">
                <a:ea typeface="+mn-lt"/>
                <a:cs typeface="+mn-lt"/>
              </a:rPr>
              <a:t>Збирання даних</a:t>
            </a:r>
            <a:r>
              <a:rPr lang="ru-RU" smtClean="0">
                <a:ea typeface="+mn-lt"/>
                <a:cs typeface="+mn-lt"/>
              </a:rPr>
              <a:t> — процес збору та вимірювання інформації про задані змінні, встановлені систематичним способом, що дозволяють відповісти на актуальні питання й оцінити результати. </a:t>
            </a:r>
            <a:endParaRPr lang="ru-RU" smtClean="0"/>
          </a:p>
          <a:p>
            <a:pPr>
              <a:lnSpc>
                <a:spcPct val="100000"/>
              </a:lnSpc>
            </a:pPr>
            <a:r>
              <a:rPr lang="ru-RU" smtClean="0">
                <a:ea typeface="+mn-lt"/>
                <a:cs typeface="+mn-lt"/>
              </a:rPr>
              <a:t>Мета: відібрати якісні данні, які потім будуть переведені до аналізу усіх даних і дозволять створити достовірні відповіді на запитання.</a:t>
            </a:r>
            <a:endParaRPr lang="ru-RU"/>
          </a:p>
        </p:txBody>
      </p:sp>
      <p:pic>
        <p:nvPicPr>
          <p:cNvPr id="5" name="Рисунок 4" descr="Без названия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3635896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 Black"/>
                <a:ea typeface="+mj-lt"/>
                <a:cs typeface="+mj-lt"/>
              </a:rPr>
              <a:t>Збирання даних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44616"/>
          </a:xfrm>
        </p:spPr>
        <p:txBody>
          <a:bodyPr>
            <a:normAutofit fontScale="92500"/>
          </a:bodyPr>
          <a:lstStyle/>
          <a:p>
            <a:pPr algn="ctr"/>
            <a:r>
              <a:rPr lang="ru-RU" smtClean="0">
                <a:latin typeface="Arial Black"/>
              </a:rPr>
              <a:t>Соц опитування​</a:t>
            </a:r>
            <a:endParaRPr lang="ru-RU" smtClean="0"/>
          </a:p>
          <a:p>
            <a:pPr algn="ctr"/>
            <a:r>
              <a:rPr lang="en-US" smtClean="0">
                <a:latin typeface="Arial"/>
                <a:cs typeface="Arial"/>
              </a:rPr>
              <a:t>стандартизовані письмові або телефонні опитування, які ставлять заздалегідь визначені запитання.</a:t>
            </a:r>
          </a:p>
          <a:p>
            <a:pPr algn="ctr"/>
            <a:r>
              <a:rPr lang="en-US" smtClean="0">
                <a:latin typeface="Arial Black"/>
                <a:cs typeface="Arial"/>
              </a:rPr>
              <a:t>Інтерв'ю</a:t>
            </a:r>
            <a:endParaRPr lang="en-US" smtClean="0">
              <a:latin typeface="Arial Black"/>
            </a:endParaRPr>
          </a:p>
          <a:p>
            <a:pPr algn="ctr"/>
            <a:r>
              <a:rPr lang="en-US" smtClean="0">
                <a:latin typeface="Arial"/>
                <a:cs typeface="Arial"/>
              </a:rPr>
              <a:t>структуровані або неструктуровані розмови один на один з ключовими особами або лідерами в спільноті</a:t>
            </a:r>
          </a:p>
          <a:p>
            <a:pPr algn="ctr"/>
            <a:r>
              <a:rPr lang="en-US" smtClean="0">
                <a:latin typeface="Arial Black"/>
                <a:cs typeface="Arial"/>
              </a:rPr>
              <a:t>Фокус-групи</a:t>
            </a:r>
            <a:endParaRPr lang="uk-UA" smtClean="0">
              <a:latin typeface="Arial Black"/>
              <a:cs typeface="Arial"/>
            </a:endParaRPr>
          </a:p>
          <a:p>
            <a:pPr algn="ctr"/>
            <a:r>
              <a:rPr lang="en-US" smtClean="0">
                <a:latin typeface="Arial"/>
                <a:cs typeface="Arial"/>
              </a:rPr>
              <a:t>структуровані інтерв'ю з невеликими групами подібних осіб, використовуючи стандартні запитання, додаткові питання, а також дослідження інших питань, які виникають, щоб краще зрозуміти учасників.</a:t>
            </a:r>
          </a:p>
          <a:p>
            <a:endParaRPr lang="en-US" smtClean="0">
              <a:latin typeface="Arial Black"/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 Black"/>
                <a:ea typeface="+mj-lt"/>
                <a:cs typeface="+mj-lt"/>
              </a:rPr>
              <a:t>Аналіз даних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ru-RU" smtClean="0">
                <a:ea typeface="+mn-lt"/>
                <a:cs typeface="+mn-lt"/>
              </a:rPr>
              <a:t>Аналіз даних - процес дослідження, фільтрації, перетворення і моделювання даних з метою отримання корисної інформації та прийняття рішень. </a:t>
            </a:r>
          </a:p>
          <a:p>
            <a:pPr>
              <a:lnSpc>
                <a:spcPct val="100000"/>
              </a:lnSpc>
            </a:pPr>
            <a:r>
              <a:rPr lang="ru-RU" smtClean="0"/>
              <a:t>Метою аналізу даних є знання про об’єкт дослідження — виявлення корисної інформації, знайдення висновків, врешті, розумне (зважене) прийняття рішень. Головне завдання аналізу даних — стиснення інформації. </a:t>
            </a:r>
          </a:p>
          <a:p>
            <a:r>
              <a:rPr lang="en-US" b="1" smtClean="0"/>
              <a:t>Методи аналізу даних:</a:t>
            </a:r>
          </a:p>
          <a:p>
            <a:pPr marL="342900" indent="-342900" algn="ctr">
              <a:buAutoNum type="arabicParenR"/>
            </a:pPr>
            <a:r>
              <a:rPr lang="en-US" b="1" smtClean="0"/>
              <a:t>Традиційний аналіз (класичний)</a:t>
            </a:r>
            <a:r>
              <a:rPr lang="en-US" smtClean="0"/>
              <a:t>. Тлумачення документа через з'ясування основних думок та ідей конкретного тексту. Оцінку його змісту згідно з політичними, моральними або естетичними критеріями</a:t>
            </a:r>
          </a:p>
          <a:p>
            <a:pPr marL="342900" indent="-342900" algn="ctr">
              <a:buAutoNum type="arabicParenR"/>
            </a:pPr>
            <a:r>
              <a:rPr lang="en-US" b="1" smtClean="0"/>
              <a:t>Контент-аналіз (кількісний).</a:t>
            </a:r>
            <a:r>
              <a:rPr lang="en-US" smtClean="0"/>
              <a:t> Аналіз змісту масової сукупності текстів з перекладом в кількісні показники текстової інформації</a:t>
            </a:r>
          </a:p>
          <a:p>
            <a:pPr algn="ctr">
              <a:lnSpc>
                <a:spcPct val="100000"/>
              </a:lnSpc>
            </a:pPr>
            <a:endParaRPr lang="ru-RU" smtClean="0"/>
          </a:p>
          <a:p>
            <a:pPr marL="0" indent="0">
              <a:lnSpc>
                <a:spcPct val="100000"/>
              </a:lnSpc>
              <a:buNone/>
            </a:pPr>
            <a:r>
              <a:rPr lang="uk" smtClean="0">
                <a:ea typeface="+mn-lt"/>
                <a:cs typeface="+mn-lt"/>
              </a:rPr>
              <a:t> </a:t>
            </a:r>
            <a:r>
              <a:rPr lang="ru-RU" smtClean="0">
                <a:ea typeface="+mn-lt"/>
                <a:cs typeface="+mn-lt"/>
              </a:rPr>
              <a:t> 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PR-</a:t>
            </a:r>
            <a:r>
              <a:rPr lang="uk-UA" smtClean="0"/>
              <a:t>аудит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449792"/>
          </a:xfrm>
        </p:spPr>
        <p:txBody>
          <a:bodyPr>
            <a:normAutofit/>
          </a:bodyPr>
          <a:lstStyle/>
          <a:p>
            <a:r>
              <a:rPr lang="ru-RU" smtClean="0"/>
              <a:t>це спеціальний вид дослідження, який дозволяє визначити рівень розвитку </a:t>
            </a:r>
            <a:r>
              <a:rPr lang="en-US" smtClean="0"/>
              <a:t>PR </a:t>
            </a:r>
            <a:r>
              <a:rPr lang="ru-RU" smtClean="0"/>
              <a:t>на підприємстві, в компанії чи організації, встановити "сильні та слабкі" місця у сфері зв'язків з громадськістю.</a:t>
            </a:r>
          </a:p>
          <a:p>
            <a:r>
              <a:rPr lang="ru-RU" smtClean="0"/>
              <a:t>Мета - вдосконалення комунікацій компаній із цільовими аудиторіями громадськості, покращення показників ефективності </a:t>
            </a:r>
            <a:r>
              <a:rPr lang="en-US" smtClean="0"/>
              <a:t>PR-</a:t>
            </a:r>
            <a:r>
              <a:rPr lang="ru-RU" smtClean="0"/>
              <a:t>діяльності.</a:t>
            </a:r>
            <a:endParaRPr lang="ru-RU"/>
          </a:p>
        </p:txBody>
      </p:sp>
      <p:pic>
        <p:nvPicPr>
          <p:cNvPr id="4" name="Рисунок 3" descr="Без названия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221088"/>
            <a:ext cx="4124700" cy="2636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PR-</a:t>
            </a:r>
            <a:r>
              <a:rPr lang="uk-UA" smtClean="0"/>
              <a:t>аудит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mtClean="0">
                <a:ea typeface="+mn-lt"/>
                <a:cs typeface="+mn-lt"/>
              </a:rPr>
              <a:t>PR-аудит - це спеціальний вид дослідження, який дозволяє визначити рівень розвитку PR на підприємстві, в компанії чи організації, встановити "сильні та слабкі" місця у сфері зв'язків з громадськістю.</a:t>
            </a:r>
          </a:p>
          <a:p>
            <a:r>
              <a:rPr lang="uk" b="1" smtClean="0">
                <a:ea typeface="+mn-lt"/>
                <a:cs typeface="+mn-lt"/>
              </a:rPr>
              <a:t>М</a:t>
            </a:r>
            <a:r>
              <a:rPr lang="ru-RU" b="1" smtClean="0">
                <a:ea typeface="+mn-lt"/>
                <a:cs typeface="+mn-lt"/>
              </a:rPr>
              <a:t>ета–</a:t>
            </a:r>
            <a:r>
              <a:rPr lang="ru-RU" smtClean="0">
                <a:ea typeface="+mn-lt"/>
                <a:cs typeface="+mn-lt"/>
              </a:rPr>
              <a:t> визначення слабких й сильних стор</a:t>
            </a:r>
            <a:r>
              <a:rPr lang="uk" smtClean="0">
                <a:ea typeface="+mn-lt"/>
                <a:cs typeface="+mn-lt"/>
              </a:rPr>
              <a:t>ін </a:t>
            </a:r>
            <a:r>
              <a:rPr lang="ru-RU" smtClean="0">
                <a:ea typeface="+mn-lt"/>
                <a:cs typeface="+mn-lt"/>
              </a:rPr>
              <a:t>компанії у публічному просторі</a:t>
            </a:r>
            <a:r>
              <a:rPr lang="uk" smtClean="0">
                <a:ea typeface="+mn-lt"/>
                <a:cs typeface="+mn-lt"/>
              </a:rPr>
              <a:t>,</a:t>
            </a:r>
            <a:r>
              <a:rPr lang="ru-RU" smtClean="0">
                <a:ea typeface="+mn-lt"/>
                <a:cs typeface="+mn-lt"/>
              </a:rPr>
              <a:t>  вдосконалення комунікацій компаній із цільовими аудиторіями громадськості, покращення показників ефективності PR-діяльності. 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smtClean="0">
                <a:latin typeface="Arial Black"/>
              </a:rPr>
              <a:t>Процедура PR-аудиту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mtClean="0">
                <a:ea typeface="+mn-lt"/>
                <a:cs typeface="+mn-lt"/>
              </a:rPr>
              <a:t>1</a:t>
            </a:r>
            <a:r>
              <a:rPr lang="ru-RU" b="1" smtClean="0">
                <a:ea typeface="+mn-lt"/>
                <a:cs typeface="+mn-lt"/>
              </a:rPr>
              <a:t>.Брифування, збір інформації та розробка структури PR-аудиту. </a:t>
            </a:r>
            <a:r>
              <a:rPr lang="ru-RU" smtClean="0">
                <a:ea typeface="+mn-lt"/>
                <a:cs typeface="+mn-lt"/>
              </a:rPr>
              <a:t>Тобто спочатку ми брифуємо відповідальних за проведення дослідження осіб з боку компанії, далі збираємо всю релевантну інформацію та, залежно від мети і завдань, розробляємо структуру.</a:t>
            </a:r>
            <a:endParaRPr lang="ru-RU" smtClean="0"/>
          </a:p>
          <a:p>
            <a:pPr algn="ctr">
              <a:lnSpc>
                <a:spcPct val="100000"/>
              </a:lnSpc>
            </a:pPr>
            <a:r>
              <a:rPr lang="ru-RU" b="1" smtClean="0">
                <a:ea typeface="+mn-lt"/>
                <a:cs typeface="+mn-lt"/>
              </a:rPr>
              <a:t>2.Проведення досліджень.</a:t>
            </a:r>
            <a:r>
              <a:rPr lang="ru-RU" smtClean="0">
                <a:ea typeface="+mn-lt"/>
                <a:cs typeface="+mn-lt"/>
              </a:rPr>
              <a:t> Це етап соціологічних досліджень, медіамоніторингу, опитуванн</a:t>
            </a:r>
            <a:r>
              <a:rPr lang="uk" smtClean="0">
                <a:ea typeface="+mn-lt"/>
                <a:cs typeface="+mn-lt"/>
              </a:rPr>
              <a:t>ь</a:t>
            </a:r>
            <a:r>
              <a:rPr lang="ru-RU" smtClean="0">
                <a:ea typeface="+mn-lt"/>
                <a:cs typeface="+mn-lt"/>
              </a:rPr>
              <a:t>, глибинн</a:t>
            </a:r>
            <a:r>
              <a:rPr lang="uk" smtClean="0">
                <a:ea typeface="+mn-lt"/>
                <a:cs typeface="+mn-lt"/>
              </a:rPr>
              <a:t>их</a:t>
            </a:r>
            <a:r>
              <a:rPr lang="ru-RU" smtClean="0">
                <a:ea typeface="+mn-lt"/>
                <a:cs typeface="+mn-lt"/>
              </a:rPr>
              <a:t> інтерв’ю, фокус-груп із зовнішньою цільовою аудиторією та співробітниками, аналіз медіаландшафту та соціальних медіа, аналіз усіх інформаційних ресурсів тощо. Тобто найбільш практична частина роботи у підготовці аудиту.</a:t>
            </a:r>
            <a:endParaRPr lang="ru-RU" smtClean="0"/>
          </a:p>
          <a:p>
            <a:pPr algn="ctr">
              <a:lnSpc>
                <a:spcPct val="100000"/>
              </a:lnSpc>
            </a:pPr>
            <a:r>
              <a:rPr lang="ru-RU" b="1" smtClean="0">
                <a:ea typeface="+mn-lt"/>
                <a:cs typeface="+mn-lt"/>
              </a:rPr>
              <a:t>3.Аналіз отриманих результатів. </a:t>
            </a:r>
            <a:r>
              <a:rPr lang="ru-RU" smtClean="0">
                <a:ea typeface="+mn-lt"/>
                <a:cs typeface="+mn-lt"/>
              </a:rPr>
              <a:t>На цьому етапі опрацьовуємо всі результати, отримуємо інсайти тощо.</a:t>
            </a:r>
            <a:endParaRPr lang="ru-RU" smtClean="0"/>
          </a:p>
          <a:p>
            <a:pPr algn="ctr">
              <a:lnSpc>
                <a:spcPct val="100000"/>
              </a:lnSpc>
            </a:pPr>
            <a:r>
              <a:rPr lang="ru-RU" b="1" smtClean="0">
                <a:ea typeface="+mn-lt"/>
                <a:cs typeface="+mn-lt"/>
              </a:rPr>
              <a:t>4.Підготовка звіту.</a:t>
            </a:r>
            <a:r>
              <a:rPr lang="ru-RU" smtClean="0">
                <a:ea typeface="+mn-lt"/>
                <a:cs typeface="+mn-lt"/>
              </a:rPr>
              <a:t> На базі отриманих результатів формуємо звіт і готуємо рекомендації для подальшої роботи компанії.</a:t>
            </a:r>
            <a:endParaRPr lang="ru-RU" smtClean="0"/>
          </a:p>
          <a:p>
            <a:pPr>
              <a:lnSpc>
                <a:spcPct val="100000"/>
              </a:lnSpc>
            </a:pPr>
            <a:r>
              <a:rPr lang="uk" sz="2000" smtClean="0">
                <a:ea typeface="+mn-lt"/>
                <a:cs typeface="+mn-lt"/>
              </a:rPr>
              <a:t> </a:t>
            </a:r>
            <a:r>
              <a:rPr lang="ru-RU" sz="2000" smtClean="0">
                <a:ea typeface="+mn-lt"/>
                <a:cs typeface="+mn-lt"/>
              </a:rPr>
              <a:t> </a:t>
            </a:r>
            <a:endParaRPr lang="ru-RU" sz="2000" smtClean="0"/>
          </a:p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323520"/>
          <a:ext cx="9144001" cy="7660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92"/>
                <a:gridCol w="1440160"/>
                <a:gridCol w="4526249"/>
                <a:gridCol w="2286000"/>
              </a:tblGrid>
              <a:tr h="504653">
                <a:tc>
                  <a:txBody>
                    <a:bodyPr/>
                    <a:lstStyle/>
                    <a:p>
                      <a:r>
                        <a:rPr lang="uk-UA" smtClean="0"/>
                        <a:t>№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Місяць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Поточна робота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Спеціальні</a:t>
                      </a:r>
                      <a:r>
                        <a:rPr lang="uk-UA" baseline="0" smtClean="0"/>
                        <a:t> заходи</a:t>
                      </a:r>
                      <a:endParaRPr lang="ru-RU"/>
                    </a:p>
                  </a:txBody>
                  <a:tcPr/>
                </a:tc>
              </a:tr>
              <a:tr h="2018613">
                <a:tc>
                  <a:txBody>
                    <a:bodyPr/>
                    <a:lstStyle/>
                    <a:p>
                      <a:r>
                        <a:rPr lang="uk-UA" smtClean="0"/>
                        <a:t>1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Січень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3 статті</a:t>
                      </a:r>
                      <a:r>
                        <a:rPr lang="uk-UA" sz="1400" baseline="0" smtClean="0"/>
                        <a:t> у ЗМІ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Інформація щодо зимової сесії</a:t>
                      </a:r>
                      <a:r>
                        <a:rPr lang="en-US" sz="1400" baseline="0" smtClean="0"/>
                        <a:t>,</a:t>
                      </a:r>
                      <a:r>
                        <a:rPr lang="uk-UA" sz="1400" baseline="0" smtClean="0"/>
                        <a:t>поради</a:t>
                      </a:r>
                      <a:r>
                        <a:rPr lang="en-US" sz="1400" baseline="0" smtClean="0"/>
                        <a:t>,</a:t>
                      </a:r>
                      <a:r>
                        <a:rPr lang="uk-UA" sz="1400" baseline="0" smtClean="0"/>
                        <a:t>ресурси для  підготовки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Збір інформації у студентів через соц.мережі та систему </a:t>
                      </a:r>
                      <a:r>
                        <a:rPr lang="en-US" sz="1400" baseline="0" smtClean="0"/>
                        <a:t>moodle </a:t>
                      </a:r>
                      <a:r>
                        <a:rPr lang="uk-UA" sz="1400" baseline="0" smtClean="0"/>
                        <a:t>про якість навчання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Пости у соц.мережах щодо вручення дипломів магістрам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Вручення</a:t>
                      </a:r>
                      <a:r>
                        <a:rPr lang="uk-UA" sz="1400" baseline="0" smtClean="0"/>
                        <a:t> дипломів магістрам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Онлайн-зустріч з деканами факультетів </a:t>
                      </a:r>
                    </a:p>
                  </a:txBody>
                  <a:tcPr/>
                </a:tc>
              </a:tr>
              <a:tr h="1153493">
                <a:tc>
                  <a:txBody>
                    <a:bodyPr/>
                    <a:lstStyle/>
                    <a:p>
                      <a:r>
                        <a:rPr lang="uk-UA" smtClean="0"/>
                        <a:t>2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Лютий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Інформація щодо початку нового семестру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Опублікувати інформацію  щодо</a:t>
                      </a:r>
                      <a:r>
                        <a:rPr lang="uk-UA" sz="1400" baseline="0" smtClean="0"/>
                        <a:t> </a:t>
                      </a:r>
                      <a:r>
                        <a:rPr lang="uk-UA" sz="1400" smtClean="0"/>
                        <a:t>розкладу занять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Акція”День Закоханих”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Гра ЩО</a:t>
                      </a:r>
                      <a:r>
                        <a:rPr lang="ru-RU" sz="1400" smtClean="0"/>
                        <a:t>?ДЕ?Коли?</a:t>
                      </a:r>
                      <a:endParaRPr lang="uk-UA" sz="140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400"/>
                    </a:p>
                  </a:txBody>
                  <a:tcPr/>
                </a:tc>
              </a:tr>
              <a:tr h="1369773">
                <a:tc>
                  <a:txBody>
                    <a:bodyPr/>
                    <a:lstStyle/>
                    <a:p>
                      <a:r>
                        <a:rPr lang="uk-UA" smtClean="0"/>
                        <a:t>3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Березень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Лекція “8 Березня не  про квіти”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Відео-привітання з</a:t>
                      </a:r>
                      <a:r>
                        <a:rPr lang="uk-UA" sz="1400" baseline="0" smtClean="0"/>
                        <a:t> 8 Березня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Вибори голови студради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Благодійна акція “Допоможи притулкам</a:t>
                      </a:r>
                      <a:r>
                        <a:rPr lang="uk-UA" sz="1400" baseline="0" smtClean="0"/>
                        <a:t>  України”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Свято 8 Березня</a:t>
                      </a:r>
                      <a:endParaRPr lang="ru-RU" sz="1400"/>
                    </a:p>
                  </a:txBody>
                  <a:tcPr/>
                </a:tc>
              </a:tr>
              <a:tr h="937213">
                <a:tc>
                  <a:txBody>
                    <a:bodyPr/>
                    <a:lstStyle/>
                    <a:p>
                      <a:r>
                        <a:rPr lang="uk-UA" smtClean="0"/>
                        <a:t>4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Квітень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Конкурс</a:t>
                      </a:r>
                      <a:r>
                        <a:rPr lang="uk-UA" sz="1400" baseline="0" smtClean="0"/>
                        <a:t> між факультетами “Чому я обрав факультет фіз.виховання</a:t>
                      </a:r>
                      <a:r>
                        <a:rPr lang="en-US" sz="1400" baseline="0" smtClean="0"/>
                        <a:t>,</a:t>
                      </a:r>
                      <a:r>
                        <a:rPr lang="uk-UA" sz="1400" baseline="0" smtClean="0"/>
                        <a:t>журналістики.”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День</a:t>
                      </a:r>
                      <a:r>
                        <a:rPr lang="uk-UA" sz="1400" baseline="0" smtClean="0"/>
                        <a:t> відкритих дверей онлайн у кожного факультету</a:t>
                      </a:r>
                      <a:endParaRPr lang="ru-RU" sz="1400"/>
                    </a:p>
                  </a:txBody>
                  <a:tcPr/>
                </a:tc>
              </a:tr>
              <a:tr h="288373">
                <a:tc>
                  <a:txBody>
                    <a:bodyPr/>
                    <a:lstStyle/>
                    <a:p>
                      <a:r>
                        <a:rPr lang="uk-UA" smtClean="0"/>
                        <a:t>5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Травень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2</a:t>
                      </a:r>
                      <a:r>
                        <a:rPr lang="uk-UA" sz="1400" baseline="0" smtClean="0"/>
                        <a:t> статті у ЗМІ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Проведення онлайн-конференції з ректором ЗНУ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Розпочати роботу з абітурієнтами в соц.мережах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Конкурс між абітурієнтами</a:t>
                      </a:r>
                      <a:r>
                        <a:rPr lang="uk-UA" sz="1400" baseline="0" smtClean="0"/>
                        <a:t> на найкраще фото біля ЗНУ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Студентська весна</a:t>
                      </a:r>
                      <a:endParaRPr lang="ru-RU" sz="1400"/>
                    </a:p>
                  </a:txBody>
                  <a:tcPr/>
                </a:tc>
              </a:tr>
              <a:tr h="28837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37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80528" y="0"/>
          <a:ext cx="9144000" cy="7557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82"/>
                <a:gridCol w="1600178"/>
                <a:gridCol w="4080454"/>
                <a:gridCol w="2651786"/>
              </a:tblGrid>
              <a:tr h="521494">
                <a:tc>
                  <a:txBody>
                    <a:bodyPr/>
                    <a:lstStyle/>
                    <a:p>
                      <a:r>
                        <a:rPr lang="uk-UA" smtClean="0"/>
                        <a:t>№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Місяць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Поточна робота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Спеціальні заходи</a:t>
                      </a:r>
                      <a:endParaRPr lang="ru-RU"/>
                    </a:p>
                  </a:txBody>
                  <a:tcPr/>
                </a:tc>
              </a:tr>
              <a:tr h="1671638">
                <a:tc>
                  <a:txBody>
                    <a:bodyPr/>
                    <a:lstStyle/>
                    <a:p>
                      <a:r>
                        <a:rPr lang="uk-UA" smtClean="0"/>
                        <a:t>6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Червень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smtClean="0"/>
                        <a:t>Стаття</a:t>
                      </a:r>
                      <a:r>
                        <a:rPr lang="ru-RU" sz="1400" baseline="0" smtClean="0"/>
                        <a:t> у З</a:t>
                      </a:r>
                      <a:r>
                        <a:rPr lang="uk-UA" sz="1400" baseline="0" smtClean="0"/>
                        <a:t>МІ про  якісне навчання у ЗНУ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Інформація щодо розкладу літньої сесії</a:t>
                      </a:r>
                      <a:r>
                        <a:rPr lang="en-US" sz="1400" baseline="0" smtClean="0"/>
                        <a:t>,</a:t>
                      </a:r>
                      <a:r>
                        <a:rPr lang="uk-UA" sz="1400" baseline="0" smtClean="0"/>
                        <a:t>поради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uk-UA" sz="1400" smtClean="0"/>
                        <a:t>Нагородження переможця конкурсу</a:t>
                      </a:r>
                      <a:endParaRPr lang="ru-RU" sz="140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Конкурс”Екологічне ЗНУ”</a:t>
                      </a:r>
                      <a:endParaRPr lang="ru-RU" sz="1400"/>
                    </a:p>
                  </a:txBody>
                  <a:tcPr/>
                </a:tc>
              </a:tr>
              <a:tr h="521494">
                <a:tc>
                  <a:txBody>
                    <a:bodyPr/>
                    <a:lstStyle/>
                    <a:p>
                      <a:r>
                        <a:rPr lang="uk-UA" smtClean="0"/>
                        <a:t>7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Липень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3</a:t>
                      </a:r>
                      <a:r>
                        <a:rPr lang="uk-UA" sz="1400" baseline="0" smtClean="0"/>
                        <a:t> с</a:t>
                      </a:r>
                      <a:r>
                        <a:rPr lang="uk-UA" sz="1400" smtClean="0"/>
                        <a:t>татті у ЗМІ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Телерепортаж на телеканалі </a:t>
                      </a:r>
                      <a:r>
                        <a:rPr lang="en-US" sz="1400" smtClean="0"/>
                        <a:t>TV5</a:t>
                      </a:r>
                      <a:r>
                        <a:rPr lang="en-US" sz="1400" baseline="0" smtClean="0"/>
                        <a:t> </a:t>
                      </a:r>
                      <a:r>
                        <a:rPr lang="ru-RU" sz="1400" baseline="0" smtClean="0"/>
                        <a:t> </a:t>
                      </a:r>
                      <a:r>
                        <a:rPr lang="uk-UA" sz="1400" baseline="0" smtClean="0"/>
                        <a:t>щодо ЗНУ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Конкурс</a:t>
                      </a:r>
                      <a:r>
                        <a:rPr lang="uk-UA" sz="1400" baseline="0" smtClean="0"/>
                        <a:t> першокурсників у соц.мережах “Враження від навчання “</a:t>
                      </a:r>
                      <a:endParaRPr lang="ru-RU" sz="1400"/>
                    </a:p>
                  </a:txBody>
                  <a:tcPr/>
                </a:tc>
              </a:tr>
              <a:tr h="521494">
                <a:tc>
                  <a:txBody>
                    <a:bodyPr/>
                    <a:lstStyle/>
                    <a:p>
                      <a:r>
                        <a:rPr lang="uk-UA" smtClean="0"/>
                        <a:t>8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Серпень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Лекція</a:t>
                      </a:r>
                      <a:r>
                        <a:rPr lang="uk-UA" sz="1400" baseline="0" smtClean="0"/>
                        <a:t> про історію ЗНУ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Створення нової продукції з айдентикою ЗНУ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Інформація щодо розкладу занять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Інформаційна кампанія щодо вступу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mtClean="0"/>
                        <a:t>9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Вересень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Скласти базу ЗМІ які можуть опублікувати статті</a:t>
                      </a:r>
                      <a:r>
                        <a:rPr lang="uk-UA" sz="1400" baseline="0" smtClean="0"/>
                        <a:t> про ЗНУ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Конференція від успішних студентів різних факультетів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Свято</a:t>
                      </a:r>
                      <a:r>
                        <a:rPr lang="uk-UA" sz="1400" baseline="0" smtClean="0"/>
                        <a:t> 1 Вересня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Конкурс “Створи  корпоративного героя факультету”</a:t>
                      </a:r>
                      <a:endParaRPr lang="ru-RU" sz="1400"/>
                    </a:p>
                  </a:txBody>
                  <a:tcPr/>
                </a:tc>
              </a:tr>
              <a:tr h="521494">
                <a:tc>
                  <a:txBody>
                    <a:bodyPr/>
                    <a:lstStyle/>
                    <a:p>
                      <a:r>
                        <a:rPr lang="uk-UA" smtClean="0"/>
                        <a:t>10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mtClean="0"/>
                        <a:t>Жовтень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Нагородження переможця конкурсу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Посвята</a:t>
                      </a:r>
                      <a:r>
                        <a:rPr lang="uk-UA" sz="1400" baseline="0" smtClean="0"/>
                        <a:t> у першокурсники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3 статті у ЗМІ</a:t>
                      </a:r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“Кубок першокурсника”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400" smtClean="0"/>
                    </a:p>
                    <a:p>
                      <a:endParaRPr lang="ru-RU" sz="1400"/>
                    </a:p>
                  </a:txBody>
                  <a:tcPr/>
                </a:tc>
              </a:tr>
              <a:tr h="521494">
                <a:tc>
                  <a:txBody>
                    <a:bodyPr/>
                    <a:lstStyle/>
                    <a:p>
                      <a:r>
                        <a:rPr lang="uk-UA" smtClean="0"/>
                        <a:t>11</a:t>
                      </a:r>
                    </a:p>
                    <a:p>
                      <a:endParaRPr lang="uk-UA" smtClean="0"/>
                    </a:p>
                    <a:p>
                      <a:endParaRPr lang="uk-UA" smtClean="0"/>
                    </a:p>
                    <a:p>
                      <a:endParaRPr lang="uk-UA" smtClean="0"/>
                    </a:p>
                    <a:p>
                      <a:r>
                        <a:rPr lang="uk-UA" smtClean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Листопад</a:t>
                      </a:r>
                    </a:p>
                    <a:p>
                      <a:endParaRPr lang="uk-UA" smtClean="0"/>
                    </a:p>
                    <a:p>
                      <a:endParaRPr lang="uk-UA" smtClean="0"/>
                    </a:p>
                    <a:p>
                      <a:endParaRPr lang="uk-UA" smtClean="0"/>
                    </a:p>
                    <a:p>
                      <a:r>
                        <a:rPr lang="uk-UA" smtClean="0"/>
                        <a:t>Грудень</a:t>
                      </a:r>
                    </a:p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Осінній флешмоб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Осінній листопад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Лекції від  успішних випускників</a:t>
                      </a:r>
                      <a:r>
                        <a:rPr lang="uk-UA" sz="1400" baseline="0" smtClean="0"/>
                        <a:t> ЗНУ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Лекції від Студради ЗНУ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uk-UA" sz="140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uk-UA" sz="140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Новорічний</a:t>
                      </a:r>
                      <a:r>
                        <a:rPr lang="uk-UA" sz="1400" baseline="0" smtClean="0"/>
                        <a:t> флешмоб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Новорічні привітання від студентів  та викладачів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2 статті у ЗМІ</a:t>
                      </a:r>
                      <a:endParaRPr lang="uk-UA" sz="1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Акція “Прибираємо разом”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smtClean="0"/>
                        <a:t>Акція “Допомагаємо</a:t>
                      </a:r>
                      <a:r>
                        <a:rPr lang="uk-UA" sz="1400" baseline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uk-UA" sz="1400" baseline="0" smtClean="0"/>
                        <a:t>ЗСУ України”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uk-UA" sz="1400" baseline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1400" baseline="0" smtClean="0"/>
                        <a:t>Акція до 19 грудня”Святий Миколай:даруємо радість”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189</TotalTime>
  <Words>625</Words>
  <Application>Microsoft Office PowerPoint</Application>
  <PresentationFormat>Экран (4:3)</PresentationFormat>
  <Paragraphs>126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«Сутність функції збору і аналізу даних»</vt:lpstr>
      <vt:lpstr>Збирання даних</vt:lpstr>
      <vt:lpstr>Збирання даних</vt:lpstr>
      <vt:lpstr>Аналіз даних</vt:lpstr>
      <vt:lpstr>PR-аудит</vt:lpstr>
      <vt:lpstr>PR-аудит</vt:lpstr>
      <vt:lpstr>Процедура PR-аудиту</vt:lpstr>
      <vt:lpstr>Слайд 8</vt:lpstr>
      <vt:lpstr>Слайд 9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«Сутність функції збору і аналізу даних»</dc:title>
  <dc:creator>user</dc:creator>
  <cp:lastModifiedBy>user</cp:lastModifiedBy>
  <cp:revision>21</cp:revision>
  <dcterms:created xsi:type="dcterms:W3CDTF">2021-04-20T14:56:29Z</dcterms:created>
  <dcterms:modified xsi:type="dcterms:W3CDTF">2021-04-24T14:17:22Z</dcterms:modified>
</cp:coreProperties>
</file>