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5" r:id="rId3"/>
    <p:sldId id="257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84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41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00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9024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231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4781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418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582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77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4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25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58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39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913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558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68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48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51873-352E-48E8-8855-E3C489294DF5}" type="datetimeFigureOut">
              <a:rPr lang="ru-RU" smtClean="0"/>
              <a:pPr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274E5EA-6EE9-47EC-B831-A0F7FADC30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60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92300" y="812800"/>
            <a:ext cx="10299700" cy="3721100"/>
          </a:xfrm>
        </p:spPr>
        <p:txBody>
          <a:bodyPr>
            <a:normAutofit/>
          </a:bodyPr>
          <a:lstStyle/>
          <a:p>
            <a:pPr algn="just"/>
            <a:r>
              <a:rPr lang="uk-UA" sz="8000" dirty="0"/>
              <a:t>Метод </a:t>
            </a:r>
            <a:r>
              <a:rPr lang="uk-UA" sz="8000" dirty="0" err="1" smtClean="0"/>
              <a:t>кластерного</a:t>
            </a:r>
            <a:r>
              <a:rPr lang="uk-UA" sz="8000" dirty="0" smtClean="0"/>
              <a:t> аналізу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6311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1808" y="219456"/>
            <a:ext cx="10582656" cy="65105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b="1" i="1" dirty="0" err="1" smtClean="0"/>
              <a:t>Дендрограма</a:t>
            </a:r>
            <a:r>
              <a:rPr lang="uk-UA" sz="2800" dirty="0" smtClean="0"/>
              <a:t> – вкладене групування об</a:t>
            </a:r>
            <a:r>
              <a:rPr lang="en-GB" sz="2800" dirty="0" smtClean="0"/>
              <a:t>’</a:t>
            </a:r>
            <a:r>
              <a:rPr lang="uk-UA" sz="2800" dirty="0" err="1" smtClean="0"/>
              <a:t>єктів</a:t>
            </a:r>
            <a:r>
              <a:rPr lang="uk-UA" sz="2800" dirty="0" smtClean="0"/>
              <a:t>, яке змінюється на різних рівнях ієрархії.</a:t>
            </a:r>
          </a:p>
          <a:p>
            <a:pPr marL="0" indent="0" algn="just">
              <a:buNone/>
            </a:pPr>
            <a:r>
              <a:rPr lang="uk-UA" sz="2800" dirty="0" err="1" smtClean="0"/>
              <a:t>Дендрограма</a:t>
            </a:r>
            <a:r>
              <a:rPr lang="uk-UA" sz="2800" dirty="0" smtClean="0"/>
              <a:t> є результатом ієрархічного </a:t>
            </a:r>
            <a:r>
              <a:rPr lang="uk-UA" sz="2800" dirty="0" err="1" smtClean="0"/>
              <a:t>кластерного</a:t>
            </a:r>
            <a:r>
              <a:rPr lang="uk-UA" sz="2800" dirty="0" smtClean="0"/>
              <a:t> аналізу та описує близькість окремих точок та кластерів один до одного, зображає у графічному вигляді послідовність об</a:t>
            </a:r>
            <a:r>
              <a:rPr lang="en-GB" sz="2800" dirty="0" smtClean="0"/>
              <a:t>’</a:t>
            </a:r>
            <a:r>
              <a:rPr lang="uk-UA" sz="2800" dirty="0" smtClean="0"/>
              <a:t>єднання (поділу) кластерів.</a:t>
            </a:r>
          </a:p>
          <a:p>
            <a:pPr marL="0" indent="0" algn="just">
              <a:buNone/>
            </a:pPr>
            <a:r>
              <a:rPr lang="uk-UA" sz="2800" dirty="0" smtClean="0"/>
              <a:t>  </a:t>
            </a:r>
            <a:endParaRPr lang="uk-UA" sz="2800" dirty="0" smtClean="0"/>
          </a:p>
          <a:p>
            <a:pPr marL="0" indent="0" algn="just">
              <a:buNone/>
            </a:pPr>
            <a:endParaRPr lang="uk-UA" sz="2800" dirty="0" smtClean="0"/>
          </a:p>
          <a:p>
            <a:pPr marL="0" indent="0" algn="just">
              <a:buNone/>
            </a:pPr>
            <a:endParaRPr lang="uk-UA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325" y="3094292"/>
            <a:ext cx="8822214" cy="353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16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1392" y="230410"/>
            <a:ext cx="10960609" cy="781526"/>
          </a:xfrm>
        </p:spPr>
        <p:txBody>
          <a:bodyPr>
            <a:noAutofit/>
          </a:bodyPr>
          <a:lstStyle/>
          <a:p>
            <a:r>
              <a:rPr lang="uk-UA" sz="4400" dirty="0" smtClean="0"/>
              <a:t>Метрики (функції відстаней)</a:t>
            </a:r>
            <a:r>
              <a:rPr lang="en-GB" sz="4400" dirty="0" smtClean="0"/>
              <a:t>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1808" y="999744"/>
            <a:ext cx="10582656" cy="5730240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/>
              <a:t>евклідова відстань між двома точками, </a:t>
            </a:r>
            <a:r>
              <a:rPr lang="en-GB" sz="2800" dirty="0" smtClean="0"/>
              <a:t>i </a:t>
            </a:r>
            <a:r>
              <a:rPr lang="uk-UA" sz="2800" dirty="0" smtClean="0"/>
              <a:t>та </a:t>
            </a:r>
            <a:r>
              <a:rPr lang="en-GB" sz="2800" dirty="0" smtClean="0"/>
              <a:t>j</a:t>
            </a:r>
            <a:r>
              <a:rPr lang="uk-UA" sz="2800" dirty="0" smtClean="0"/>
              <a:t>, якщо відомі їх координати – </a:t>
            </a:r>
            <a:r>
              <a:rPr lang="en-GB" sz="2800" dirty="0" smtClean="0"/>
              <a:t>X </a:t>
            </a:r>
            <a:r>
              <a:rPr lang="uk-UA" sz="2800" dirty="0" smtClean="0"/>
              <a:t>та </a:t>
            </a:r>
            <a:r>
              <a:rPr lang="en-GB" sz="2800" dirty="0" smtClean="0"/>
              <a:t>Y</a:t>
            </a:r>
            <a:r>
              <a:rPr lang="uk-UA" sz="2800" dirty="0" smtClean="0"/>
              <a:t>:</a:t>
            </a:r>
          </a:p>
          <a:p>
            <a:pPr algn="just"/>
            <a:endParaRPr lang="uk-UA" sz="2800" dirty="0"/>
          </a:p>
          <a:p>
            <a:pPr marL="0" indent="0" algn="just">
              <a:buNone/>
            </a:pPr>
            <a:endParaRPr lang="uk-UA" sz="2800" dirty="0" smtClean="0"/>
          </a:p>
          <a:p>
            <a:pPr algn="just"/>
            <a:r>
              <a:rPr lang="uk-UA" sz="2800" dirty="0" err="1" smtClean="0"/>
              <a:t>манхеттенська</a:t>
            </a:r>
            <a:r>
              <a:rPr lang="uk-UA" sz="2800" dirty="0" smtClean="0"/>
              <a:t> відстань (</a:t>
            </a:r>
            <a:r>
              <a:rPr lang="uk-UA" sz="2800" dirty="0" err="1" smtClean="0"/>
              <a:t>відстань</a:t>
            </a:r>
            <a:r>
              <a:rPr lang="uk-UA" sz="2800" dirty="0" smtClean="0"/>
              <a:t> міських кварталів):</a:t>
            </a:r>
          </a:p>
          <a:p>
            <a:pPr marL="0" indent="0" algn="just">
              <a:buNone/>
            </a:pPr>
            <a:endParaRPr lang="uk-UA" sz="2800" dirty="0" smtClean="0"/>
          </a:p>
          <a:p>
            <a:pPr marL="0" indent="0" algn="just">
              <a:buNone/>
            </a:pPr>
            <a:endParaRPr lang="uk-UA" sz="2800" dirty="0"/>
          </a:p>
          <a:p>
            <a:pPr algn="just"/>
            <a:r>
              <a:rPr lang="uk-UA" sz="2800" dirty="0" smtClean="0"/>
              <a:t>відстань </a:t>
            </a:r>
            <a:r>
              <a:rPr lang="uk-UA" sz="2800" dirty="0" err="1" smtClean="0"/>
              <a:t>Чебишева</a:t>
            </a:r>
            <a:r>
              <a:rPr lang="uk-UA" sz="2800" dirty="0" smtClean="0"/>
              <a:t> -  максимальна абсолютна різниця між двома точками за кожною координатою (використовується тоді, коли необхідно визначити два об</a:t>
            </a:r>
            <a:r>
              <a:rPr lang="en-GB" sz="2800" dirty="0" smtClean="0"/>
              <a:t>’</a:t>
            </a:r>
            <a:r>
              <a:rPr lang="uk-UA" sz="2800" dirty="0" err="1" smtClean="0"/>
              <a:t>єкти</a:t>
            </a:r>
            <a:r>
              <a:rPr lang="uk-UA" sz="2800" dirty="0" smtClean="0"/>
              <a:t> як </a:t>
            </a:r>
            <a:r>
              <a:rPr lang="en-GB" sz="2800" dirty="0" smtClean="0"/>
              <a:t>“</a:t>
            </a:r>
            <a:r>
              <a:rPr lang="uk-UA" sz="2800" dirty="0" smtClean="0"/>
              <a:t>різні</a:t>
            </a:r>
            <a:r>
              <a:rPr lang="en-GB" sz="2800" dirty="0" smtClean="0"/>
              <a:t>”</a:t>
            </a:r>
            <a:r>
              <a:rPr lang="ru-RU" sz="2800" dirty="0" smtClean="0"/>
              <a:t>, </a:t>
            </a:r>
            <a:r>
              <a:rPr lang="uk-UA" sz="2800" dirty="0" smtClean="0"/>
              <a:t>якщо вони відрізняються по якомусь одному виміру.</a:t>
            </a:r>
            <a:endParaRPr lang="uk-UA" sz="2800" dirty="0" smtClean="0"/>
          </a:p>
          <a:p>
            <a:pPr algn="just"/>
            <a:endParaRPr lang="uk-UA" sz="2800" dirty="0"/>
          </a:p>
          <a:p>
            <a:pPr marL="0" indent="0" algn="just">
              <a:buNone/>
            </a:pPr>
            <a:endParaRPr lang="uk-UA" sz="2800" dirty="0" smtClean="0"/>
          </a:p>
          <a:p>
            <a:pPr algn="just"/>
            <a:endParaRPr lang="uk-UA" sz="2800" dirty="0" smtClean="0"/>
          </a:p>
          <a:p>
            <a:pPr marL="0" indent="0" algn="just">
              <a:buNone/>
            </a:pPr>
            <a:endParaRPr lang="uk-UA" sz="2800" dirty="0" smtClean="0"/>
          </a:p>
          <a:p>
            <a:pPr marL="0" indent="0" algn="just">
              <a:buNone/>
            </a:pPr>
            <a:endParaRPr lang="uk-UA" sz="28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064200"/>
              </p:ext>
            </p:extLst>
          </p:nvPr>
        </p:nvGraphicFramePr>
        <p:xfrm>
          <a:off x="3194049" y="1970976"/>
          <a:ext cx="6145920" cy="1117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3" imgW="1536480" imgH="279360" progId="Equation.DSMT4">
                  <p:embed/>
                </p:oleObj>
              </mc:Choice>
              <mc:Fallback>
                <p:oleObj name="Equation" r:id="rId3" imgW="15364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4049" y="1970976"/>
                        <a:ext cx="6145920" cy="1117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137708"/>
              </p:ext>
            </p:extLst>
          </p:nvPr>
        </p:nvGraphicFramePr>
        <p:xfrm>
          <a:off x="3383027" y="3672523"/>
          <a:ext cx="4926240" cy="96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5" imgW="1231560" imgH="241200" progId="Equation.DSMT4">
                  <p:embed/>
                </p:oleObj>
              </mc:Choice>
              <mc:Fallback>
                <p:oleObj name="Equation" r:id="rId5" imgW="12315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83027" y="3672523"/>
                        <a:ext cx="4926240" cy="96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325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1392" y="230410"/>
            <a:ext cx="10960609" cy="781526"/>
          </a:xfrm>
        </p:spPr>
        <p:txBody>
          <a:bodyPr>
            <a:noAutofit/>
          </a:bodyPr>
          <a:lstStyle/>
          <a:p>
            <a:r>
              <a:rPr lang="uk-UA" sz="4400" dirty="0" smtClean="0"/>
              <a:t>Методи об</a:t>
            </a:r>
            <a:r>
              <a:rPr lang="en-GB" sz="4400" dirty="0" smtClean="0"/>
              <a:t>’</a:t>
            </a:r>
            <a:r>
              <a:rPr lang="uk-UA" sz="4400" dirty="0" smtClean="0"/>
              <a:t>єднання або </a:t>
            </a:r>
            <a:r>
              <a:rPr lang="uk-UA" sz="4400" dirty="0" err="1" smtClean="0"/>
              <a:t>зв</a:t>
            </a:r>
            <a:r>
              <a:rPr lang="en-GB" sz="4400" dirty="0" smtClean="0"/>
              <a:t>’</a:t>
            </a:r>
            <a:r>
              <a:rPr lang="uk-UA" sz="4400" dirty="0" err="1" smtClean="0"/>
              <a:t>язку</a:t>
            </a:r>
            <a:r>
              <a:rPr lang="en-GB" sz="4400" dirty="0" smtClean="0"/>
              <a:t>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1808" y="999744"/>
            <a:ext cx="10582656" cy="5730240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/>
              <a:t>метод ближнього сусіда або одиночний </a:t>
            </a:r>
            <a:r>
              <a:rPr lang="uk-UA" sz="2800" dirty="0" err="1" smtClean="0"/>
              <a:t>зв</a:t>
            </a:r>
            <a:r>
              <a:rPr lang="en-GB" sz="2800" dirty="0" smtClean="0"/>
              <a:t>’</a:t>
            </a:r>
            <a:r>
              <a:rPr lang="uk-UA" sz="2800" dirty="0" err="1" smtClean="0"/>
              <a:t>язок</a:t>
            </a:r>
            <a:r>
              <a:rPr lang="uk-UA" sz="2800" dirty="0" smtClean="0"/>
              <a:t> (</a:t>
            </a:r>
            <a:r>
              <a:rPr lang="en-GB" sz="2800" dirty="0" smtClean="0"/>
              <a:t>Single Linkage)</a:t>
            </a:r>
            <a:r>
              <a:rPr lang="uk-UA" sz="2800" dirty="0" smtClean="0"/>
              <a:t>;</a:t>
            </a:r>
          </a:p>
          <a:p>
            <a:pPr algn="just"/>
            <a:r>
              <a:rPr lang="uk-UA" sz="2800" dirty="0" smtClean="0"/>
              <a:t>метод найбільш </a:t>
            </a:r>
            <a:r>
              <a:rPr lang="uk-UA" sz="2800" dirty="0" err="1" smtClean="0"/>
              <a:t>віддаленних</a:t>
            </a:r>
            <a:r>
              <a:rPr lang="uk-UA" sz="2800" dirty="0" smtClean="0"/>
              <a:t> сусідів або повний </a:t>
            </a:r>
            <a:r>
              <a:rPr lang="uk-UA" sz="2800" dirty="0" err="1" smtClean="0"/>
              <a:t>зв</a:t>
            </a:r>
            <a:r>
              <a:rPr lang="en-GB" sz="2800" dirty="0" smtClean="0"/>
              <a:t>’</a:t>
            </a:r>
            <a:r>
              <a:rPr lang="uk-UA" sz="2800" dirty="0" err="1" smtClean="0"/>
              <a:t>язок</a:t>
            </a:r>
            <a:r>
              <a:rPr lang="en-GB" sz="2800" dirty="0" smtClean="0"/>
              <a:t> </a:t>
            </a:r>
            <a:r>
              <a:rPr lang="uk-UA" sz="2800" dirty="0" smtClean="0"/>
              <a:t>(</a:t>
            </a:r>
            <a:r>
              <a:rPr lang="en-GB" sz="2800" dirty="0" smtClean="0"/>
              <a:t>Complete </a:t>
            </a:r>
            <a:r>
              <a:rPr lang="en-GB" sz="2800" dirty="0"/>
              <a:t>Linkage)</a:t>
            </a:r>
            <a:r>
              <a:rPr lang="uk-UA" sz="2800" dirty="0" smtClean="0"/>
              <a:t>;</a:t>
            </a:r>
          </a:p>
          <a:p>
            <a:pPr algn="just"/>
            <a:r>
              <a:rPr lang="uk-UA" sz="2800" dirty="0" smtClean="0"/>
              <a:t>метод </a:t>
            </a:r>
            <a:r>
              <a:rPr lang="uk-UA" sz="2800" dirty="0" err="1" smtClean="0"/>
              <a:t>Уорда</a:t>
            </a:r>
            <a:r>
              <a:rPr lang="en-GB" sz="2800" dirty="0" smtClean="0"/>
              <a:t> (Ward’s method)</a:t>
            </a:r>
            <a:r>
              <a:rPr lang="uk-UA" sz="2800" dirty="0" smtClean="0"/>
              <a:t>;</a:t>
            </a:r>
          </a:p>
          <a:p>
            <a:pPr algn="just"/>
            <a:r>
              <a:rPr lang="uk-UA" sz="2800" dirty="0" smtClean="0"/>
              <a:t>метод незваженого попарного середнього</a:t>
            </a:r>
            <a:r>
              <a:rPr lang="en-GB" sz="2800" dirty="0" smtClean="0"/>
              <a:t> (</a:t>
            </a:r>
            <a:r>
              <a:rPr lang="en-GB" sz="2800" dirty="0" err="1" smtClean="0"/>
              <a:t>Unweghted</a:t>
            </a:r>
            <a:r>
              <a:rPr lang="en-GB" sz="2800" dirty="0" smtClean="0"/>
              <a:t> Pair-group Average)</a:t>
            </a:r>
            <a:r>
              <a:rPr lang="uk-UA" sz="2800" dirty="0" smtClean="0"/>
              <a:t>;</a:t>
            </a:r>
          </a:p>
          <a:p>
            <a:pPr algn="just"/>
            <a:r>
              <a:rPr lang="uk-UA" sz="2800" dirty="0" smtClean="0"/>
              <a:t>метод зваженого попарного середнього</a:t>
            </a:r>
            <a:r>
              <a:rPr lang="en-GB" sz="2800" dirty="0" smtClean="0"/>
              <a:t> (</a:t>
            </a:r>
            <a:r>
              <a:rPr lang="en-GB" sz="2800" dirty="0" err="1" smtClean="0"/>
              <a:t>Weghted</a:t>
            </a:r>
            <a:r>
              <a:rPr lang="en-GB" sz="2800" dirty="0" smtClean="0"/>
              <a:t> </a:t>
            </a:r>
            <a:r>
              <a:rPr lang="en-GB" sz="2800" dirty="0"/>
              <a:t>Pair-group Average)</a:t>
            </a:r>
            <a:r>
              <a:rPr lang="uk-UA" sz="2800" dirty="0" smtClean="0"/>
              <a:t>.</a:t>
            </a:r>
          </a:p>
          <a:p>
            <a:pPr algn="just"/>
            <a:endParaRPr lang="uk-UA" sz="2800" dirty="0"/>
          </a:p>
          <a:p>
            <a:pPr marL="0" indent="0" algn="just">
              <a:buNone/>
            </a:pPr>
            <a:endParaRPr lang="uk-UA" sz="2800" dirty="0" smtClean="0"/>
          </a:p>
          <a:p>
            <a:pPr marL="0" indent="0" algn="just">
              <a:buNone/>
            </a:pPr>
            <a:endParaRPr lang="uk-UA" sz="2800" dirty="0" smtClean="0"/>
          </a:p>
          <a:p>
            <a:pPr algn="just"/>
            <a:endParaRPr lang="uk-UA" sz="2800" dirty="0" smtClean="0"/>
          </a:p>
          <a:p>
            <a:pPr marL="0" indent="0" algn="just">
              <a:buNone/>
            </a:pPr>
            <a:endParaRPr lang="uk-UA" sz="2800" dirty="0" smtClean="0"/>
          </a:p>
          <a:p>
            <a:pPr marL="0" indent="0" algn="just">
              <a:buNone/>
            </a:pP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7933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1392" y="230410"/>
            <a:ext cx="10960609" cy="781526"/>
          </a:xfrm>
        </p:spPr>
        <p:txBody>
          <a:bodyPr>
            <a:noAutofit/>
          </a:bodyPr>
          <a:lstStyle/>
          <a:p>
            <a:r>
              <a:rPr lang="uk-UA" sz="4400" dirty="0" smtClean="0"/>
              <a:t>Метод </a:t>
            </a:r>
            <a:r>
              <a:rPr lang="en-GB" sz="4400" dirty="0" smtClean="0"/>
              <a:t>k-</a:t>
            </a:r>
            <a:r>
              <a:rPr lang="uk-UA" sz="4400" dirty="0" smtClean="0"/>
              <a:t>середніх</a:t>
            </a:r>
            <a:r>
              <a:rPr lang="en-GB" sz="4400" dirty="0" smtClean="0"/>
              <a:t>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1808" y="999744"/>
            <a:ext cx="10582656" cy="57302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 smtClean="0"/>
              <a:t>Нехай є </a:t>
            </a:r>
            <a:r>
              <a:rPr lang="en-GB" sz="2800" i="1" dirty="0" smtClean="0"/>
              <a:t>n</a:t>
            </a:r>
            <a:r>
              <a:rPr lang="en-GB" sz="2800" dirty="0" smtClean="0"/>
              <a:t> </a:t>
            </a:r>
            <a:r>
              <a:rPr lang="uk-UA" sz="2800" dirty="0" smtClean="0"/>
              <a:t>об</a:t>
            </a:r>
            <a:r>
              <a:rPr lang="en-GB" sz="2800" dirty="0" smtClean="0"/>
              <a:t>’</a:t>
            </a:r>
            <a:r>
              <a:rPr lang="uk-UA" sz="2800" dirty="0" err="1" smtClean="0"/>
              <a:t>єктів</a:t>
            </a:r>
            <a:r>
              <a:rPr lang="uk-UA" sz="2800" dirty="0" smtClean="0"/>
              <a:t> та задано </a:t>
            </a:r>
            <a:r>
              <a:rPr lang="en-GB" sz="2800" i="1" dirty="0" smtClean="0"/>
              <a:t>k</a:t>
            </a:r>
            <a:r>
              <a:rPr lang="en-GB" sz="2800" dirty="0" smtClean="0"/>
              <a:t> </a:t>
            </a:r>
            <a:r>
              <a:rPr lang="uk-UA" sz="2800" dirty="0" smtClean="0"/>
              <a:t>– кількість кластерів, які необхідно сформувати. Алгоритм розбиває об</a:t>
            </a:r>
            <a:r>
              <a:rPr lang="en-GB" sz="2800" dirty="0" smtClean="0"/>
              <a:t>’</a:t>
            </a:r>
            <a:r>
              <a:rPr lang="uk-UA" sz="2800" dirty="0" err="1" smtClean="0"/>
              <a:t>єкти</a:t>
            </a:r>
            <a:r>
              <a:rPr lang="uk-UA" sz="2800" dirty="0" smtClean="0"/>
              <a:t> на </a:t>
            </a:r>
            <a:r>
              <a:rPr lang="en-GB" sz="2800" i="1" dirty="0" smtClean="0"/>
              <a:t>k</a:t>
            </a:r>
            <a:r>
              <a:rPr lang="uk-UA" sz="2800" i="1" dirty="0" smtClean="0"/>
              <a:t> </a:t>
            </a:r>
            <a:r>
              <a:rPr lang="uk-UA" sz="2800" dirty="0" smtClean="0"/>
              <a:t>(</a:t>
            </a:r>
            <a:r>
              <a:rPr lang="en-GB" sz="2800" i="1" dirty="0" smtClean="0"/>
              <a:t>k ≤ n</a:t>
            </a:r>
            <a:r>
              <a:rPr lang="en-GB" sz="2800" dirty="0" smtClean="0"/>
              <a:t>)</a:t>
            </a:r>
            <a:r>
              <a:rPr lang="uk-UA" sz="2800" dirty="0" smtClean="0"/>
              <a:t>, де кожна група являє собою один кластер. Кластери формуються таким чином, щоби мінімізувати певний критерій, який часто називають функцією подібності. У алгоритмі </a:t>
            </a:r>
            <a:r>
              <a:rPr lang="en-GB" sz="2800" i="1" dirty="0" smtClean="0"/>
              <a:t>k</a:t>
            </a:r>
            <a:r>
              <a:rPr lang="en-GB" sz="2800" dirty="0" smtClean="0"/>
              <a:t>-</a:t>
            </a:r>
            <a:r>
              <a:rPr lang="uk-UA" sz="2800" dirty="0" smtClean="0"/>
              <a:t>середніх</a:t>
            </a:r>
            <a:r>
              <a:rPr lang="uk-UA" sz="2800" dirty="0" smtClean="0"/>
              <a:t> функція подібності формується на основі центрів тяжіння кластерів.</a:t>
            </a:r>
          </a:p>
          <a:p>
            <a:pPr marL="0" indent="0" algn="just">
              <a:buNone/>
            </a:pPr>
            <a:r>
              <a:rPr lang="uk-UA" sz="2800" dirty="0" smtClean="0"/>
              <a:t> </a:t>
            </a:r>
            <a:endParaRPr lang="uk-UA" sz="2800" dirty="0"/>
          </a:p>
          <a:p>
            <a:pPr marL="0" indent="0" algn="just">
              <a:buNone/>
            </a:pPr>
            <a:endParaRPr lang="uk-UA" sz="2800" dirty="0" smtClean="0"/>
          </a:p>
          <a:p>
            <a:pPr marL="0" indent="0" algn="just">
              <a:buNone/>
            </a:pPr>
            <a:endParaRPr lang="uk-UA" sz="2800" dirty="0" smtClean="0"/>
          </a:p>
          <a:p>
            <a:pPr marL="0" indent="0" algn="just">
              <a:buNone/>
            </a:pPr>
            <a:r>
              <a:rPr lang="uk-UA" sz="2800" dirty="0" smtClean="0"/>
              <a:t>Даний процес повторюється до тих пір, поки обраний критерій (найчастіше, сума квадратів помилок) не перестане зменшуватися.</a:t>
            </a:r>
            <a:endParaRPr lang="uk-UA" sz="2800" dirty="0" smtClean="0"/>
          </a:p>
          <a:p>
            <a:pPr marL="0" indent="0" algn="just">
              <a:buNone/>
            </a:pPr>
            <a:endParaRPr lang="uk-UA" sz="2800" dirty="0" smtClean="0"/>
          </a:p>
          <a:p>
            <a:pPr marL="0" indent="0" algn="just">
              <a:buNone/>
            </a:pPr>
            <a:endParaRPr lang="uk-UA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60576" y="3877056"/>
            <a:ext cx="2535936" cy="1182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1) Випадково обирається </a:t>
            </a:r>
            <a:r>
              <a:rPr lang="en-GB" i="1" dirty="0" smtClean="0"/>
              <a:t>k</a:t>
            </a:r>
            <a:r>
              <a:rPr lang="uk-UA" i="1" dirty="0" smtClean="0"/>
              <a:t> </a:t>
            </a:r>
            <a:r>
              <a:rPr lang="uk-UA" dirty="0" smtClean="0"/>
              <a:t>об</a:t>
            </a:r>
            <a:r>
              <a:rPr lang="en-GB" dirty="0" smtClean="0"/>
              <a:t>’</a:t>
            </a:r>
            <a:r>
              <a:rPr lang="uk-UA" dirty="0" err="1" smtClean="0"/>
              <a:t>єктів</a:t>
            </a:r>
            <a:r>
              <a:rPr lang="uk-UA" dirty="0" smtClean="0"/>
              <a:t>, кожен з яких є центром свого кластеру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59808" y="3755136"/>
            <a:ext cx="3511296" cy="1438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2) Кожен з об</a:t>
            </a:r>
            <a:r>
              <a:rPr lang="en-GB" dirty="0" smtClean="0"/>
              <a:t>’</a:t>
            </a:r>
            <a:r>
              <a:rPr lang="uk-UA" dirty="0" err="1" smtClean="0"/>
              <a:t>єктів</a:t>
            </a:r>
            <a:r>
              <a:rPr lang="uk-UA" dirty="0" smtClean="0"/>
              <a:t>, що залишилися, </a:t>
            </a:r>
            <a:r>
              <a:rPr lang="uk-UA" dirty="0" err="1" smtClean="0"/>
              <a:t>співставляється</a:t>
            </a:r>
            <a:r>
              <a:rPr lang="uk-UA" dirty="0" smtClean="0"/>
              <a:t> з тим кластером, центр якого найбільш близький у сенсі відстані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558784" y="3877056"/>
            <a:ext cx="3389376" cy="1182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3) Для кожного отриманого кластера заново обчислюється центр тяжіння, й так далі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4096512" y="4267200"/>
            <a:ext cx="463296" cy="4145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8095488" y="4212336"/>
            <a:ext cx="463296" cy="4145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35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1392" y="230410"/>
            <a:ext cx="10960609" cy="781526"/>
          </a:xfrm>
        </p:spPr>
        <p:txBody>
          <a:bodyPr>
            <a:noAutofit/>
          </a:bodyPr>
          <a:lstStyle/>
          <a:p>
            <a:r>
              <a:rPr lang="uk-UA" sz="4400" dirty="0" smtClean="0"/>
              <a:t>Метод </a:t>
            </a:r>
            <a:r>
              <a:rPr lang="en-GB" sz="4400" dirty="0" smtClean="0"/>
              <a:t>k-</a:t>
            </a:r>
            <a:r>
              <a:rPr lang="uk-UA" sz="4400" dirty="0" smtClean="0"/>
              <a:t>середніх</a:t>
            </a:r>
            <a:r>
              <a:rPr lang="en-GB" sz="4400" dirty="0" smtClean="0"/>
              <a:t>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1808" y="999744"/>
            <a:ext cx="10582656" cy="57302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i="1" dirty="0" smtClean="0"/>
              <a:t>Переваги алгоритму</a:t>
            </a:r>
            <a:r>
              <a:rPr lang="uk-UA" sz="2800" dirty="0" smtClean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800" dirty="0" smtClean="0"/>
              <a:t>простота використання;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800" dirty="0" smtClean="0"/>
              <a:t>швидкість використання;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800" dirty="0" smtClean="0"/>
              <a:t>зрозумілість та прозорість алгоритму.</a:t>
            </a:r>
          </a:p>
          <a:p>
            <a:pPr marL="0" indent="0" algn="just">
              <a:buNone/>
            </a:pPr>
            <a:endParaRPr lang="uk-UA" sz="2800" dirty="0"/>
          </a:p>
          <a:p>
            <a:pPr marL="0" indent="0" algn="just">
              <a:buNone/>
            </a:pPr>
            <a:r>
              <a:rPr lang="uk-UA" sz="2800" i="1" dirty="0" smtClean="0"/>
              <a:t>Недоліки алгоритму</a:t>
            </a:r>
            <a:r>
              <a:rPr lang="uk-UA" sz="2800" dirty="0" smtClean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2800" dirty="0" smtClean="0"/>
              <a:t>чутливість алгоритму до викидів, що можуть викривляти середнє.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2856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7824" y="230410"/>
            <a:ext cx="11314177" cy="1354550"/>
          </a:xfrm>
        </p:spPr>
        <p:txBody>
          <a:bodyPr>
            <a:noAutofit/>
          </a:bodyPr>
          <a:lstStyle/>
          <a:p>
            <a:pPr algn="just"/>
            <a:r>
              <a:rPr lang="uk-UA" sz="4400" dirty="0" smtClean="0"/>
              <a:t>Рішення, що приймаються на етапах  </a:t>
            </a:r>
            <a:r>
              <a:rPr lang="uk-UA" sz="4400" dirty="0" err="1" smtClean="0"/>
              <a:t>кластерного</a:t>
            </a:r>
            <a:r>
              <a:rPr lang="uk-UA" sz="4400" dirty="0" smtClean="0"/>
              <a:t> аналізу</a:t>
            </a:r>
            <a:r>
              <a:rPr lang="en-GB" sz="4400" dirty="0" smtClean="0"/>
              <a:t>:</a:t>
            </a:r>
            <a:endParaRPr lang="ru-RU" sz="44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24128" y="1584960"/>
            <a:ext cx="10948416" cy="5059680"/>
          </a:xfrm>
        </p:spPr>
        <p:txBody>
          <a:bodyPr/>
          <a:lstStyle/>
          <a:p>
            <a:pPr algn="just"/>
            <a:r>
              <a:rPr lang="uk-UA" sz="2400" dirty="0" smtClean="0"/>
              <a:t>прийняття рішення, чи використовувати всі спостереження або виключити деякі дані чи вибірки з набору даних;</a:t>
            </a:r>
          </a:p>
          <a:p>
            <a:pPr algn="just"/>
            <a:r>
              <a:rPr lang="uk-UA" sz="2400" dirty="0" smtClean="0"/>
              <a:t>вибір метрики та методу стандартизації вихідних даних;</a:t>
            </a:r>
          </a:p>
          <a:p>
            <a:pPr algn="just"/>
            <a:r>
              <a:rPr lang="uk-UA" sz="2400" dirty="0" smtClean="0"/>
              <a:t>визначення кількості кластерів (для ітеративного </a:t>
            </a:r>
            <a:r>
              <a:rPr lang="uk-UA" sz="2400" dirty="0" err="1" smtClean="0"/>
              <a:t>кластерного</a:t>
            </a:r>
            <a:r>
              <a:rPr lang="uk-UA" sz="2400" dirty="0" smtClean="0"/>
              <a:t> аналізу);</a:t>
            </a:r>
          </a:p>
          <a:p>
            <a:pPr algn="just"/>
            <a:r>
              <a:rPr lang="uk-UA" sz="2400" dirty="0" smtClean="0"/>
              <a:t>визначення методу </a:t>
            </a:r>
            <a:r>
              <a:rPr lang="uk-UA" sz="2400" dirty="0" err="1" smtClean="0"/>
              <a:t>кластеризації</a:t>
            </a:r>
            <a:r>
              <a:rPr lang="uk-UA" sz="2400" dirty="0" smtClean="0"/>
              <a:t>  - вибір методу </a:t>
            </a:r>
            <a:r>
              <a:rPr lang="uk-UA" sz="2400" dirty="0" err="1" smtClean="0"/>
              <a:t>кластеризації</a:t>
            </a:r>
            <a:r>
              <a:rPr lang="uk-UA" sz="2400" dirty="0" smtClean="0"/>
              <a:t> є вирішальним при визначенні форми та специфіки кластерів;</a:t>
            </a:r>
          </a:p>
          <a:p>
            <a:pPr algn="just"/>
            <a:r>
              <a:rPr lang="uk-UA" sz="2400" dirty="0" smtClean="0"/>
              <a:t>аналіз результатів </a:t>
            </a:r>
            <a:r>
              <a:rPr lang="uk-UA" sz="2400" dirty="0" err="1" smtClean="0"/>
              <a:t>кластеризації</a:t>
            </a:r>
            <a:r>
              <a:rPr lang="uk-UA" sz="2400" dirty="0" smtClean="0"/>
              <a:t>: перевірка випадковості розбиття на кластери, надійності та стабільності розбиття на підвибірках даних, інтерпретація результатів </a:t>
            </a:r>
            <a:r>
              <a:rPr lang="uk-UA" sz="2400" dirty="0" err="1" smtClean="0"/>
              <a:t>кластеризації</a:t>
            </a:r>
            <a:r>
              <a:rPr lang="uk-UA" sz="2400" dirty="0" smtClean="0"/>
              <a:t> тощо;</a:t>
            </a:r>
          </a:p>
          <a:p>
            <a:pPr algn="just"/>
            <a:r>
              <a:rPr lang="uk-UA" sz="2400" dirty="0" smtClean="0"/>
              <a:t>перевірка результатів </a:t>
            </a:r>
            <a:r>
              <a:rPr lang="uk-UA" sz="2400" dirty="0" err="1" smtClean="0"/>
              <a:t>кластеризації</a:t>
            </a:r>
            <a:r>
              <a:rPr lang="uk-UA" sz="2400" dirty="0" smtClean="0"/>
              <a:t> здійснюється формальними та неформальними методами.</a:t>
            </a:r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509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7824" y="230410"/>
            <a:ext cx="11314177" cy="1354550"/>
          </a:xfrm>
        </p:spPr>
        <p:txBody>
          <a:bodyPr>
            <a:noAutofit/>
          </a:bodyPr>
          <a:lstStyle/>
          <a:p>
            <a:pPr algn="just"/>
            <a:r>
              <a:rPr lang="uk-UA" sz="4400" dirty="0" smtClean="0"/>
              <a:t>Нові алгоритми та модифікації методів </a:t>
            </a:r>
            <a:r>
              <a:rPr lang="uk-UA" sz="4400" dirty="0" err="1" smtClean="0"/>
              <a:t>кластерного</a:t>
            </a:r>
            <a:r>
              <a:rPr lang="uk-UA" sz="4400" dirty="0" smtClean="0"/>
              <a:t> аналізу</a:t>
            </a:r>
            <a:r>
              <a:rPr lang="en-GB" sz="4400" dirty="0" smtClean="0"/>
              <a:t>:</a:t>
            </a:r>
            <a:endParaRPr lang="ru-RU" sz="44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24128" y="1584960"/>
            <a:ext cx="10948416" cy="5059680"/>
          </a:xfrm>
        </p:spPr>
        <p:txBody>
          <a:bodyPr/>
          <a:lstStyle/>
          <a:p>
            <a:pPr algn="just"/>
            <a:r>
              <a:rPr lang="uk-UA" sz="2400" dirty="0" smtClean="0"/>
              <a:t>узагальнене представлення кластерів (</a:t>
            </a:r>
            <a:r>
              <a:rPr lang="en-GB" sz="2400" dirty="0" smtClean="0"/>
              <a:t>summarized cluster representation)</a:t>
            </a:r>
            <a:r>
              <a:rPr lang="uk-UA" sz="2400" dirty="0" smtClean="0"/>
              <a:t>, вибірка та використання структур даних, які підтримуються СУБД;</a:t>
            </a:r>
          </a:p>
          <a:p>
            <a:pPr algn="just"/>
            <a:r>
              <a:rPr lang="uk-UA" sz="2400" dirty="0" smtClean="0"/>
              <a:t>інтегрування методів ієрархічної </a:t>
            </a:r>
            <a:r>
              <a:rPr lang="uk-UA" sz="2400" dirty="0" err="1" smtClean="0"/>
              <a:t>кластеризації</a:t>
            </a:r>
            <a:r>
              <a:rPr lang="uk-UA" sz="2400" dirty="0" smtClean="0"/>
              <a:t> з іншими методами</a:t>
            </a:r>
            <a:r>
              <a:rPr lang="en-GB" sz="2400" dirty="0" smtClean="0"/>
              <a:t>:</a:t>
            </a:r>
          </a:p>
          <a:p>
            <a:pPr indent="342900" algn="just">
              <a:buFont typeface="Wingdings" panose="05000000000000000000" pitchFamily="2" charset="2"/>
              <a:buChar char="Ø"/>
            </a:pPr>
            <a:r>
              <a:rPr lang="en-GB" sz="2400" dirty="0" smtClean="0"/>
              <a:t>BIRCH</a:t>
            </a:r>
            <a:r>
              <a:rPr lang="uk-UA" sz="2400" dirty="0" smtClean="0"/>
              <a:t> (</a:t>
            </a:r>
            <a:r>
              <a:rPr lang="en-GB" sz="2400" dirty="0" smtClean="0"/>
              <a:t>Balanced </a:t>
            </a:r>
            <a:r>
              <a:rPr lang="en-GB" sz="2400" dirty="0" err="1" smtClean="0"/>
              <a:t>Interative</a:t>
            </a:r>
            <a:r>
              <a:rPr lang="en-GB" sz="2400" dirty="0" smtClean="0"/>
              <a:t> Reducing and Clustering using Hierarchies),</a:t>
            </a:r>
          </a:p>
          <a:p>
            <a:pPr indent="342900" algn="just">
              <a:buFont typeface="Wingdings" panose="05000000000000000000" pitchFamily="2" charset="2"/>
              <a:buChar char="Ø"/>
            </a:pPr>
            <a:r>
              <a:rPr lang="en-GB" sz="2400" dirty="0" smtClean="0"/>
              <a:t> CURE (</a:t>
            </a:r>
            <a:r>
              <a:rPr lang="en-GB" sz="2400" dirty="0"/>
              <a:t>Clustering using </a:t>
            </a:r>
            <a:r>
              <a:rPr lang="en-GB" sz="2400" dirty="0" smtClean="0"/>
              <a:t> Representatives), </a:t>
            </a:r>
          </a:p>
          <a:p>
            <a:pPr indent="342900" algn="just">
              <a:buFont typeface="Wingdings" panose="05000000000000000000" pitchFamily="2" charset="2"/>
              <a:buChar char="Ø"/>
            </a:pPr>
            <a:r>
              <a:rPr lang="en-GB" sz="2400" dirty="0" smtClean="0"/>
              <a:t>CHAMELEON: </a:t>
            </a:r>
            <a:r>
              <a:rPr lang="en-US" sz="2400" dirty="0"/>
              <a:t>A Hierarchical Clustering Algorithm Using Dynamic </a:t>
            </a:r>
            <a:r>
              <a:rPr lang="en-US" sz="2400" dirty="0" smtClean="0"/>
              <a:t>Modeling,</a:t>
            </a:r>
            <a:endParaRPr lang="en-US" sz="2400" dirty="0"/>
          </a:p>
          <a:p>
            <a:pPr indent="342900" algn="just">
              <a:buFont typeface="Wingdings" panose="05000000000000000000" pitchFamily="2" charset="2"/>
              <a:buChar char="Ø"/>
            </a:pPr>
            <a:r>
              <a:rPr lang="en-GB" sz="2400" dirty="0" smtClean="0"/>
              <a:t> ROCK: </a:t>
            </a:r>
            <a:r>
              <a:rPr lang="en-US" sz="2400" dirty="0"/>
              <a:t>A Robust Clustering Algorithm for Categorical </a:t>
            </a:r>
            <a:r>
              <a:rPr lang="en-US" sz="2400" dirty="0"/>
              <a:t>Attributes</a:t>
            </a:r>
            <a:r>
              <a:rPr lang="en-GB" sz="2400" dirty="0" smtClean="0"/>
              <a:t>;</a:t>
            </a:r>
          </a:p>
          <a:p>
            <a:pPr algn="just"/>
            <a:r>
              <a:rPr lang="uk-UA" sz="2400" dirty="0" smtClean="0"/>
              <a:t>алгоритм </a:t>
            </a:r>
            <a:r>
              <a:rPr lang="en-GB" sz="2400" dirty="0" err="1" smtClean="0"/>
              <a:t>WaveCluster</a:t>
            </a:r>
            <a:endParaRPr lang="en-GB" sz="2400" dirty="0" smtClean="0"/>
          </a:p>
          <a:p>
            <a:pPr algn="just"/>
            <a:r>
              <a:rPr lang="uk-UA" sz="2400" dirty="0"/>
              <a:t>а</a:t>
            </a:r>
            <a:r>
              <a:rPr lang="uk-UA" sz="2400" dirty="0" smtClean="0"/>
              <a:t>лгоритм </a:t>
            </a:r>
            <a:r>
              <a:rPr lang="en-GB" sz="2400" dirty="0" smtClean="0"/>
              <a:t>CLARA (Clustering </a:t>
            </a:r>
            <a:r>
              <a:rPr lang="en-GB" sz="2400" dirty="0" err="1" smtClean="0"/>
              <a:t>LARge</a:t>
            </a:r>
            <a:r>
              <a:rPr lang="en-GB" sz="2400" dirty="0" smtClean="0"/>
              <a:t> Applications)</a:t>
            </a:r>
            <a:r>
              <a:rPr lang="uk-UA" sz="2400" dirty="0" smtClean="0"/>
              <a:t>. </a:t>
            </a:r>
            <a:r>
              <a:rPr lang="en-GB" sz="2400" dirty="0" smtClean="0"/>
              <a:t> </a:t>
            </a:r>
            <a:endParaRPr lang="uk-UA" sz="2400" dirty="0" smtClean="0"/>
          </a:p>
          <a:p>
            <a:pPr marL="0" indent="0">
              <a:buNone/>
            </a:pP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974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55648" y="316992"/>
            <a:ext cx="10314432" cy="5765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i="1" dirty="0" smtClean="0"/>
              <a:t>Мета </a:t>
            </a:r>
            <a:r>
              <a:rPr lang="uk-UA" sz="3200" b="1" i="1" dirty="0" err="1" smtClean="0"/>
              <a:t>кластеризації</a:t>
            </a:r>
            <a:r>
              <a:rPr lang="uk-UA" sz="3200" b="1" i="1" dirty="0" smtClean="0"/>
              <a:t> </a:t>
            </a:r>
            <a:r>
              <a:rPr lang="uk-UA" sz="3200" dirty="0" smtClean="0"/>
              <a:t> </a:t>
            </a:r>
            <a:r>
              <a:rPr lang="uk-UA" sz="3200" i="1" dirty="0" smtClean="0"/>
              <a:t>-</a:t>
            </a:r>
            <a:r>
              <a:rPr lang="uk-UA" sz="3200" dirty="0" smtClean="0"/>
              <a:t> пошук існуючих структур. </a:t>
            </a:r>
            <a:r>
              <a:rPr lang="uk-UA" sz="3200" dirty="0" err="1" smtClean="0"/>
              <a:t>Кластеризація</a:t>
            </a:r>
            <a:r>
              <a:rPr lang="uk-UA" sz="3200" dirty="0" smtClean="0"/>
              <a:t> є описовою процедурою, вона не робить жодних статистичних висновків, але надає можливість провести розвідницький аналіз та вивчити структуру даних.</a:t>
            </a:r>
          </a:p>
          <a:p>
            <a:pPr algn="just"/>
            <a:endParaRPr lang="uk-UA" sz="3200" dirty="0"/>
          </a:p>
          <a:p>
            <a:pPr algn="just"/>
            <a:r>
              <a:rPr lang="uk-UA" sz="3200" b="1" i="1" dirty="0" smtClean="0"/>
              <a:t>Кластер</a:t>
            </a:r>
            <a:r>
              <a:rPr lang="uk-UA" sz="3200" dirty="0" smtClean="0"/>
              <a:t> – це група об</a:t>
            </a:r>
            <a:r>
              <a:rPr lang="en-GB" sz="3200" dirty="0" smtClean="0"/>
              <a:t>’</a:t>
            </a:r>
            <a:r>
              <a:rPr lang="uk-UA" sz="3200" dirty="0" err="1" smtClean="0"/>
              <a:t>єктів</a:t>
            </a:r>
            <a:r>
              <a:rPr lang="uk-UA" sz="3200" dirty="0" smtClean="0"/>
              <a:t> зі спільними властивостями.</a:t>
            </a:r>
          </a:p>
          <a:p>
            <a:pPr algn="just"/>
            <a:endParaRPr lang="uk-UA" sz="3200" dirty="0"/>
          </a:p>
          <a:p>
            <a:pPr algn="just"/>
            <a:r>
              <a:rPr lang="uk-UA" sz="3200" b="1" i="1" dirty="0" smtClean="0"/>
              <a:t>Характеристики кластера</a:t>
            </a:r>
            <a:r>
              <a:rPr lang="uk-UA" sz="3200" dirty="0" smtClean="0"/>
              <a:t>:</a:t>
            </a:r>
          </a:p>
          <a:p>
            <a:pPr marL="342900" indent="-342900" algn="just" defTabSz="4572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uk-UA" sz="3200" dirty="0"/>
              <a:t>внутрішня однорідність; </a:t>
            </a:r>
          </a:p>
          <a:p>
            <a:pPr marL="342900" indent="-342900" algn="just" defTabSz="4572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uk-UA" sz="3200" dirty="0" smtClean="0"/>
              <a:t>зовнішня ізольованість</a:t>
            </a:r>
          </a:p>
        </p:txBody>
      </p:sp>
    </p:spTree>
    <p:extLst>
      <p:ext uri="{BB962C8B-B14F-4D97-AF65-F5344CB8AC3E}">
        <p14:creationId xmlns:p14="http://schemas.microsoft.com/office/powerpoint/2010/main" val="293132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1391" y="0"/>
            <a:ext cx="10960609" cy="781526"/>
          </a:xfrm>
        </p:spPr>
        <p:txBody>
          <a:bodyPr>
            <a:noAutofit/>
          </a:bodyPr>
          <a:lstStyle/>
          <a:p>
            <a:r>
              <a:rPr lang="uk-UA" sz="4400" dirty="0" smtClean="0"/>
              <a:t>Підходи до </a:t>
            </a:r>
            <a:r>
              <a:rPr lang="uk-UA" sz="4400" dirty="0" err="1" smtClean="0"/>
              <a:t>кластеризації</a:t>
            </a:r>
            <a:r>
              <a:rPr lang="en-GB" sz="4400" dirty="0" smtClean="0"/>
              <a:t>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2080" y="609600"/>
            <a:ext cx="10704576" cy="6248400"/>
          </a:xfrm>
        </p:spPr>
        <p:txBody>
          <a:bodyPr>
            <a:noAutofit/>
          </a:bodyPr>
          <a:lstStyle/>
          <a:p>
            <a:pPr algn="just"/>
            <a:r>
              <a:rPr lang="uk-UA" sz="2800" b="1" i="1" dirty="0" smtClean="0"/>
              <a:t>алгоритми, засновані на розділенні даних (</a:t>
            </a:r>
            <a:r>
              <a:rPr lang="en-GB" sz="2800" b="1" i="1" dirty="0" smtClean="0"/>
              <a:t>Partitioning algorithms)</a:t>
            </a:r>
            <a:r>
              <a:rPr lang="uk-UA" sz="2800" dirty="0" smtClean="0"/>
              <a:t>, в тому числі ітеративні: </a:t>
            </a:r>
          </a:p>
          <a:p>
            <a:pPr indent="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600" dirty="0" smtClean="0"/>
              <a:t>розділення об</a:t>
            </a:r>
            <a:r>
              <a:rPr lang="en-GB" sz="2600" dirty="0" smtClean="0"/>
              <a:t>’</a:t>
            </a:r>
            <a:r>
              <a:rPr lang="uk-UA" sz="2600" dirty="0" err="1" smtClean="0"/>
              <a:t>єктів</a:t>
            </a:r>
            <a:r>
              <a:rPr lang="uk-UA" sz="2600" dirty="0" smtClean="0"/>
              <a:t> на </a:t>
            </a:r>
            <a:r>
              <a:rPr lang="en-GB" sz="2600" dirty="0" smtClean="0"/>
              <a:t>k</a:t>
            </a:r>
            <a:r>
              <a:rPr lang="ru-RU" sz="2600" dirty="0" smtClean="0"/>
              <a:t> </a:t>
            </a:r>
            <a:r>
              <a:rPr lang="uk-UA" sz="2600" dirty="0" smtClean="0"/>
              <a:t>кластерів; </a:t>
            </a:r>
          </a:p>
          <a:p>
            <a:pPr indent="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600" dirty="0" smtClean="0"/>
              <a:t>ітеративний перерозподіл об</a:t>
            </a:r>
            <a:r>
              <a:rPr lang="en-GB" sz="2600" dirty="0" smtClean="0"/>
              <a:t>’</a:t>
            </a:r>
            <a:r>
              <a:rPr lang="uk-UA" sz="2600" dirty="0" err="1" smtClean="0"/>
              <a:t>єктів</a:t>
            </a:r>
            <a:r>
              <a:rPr lang="uk-UA" sz="2600" dirty="0" smtClean="0"/>
              <a:t> для покращення </a:t>
            </a:r>
            <a:r>
              <a:rPr lang="uk-UA" sz="2600" dirty="0" err="1" smtClean="0"/>
              <a:t>кластеризації</a:t>
            </a:r>
            <a:r>
              <a:rPr lang="uk-UA" sz="2600" dirty="0" smtClean="0"/>
              <a:t>  </a:t>
            </a:r>
            <a:endParaRPr lang="en-GB" sz="2600" dirty="0" smtClean="0"/>
          </a:p>
          <a:p>
            <a:pPr algn="just">
              <a:spcBef>
                <a:spcPts val="0"/>
              </a:spcBef>
            </a:pPr>
            <a:r>
              <a:rPr lang="uk-UA" sz="2800" b="1" i="1" dirty="0" smtClean="0"/>
              <a:t>ієрархічні алгоритми (</a:t>
            </a:r>
            <a:r>
              <a:rPr lang="en-GB" sz="2800" b="1" i="1" dirty="0" smtClean="0"/>
              <a:t>Hierarchy algorithms)</a:t>
            </a:r>
            <a:r>
              <a:rPr lang="uk-UA" sz="2800" dirty="0" smtClean="0"/>
              <a:t>:</a:t>
            </a:r>
          </a:p>
          <a:p>
            <a:pPr indent="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600" dirty="0" smtClean="0"/>
              <a:t>агломерація </a:t>
            </a:r>
          </a:p>
          <a:p>
            <a:pPr algn="just">
              <a:spcBef>
                <a:spcPts val="0"/>
              </a:spcBef>
            </a:pPr>
            <a:r>
              <a:rPr lang="uk-UA" sz="2800" dirty="0" smtClean="0"/>
              <a:t> </a:t>
            </a:r>
            <a:r>
              <a:rPr lang="uk-UA" sz="2800" b="1" i="1" dirty="0" smtClean="0"/>
              <a:t>методи, засновані на концентрації об</a:t>
            </a:r>
            <a:r>
              <a:rPr lang="en-GB" sz="2800" b="1" i="1" dirty="0" smtClean="0"/>
              <a:t>’</a:t>
            </a:r>
            <a:r>
              <a:rPr lang="uk-UA" sz="2800" b="1" i="1" dirty="0" err="1" smtClean="0"/>
              <a:t>єктів</a:t>
            </a:r>
            <a:r>
              <a:rPr lang="uk-UA" sz="2800" b="1" i="1" dirty="0" smtClean="0"/>
              <a:t> (</a:t>
            </a:r>
            <a:r>
              <a:rPr lang="en-GB" sz="2800" b="1" i="1" dirty="0" smtClean="0"/>
              <a:t>Density-based methods)</a:t>
            </a:r>
            <a:r>
              <a:rPr lang="uk-UA" sz="2800" dirty="0" smtClean="0"/>
              <a:t>: </a:t>
            </a:r>
          </a:p>
          <a:p>
            <a:pPr indent="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600" dirty="0"/>
              <a:t>з</a:t>
            </a:r>
            <a:r>
              <a:rPr lang="uk-UA" sz="2600" dirty="0" smtClean="0"/>
              <a:t>асновані на можливості з</a:t>
            </a:r>
            <a:r>
              <a:rPr lang="en-GB" sz="2600" dirty="0" smtClean="0"/>
              <a:t>’</a:t>
            </a:r>
            <a:r>
              <a:rPr lang="uk-UA" sz="2600" dirty="0" smtClean="0"/>
              <a:t>єднання об</a:t>
            </a:r>
            <a:r>
              <a:rPr lang="en-GB" sz="2600" dirty="0" smtClean="0"/>
              <a:t>’</a:t>
            </a:r>
            <a:r>
              <a:rPr lang="uk-UA" sz="2600" dirty="0" err="1" smtClean="0"/>
              <a:t>єктів</a:t>
            </a:r>
            <a:endParaRPr lang="uk-UA" sz="2600" dirty="0" smtClean="0"/>
          </a:p>
          <a:p>
            <a:pPr indent="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600" dirty="0" smtClean="0"/>
              <a:t>ігнорують шуми, знаходження кластерів довільної форми  </a:t>
            </a:r>
          </a:p>
          <a:p>
            <a:pPr algn="just">
              <a:spcBef>
                <a:spcPts val="0"/>
              </a:spcBef>
            </a:pPr>
            <a:r>
              <a:rPr lang="uk-UA" sz="2800" b="1" i="1" dirty="0" err="1" smtClean="0"/>
              <a:t>грід-методи</a:t>
            </a:r>
            <a:r>
              <a:rPr lang="uk-UA" sz="2800" b="1" i="1" dirty="0" smtClean="0"/>
              <a:t> (</a:t>
            </a:r>
            <a:r>
              <a:rPr lang="en-GB" sz="2800" b="1" i="1" dirty="0" smtClean="0"/>
              <a:t>Grid-based methods)</a:t>
            </a:r>
            <a:r>
              <a:rPr lang="uk-UA" sz="2800" dirty="0" smtClean="0"/>
              <a:t>: </a:t>
            </a:r>
          </a:p>
          <a:p>
            <a:pPr indent="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600" dirty="0" smtClean="0"/>
              <a:t>квантування об</a:t>
            </a:r>
            <a:r>
              <a:rPr lang="en-GB" sz="2600" dirty="0" smtClean="0"/>
              <a:t>’</a:t>
            </a:r>
            <a:r>
              <a:rPr lang="uk-UA" sz="2600" dirty="0" err="1" smtClean="0"/>
              <a:t>єктів</a:t>
            </a:r>
            <a:r>
              <a:rPr lang="uk-UA" sz="2600" dirty="0" smtClean="0"/>
              <a:t> у </a:t>
            </a:r>
            <a:r>
              <a:rPr lang="uk-UA" sz="2600" dirty="0" err="1" smtClean="0"/>
              <a:t>грід-структури</a:t>
            </a:r>
            <a:endParaRPr lang="en-GB" sz="2600" dirty="0" smtClean="0"/>
          </a:p>
          <a:p>
            <a:pPr algn="just">
              <a:spcBef>
                <a:spcPts val="0"/>
              </a:spcBef>
            </a:pPr>
            <a:r>
              <a:rPr lang="uk-UA" sz="2800" b="1" i="1" dirty="0" smtClean="0"/>
              <a:t>модельні методи (</a:t>
            </a:r>
            <a:r>
              <a:rPr lang="en-GB" sz="2800" b="1" i="1" dirty="0" smtClean="0"/>
              <a:t>Model-based)</a:t>
            </a:r>
            <a:r>
              <a:rPr lang="uk-UA" sz="2800" dirty="0" smtClean="0"/>
              <a:t>:</a:t>
            </a:r>
          </a:p>
          <a:p>
            <a:pPr indent="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600" dirty="0"/>
              <a:t>в</a:t>
            </a:r>
            <a:r>
              <a:rPr lang="uk-UA" sz="2600" dirty="0" smtClean="0"/>
              <a:t>икористання моделі для знаходження кластерів, що найбільше відповідають даним 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10286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1392" y="230410"/>
            <a:ext cx="10960609" cy="781526"/>
          </a:xfrm>
        </p:spPr>
        <p:txBody>
          <a:bodyPr>
            <a:noAutofit/>
          </a:bodyPr>
          <a:lstStyle/>
          <a:p>
            <a:r>
              <a:rPr lang="uk-UA" sz="4400" dirty="0" smtClean="0"/>
              <a:t>Процедури оцінки якості </a:t>
            </a:r>
            <a:r>
              <a:rPr lang="uk-UA" sz="4400" dirty="0" err="1" smtClean="0"/>
              <a:t>кластеризації</a:t>
            </a:r>
            <a:r>
              <a:rPr lang="en-GB" sz="4400" dirty="0" smtClean="0"/>
              <a:t>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1808" y="999744"/>
            <a:ext cx="10582656" cy="5730240"/>
          </a:xfrm>
        </p:spPr>
        <p:txBody>
          <a:bodyPr>
            <a:noAutofit/>
          </a:bodyPr>
          <a:lstStyle/>
          <a:p>
            <a:pPr algn="just"/>
            <a:r>
              <a:rPr lang="uk-UA" sz="2800" dirty="0"/>
              <a:t>р</a:t>
            </a:r>
            <a:r>
              <a:rPr lang="uk-UA" sz="2800" dirty="0" smtClean="0"/>
              <a:t>учна перевірка  </a:t>
            </a:r>
            <a:endParaRPr lang="en-GB" sz="2800" dirty="0" smtClean="0"/>
          </a:p>
          <a:p>
            <a:pPr algn="just"/>
            <a:r>
              <a:rPr lang="uk-UA" sz="2800" dirty="0"/>
              <a:t>в</a:t>
            </a:r>
            <a:r>
              <a:rPr lang="uk-UA" sz="2800" dirty="0" smtClean="0"/>
              <a:t>становлення контрольних точок та перевірка на отриманих кластерах</a:t>
            </a:r>
          </a:p>
          <a:p>
            <a:pPr algn="just"/>
            <a:r>
              <a:rPr lang="uk-UA" sz="2800" dirty="0" smtClean="0"/>
              <a:t>визначення стабільності </a:t>
            </a:r>
            <a:r>
              <a:rPr lang="uk-UA" sz="2800" dirty="0" err="1" smtClean="0"/>
              <a:t>кластеризації</a:t>
            </a:r>
            <a:r>
              <a:rPr lang="uk-UA" sz="2800" dirty="0" smtClean="0"/>
              <a:t> шляхом додавання до моделі нових змінних</a:t>
            </a:r>
          </a:p>
          <a:p>
            <a:pPr algn="just"/>
            <a:r>
              <a:rPr lang="uk-UA" sz="2800" dirty="0" err="1" smtClean="0"/>
              <a:t>Сворення</a:t>
            </a:r>
            <a:r>
              <a:rPr lang="uk-UA" sz="2800" dirty="0" smtClean="0"/>
              <a:t> та порівняння кластерів з використання різних методів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74947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1392" y="230410"/>
            <a:ext cx="10960609" cy="781526"/>
          </a:xfrm>
        </p:spPr>
        <p:txBody>
          <a:bodyPr>
            <a:noAutofit/>
          </a:bodyPr>
          <a:lstStyle/>
          <a:p>
            <a:r>
              <a:rPr lang="uk-UA" sz="4400" dirty="0" smtClean="0"/>
              <a:t>Завдання </a:t>
            </a:r>
            <a:r>
              <a:rPr lang="uk-UA" sz="4400" dirty="0" err="1" smtClean="0"/>
              <a:t>кластерного</a:t>
            </a:r>
            <a:r>
              <a:rPr lang="uk-UA" sz="4400" dirty="0" smtClean="0"/>
              <a:t> аналізу</a:t>
            </a:r>
            <a:r>
              <a:rPr lang="en-GB" sz="4400" dirty="0" smtClean="0"/>
              <a:t>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1808" y="999744"/>
            <a:ext cx="10582656" cy="5730240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/>
              <a:t>розробка типології або класифікації</a:t>
            </a:r>
            <a:endParaRPr lang="en-GB" sz="2800" dirty="0" smtClean="0"/>
          </a:p>
          <a:p>
            <a:pPr algn="just"/>
            <a:r>
              <a:rPr lang="uk-UA" sz="2800" dirty="0" smtClean="0"/>
              <a:t>дослідження корисних концептуальних схем групування об</a:t>
            </a:r>
            <a:r>
              <a:rPr lang="en-GB" sz="2800" dirty="0" smtClean="0"/>
              <a:t>’</a:t>
            </a:r>
            <a:r>
              <a:rPr lang="uk-UA" sz="2800" dirty="0" err="1" smtClean="0"/>
              <a:t>єктів</a:t>
            </a:r>
            <a:endParaRPr lang="uk-UA" sz="2800" dirty="0" smtClean="0"/>
          </a:p>
          <a:p>
            <a:pPr algn="just"/>
            <a:r>
              <a:rPr lang="uk-UA" sz="2800" dirty="0" smtClean="0"/>
              <a:t>представлення гіпотез на основі дослідження даних</a:t>
            </a:r>
          </a:p>
          <a:p>
            <a:pPr algn="just"/>
            <a:r>
              <a:rPr lang="uk-UA" sz="2800" dirty="0"/>
              <a:t>п</a:t>
            </a:r>
            <a:r>
              <a:rPr lang="uk-UA" sz="2800" dirty="0" smtClean="0"/>
              <a:t>еревірка гіпотез або досліджень для визначення, чи дійсно типи (групи), виділені тим або іншим способом, присутні у наявних даних</a:t>
            </a:r>
          </a:p>
          <a:p>
            <a:pPr algn="just"/>
            <a:endParaRPr lang="uk-UA" sz="2800" dirty="0"/>
          </a:p>
          <a:p>
            <a:pPr marL="0" indent="0" algn="just">
              <a:buNone/>
            </a:pPr>
            <a:r>
              <a:rPr lang="uk-UA" sz="2800" dirty="0" smtClean="0"/>
              <a:t>Як правило, при практичному використанні </a:t>
            </a:r>
            <a:r>
              <a:rPr lang="uk-UA" sz="2800" dirty="0" err="1" smtClean="0"/>
              <a:t>кластерного</a:t>
            </a:r>
            <a:r>
              <a:rPr lang="uk-UA" sz="2800" dirty="0" smtClean="0"/>
              <a:t> аналізу одночасно вирішується декілька завдань.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04839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232" y="185198"/>
            <a:ext cx="10558272" cy="717010"/>
          </a:xfrm>
        </p:spPr>
        <p:txBody>
          <a:bodyPr/>
          <a:lstStyle/>
          <a:p>
            <a:r>
              <a:rPr lang="uk-UA" dirty="0" smtClean="0"/>
              <a:t>Процедура </a:t>
            </a:r>
            <a:r>
              <a:rPr lang="uk-UA" dirty="0" err="1" smtClean="0"/>
              <a:t>кластерного</a:t>
            </a:r>
            <a:r>
              <a:rPr lang="uk-UA" dirty="0" smtClean="0"/>
              <a:t> аналізу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94733010"/>
              </p:ext>
            </p:extLst>
          </p:nvPr>
        </p:nvGraphicFramePr>
        <p:xfrm>
          <a:off x="1560576" y="890068"/>
          <a:ext cx="5341875" cy="5809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0625"/>
                <a:gridCol w="1780625"/>
                <a:gridCol w="1780625"/>
              </a:tblGrid>
              <a:tr h="560885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Номер за порядком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Ознака </a:t>
                      </a:r>
                      <a:r>
                        <a:rPr lang="en-GB" sz="1600" dirty="0" smtClean="0"/>
                        <a:t>X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Ознака </a:t>
                      </a:r>
                      <a:r>
                        <a:rPr lang="en-GB" sz="1600" dirty="0" smtClean="0"/>
                        <a:t>Y</a:t>
                      </a:r>
                      <a:endParaRPr lang="ru-RU" sz="1600" dirty="0"/>
                    </a:p>
                  </a:txBody>
                  <a:tcPr/>
                </a:tc>
              </a:tr>
              <a:tr h="37359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27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19</a:t>
                      </a:r>
                      <a:endParaRPr lang="ru-RU" sz="1600" dirty="0"/>
                    </a:p>
                  </a:txBody>
                  <a:tcPr/>
                </a:tc>
              </a:tr>
              <a:tr h="37359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46</a:t>
                      </a:r>
                      <a:endParaRPr lang="ru-RU" sz="1600" dirty="0"/>
                    </a:p>
                  </a:txBody>
                  <a:tcPr/>
                </a:tc>
              </a:tr>
              <a:tr h="37359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25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15</a:t>
                      </a:r>
                      <a:endParaRPr lang="ru-RU" sz="1600" dirty="0"/>
                    </a:p>
                  </a:txBody>
                  <a:tcPr/>
                </a:tc>
              </a:tr>
              <a:tr h="37359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36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27</a:t>
                      </a:r>
                      <a:endParaRPr lang="ru-RU" sz="1600" dirty="0"/>
                    </a:p>
                  </a:txBody>
                  <a:tcPr/>
                </a:tc>
              </a:tr>
              <a:tr h="37359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35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25</a:t>
                      </a:r>
                      <a:endParaRPr lang="ru-RU" sz="1600" dirty="0"/>
                    </a:p>
                  </a:txBody>
                  <a:tcPr/>
                </a:tc>
              </a:tr>
              <a:tr h="37359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43</a:t>
                      </a:r>
                      <a:endParaRPr lang="ru-RU" sz="1600" dirty="0"/>
                    </a:p>
                  </a:txBody>
                  <a:tcPr/>
                </a:tc>
              </a:tr>
              <a:tr h="37359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44</a:t>
                      </a:r>
                      <a:endParaRPr lang="ru-RU" sz="1600" dirty="0"/>
                    </a:p>
                  </a:txBody>
                  <a:tcPr/>
                </a:tc>
              </a:tr>
              <a:tr h="37359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36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24</a:t>
                      </a:r>
                      <a:endParaRPr lang="ru-RU" sz="1600" dirty="0"/>
                    </a:p>
                  </a:txBody>
                  <a:tcPr/>
                </a:tc>
              </a:tr>
              <a:tr h="37359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26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14</a:t>
                      </a:r>
                      <a:endParaRPr lang="ru-RU" sz="1600" dirty="0"/>
                    </a:p>
                  </a:txBody>
                  <a:tcPr/>
                </a:tc>
              </a:tr>
              <a:tr h="37359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26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14</a:t>
                      </a:r>
                      <a:endParaRPr lang="ru-RU" sz="1600" dirty="0"/>
                    </a:p>
                  </a:txBody>
                  <a:tcPr/>
                </a:tc>
              </a:tr>
              <a:tr h="37359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45</a:t>
                      </a:r>
                      <a:endParaRPr lang="ru-RU" sz="1600" dirty="0"/>
                    </a:p>
                  </a:txBody>
                  <a:tcPr/>
                </a:tc>
              </a:tr>
              <a:tr h="37359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33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23</a:t>
                      </a:r>
                      <a:endParaRPr lang="ru-RU" sz="1600" dirty="0"/>
                    </a:p>
                  </a:txBody>
                  <a:tcPr/>
                </a:tc>
              </a:tr>
              <a:tr h="37359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27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16</a:t>
                      </a:r>
                      <a:endParaRPr lang="ru-RU" sz="1600" dirty="0"/>
                    </a:p>
                  </a:txBody>
                  <a:tcPr/>
                </a:tc>
              </a:tr>
              <a:tr h="37359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10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47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360" y="815067"/>
            <a:ext cx="4645151" cy="4189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522464" y="5096256"/>
            <a:ext cx="4181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/>
              <a:t>Діаграма розсіювання змінних </a:t>
            </a:r>
            <a:r>
              <a:rPr lang="en-GB" b="1" i="1" dirty="0" smtClean="0"/>
              <a:t>X </a:t>
            </a:r>
            <a:r>
              <a:rPr lang="uk-UA" b="1" i="1" dirty="0" smtClean="0"/>
              <a:t>та </a:t>
            </a:r>
            <a:r>
              <a:rPr lang="en-GB" b="1" i="1" dirty="0" smtClean="0"/>
              <a:t>Y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4211499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1392" y="230410"/>
            <a:ext cx="10960609" cy="781526"/>
          </a:xfrm>
        </p:spPr>
        <p:txBody>
          <a:bodyPr>
            <a:noAutofit/>
          </a:bodyPr>
          <a:lstStyle/>
          <a:p>
            <a:r>
              <a:rPr lang="uk-UA" sz="4400" dirty="0" smtClean="0"/>
              <a:t>Математичні характеристики кластера</a:t>
            </a:r>
            <a:r>
              <a:rPr lang="en-GB" sz="4400" dirty="0" smtClean="0"/>
              <a:t>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1808" y="999744"/>
            <a:ext cx="10582656" cy="5730240"/>
          </a:xfrm>
        </p:spPr>
        <p:txBody>
          <a:bodyPr>
            <a:noAutofit/>
          </a:bodyPr>
          <a:lstStyle/>
          <a:p>
            <a:pPr algn="just"/>
            <a:r>
              <a:rPr lang="uk-UA" sz="2800" b="1" i="1" dirty="0" smtClean="0"/>
              <a:t>центр</a:t>
            </a:r>
            <a:r>
              <a:rPr lang="uk-UA" sz="2800" i="1" dirty="0" smtClean="0"/>
              <a:t> </a:t>
            </a:r>
            <a:r>
              <a:rPr lang="uk-UA" sz="2800" dirty="0" smtClean="0"/>
              <a:t>– середнє геометричне місце точок у просторі змінних;</a:t>
            </a:r>
            <a:endParaRPr lang="en-GB" sz="2800" dirty="0" smtClean="0"/>
          </a:p>
          <a:p>
            <a:pPr algn="just"/>
            <a:r>
              <a:rPr lang="uk-UA" sz="2800" b="1" i="1" dirty="0" smtClean="0"/>
              <a:t>радіус</a:t>
            </a:r>
            <a:r>
              <a:rPr lang="uk-UA" sz="2800" dirty="0" smtClean="0"/>
              <a:t> – максимальна відстань точок від центру кластера; </a:t>
            </a:r>
          </a:p>
          <a:p>
            <a:pPr algn="just"/>
            <a:r>
              <a:rPr lang="uk-UA" sz="2800" b="1" i="1" dirty="0" smtClean="0"/>
              <a:t>середньоквадратичне відхилення</a:t>
            </a:r>
            <a:r>
              <a:rPr lang="uk-UA" sz="2800" dirty="0" smtClean="0"/>
              <a:t>;</a:t>
            </a:r>
          </a:p>
          <a:p>
            <a:pPr algn="just"/>
            <a:r>
              <a:rPr lang="uk-UA" sz="2800" dirty="0" smtClean="0"/>
              <a:t>розмі</a:t>
            </a:r>
            <a:r>
              <a:rPr lang="uk-UA" sz="2800" b="1" i="1" dirty="0" smtClean="0"/>
              <a:t>р кластера</a:t>
            </a:r>
          </a:p>
          <a:p>
            <a:pPr algn="just"/>
            <a:endParaRPr lang="uk-UA" sz="2800" dirty="0"/>
          </a:p>
          <a:p>
            <a:pPr marL="0" indent="0" algn="just">
              <a:buNone/>
            </a:pPr>
            <a:r>
              <a:rPr lang="uk-UA" sz="2800" b="1" i="1" dirty="0" smtClean="0"/>
              <a:t>Спірний об</a:t>
            </a:r>
            <a:r>
              <a:rPr lang="en-GB" sz="2800" b="1" i="1" dirty="0" smtClean="0"/>
              <a:t>’</a:t>
            </a:r>
            <a:r>
              <a:rPr lang="uk-UA" sz="2800" b="1" i="1" dirty="0" err="1" smtClean="0"/>
              <a:t>єкт</a:t>
            </a:r>
            <a:r>
              <a:rPr lang="uk-UA" sz="2800" dirty="0" smtClean="0"/>
              <a:t> – це об</a:t>
            </a:r>
            <a:r>
              <a:rPr lang="en-GB" sz="2800" dirty="0" smtClean="0"/>
              <a:t>’</a:t>
            </a:r>
            <a:r>
              <a:rPr lang="uk-UA" sz="2800" dirty="0" err="1" smtClean="0"/>
              <a:t>єкт</a:t>
            </a:r>
            <a:r>
              <a:rPr lang="uk-UA" sz="2800" dirty="0" smtClean="0"/>
              <a:t>, який за мірою подібності може бути віднесений до декількох кластерів. Об</a:t>
            </a:r>
            <a:r>
              <a:rPr lang="en-GB" sz="2800" dirty="0" smtClean="0"/>
              <a:t>’</a:t>
            </a:r>
            <a:r>
              <a:rPr lang="uk-UA" sz="2800" dirty="0" err="1" smtClean="0"/>
              <a:t>єкт</a:t>
            </a:r>
            <a:r>
              <a:rPr lang="uk-UA" sz="2800" dirty="0" smtClean="0"/>
              <a:t> відноситься до кластера, якщо відстань від об</a:t>
            </a:r>
            <a:r>
              <a:rPr lang="en-GB" sz="2800" dirty="0" smtClean="0"/>
              <a:t>’</a:t>
            </a:r>
            <a:r>
              <a:rPr lang="uk-UA" sz="2800" dirty="0" err="1" smtClean="0"/>
              <a:t>єкта</a:t>
            </a:r>
            <a:r>
              <a:rPr lang="uk-UA" sz="2800" dirty="0" smtClean="0"/>
              <a:t> до центра кластера менша за радіус кластера. Якщо ця умова не виконується для двох та більше кластерів, об</a:t>
            </a:r>
            <a:r>
              <a:rPr lang="en-GB" sz="2800" dirty="0" smtClean="0"/>
              <a:t>’</a:t>
            </a:r>
            <a:r>
              <a:rPr lang="uk-UA" sz="2800" dirty="0" err="1" smtClean="0"/>
              <a:t>єкт</a:t>
            </a:r>
            <a:r>
              <a:rPr lang="uk-UA" sz="2800" dirty="0" smtClean="0"/>
              <a:t> є спірним. Неоднозначність даного завдання може бути усунена експертом або аналітиком.  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01687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1392" y="230410"/>
            <a:ext cx="10960609" cy="781526"/>
          </a:xfrm>
        </p:spPr>
        <p:txBody>
          <a:bodyPr>
            <a:noAutofit/>
          </a:bodyPr>
          <a:lstStyle/>
          <a:p>
            <a:r>
              <a:rPr lang="uk-UA" sz="4400" dirty="0" smtClean="0"/>
              <a:t>Способи нормування вихідних даних</a:t>
            </a:r>
            <a:r>
              <a:rPr lang="en-GB" sz="4400" dirty="0" smtClean="0"/>
              <a:t>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1808" y="999744"/>
            <a:ext cx="10582656" cy="5730240"/>
          </a:xfrm>
        </p:spPr>
        <p:txBody>
          <a:bodyPr>
            <a:noAutofit/>
          </a:bodyPr>
          <a:lstStyle/>
          <a:p>
            <a:pPr algn="just"/>
            <a:r>
              <a:rPr lang="en-GB" sz="2800" dirty="0" smtClean="0"/>
              <a:t>Z</a:t>
            </a:r>
            <a:r>
              <a:rPr lang="uk-UA" sz="2800" dirty="0" err="1" smtClean="0"/>
              <a:t>-шкали</a:t>
            </a:r>
            <a:r>
              <a:rPr lang="en-GB" sz="2800" dirty="0" smtClean="0"/>
              <a:t> (Z-Scores)</a:t>
            </a:r>
            <a:r>
              <a:rPr lang="uk-UA" sz="2800" dirty="0" smtClean="0"/>
              <a:t> – із значень змінних віднімається їх середнє, й ці значення діляться на стандартне відхилення;</a:t>
            </a:r>
            <a:endParaRPr lang="en-GB" sz="2800" dirty="0" smtClean="0"/>
          </a:p>
          <a:p>
            <a:pPr algn="just"/>
            <a:r>
              <a:rPr lang="uk-UA" sz="2800" dirty="0" smtClean="0"/>
              <a:t>максимум 1 (значення змінних діляться на їх максимум);</a:t>
            </a:r>
          </a:p>
          <a:p>
            <a:pPr algn="just"/>
            <a:r>
              <a:rPr lang="uk-UA" sz="2800" dirty="0"/>
              <a:t>с</a:t>
            </a:r>
            <a:r>
              <a:rPr lang="uk-UA" sz="2800" dirty="0" smtClean="0"/>
              <a:t>ереднє 1 (значення змінних діляться на їх середнє);</a:t>
            </a:r>
          </a:p>
          <a:p>
            <a:pPr algn="just"/>
            <a:r>
              <a:rPr lang="uk-UA" sz="2800" dirty="0" smtClean="0"/>
              <a:t>розкид від -1 до 1 (лінійним перетворенням змінних домагаються розкиду значень від -1 до 1);</a:t>
            </a:r>
          </a:p>
          <a:p>
            <a:pPr algn="just"/>
            <a:r>
              <a:rPr lang="uk-UA" sz="2800" dirty="0" smtClean="0"/>
              <a:t>розкид від 0 </a:t>
            </a:r>
            <a:r>
              <a:rPr lang="uk-UA" sz="2800" dirty="0"/>
              <a:t>до 1 (лінійним перетворенням змінних домагаються розкиду значень від </a:t>
            </a:r>
            <a:r>
              <a:rPr lang="uk-UA" sz="2800" dirty="0" smtClean="0"/>
              <a:t>0 </a:t>
            </a:r>
            <a:r>
              <a:rPr lang="uk-UA" sz="2800" dirty="0"/>
              <a:t>до 1</a:t>
            </a:r>
            <a:r>
              <a:rPr lang="uk-UA" sz="2800" dirty="0" smtClean="0"/>
              <a:t>).</a:t>
            </a:r>
            <a:endParaRPr lang="uk-UA" sz="2800" dirty="0"/>
          </a:p>
          <a:p>
            <a:pPr marL="0" indent="0" algn="just">
              <a:buNone/>
            </a:pPr>
            <a:endParaRPr lang="uk-UA" sz="2800" dirty="0" smtClean="0"/>
          </a:p>
          <a:p>
            <a:pPr marL="0" indent="0" algn="just">
              <a:buNone/>
            </a:pP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80838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1392" y="230410"/>
            <a:ext cx="10960609" cy="781526"/>
          </a:xfrm>
        </p:spPr>
        <p:txBody>
          <a:bodyPr>
            <a:noAutofit/>
          </a:bodyPr>
          <a:lstStyle/>
          <a:p>
            <a:r>
              <a:rPr lang="uk-UA" sz="4400" dirty="0" smtClean="0"/>
              <a:t>Методи </a:t>
            </a:r>
            <a:r>
              <a:rPr lang="uk-UA" sz="4400" dirty="0" err="1" smtClean="0"/>
              <a:t>кластерного</a:t>
            </a:r>
            <a:r>
              <a:rPr lang="uk-UA" sz="4400" dirty="0" smtClean="0"/>
              <a:t> аналізу</a:t>
            </a:r>
            <a:r>
              <a:rPr lang="en-GB" sz="4400" dirty="0" smtClean="0"/>
              <a:t>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1808" y="999744"/>
            <a:ext cx="10582656" cy="5730240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/>
              <a:t>ієрархічні:</a:t>
            </a:r>
          </a:p>
          <a:p>
            <a:pPr indent="342900" algn="just">
              <a:buFont typeface="Wingdings" panose="05000000000000000000" pitchFamily="2" charset="2"/>
              <a:buChar char="Ø"/>
            </a:pPr>
            <a:r>
              <a:rPr lang="uk-UA" sz="2800" dirty="0" smtClean="0"/>
              <a:t>ієрархічні </a:t>
            </a:r>
            <a:r>
              <a:rPr lang="uk-UA" sz="2800" dirty="0" err="1" smtClean="0"/>
              <a:t>агломеративні</a:t>
            </a:r>
            <a:r>
              <a:rPr lang="uk-UA" sz="2800" dirty="0" smtClean="0"/>
              <a:t> методи (</a:t>
            </a:r>
            <a:r>
              <a:rPr lang="en-GB" sz="2800" dirty="0" smtClean="0"/>
              <a:t>Agglomerative Nesting, AGNES)</a:t>
            </a:r>
          </a:p>
          <a:p>
            <a:pPr indent="342900" algn="just">
              <a:buFont typeface="Wingdings" panose="05000000000000000000" pitchFamily="2" charset="2"/>
              <a:buChar char="Ø"/>
            </a:pPr>
            <a:r>
              <a:rPr lang="uk-UA" sz="2800" dirty="0" smtClean="0"/>
              <a:t>ієрархічні </a:t>
            </a:r>
            <a:r>
              <a:rPr lang="uk-UA" sz="2800" dirty="0" err="1" smtClean="0"/>
              <a:t>дівізімні</a:t>
            </a:r>
            <a:r>
              <a:rPr lang="uk-UA" sz="2800" dirty="0" smtClean="0"/>
              <a:t> (подільні) </a:t>
            </a:r>
            <a:r>
              <a:rPr lang="uk-UA" sz="2800" dirty="0" smtClean="0"/>
              <a:t>методи (</a:t>
            </a:r>
            <a:r>
              <a:rPr lang="en-GB" sz="2800" dirty="0" err="1" smtClean="0"/>
              <a:t>DIvisive</a:t>
            </a:r>
            <a:r>
              <a:rPr lang="en-GB" sz="2800" dirty="0" smtClean="0"/>
              <a:t>  </a:t>
            </a:r>
            <a:r>
              <a:rPr lang="en-GB" sz="2800" dirty="0" err="1" smtClean="0"/>
              <a:t>ANAlysis</a:t>
            </a:r>
            <a:r>
              <a:rPr lang="en-GB" sz="2800" dirty="0" smtClean="0"/>
              <a:t>, DIANA) </a:t>
            </a:r>
          </a:p>
          <a:p>
            <a:pPr algn="just"/>
            <a:endParaRPr lang="uk-UA" sz="2800" dirty="0" smtClean="0"/>
          </a:p>
          <a:p>
            <a:pPr algn="just"/>
            <a:endParaRPr lang="uk-UA" sz="2800" dirty="0"/>
          </a:p>
          <a:p>
            <a:pPr marL="0" indent="0" algn="just">
              <a:buNone/>
            </a:pPr>
            <a:endParaRPr lang="uk-UA" sz="2800" dirty="0" smtClean="0"/>
          </a:p>
          <a:p>
            <a:pPr algn="just"/>
            <a:endParaRPr lang="uk-UA" sz="2800" dirty="0" smtClean="0"/>
          </a:p>
          <a:p>
            <a:pPr marL="0" indent="0" algn="just">
              <a:buNone/>
            </a:pPr>
            <a:endParaRPr lang="uk-UA" sz="2800" dirty="0"/>
          </a:p>
          <a:p>
            <a:pPr algn="just"/>
            <a:r>
              <a:rPr lang="uk-UA" sz="2800" dirty="0" smtClean="0"/>
              <a:t>Неієрархічні</a:t>
            </a:r>
            <a:r>
              <a:rPr lang="en-GB" sz="2800" dirty="0" smtClean="0"/>
              <a:t> (</a:t>
            </a:r>
            <a:r>
              <a:rPr lang="uk-UA" sz="2800" dirty="0" smtClean="0"/>
              <a:t>ітеративні)</a:t>
            </a:r>
            <a:endParaRPr lang="uk-UA" sz="2800" dirty="0" smtClean="0"/>
          </a:p>
          <a:p>
            <a:pPr marL="0" indent="0" algn="just">
              <a:buNone/>
            </a:pPr>
            <a:endParaRPr lang="uk-UA" sz="2800" dirty="0" smtClean="0"/>
          </a:p>
          <a:p>
            <a:pPr marL="0" indent="0" algn="just">
              <a:buNone/>
            </a:pPr>
            <a:endParaRPr lang="uk-UA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9158" y="3240786"/>
            <a:ext cx="49149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745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4452</TotalTime>
  <Words>1040</Words>
  <Application>Microsoft Office PowerPoint</Application>
  <PresentationFormat>Произвольный</PresentationFormat>
  <Paragraphs>160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Легкий дым</vt:lpstr>
      <vt:lpstr>MathType 6.0 Equation</vt:lpstr>
      <vt:lpstr>Метод кластерного аналізу</vt:lpstr>
      <vt:lpstr>Презентация PowerPoint</vt:lpstr>
      <vt:lpstr>Підходи до кластеризації:</vt:lpstr>
      <vt:lpstr>Процедури оцінки якості кластеризації:</vt:lpstr>
      <vt:lpstr>Завдання кластерного аналізу:</vt:lpstr>
      <vt:lpstr>Процедура кластерного аналізу</vt:lpstr>
      <vt:lpstr>Математичні характеристики кластера:</vt:lpstr>
      <vt:lpstr>Способи нормування вихідних даних:</vt:lpstr>
      <vt:lpstr>Методи кластерного аналізу:</vt:lpstr>
      <vt:lpstr>Презентация PowerPoint</vt:lpstr>
      <vt:lpstr>Метрики (функції відстаней):</vt:lpstr>
      <vt:lpstr>Методи об’єднання або зв’язку:</vt:lpstr>
      <vt:lpstr>Метод k-середніх:</vt:lpstr>
      <vt:lpstr>Метод k-середніх:</vt:lpstr>
      <vt:lpstr>Рішення, що приймаються на етапах  кластерного аналізу:</vt:lpstr>
      <vt:lpstr>Нові алгоритми та модифікації методів кластерного аналізу: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Margo</dc:creator>
  <cp:lastModifiedBy>RePack by Diakov</cp:lastModifiedBy>
  <cp:revision>65</cp:revision>
  <dcterms:created xsi:type="dcterms:W3CDTF">2016-04-11T18:39:28Z</dcterms:created>
  <dcterms:modified xsi:type="dcterms:W3CDTF">2019-10-07T19:45:20Z</dcterms:modified>
</cp:coreProperties>
</file>