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1" r:id="rId4"/>
    <p:sldId id="264" r:id="rId5"/>
    <p:sldId id="265" r:id="rId6"/>
    <p:sldId id="266" r:id="rId7"/>
    <p:sldId id="268" r:id="rId8"/>
    <p:sldId id="269" r:id="rId9"/>
    <p:sldId id="270" r:id="rId10"/>
    <p:sldId id="262" r:id="rId11"/>
    <p:sldId id="263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400" autoAdjust="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krinform.ua/rubric-other_news/1676961-nedilne_chtivo_danskiy_sekret_shchastya_1948788.html" TargetMode="External"/><Relationship Id="rId2" Type="http://schemas.openxmlformats.org/officeDocument/2006/relationships/hyperlink" Target="https://focus.ua/uk/world/510091-pochemu-finlyandiya-samaya-schastlivaya-strana-v-mire-tri-prichin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rinchenko-inform.kubg.edu.ua/sekret-shvedskogo-shhastya/" TargetMode="External"/><Relationship Id="rId5" Type="http://schemas.openxmlformats.org/officeDocument/2006/relationships/hyperlink" Target="https://www.bbc.com/ukrainian/vert-tra-41863915" TargetMode="External"/><Relationship Id="rId4" Type="http://schemas.openxmlformats.org/officeDocument/2006/relationships/hyperlink" Target="https://wkrolik.com.ua/10-principiv-shhaslivogo-zhittya-po-datskomu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life.pravda.com.ua/travel/2011/01/21/70659/" TargetMode="External"/><Relationship Id="rId7" Type="http://schemas.openxmlformats.org/officeDocument/2006/relationships/hyperlink" Target="https://www.vox.com/2019/3/21/18275796/happiness-report-usa-ranking-2019" TargetMode="External"/><Relationship Id="rId2" Type="http://schemas.openxmlformats.org/officeDocument/2006/relationships/hyperlink" Target="https://happiful.com/the-worlds-best-happiness-secret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ashingtonpost.com/news/inspired-life/wp/2015/05/11/why-many-americans-are-unhappy-even-when-incomes-are-rising-and-how-we-can-change-that/" TargetMode="External"/><Relationship Id="rId5" Type="http://schemas.openxmlformats.org/officeDocument/2006/relationships/hyperlink" Target="https://www.wyza.com.au/articles/health/wellbeing/what-is-the-secret-to-happiness-living-in-australia" TargetMode="External"/><Relationship Id="rId4" Type="http://schemas.openxmlformats.org/officeDocument/2006/relationships/hyperlink" Target="https://www.nzherald.co.nz/lifestyle/revealed-secrets-of-a-happy-life/ZYNLP2UPNPGN42RFNEI5QI2K5E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orldhappiness.report/ed/2024/happiness-of-the-younger-the-older-and-those-in-between/#ranking-of-happiness-2021-202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591671"/>
            <a:ext cx="7766936" cy="3459165"/>
          </a:xfrm>
        </p:spPr>
        <p:txBody>
          <a:bodyPr/>
          <a:lstStyle/>
          <a:p>
            <a:pPr algn="ctr"/>
            <a:r>
              <a:rPr lang="uk-UA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Лекція</a:t>
            </a:r>
            <a:br>
              <a:rPr lang="uk-UA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3600" dirty="0"/>
              <a:t>Формули щастя різних країн світу сьогодні: компаративний аналіз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35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20589"/>
            <a:ext cx="8596668" cy="4920774"/>
          </a:xfrm>
        </p:spPr>
        <p:txBody>
          <a:bodyPr/>
          <a:lstStyle/>
          <a:p>
            <a:pPr marL="0" indent="0">
              <a:buNone/>
            </a:pPr>
            <a:r>
              <a:rPr lang="ru-RU" b="1" dirty="0" err="1" smtClean="0"/>
              <a:t>Фінляндія</a:t>
            </a:r>
            <a:r>
              <a:rPr lang="ru-RU" b="1" dirty="0" smtClean="0"/>
              <a:t> </a:t>
            </a:r>
            <a:r>
              <a:rPr lang="en-US" b="1" dirty="0" smtClean="0"/>
              <a:t>URL</a:t>
            </a:r>
            <a:r>
              <a:rPr lang="uk-UA" b="1" dirty="0" smtClean="0"/>
              <a:t>: </a:t>
            </a:r>
            <a:r>
              <a:rPr lang="en-US" b="1" dirty="0">
                <a:hlinkClick r:id="rId2"/>
              </a:rPr>
              <a:t>https://</a:t>
            </a:r>
            <a:r>
              <a:rPr lang="en-US" b="1" dirty="0" smtClean="0">
                <a:hlinkClick r:id="rId2"/>
              </a:rPr>
              <a:t>focus.ua/uk/world/510091-pochemu-finlyandiya-samaya-schastlivaya-strana-v-mire-tri-prichiny</a:t>
            </a:r>
            <a:endParaRPr lang="uk-UA" b="1" dirty="0" smtClean="0"/>
          </a:p>
          <a:p>
            <a:pPr marL="0" indent="0">
              <a:buNone/>
            </a:pPr>
            <a:r>
              <a:rPr lang="uk-UA" b="1" dirty="0" smtClean="0"/>
              <a:t>Данія </a:t>
            </a:r>
            <a:r>
              <a:rPr lang="en-US" b="1" dirty="0">
                <a:hlinkClick r:id="rId3"/>
              </a:rPr>
              <a:t>https://</a:t>
            </a:r>
            <a:r>
              <a:rPr lang="en-US" b="1" dirty="0" smtClean="0">
                <a:hlinkClick r:id="rId3"/>
              </a:rPr>
              <a:t>www.ukrinform.ua/rubric-other_news/1676961-nedilne_chtivo_danskiy_sekret_shchastya_1948788.html</a:t>
            </a:r>
            <a:r>
              <a:rPr lang="uk-UA" b="1" dirty="0" smtClean="0"/>
              <a:t>;</a:t>
            </a:r>
          </a:p>
          <a:p>
            <a:pPr marL="0" indent="0">
              <a:buNone/>
            </a:pPr>
            <a:r>
              <a:rPr lang="en-US" b="1" dirty="0">
                <a:hlinkClick r:id="rId4"/>
              </a:rPr>
              <a:t>https://wkrolik.com.ua/10-principiv-shhaslivogo-zhittya-po-datskomu</a:t>
            </a:r>
            <a:r>
              <a:rPr lang="en-US" b="1" dirty="0" smtClean="0">
                <a:hlinkClick r:id="rId4"/>
              </a:rPr>
              <a:t>/</a:t>
            </a:r>
            <a:endParaRPr lang="uk-UA" b="1" dirty="0" smtClean="0"/>
          </a:p>
          <a:p>
            <a:pPr marL="0" indent="0">
              <a:buNone/>
            </a:pPr>
            <a:r>
              <a:rPr lang="uk-UA" b="1" dirty="0" smtClean="0"/>
              <a:t>Ісландія </a:t>
            </a:r>
            <a:r>
              <a:rPr lang="en-US" b="1" dirty="0">
                <a:hlinkClick r:id="rId5"/>
              </a:rPr>
              <a:t>https://</a:t>
            </a:r>
            <a:r>
              <a:rPr lang="en-US" b="1" dirty="0" smtClean="0">
                <a:hlinkClick r:id="rId5"/>
              </a:rPr>
              <a:t>www.bbc.com/ukrainian/vert-tra-41863915</a:t>
            </a:r>
            <a:endParaRPr lang="uk-UA" b="1" dirty="0" smtClean="0"/>
          </a:p>
          <a:p>
            <a:pPr marL="0" indent="0">
              <a:buNone/>
            </a:pPr>
            <a:r>
              <a:rPr lang="uk-UA" b="1" dirty="0" smtClean="0"/>
              <a:t>Швеція </a:t>
            </a:r>
            <a:r>
              <a:rPr lang="en-US" b="1" dirty="0">
                <a:hlinkClick r:id="rId6"/>
              </a:rPr>
              <a:t>https://grinchenko-inform.kubg.edu.ua/sekret-shvedskogo-shhastya</a:t>
            </a:r>
            <a:r>
              <a:rPr lang="en-US" b="1" dirty="0" smtClean="0">
                <a:hlinkClick r:id="rId6"/>
              </a:rPr>
              <a:t>/</a:t>
            </a:r>
            <a:endParaRPr lang="uk-UA" b="1" dirty="0" smtClean="0"/>
          </a:p>
          <a:p>
            <a:pPr marL="0" indent="0">
              <a:buNone/>
            </a:pPr>
            <a:r>
              <a:rPr lang="uk-UA" b="1" dirty="0" smtClean="0"/>
              <a:t>Ізраїль </a:t>
            </a:r>
            <a:r>
              <a:rPr lang="en-US" b="1" dirty="0" smtClean="0"/>
              <a:t>https</a:t>
            </a:r>
            <a:r>
              <a:rPr lang="en-US" b="1" dirty="0"/>
              <a:t>://grinchenko-inform.kubg.edu.ua/sekret-shvedskogo-shhastya/</a:t>
            </a:r>
            <a:endParaRPr lang="uk-UA" b="1" dirty="0" smtClean="0"/>
          </a:p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endParaRPr lang="uk-UA" b="1" dirty="0"/>
          </a:p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endParaRPr lang="uk-UA" b="1" dirty="0"/>
          </a:p>
          <a:p>
            <a:pPr marL="0" indent="0">
              <a:buNone/>
            </a:pP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5176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https://padlet.com/savatg31122017/6-uiry6751b1tec3ba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3" y="2926164"/>
            <a:ext cx="8596312" cy="2350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116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86118"/>
            <a:ext cx="8596668" cy="5800165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Нова Зеландія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happiful.com/the-worlds-best-happiness-secrets</a:t>
            </a:r>
            <a:endParaRPr lang="uk-UA" dirty="0" smtClean="0"/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://life.pravda.com.ua/travel/2011/01/21/70659</a:t>
            </a:r>
            <a:r>
              <a:rPr lang="en-US" dirty="0" smtClean="0">
                <a:hlinkClick r:id="rId3"/>
              </a:rPr>
              <a:t>/</a:t>
            </a:r>
            <a:endParaRPr lang="uk-UA" dirty="0" smtClean="0"/>
          </a:p>
          <a:p>
            <a:pPr marL="0" indent="0">
              <a:buNone/>
            </a:pPr>
            <a:r>
              <a:rPr lang="en-US" dirty="0">
                <a:hlinkClick r:id="rId4"/>
              </a:rPr>
              <a:t>https://www.nzherald.co.nz/lifestyle/revealed-secrets-of-a-happy-life/ZYNLP2UPNPGN42RFNEI5QI2K5E</a:t>
            </a:r>
            <a:r>
              <a:rPr lang="en-US" dirty="0" smtClean="0">
                <a:hlinkClick r:id="rId4"/>
              </a:rPr>
              <a:t>/</a:t>
            </a:r>
            <a:endParaRPr lang="uk-UA" dirty="0" smtClean="0"/>
          </a:p>
          <a:p>
            <a:pPr marL="0" indent="0">
              <a:buNone/>
            </a:pPr>
            <a:r>
              <a:rPr lang="en-US" dirty="0"/>
              <a:t>https://www.talentedladiesclub.com/articles/the-10-happiest-countries-in-the-world-and-their-secrets-to-success/</a:t>
            </a: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r>
              <a:rPr lang="uk-UA" dirty="0"/>
              <a:t>Австралія </a:t>
            </a:r>
            <a:endParaRPr lang="uk-UA" dirty="0" smtClean="0"/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://life.pravda.com.ua/travel/2011/01/21/70659</a:t>
            </a:r>
            <a:r>
              <a:rPr lang="en-US" dirty="0" smtClean="0">
                <a:hlinkClick r:id="rId3"/>
              </a:rPr>
              <a:t>/</a:t>
            </a:r>
            <a:endParaRPr lang="uk-UA" dirty="0" smtClean="0"/>
          </a:p>
          <a:p>
            <a:pPr marL="0" indent="0">
              <a:buNone/>
            </a:pP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www.wyza.com.au/articles/health/wellbeing/what-is-the-secret-to-happiness-living-in-australia</a:t>
            </a:r>
            <a:endParaRPr lang="en-US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ru-RU" dirty="0" err="1"/>
              <a:t>Чому</a:t>
            </a:r>
            <a:r>
              <a:rPr lang="ru-RU" dirty="0"/>
              <a:t> США не </a:t>
            </a:r>
            <a:r>
              <a:rPr lang="ru-RU" dirty="0" err="1"/>
              <a:t>посідають</a:t>
            </a:r>
            <a:r>
              <a:rPr lang="ru-RU" dirty="0"/>
              <a:t>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в рейтингу </a:t>
            </a:r>
            <a:r>
              <a:rPr lang="ru-RU" dirty="0" err="1" smtClean="0"/>
              <a:t>щастя</a:t>
            </a:r>
            <a:endParaRPr lang="ru-RU" dirty="0" smtClean="0"/>
          </a:p>
          <a:p>
            <a:pPr marL="0" indent="0">
              <a:buNone/>
            </a:pPr>
            <a:r>
              <a:rPr lang="en-US" dirty="0">
                <a:hlinkClick r:id="rId6"/>
              </a:rPr>
              <a:t>https://www.washingtonpost.com/news/inspired-life/wp/2015/05/11/why-many-americans-are-unhappy-even-when-incomes-are-rising-and-how-we-can-change-that</a:t>
            </a:r>
            <a:r>
              <a:rPr lang="en-US" dirty="0" smtClean="0">
                <a:hlinkClick r:id="rId6"/>
              </a:rPr>
              <a:t>/</a:t>
            </a:r>
            <a:endParaRPr lang="en-US" dirty="0" smtClean="0"/>
          </a:p>
          <a:p>
            <a:pPr marL="0" indent="0">
              <a:buNone/>
            </a:pPr>
            <a:r>
              <a:rPr lang="en-US" dirty="0">
                <a:hlinkClick r:id="rId7"/>
              </a:rPr>
              <a:t>https://</a:t>
            </a:r>
            <a:r>
              <a:rPr lang="en-US" dirty="0" smtClean="0">
                <a:hlinkClick r:id="rId7"/>
              </a:rPr>
              <a:t>www.vox.com/2019/3/21/18275796/happiness-report-usa-ranking-2019</a:t>
            </a:r>
            <a:endParaRPr lang="en-US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1015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020235"/>
          </a:xfrm>
        </p:spPr>
        <p:txBody>
          <a:bodyPr>
            <a:normAutofit/>
          </a:bodyPr>
          <a:lstStyle/>
          <a:p>
            <a:r>
              <a:rPr lang="uk-UA" dirty="0" smtClean="0"/>
              <a:t>План</a:t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sz="27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uk-UA" sz="27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Фінляндія.</a:t>
            </a:r>
            <a:br>
              <a:rPr lang="uk-UA" sz="27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7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Данія.</a:t>
            </a:r>
            <a:br>
              <a:rPr lang="uk-UA" sz="27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7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Ісландія.</a:t>
            </a:r>
            <a:br>
              <a:rPr lang="uk-UA" sz="27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7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Швеція.</a:t>
            </a:r>
            <a:br>
              <a:rPr lang="uk-UA" sz="27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7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Ізраїль.</a:t>
            </a:r>
            <a:br>
              <a:rPr lang="uk-UA" sz="27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7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7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7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455459"/>
            <a:ext cx="8596668" cy="1585903"/>
          </a:xfrm>
        </p:spPr>
        <p:txBody>
          <a:bodyPr/>
          <a:lstStyle/>
          <a:p>
            <a:pPr marL="0" indent="0">
              <a:buNone/>
            </a:pPr>
            <a:r>
              <a:rPr lang="uk-UA" sz="2400" dirty="0" smtClean="0"/>
              <a:t> </a:t>
            </a:r>
            <a:endParaRPr lang="en-US" sz="2400" dirty="0" smtClean="0"/>
          </a:p>
          <a:p>
            <a:pPr>
              <a:buAutoNum type="arabicPeriod"/>
            </a:pPr>
            <a:endParaRPr lang="uk-UA" dirty="0" smtClean="0"/>
          </a:p>
          <a:p>
            <a:pPr lvl="5">
              <a:buAutoNum type="arabicPeriod"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1412" y="371475"/>
            <a:ext cx="4829175" cy="611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44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6782" y="552091"/>
            <a:ext cx="8893595" cy="5848709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92D050"/>
                </a:solidFill>
              </a:rPr>
              <a:t>Рекомендована література:</a:t>
            </a:r>
            <a:r>
              <a:rPr lang="en-US" sz="2400" dirty="0" smtClean="0">
                <a:solidFill>
                  <a:srgbClr val="92D050"/>
                </a:solidFill>
              </a:rPr>
              <a:t/>
            </a:r>
            <a:br>
              <a:rPr lang="en-US" sz="2400" dirty="0" smtClean="0">
                <a:solidFill>
                  <a:srgbClr val="92D050"/>
                </a:solidFill>
              </a:rPr>
            </a:br>
            <a:r>
              <a:rPr lang="uk-UA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1400" dirty="0" smtClean="0">
                <a:solidFill>
                  <a:schemeClr val="tx1"/>
                </a:solidFill>
              </a:rPr>
              <a:t/>
            </a:r>
            <a:br>
              <a:rPr lang="uk-UA" sz="1400" dirty="0" smtClean="0">
                <a:solidFill>
                  <a:schemeClr val="tx1"/>
                </a:solidFill>
              </a:rPr>
            </a:br>
            <a:r>
              <a:rPr lang="uk-UA" sz="1400" dirty="0" smtClean="0">
                <a:solidFill>
                  <a:schemeClr val="tx1"/>
                </a:solidFill>
              </a:rPr>
              <a:t/>
            </a:r>
            <a:br>
              <a:rPr lang="uk-UA" sz="1400" dirty="0" smtClean="0">
                <a:solidFill>
                  <a:schemeClr val="tx1"/>
                </a:solidFill>
              </a:rPr>
            </a:br>
            <a:r>
              <a:rPr lang="uk-UA" sz="1400" dirty="0">
                <a:solidFill>
                  <a:schemeClr val="tx1"/>
                </a:solidFill>
              </a:rPr>
              <a:t/>
            </a:r>
            <a:br>
              <a:rPr lang="uk-UA" sz="1400" dirty="0">
                <a:solidFill>
                  <a:schemeClr val="tx1"/>
                </a:solidFill>
              </a:rPr>
            </a:br>
            <a:r>
              <a:rPr lang="uk-UA" sz="1400" dirty="0" smtClean="0">
                <a:solidFill>
                  <a:schemeClr val="tx1"/>
                </a:solidFill>
              </a:rPr>
              <a:t/>
            </a:r>
            <a:br>
              <a:rPr lang="uk-UA" sz="1400" dirty="0" smtClean="0">
                <a:solidFill>
                  <a:schemeClr val="tx1"/>
                </a:solidFill>
              </a:rPr>
            </a:br>
            <a:r>
              <a:rPr lang="uk-UA" sz="1400" dirty="0">
                <a:solidFill>
                  <a:schemeClr val="tx1"/>
                </a:solidFill>
              </a:rPr>
              <a:t/>
            </a:r>
            <a:br>
              <a:rPr lang="uk-UA" sz="1400" dirty="0">
                <a:solidFill>
                  <a:schemeClr val="tx1"/>
                </a:solidFill>
              </a:rPr>
            </a:b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44706"/>
            <a:ext cx="8596668" cy="4696656"/>
          </a:xfrm>
          <a:noFill/>
          <a:ln>
            <a:noFill/>
          </a:ln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Peter </a:t>
            </a:r>
            <a:r>
              <a:rPr lang="en-US" dirty="0"/>
              <a:t>Nathaniel Stearns. Happiness in </a:t>
            </a:r>
            <a:r>
              <a:rPr lang="uk-UA" dirty="0"/>
              <a:t> </a:t>
            </a:r>
            <a:r>
              <a:rPr lang="en-US" dirty="0"/>
              <a:t>World History</a:t>
            </a:r>
            <a:r>
              <a:rPr lang="uk-UA" dirty="0"/>
              <a:t>. </a:t>
            </a:r>
            <a:r>
              <a:rPr lang="en-US" dirty="0"/>
              <a:t>New York</a:t>
            </a:r>
            <a:r>
              <a:rPr lang="uk-UA" dirty="0"/>
              <a:t>, </a:t>
            </a:r>
            <a:r>
              <a:rPr lang="en-US" dirty="0"/>
              <a:t>2021</a:t>
            </a:r>
            <a:r>
              <a:rPr lang="uk-UA" dirty="0"/>
              <a:t>. </a:t>
            </a:r>
            <a:r>
              <a:rPr lang="en-US" dirty="0"/>
              <a:t>228</a:t>
            </a:r>
            <a:r>
              <a:rPr lang="uk-UA" dirty="0"/>
              <a:t> </a:t>
            </a:r>
            <a:r>
              <a:rPr lang="en-US" dirty="0"/>
              <a:t>p</a:t>
            </a:r>
            <a:r>
              <a:rPr lang="uk-UA" dirty="0" smtClean="0"/>
              <a:t>.</a:t>
            </a:r>
            <a:endParaRPr lang="en-US" dirty="0" smtClean="0"/>
          </a:p>
          <a:p>
            <a:r>
              <a:rPr lang="uk-UA" dirty="0" smtClean="0"/>
              <a:t>Звіт про щастя </a:t>
            </a:r>
            <a:r>
              <a:rPr lang="uk-UA" dirty="0" smtClean="0"/>
              <a:t>2024. </a:t>
            </a:r>
            <a:r>
              <a:rPr lang="en-US" b="1" dirty="0"/>
              <a:t>World Happiness Report </a:t>
            </a:r>
            <a:r>
              <a:rPr lang="en-US" b="1" dirty="0" smtClean="0"/>
              <a:t>2024</a:t>
            </a:r>
            <a:r>
              <a:rPr lang="uk-UA" b="1" dirty="0" smtClean="0"/>
              <a:t>. </a:t>
            </a:r>
            <a:r>
              <a:rPr lang="en-US" b="1" dirty="0"/>
              <a:t>https://worldhappiness.report/ed/2024/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6748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35858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20 найщасливіших країн світу 2024 р. 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5319" y="1855693"/>
            <a:ext cx="5522258" cy="4482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688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Звіт про щастя у світі 2023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64024"/>
            <a:ext cx="8596668" cy="4777339"/>
          </a:xfrm>
        </p:spPr>
        <p:txBody>
          <a:bodyPr>
            <a:noAutofit/>
          </a:bodyPr>
          <a:lstStyle/>
          <a:p>
            <a:r>
              <a:rPr lang="ru-RU" dirty="0" err="1"/>
              <a:t>Звіт</a:t>
            </a:r>
            <a:r>
              <a:rPr lang="ru-RU" dirty="0"/>
              <a:t> </a:t>
            </a:r>
            <a:r>
              <a:rPr lang="en-US" dirty="0"/>
              <a:t>World Happiness Report, </a:t>
            </a:r>
            <a:r>
              <a:rPr lang="ru-RU" dirty="0" err="1"/>
              <a:t>підготовлений</a:t>
            </a:r>
            <a:r>
              <a:rPr lang="ru-RU" dirty="0"/>
              <a:t> ООН, </a:t>
            </a:r>
            <a:r>
              <a:rPr lang="ru-RU" dirty="0" err="1"/>
              <a:t>ґрунтується</a:t>
            </a:r>
            <a:r>
              <a:rPr lang="ru-RU" dirty="0"/>
              <a:t> на </a:t>
            </a:r>
            <a:r>
              <a:rPr lang="ru-RU" dirty="0" err="1"/>
              <a:t>даних</a:t>
            </a:r>
            <a:r>
              <a:rPr lang="ru-RU" dirty="0"/>
              <a:t> глобального </a:t>
            </a:r>
            <a:r>
              <a:rPr lang="ru-RU" dirty="0" err="1"/>
              <a:t>опитування</a:t>
            </a:r>
            <a:r>
              <a:rPr lang="ru-RU" dirty="0"/>
              <a:t> людей у </a:t>
            </a:r>
            <a:r>
              <a:rPr lang="ru-RU" dirty="0" smtClean="0"/>
              <a:t>143 </a:t>
            </a:r>
            <a:r>
              <a:rPr lang="ru-RU" dirty="0" err="1" smtClean="0"/>
              <a:t>країнах</a:t>
            </a:r>
            <a:r>
              <a:rPr lang="ru-RU" dirty="0" smtClean="0"/>
              <a:t> </a:t>
            </a:r>
            <a:r>
              <a:rPr lang="ru-RU" dirty="0" err="1"/>
              <a:t>світу</a:t>
            </a:r>
            <a:r>
              <a:rPr lang="ru-RU" dirty="0"/>
              <a:t>.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ранжуються</a:t>
            </a:r>
            <a:r>
              <a:rPr lang="ru-RU" dirty="0"/>
              <a:t> за </a:t>
            </a:r>
            <a:r>
              <a:rPr lang="ru-RU" dirty="0" err="1"/>
              <a:t>рівнем</a:t>
            </a:r>
            <a:r>
              <a:rPr lang="ru-RU" dirty="0"/>
              <a:t> </a:t>
            </a:r>
            <a:r>
              <a:rPr lang="ru-RU" dirty="0" err="1"/>
              <a:t>щастя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середніх</a:t>
            </a:r>
            <a:r>
              <a:rPr lang="ru-RU" dirty="0"/>
              <a:t> </a:t>
            </a:r>
            <a:r>
              <a:rPr lang="ru-RU" dirty="0" err="1"/>
              <a:t>оцінок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за три </a:t>
            </a:r>
            <a:r>
              <a:rPr lang="ru-RU" dirty="0" err="1"/>
              <a:t>попередні</a:t>
            </a:r>
            <a:r>
              <a:rPr lang="ru-RU" dirty="0"/>
              <a:t> роки – у </a:t>
            </a:r>
            <a:r>
              <a:rPr lang="ru-RU" dirty="0" err="1"/>
              <a:t>цьогорічному</a:t>
            </a:r>
            <a:r>
              <a:rPr lang="ru-RU" dirty="0"/>
              <a:t> </a:t>
            </a:r>
            <a:r>
              <a:rPr lang="ru-RU" dirty="0" err="1"/>
              <a:t>звіті</a:t>
            </a:r>
            <a:r>
              <a:rPr lang="ru-RU" dirty="0"/>
              <a:t> </a:t>
            </a:r>
            <a:r>
              <a:rPr lang="ru-RU" dirty="0" err="1"/>
              <a:t>йдеться</a:t>
            </a:r>
            <a:r>
              <a:rPr lang="ru-RU" dirty="0"/>
              <a:t> про </a:t>
            </a:r>
            <a:r>
              <a:rPr lang="ru-RU" dirty="0" err="1"/>
              <a:t>період</a:t>
            </a:r>
            <a:r>
              <a:rPr lang="ru-RU" dirty="0"/>
              <a:t> з </a:t>
            </a:r>
            <a:r>
              <a:rPr lang="ru-RU" dirty="0" smtClean="0"/>
              <a:t>2021 по 2023 </a:t>
            </a:r>
            <a:r>
              <a:rPr lang="ru-RU" dirty="0" err="1"/>
              <a:t>рік</a:t>
            </a:r>
            <a:r>
              <a:rPr lang="ru-RU" dirty="0"/>
              <a:t>.</a:t>
            </a:r>
          </a:p>
          <a:p>
            <a:r>
              <a:rPr lang="ru-RU" dirty="0" err="1" smtClean="0"/>
              <a:t>Критерії</a:t>
            </a:r>
            <a:r>
              <a:rPr lang="ru-RU" dirty="0" smtClean="0"/>
              <a:t> </a:t>
            </a:r>
            <a:r>
              <a:rPr lang="ru-RU" dirty="0" err="1" smtClean="0"/>
              <a:t>оцінювання</a:t>
            </a:r>
            <a:r>
              <a:rPr lang="ru-RU" dirty="0" smtClean="0"/>
              <a:t>: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тривалість</a:t>
            </a:r>
            <a:r>
              <a:rPr lang="ru-RU" dirty="0" smtClean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здоров'я</a:t>
            </a:r>
            <a:r>
              <a:rPr lang="ru-RU" dirty="0"/>
              <a:t>, ВВП на душу </a:t>
            </a:r>
            <a:r>
              <a:rPr lang="ru-RU" dirty="0" err="1"/>
              <a:t>населення</a:t>
            </a:r>
            <a:r>
              <a:rPr lang="ru-RU" dirty="0"/>
              <a:t>, </a:t>
            </a:r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підтримка</a:t>
            </a:r>
            <a:r>
              <a:rPr lang="ru-RU" dirty="0"/>
              <a:t>, </a:t>
            </a:r>
            <a:r>
              <a:rPr lang="ru-RU" dirty="0" err="1"/>
              <a:t>відчуття</a:t>
            </a:r>
            <a:r>
              <a:rPr lang="ru-RU" dirty="0"/>
              <a:t> </a:t>
            </a:r>
            <a:r>
              <a:rPr lang="ru-RU" dirty="0" err="1"/>
              <a:t>свободи</a:t>
            </a:r>
            <a:r>
              <a:rPr lang="ru-RU" dirty="0"/>
              <a:t> при </a:t>
            </a:r>
            <a:r>
              <a:rPr lang="ru-RU" dirty="0" err="1"/>
              <a:t>ухваленні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життєвих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, </a:t>
            </a:r>
            <a:r>
              <a:rPr lang="ru-RU" dirty="0" err="1"/>
              <a:t>щедрість</a:t>
            </a:r>
            <a:r>
              <a:rPr lang="ru-RU" dirty="0"/>
              <a:t> людей, </a:t>
            </a:r>
            <a:r>
              <a:rPr lang="ru-RU" dirty="0" err="1"/>
              <a:t>низький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корупції</a:t>
            </a:r>
            <a:r>
              <a:rPr lang="ru-RU" dirty="0"/>
              <a:t>.</a:t>
            </a:r>
          </a:p>
          <a:p>
            <a:r>
              <a:rPr lang="ru-RU" dirty="0" err="1"/>
              <a:t>Скандинавські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(</a:t>
            </a:r>
            <a:r>
              <a:rPr lang="ru-RU" dirty="0" err="1"/>
              <a:t>Фінляндія</a:t>
            </a:r>
            <a:r>
              <a:rPr lang="ru-RU" dirty="0"/>
              <a:t>, </a:t>
            </a:r>
            <a:r>
              <a:rPr lang="ru-RU" dirty="0" err="1"/>
              <a:t>Данія</a:t>
            </a:r>
            <a:r>
              <a:rPr lang="ru-RU" dirty="0"/>
              <a:t>, </a:t>
            </a:r>
            <a:r>
              <a:rPr lang="ru-RU" dirty="0" err="1"/>
              <a:t>Ісландія</a:t>
            </a:r>
            <a:r>
              <a:rPr lang="ru-RU" dirty="0"/>
              <a:t>, </a:t>
            </a:r>
            <a:r>
              <a:rPr lang="ru-RU" dirty="0" err="1"/>
              <a:t>Швеція</a:t>
            </a:r>
            <a:r>
              <a:rPr lang="ru-RU" dirty="0"/>
              <a:t> та </a:t>
            </a:r>
            <a:r>
              <a:rPr lang="ru-RU" dirty="0" err="1"/>
              <a:t>Норвегія</a:t>
            </a:r>
            <a:r>
              <a:rPr lang="ru-RU" dirty="0"/>
              <a:t>) </a:t>
            </a:r>
            <a:r>
              <a:rPr lang="ru-RU" dirty="0" err="1"/>
              <a:t>отримали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високі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за </a:t>
            </a:r>
            <a:r>
              <a:rPr lang="ru-RU" dirty="0" err="1"/>
              <a:t>всіма</a:t>
            </a:r>
            <a:r>
              <a:rPr lang="ru-RU" dirty="0"/>
              <a:t> параметрами.</a:t>
            </a:r>
          </a:p>
          <a:p>
            <a:r>
              <a:rPr lang="ru-RU" dirty="0" err="1"/>
              <a:t>Ізраїль</a:t>
            </a:r>
            <a:r>
              <a:rPr lang="ru-RU" dirty="0"/>
              <a:t> за </a:t>
            </a:r>
            <a:r>
              <a:rPr lang="ru-RU" dirty="0" err="1" smtClean="0"/>
              <a:t>останні</a:t>
            </a:r>
            <a:r>
              <a:rPr lang="ru-RU" dirty="0" smtClean="0"/>
              <a:t> 2 роки </a:t>
            </a:r>
            <a:r>
              <a:rPr lang="ru-RU" dirty="0" err="1"/>
              <a:t>піднявся</a:t>
            </a:r>
            <a:r>
              <a:rPr lang="ru-RU" dirty="0"/>
              <a:t> з </a:t>
            </a:r>
            <a:r>
              <a:rPr lang="ru-RU" dirty="0" err="1"/>
              <a:t>дев’ятого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на </a:t>
            </a:r>
            <a:r>
              <a:rPr lang="ru-RU" dirty="0" smtClean="0"/>
              <a:t>п</a:t>
            </a:r>
            <a:r>
              <a:rPr lang="en-US" dirty="0" smtClean="0"/>
              <a:t>’</a:t>
            </a:r>
            <a:r>
              <a:rPr lang="uk-UA" dirty="0" err="1" smtClean="0"/>
              <a:t>яте</a:t>
            </a:r>
            <a:r>
              <a:rPr lang="uk-UA" dirty="0" smtClean="0"/>
              <a:t> місце</a:t>
            </a:r>
            <a:r>
              <a:rPr lang="ru-RU" dirty="0" smtClean="0"/>
              <a:t>.</a:t>
            </a: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0902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6616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34353"/>
            <a:ext cx="8596668" cy="4733365"/>
          </a:xfrm>
        </p:spPr>
        <p:txBody>
          <a:bodyPr>
            <a:normAutofit/>
          </a:bodyPr>
          <a:lstStyle/>
          <a:p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одні</a:t>
            </a:r>
            <a:r>
              <a:rPr lang="ru-RU" dirty="0"/>
              <a:t> й </a:t>
            </a:r>
            <a:r>
              <a:rPr lang="ru-RU" dirty="0" err="1"/>
              <a:t>ті</a:t>
            </a:r>
            <a:r>
              <a:rPr lang="ru-RU" dirty="0"/>
              <a:t> ж </a:t>
            </a:r>
            <a:r>
              <a:rPr lang="ru-RU" dirty="0" err="1"/>
              <a:t>країни</a:t>
            </a:r>
            <a:r>
              <a:rPr lang="ru-RU" dirty="0"/>
              <a:t> з року в </a:t>
            </a:r>
            <a:r>
              <a:rPr lang="ru-RU" dirty="0" err="1"/>
              <a:t>рік</a:t>
            </a:r>
            <a:r>
              <a:rPr lang="ru-RU" dirty="0"/>
              <a:t> </a:t>
            </a:r>
            <a:r>
              <a:rPr lang="ru-RU" dirty="0" err="1"/>
              <a:t>з'являються</a:t>
            </a:r>
            <a:r>
              <a:rPr lang="ru-RU" dirty="0"/>
              <a:t> в топ-20, але у </a:t>
            </a:r>
            <a:r>
              <a:rPr lang="ru-RU" dirty="0" smtClean="0"/>
              <a:t>рейтингу  2023-2024 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ru-RU" dirty="0" err="1" smtClean="0"/>
              <a:t>з'явився</a:t>
            </a:r>
            <a:r>
              <a:rPr lang="ru-RU" dirty="0" smtClean="0"/>
              <a:t> </a:t>
            </a:r>
            <a:r>
              <a:rPr lang="ru-RU" dirty="0" err="1"/>
              <a:t>новий</a:t>
            </a:r>
            <a:r>
              <a:rPr lang="ru-RU" dirty="0"/>
              <a:t> "</a:t>
            </a:r>
            <a:r>
              <a:rPr lang="ru-RU" dirty="0" err="1"/>
              <a:t>лідер</a:t>
            </a:r>
            <a:r>
              <a:rPr lang="ru-RU" dirty="0"/>
              <a:t>" – Литва</a:t>
            </a:r>
            <a:r>
              <a:rPr lang="ru-RU" dirty="0" smtClean="0"/>
              <a:t>.</a:t>
            </a:r>
          </a:p>
          <a:p>
            <a:r>
              <a:rPr lang="ru-RU" dirty="0" err="1"/>
              <a:t>Коста-Ріка</a:t>
            </a:r>
            <a:r>
              <a:rPr lang="ru-RU" dirty="0"/>
              <a:t> та Кувейт —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 smtClean="0"/>
              <a:t>учасники</a:t>
            </a:r>
            <a:r>
              <a:rPr lang="ru-RU" dirty="0" smtClean="0"/>
              <a:t> «</a:t>
            </a:r>
            <a:r>
              <a:rPr lang="ru-RU" dirty="0" err="1" smtClean="0"/>
              <a:t>двадцятки</a:t>
            </a:r>
            <a:r>
              <a:rPr lang="ru-RU" dirty="0" smtClean="0"/>
              <a:t>». </a:t>
            </a:r>
            <a:endParaRPr lang="ru-RU" dirty="0"/>
          </a:p>
          <a:p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/>
              <a:t>Франція</a:t>
            </a:r>
            <a:r>
              <a:rPr lang="ru-RU" dirty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в 2023 р. </a:t>
            </a:r>
            <a:r>
              <a:rPr lang="ru-RU" dirty="0" err="1" smtClean="0"/>
              <a:t>випала</a:t>
            </a:r>
            <a:r>
              <a:rPr lang="ru-RU" dirty="0" smtClean="0"/>
              <a:t> </a:t>
            </a:r>
            <a:r>
              <a:rPr lang="ru-RU" dirty="0"/>
              <a:t>з "</a:t>
            </a:r>
            <a:r>
              <a:rPr lang="ru-RU" dirty="0" err="1"/>
              <a:t>двадцятки</a:t>
            </a:r>
            <a:r>
              <a:rPr lang="ru-RU" dirty="0"/>
              <a:t> </a:t>
            </a:r>
            <a:r>
              <a:rPr lang="ru-RU" dirty="0" err="1"/>
              <a:t>найщасливіших</a:t>
            </a:r>
            <a:r>
              <a:rPr lang="ru-RU" dirty="0"/>
              <a:t>" та </a:t>
            </a:r>
            <a:r>
              <a:rPr lang="ru-RU" dirty="0" err="1"/>
              <a:t>опинилась</a:t>
            </a:r>
            <a:r>
              <a:rPr lang="ru-RU" dirty="0"/>
              <a:t> на 21 </a:t>
            </a:r>
            <a:r>
              <a:rPr lang="ru-RU" dirty="0" err="1"/>
              <a:t>місці</a:t>
            </a:r>
            <a:r>
              <a:rPr lang="ru-RU" dirty="0"/>
              <a:t> в </a:t>
            </a:r>
            <a:r>
              <a:rPr lang="ru-RU" dirty="0" err="1"/>
              <a:t>цьогорічному</a:t>
            </a:r>
            <a:r>
              <a:rPr lang="ru-RU" dirty="0"/>
              <a:t> </a:t>
            </a:r>
            <a:r>
              <a:rPr lang="ru-RU" dirty="0" err="1"/>
              <a:t>звіті</a:t>
            </a:r>
            <a:r>
              <a:rPr lang="ru-RU" dirty="0"/>
              <a:t>. </a:t>
            </a:r>
            <a:r>
              <a:rPr lang="ru-RU" dirty="0" smtClean="0"/>
              <a:t>США </a:t>
            </a:r>
            <a:r>
              <a:rPr lang="ru-RU" dirty="0" err="1" smtClean="0"/>
              <a:t>випали</a:t>
            </a:r>
            <a:r>
              <a:rPr lang="ru-RU" dirty="0" smtClean="0"/>
              <a:t> з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двадцятки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з 2012 р. </a:t>
            </a:r>
            <a:r>
              <a:rPr lang="ru-RU" dirty="0" err="1" smtClean="0"/>
              <a:t>Випала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і  </a:t>
            </a:r>
            <a:r>
              <a:rPr lang="ru-RU" dirty="0" err="1" smtClean="0"/>
              <a:t>Німеччина</a:t>
            </a:r>
            <a:r>
              <a:rPr lang="ru-RU" dirty="0" smtClean="0"/>
              <a:t>. </a:t>
            </a:r>
            <a:endParaRPr lang="ru-RU" dirty="0"/>
          </a:p>
          <a:p>
            <a:r>
              <a:rPr lang="uk-UA" dirty="0" smtClean="0"/>
              <a:t>Україна </a:t>
            </a:r>
            <a:r>
              <a:rPr lang="uk-UA" dirty="0" smtClean="0"/>
              <a:t>посіла 105 місце (в 2023 - 92 місце) з 143 країн.</a:t>
            </a:r>
            <a:endParaRPr lang="ru-RU" dirty="0"/>
          </a:p>
          <a:p>
            <a:r>
              <a:rPr lang="ru-RU" dirty="0" err="1" smtClean="0"/>
              <a:t>Останнє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традиційно</a:t>
            </a:r>
            <a:r>
              <a:rPr lang="ru-RU" dirty="0" smtClean="0"/>
              <a:t> </a:t>
            </a:r>
            <a:r>
              <a:rPr lang="ru-RU" dirty="0" err="1" smtClean="0"/>
              <a:t>посідає</a:t>
            </a:r>
            <a:r>
              <a:rPr lang="ru-RU" dirty="0" smtClean="0"/>
              <a:t>  </a:t>
            </a:r>
            <a:r>
              <a:rPr lang="ru-RU" dirty="0" err="1" smtClean="0"/>
              <a:t>Афганістан</a:t>
            </a:r>
            <a:r>
              <a:rPr lang="ru-RU" dirty="0" smtClean="0"/>
              <a:t>. </a:t>
            </a:r>
          </a:p>
          <a:p>
            <a:r>
              <a:rPr lang="ru-RU" dirty="0" err="1"/>
              <a:t>Цьогоріч</a:t>
            </a:r>
            <a:r>
              <a:rPr lang="ru-RU" dirty="0"/>
              <a:t> у </a:t>
            </a:r>
            <a:r>
              <a:rPr lang="ru-RU" dirty="0" err="1"/>
              <a:t>звіті</a:t>
            </a:r>
            <a:r>
              <a:rPr lang="ru-RU" dirty="0"/>
              <a:t> </a:t>
            </a:r>
            <a:r>
              <a:rPr lang="ru-RU" dirty="0" err="1"/>
              <a:t>вперше</a:t>
            </a:r>
            <a:r>
              <a:rPr lang="ru-RU" dirty="0"/>
              <a:t> подано </a:t>
            </a:r>
            <a:r>
              <a:rPr lang="ru-RU" dirty="0" err="1"/>
              <a:t>окремі</a:t>
            </a:r>
            <a:r>
              <a:rPr lang="ru-RU" dirty="0"/>
              <a:t> рейтинги за </a:t>
            </a:r>
            <a:r>
              <a:rPr lang="ru-RU" dirty="0" err="1"/>
              <a:t>віковими</a:t>
            </a:r>
            <a:r>
              <a:rPr lang="ru-RU" dirty="0"/>
              <a:t> </a:t>
            </a:r>
            <a:r>
              <a:rPr lang="ru-RU" dirty="0" err="1"/>
              <a:t>групами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в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кардинально </a:t>
            </a:r>
            <a:r>
              <a:rPr lang="ru-RU" dirty="0" err="1"/>
              <a:t>відрізняються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загального</a:t>
            </a:r>
            <a:r>
              <a:rPr lang="ru-RU" dirty="0"/>
              <a:t> рейтингу. </a:t>
            </a:r>
            <a:r>
              <a:rPr lang="ru-RU" dirty="0" err="1"/>
              <a:t>Наприклад</a:t>
            </a:r>
            <a:r>
              <a:rPr lang="ru-RU" dirty="0"/>
              <a:t>, Литва </a:t>
            </a:r>
            <a:r>
              <a:rPr lang="ru-RU" dirty="0" err="1"/>
              <a:t>очолює</a:t>
            </a:r>
            <a:r>
              <a:rPr lang="ru-RU" dirty="0"/>
              <a:t> список </a:t>
            </a:r>
            <a:r>
              <a:rPr lang="ru-RU" dirty="0" err="1"/>
              <a:t>дітей</a:t>
            </a:r>
            <a:r>
              <a:rPr lang="ru-RU" dirty="0"/>
              <a:t> та </a:t>
            </a:r>
            <a:r>
              <a:rPr lang="ru-RU" dirty="0" err="1"/>
              <a:t>молоді</a:t>
            </a:r>
            <a:r>
              <a:rPr lang="ru-RU" dirty="0"/>
              <a:t> до 30 </a:t>
            </a:r>
            <a:r>
              <a:rPr lang="ru-RU" dirty="0" err="1"/>
              <a:t>років</a:t>
            </a:r>
            <a:r>
              <a:rPr lang="ru-RU" dirty="0"/>
              <a:t>, </a:t>
            </a:r>
            <a:r>
              <a:rPr lang="ru-RU" dirty="0" err="1"/>
              <a:t>тоді</a:t>
            </a:r>
            <a:r>
              <a:rPr lang="ru-RU" dirty="0"/>
              <a:t> як </a:t>
            </a:r>
            <a:r>
              <a:rPr lang="ru-RU" dirty="0" err="1"/>
              <a:t>Данія</a:t>
            </a:r>
            <a:r>
              <a:rPr lang="ru-RU" dirty="0"/>
              <a:t> – </a:t>
            </a:r>
            <a:r>
              <a:rPr lang="ru-RU" dirty="0" err="1"/>
              <a:t>найщасливіша</a:t>
            </a:r>
            <a:r>
              <a:rPr lang="ru-RU" dirty="0"/>
              <a:t> </a:t>
            </a:r>
            <a:r>
              <a:rPr lang="ru-RU" dirty="0" err="1"/>
              <a:t>нація</a:t>
            </a:r>
            <a:r>
              <a:rPr lang="ru-RU" dirty="0"/>
              <a:t> у </a:t>
            </a:r>
            <a:r>
              <a:rPr lang="ru-RU" dirty="0" err="1"/>
              <a:t>світі</a:t>
            </a:r>
            <a:r>
              <a:rPr lang="ru-RU" dirty="0"/>
              <a:t> для тих, кому 60+.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389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447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04047"/>
            <a:ext cx="8596668" cy="5037315"/>
          </a:xfrm>
        </p:spPr>
        <p:txBody>
          <a:bodyPr>
            <a:normAutofit/>
          </a:bodyPr>
          <a:lstStyle/>
          <a:p>
            <a:pPr algn="just"/>
            <a:r>
              <a:rPr lang="ru-RU" b="1" dirty="0" err="1" smtClean="0"/>
              <a:t>Продовжується</a:t>
            </a:r>
            <a:r>
              <a:rPr lang="ru-RU" b="1" dirty="0" smtClean="0"/>
              <a:t> </a:t>
            </a:r>
            <a:r>
              <a:rPr lang="ru-RU" b="1" dirty="0" err="1"/>
              <a:t>зближення</a:t>
            </a:r>
            <a:r>
              <a:rPr lang="ru-RU" b="1" dirty="0"/>
              <a:t> </a:t>
            </a:r>
            <a:r>
              <a:rPr lang="ru-RU" b="1" dirty="0" err="1"/>
              <a:t>рейтингів</a:t>
            </a:r>
            <a:r>
              <a:rPr lang="ru-RU" dirty="0"/>
              <a:t> 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половинами </a:t>
            </a:r>
            <a:r>
              <a:rPr lang="ru-RU" dirty="0" err="1"/>
              <a:t>Європи</a:t>
            </a:r>
            <a:r>
              <a:rPr lang="ru-RU" dirty="0"/>
              <a:t>, з </a:t>
            </a:r>
            <a:r>
              <a:rPr lang="ru-RU" dirty="0" err="1"/>
              <a:t>Чехією</a:t>
            </a:r>
            <a:r>
              <a:rPr lang="ru-RU" dirty="0"/>
              <a:t>, </a:t>
            </a:r>
            <a:r>
              <a:rPr lang="ru-RU" dirty="0" err="1"/>
              <a:t>Литвою</a:t>
            </a:r>
            <a:r>
              <a:rPr lang="ru-RU" dirty="0"/>
              <a:t> та </a:t>
            </a:r>
            <a:r>
              <a:rPr lang="ru-RU" dirty="0" err="1"/>
              <a:t>Словенією</a:t>
            </a:r>
            <a:r>
              <a:rPr lang="ru-RU" dirty="0"/>
              <a:t> на </a:t>
            </a:r>
            <a:r>
              <a:rPr lang="ru-RU" dirty="0" err="1"/>
              <a:t>позиціях</a:t>
            </a:r>
            <a:r>
              <a:rPr lang="ru-RU" dirty="0"/>
              <a:t> 18, 19 і 21, </a:t>
            </a:r>
            <a:r>
              <a:rPr lang="ru-RU" dirty="0" err="1"/>
              <a:t>сприяючи</a:t>
            </a:r>
            <a:r>
              <a:rPr lang="ru-RU" dirty="0"/>
              <a:t> </a:t>
            </a:r>
            <a:r>
              <a:rPr lang="ru-RU" dirty="0" err="1"/>
              <a:t>падінню</a:t>
            </a:r>
            <a:r>
              <a:rPr lang="ru-RU" dirty="0"/>
              <a:t> </a:t>
            </a:r>
            <a:r>
              <a:rPr lang="ru-RU" dirty="0" err="1"/>
              <a:t>Сполучених</a:t>
            </a:r>
            <a:r>
              <a:rPr lang="ru-RU" dirty="0"/>
              <a:t> </a:t>
            </a:r>
            <a:r>
              <a:rPr lang="ru-RU" dirty="0" err="1"/>
              <a:t>Штатів</a:t>
            </a:r>
            <a:r>
              <a:rPr lang="ru-RU" dirty="0"/>
              <a:t> і </a:t>
            </a:r>
            <a:r>
              <a:rPr lang="ru-RU" dirty="0" err="1"/>
              <a:t>Німеччини</a:t>
            </a:r>
            <a:r>
              <a:rPr lang="ru-RU" dirty="0"/>
              <a:t> з 15 і 16 </a:t>
            </a:r>
            <a:r>
              <a:rPr lang="ru-RU" dirty="0" err="1"/>
              <a:t>місць</a:t>
            </a:r>
            <a:r>
              <a:rPr lang="ru-RU" dirty="0"/>
              <a:t> </a:t>
            </a:r>
            <a:r>
              <a:rPr lang="ru-RU" dirty="0" err="1"/>
              <a:t>минулого</a:t>
            </a:r>
            <a:r>
              <a:rPr lang="ru-RU" dirty="0"/>
              <a:t> року до 23 і 24 </a:t>
            </a:r>
            <a:r>
              <a:rPr lang="ru-RU" dirty="0" err="1"/>
              <a:t>цього</a:t>
            </a:r>
            <a:r>
              <a:rPr lang="ru-RU" dirty="0"/>
              <a:t> року.</a:t>
            </a:r>
          </a:p>
          <a:p>
            <a:pPr algn="just"/>
            <a:r>
              <a:rPr lang="ru-RU" b="1" dirty="0"/>
              <a:t>Рейтинги </a:t>
            </a:r>
            <a:r>
              <a:rPr lang="ru-RU" b="1" dirty="0" err="1"/>
              <a:t>дуже</a:t>
            </a:r>
            <a:r>
              <a:rPr lang="ru-RU" b="1" dirty="0"/>
              <a:t> </a:t>
            </a:r>
            <a:r>
              <a:rPr lang="ru-RU" b="1" dirty="0" err="1"/>
              <a:t>відрізняються</a:t>
            </a:r>
            <a:r>
              <a:rPr lang="ru-RU" b="1" dirty="0"/>
              <a:t> для </a:t>
            </a:r>
            <a:r>
              <a:rPr lang="ru-RU" b="1" dirty="0" err="1"/>
              <a:t>молодих</a:t>
            </a:r>
            <a:r>
              <a:rPr lang="ru-RU" b="1" dirty="0"/>
              <a:t> і </a:t>
            </a:r>
            <a:r>
              <a:rPr lang="ru-RU" b="1" dirty="0" smtClean="0"/>
              <a:t>людей старшого </a:t>
            </a:r>
            <a:r>
              <a:rPr lang="ru-RU" b="1" dirty="0" err="1" smtClean="0"/>
              <a:t>віку</a:t>
            </a:r>
            <a:r>
              <a:rPr lang="ru-RU" b="1" dirty="0" smtClean="0"/>
              <a:t>.</a:t>
            </a:r>
            <a:r>
              <a:rPr lang="ru-RU" dirty="0"/>
              <a:t> </a:t>
            </a:r>
            <a:endParaRPr lang="ru-RU" dirty="0" smtClean="0"/>
          </a:p>
          <a:p>
            <a:pPr algn="just"/>
            <a:r>
              <a:rPr lang="ru-RU" b="1" dirty="0" err="1" smtClean="0"/>
              <a:t>Зміни</a:t>
            </a:r>
            <a:r>
              <a:rPr lang="ru-RU" b="1" dirty="0" smtClean="0"/>
              <a:t> </a:t>
            </a:r>
            <a:r>
              <a:rPr lang="ru-RU" b="1" dirty="0" err="1"/>
              <a:t>рівня</a:t>
            </a:r>
            <a:r>
              <a:rPr lang="ru-RU" b="1" dirty="0"/>
              <a:t> </a:t>
            </a:r>
            <a:r>
              <a:rPr lang="ru-RU" b="1" dirty="0" err="1"/>
              <a:t>щастя</a:t>
            </a:r>
            <a:r>
              <a:rPr lang="ru-RU" b="1" dirty="0"/>
              <a:t> </a:t>
            </a:r>
            <a:r>
              <a:rPr lang="ru-RU" b="1" dirty="0" err="1"/>
              <a:t>також</a:t>
            </a:r>
            <a:r>
              <a:rPr lang="ru-RU" b="1" dirty="0"/>
              <a:t> </a:t>
            </a:r>
            <a:r>
              <a:rPr lang="ru-RU" b="1" dirty="0" err="1"/>
              <a:t>відрізнялися</a:t>
            </a:r>
            <a:r>
              <a:rPr lang="ru-RU" b="1" dirty="0"/>
              <a:t> </a:t>
            </a:r>
            <a:r>
              <a:rPr lang="ru-RU" b="1" dirty="0" err="1"/>
              <a:t>залежно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регіону</a:t>
            </a:r>
            <a:r>
              <a:rPr lang="ru-RU" b="1" dirty="0"/>
              <a:t>.</a:t>
            </a:r>
            <a:r>
              <a:rPr lang="ru-RU" dirty="0"/>
              <a:t> Центральна та </a:t>
            </a:r>
            <a:r>
              <a:rPr lang="ru-RU" dirty="0" err="1"/>
              <a:t>Східна</a:t>
            </a:r>
            <a:r>
              <a:rPr lang="ru-RU" dirty="0"/>
              <a:t> </a:t>
            </a:r>
            <a:r>
              <a:rPr lang="ru-RU" dirty="0" err="1"/>
              <a:t>Європа</a:t>
            </a:r>
            <a:r>
              <a:rPr lang="ru-RU" dirty="0"/>
              <a:t> </a:t>
            </a:r>
            <a:r>
              <a:rPr lang="ru-RU" dirty="0" err="1"/>
              <a:t>мали</a:t>
            </a:r>
            <a:r>
              <a:rPr lang="ru-RU" dirty="0"/>
              <a:t> </a:t>
            </a:r>
            <a:r>
              <a:rPr lang="ru-RU" dirty="0" err="1"/>
              <a:t>найбільше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, </a:t>
            </a:r>
            <a:r>
              <a:rPr lang="ru-RU" dirty="0" err="1"/>
              <a:t>однакове</a:t>
            </a:r>
            <a:r>
              <a:rPr lang="ru-RU" dirty="0"/>
              <a:t> для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вікових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. У </a:t>
            </a:r>
            <a:r>
              <a:rPr lang="ru-RU" dirty="0" err="1"/>
              <a:t>країнах</a:t>
            </a:r>
            <a:r>
              <a:rPr lang="ru-RU" dirty="0"/>
              <a:t> СНД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вдвічі</a:t>
            </a:r>
            <a:r>
              <a:rPr lang="ru-RU" dirty="0"/>
              <a:t> </a:t>
            </a:r>
            <a:r>
              <a:rPr lang="ru-RU" dirty="0" err="1"/>
              <a:t>меншим</a:t>
            </a:r>
            <a:r>
              <a:rPr lang="ru-RU" dirty="0"/>
              <a:t>. У </a:t>
            </a:r>
            <a:r>
              <a:rPr lang="ru-RU" dirty="0" err="1"/>
              <a:t>Східній</a:t>
            </a:r>
            <a:r>
              <a:rPr lang="ru-RU" dirty="0"/>
              <a:t> </a:t>
            </a:r>
            <a:r>
              <a:rPr lang="ru-RU" dirty="0" err="1"/>
              <a:t>Азії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значне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, особливо для старшого </a:t>
            </a:r>
            <a:r>
              <a:rPr lang="ru-RU" dirty="0" err="1"/>
              <a:t>населення</a:t>
            </a:r>
            <a:r>
              <a:rPr lang="ru-RU" dirty="0"/>
              <a:t>. </a:t>
            </a:r>
            <a:r>
              <a:rPr lang="ru-RU" dirty="0" err="1"/>
              <a:t>Навпаки</a:t>
            </a:r>
            <a:r>
              <a:rPr lang="ru-RU" dirty="0"/>
              <a:t>,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знизилися</a:t>
            </a:r>
            <a:r>
              <a:rPr lang="ru-RU" dirty="0"/>
              <a:t> в </a:t>
            </a:r>
            <a:r>
              <a:rPr lang="ru-RU" dirty="0" err="1"/>
              <a:t>Південній</a:t>
            </a:r>
            <a:r>
              <a:rPr lang="ru-RU" dirty="0"/>
              <a:t> </a:t>
            </a:r>
            <a:r>
              <a:rPr lang="ru-RU" dirty="0" err="1"/>
              <a:t>Азії</a:t>
            </a:r>
            <a:r>
              <a:rPr lang="ru-RU" dirty="0"/>
              <a:t> в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вікових</a:t>
            </a:r>
            <a:r>
              <a:rPr lang="ru-RU" dirty="0"/>
              <a:t> </a:t>
            </a:r>
            <a:r>
              <a:rPr lang="ru-RU" dirty="0" err="1"/>
              <a:t>групах</a:t>
            </a:r>
            <a:r>
              <a:rPr lang="ru-RU" dirty="0"/>
              <a:t>, особливо в </a:t>
            </a:r>
            <a:r>
              <a:rPr lang="ru-RU" dirty="0" err="1"/>
              <a:t>групах</a:t>
            </a:r>
            <a:r>
              <a:rPr lang="ru-RU" dirty="0"/>
              <a:t> </a:t>
            </a:r>
            <a:r>
              <a:rPr lang="ru-RU" dirty="0" err="1"/>
              <a:t>середнього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. </a:t>
            </a:r>
            <a:r>
              <a:rPr lang="ru-RU" dirty="0" err="1"/>
              <a:t>Щастя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впало в </a:t>
            </a:r>
            <a:r>
              <a:rPr lang="ru-RU" dirty="0" err="1"/>
              <a:t>групі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, 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Сполучені</a:t>
            </a:r>
            <a:r>
              <a:rPr lang="ru-RU" dirty="0"/>
              <a:t> </a:t>
            </a:r>
            <a:r>
              <a:rPr lang="ru-RU" dirty="0" err="1"/>
              <a:t>Штати</a:t>
            </a:r>
            <a:r>
              <a:rPr lang="ru-RU" dirty="0"/>
              <a:t>, Канаду, </a:t>
            </a:r>
            <a:r>
              <a:rPr lang="ru-RU" dirty="0" err="1"/>
              <a:t>Австралію</a:t>
            </a:r>
            <a:r>
              <a:rPr lang="ru-RU" dirty="0"/>
              <a:t> та </a:t>
            </a:r>
            <a:r>
              <a:rPr lang="ru-RU" dirty="0" err="1"/>
              <a:t>Нову</a:t>
            </a:r>
            <a:r>
              <a:rPr lang="ru-RU" dirty="0"/>
              <a:t> </a:t>
            </a:r>
            <a:r>
              <a:rPr lang="ru-RU" dirty="0" err="1"/>
              <a:t>Зеландію</a:t>
            </a:r>
            <a:r>
              <a:rPr lang="ru-RU" dirty="0"/>
              <a:t>, </a:t>
            </a:r>
            <a:r>
              <a:rPr lang="ru-RU" dirty="0" err="1"/>
              <a:t>вдвічі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для </a:t>
            </a:r>
            <a:r>
              <a:rPr lang="ru-RU" dirty="0" err="1"/>
              <a:t>молодих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для </a:t>
            </a:r>
            <a:r>
              <a:rPr lang="ru-RU" dirty="0" smtClean="0"/>
              <a:t>людей старшого </a:t>
            </a:r>
            <a:r>
              <a:rPr lang="ru-RU" dirty="0" err="1" smtClean="0"/>
              <a:t>віку</a:t>
            </a:r>
            <a:r>
              <a:rPr lang="ru-RU" dirty="0" smtClean="0"/>
              <a:t>. </a:t>
            </a:r>
          </a:p>
          <a:p>
            <a:pPr algn="just"/>
            <a:r>
              <a:rPr lang="ru-RU" b="1" dirty="0" smtClean="0"/>
              <a:t>Для </a:t>
            </a:r>
            <a:r>
              <a:rPr lang="ru-RU" b="1" dirty="0"/>
              <a:t>тих, </a:t>
            </a:r>
            <a:r>
              <a:rPr lang="ru-RU" b="1" dirty="0" err="1"/>
              <a:t>хто</a:t>
            </a:r>
            <a:r>
              <a:rPr lang="ru-RU" b="1" dirty="0"/>
              <a:t> </a:t>
            </a:r>
            <a:r>
              <a:rPr lang="ru-RU" b="1" dirty="0" err="1"/>
              <a:t>молодше</a:t>
            </a:r>
            <a:r>
              <a:rPr lang="ru-RU" b="1" dirty="0"/>
              <a:t> 30 </a:t>
            </a:r>
            <a:r>
              <a:rPr lang="ru-RU" b="1" dirty="0" err="1"/>
              <a:t>років</a:t>
            </a:r>
            <a:r>
              <a:rPr lang="ru-RU" b="1" dirty="0"/>
              <a:t>, </a:t>
            </a:r>
            <a:r>
              <a:rPr lang="ru-RU" b="1" dirty="0" err="1"/>
              <a:t>рівень</a:t>
            </a:r>
            <a:r>
              <a:rPr lang="ru-RU" b="1" dirty="0"/>
              <a:t> </a:t>
            </a:r>
            <a:r>
              <a:rPr lang="ru-RU" b="1" dirty="0" err="1"/>
              <a:t>щастя</a:t>
            </a:r>
            <a:r>
              <a:rPr lang="ru-RU" b="1" dirty="0"/>
              <a:t> зараз </a:t>
            </a:r>
            <a:r>
              <a:rPr lang="ru-RU" b="1" dirty="0" err="1"/>
              <a:t>однаковий</a:t>
            </a:r>
            <a:r>
              <a:rPr lang="ru-RU" b="1" dirty="0"/>
              <a:t> в </a:t>
            </a:r>
            <a:r>
              <a:rPr lang="ru-RU" b="1" dirty="0" err="1"/>
              <a:t>обох</a:t>
            </a:r>
            <a:r>
              <a:rPr lang="ru-RU" b="1" dirty="0"/>
              <a:t> половинах </a:t>
            </a:r>
            <a:r>
              <a:rPr lang="ru-RU" b="1" dirty="0" err="1"/>
              <a:t>Європи</a:t>
            </a:r>
            <a:r>
              <a:rPr lang="ru-RU" b="1" dirty="0"/>
              <a:t>.</a:t>
            </a:r>
            <a:r>
              <a:rPr lang="ru-RU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134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26141"/>
            <a:ext cx="8596668" cy="5791200"/>
          </a:xfrm>
        </p:spPr>
        <p:txBody>
          <a:bodyPr>
            <a:normAutofit/>
          </a:bodyPr>
          <a:lstStyle/>
          <a:p>
            <a:pPr algn="just"/>
            <a:r>
              <a:rPr lang="ru-RU" b="1" dirty="0"/>
              <a:t>У 2021-2023 роках у кожному </a:t>
            </a:r>
            <a:r>
              <a:rPr lang="ru-RU" b="1" dirty="0" err="1"/>
              <a:t>регіоні</a:t>
            </a:r>
            <a:r>
              <a:rPr lang="ru-RU" b="1" dirty="0"/>
              <a:t> </a:t>
            </a:r>
            <a:r>
              <a:rPr lang="ru-RU" b="1" dirty="0" err="1"/>
              <a:t>негативні</a:t>
            </a:r>
            <a:r>
              <a:rPr lang="ru-RU" b="1" dirty="0"/>
              <a:t> </a:t>
            </a:r>
            <a:r>
              <a:rPr lang="ru-RU" b="1" dirty="0" err="1"/>
              <a:t>емоції</a:t>
            </a:r>
            <a:r>
              <a:rPr lang="ru-RU" b="1" dirty="0"/>
              <a:t> </a:t>
            </a:r>
            <a:r>
              <a:rPr lang="ru-RU" b="1" dirty="0" err="1"/>
              <a:t>були</a:t>
            </a:r>
            <a:r>
              <a:rPr lang="ru-RU" dirty="0"/>
              <a:t> 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поширені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жінок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чоловіків</a:t>
            </a:r>
            <a:r>
              <a:rPr lang="ru-RU" dirty="0"/>
              <a:t>, </a:t>
            </a:r>
            <a:r>
              <a:rPr lang="ru-RU" dirty="0" err="1"/>
              <a:t>причому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всюди</a:t>
            </a:r>
            <a:r>
              <a:rPr lang="ru-RU" dirty="0"/>
              <a:t> </a:t>
            </a:r>
            <a:r>
              <a:rPr lang="ru-RU" dirty="0" err="1"/>
              <a:t>гендерний</a:t>
            </a:r>
            <a:r>
              <a:rPr lang="ru-RU" dirty="0"/>
              <a:t> </a:t>
            </a:r>
            <a:r>
              <a:rPr lang="ru-RU" dirty="0" err="1"/>
              <a:t>розрив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більшим</a:t>
            </a:r>
            <a:r>
              <a:rPr lang="ru-RU" dirty="0"/>
              <a:t> у старшому </a:t>
            </a:r>
            <a:r>
              <a:rPr lang="ru-RU" dirty="0" err="1"/>
              <a:t>віці</a:t>
            </a:r>
            <a:r>
              <a:rPr lang="ru-RU" dirty="0"/>
              <a:t>.</a:t>
            </a:r>
          </a:p>
          <a:p>
            <a:pPr algn="just"/>
            <a:r>
              <a:rPr lang="ru-RU" b="1" dirty="0" err="1" smtClean="0"/>
              <a:t>Позитивні</a:t>
            </a:r>
            <a:r>
              <a:rPr lang="ru-RU" b="1" dirty="0" smtClean="0"/>
              <a:t> </a:t>
            </a:r>
            <a:r>
              <a:rPr lang="ru-RU" b="1" dirty="0" err="1"/>
              <a:t>емоції</a:t>
            </a:r>
            <a:r>
              <a:rPr lang="ru-RU" dirty="0"/>
              <a:t> </a:t>
            </a:r>
            <a:r>
              <a:rPr lang="ru-RU" dirty="0" err="1"/>
              <a:t>майже</a:t>
            </a:r>
            <a:r>
              <a:rPr lang="ru-RU" dirty="0"/>
              <a:t> не </a:t>
            </a:r>
            <a:r>
              <a:rPr lang="ru-RU" dirty="0" err="1"/>
              <a:t>змінилися</a:t>
            </a:r>
            <a:r>
              <a:rPr lang="ru-RU" dirty="0"/>
              <a:t>, але </a:t>
            </a:r>
            <a:r>
              <a:rPr lang="ru-RU" dirty="0" err="1"/>
              <a:t>залишаються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частими</a:t>
            </a:r>
            <a:r>
              <a:rPr lang="ru-RU" dirty="0"/>
              <a:t> для </a:t>
            </a:r>
            <a:r>
              <a:rPr lang="ru-RU" dirty="0" err="1"/>
              <a:t>молодих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для старших </a:t>
            </a:r>
            <a:r>
              <a:rPr lang="ru-RU" dirty="0" err="1"/>
              <a:t>вікових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.</a:t>
            </a:r>
          </a:p>
          <a:p>
            <a:pPr algn="just"/>
            <a:r>
              <a:rPr lang="ru-RU" b="1" dirty="0" err="1" smtClean="0"/>
              <a:t>Зростання</a:t>
            </a:r>
            <a:r>
              <a:rPr lang="ru-RU" b="1" dirty="0" smtClean="0"/>
              <a:t> </a:t>
            </a:r>
            <a:r>
              <a:rPr lang="ru-RU" b="1" dirty="0" err="1"/>
              <a:t>доброзичливості</a:t>
            </a:r>
            <a:r>
              <a:rPr lang="ru-RU" b="1" dirty="0"/>
              <a:t> </a:t>
            </a:r>
            <a:r>
              <a:rPr lang="ru-RU" b="1" dirty="0" err="1"/>
              <a:t>після</a:t>
            </a:r>
            <a:r>
              <a:rPr lang="ru-RU" b="1" dirty="0"/>
              <a:t> </a:t>
            </a:r>
            <a:r>
              <a:rPr lang="en-US" b="1" dirty="0" smtClean="0"/>
              <a:t>COVID-19</a:t>
            </a:r>
            <a:r>
              <a:rPr lang="uk-UA" b="1" dirty="0" smtClean="0"/>
              <a:t>.</a:t>
            </a:r>
          </a:p>
          <a:p>
            <a:pPr algn="just"/>
            <a:r>
              <a:rPr lang="ru-RU" b="1" dirty="0" err="1" smtClean="0"/>
              <a:t>Вік</a:t>
            </a:r>
            <a:r>
              <a:rPr lang="ru-RU" b="1" dirty="0" smtClean="0"/>
              <a:t> </a:t>
            </a:r>
            <a:r>
              <a:rPr lang="ru-RU" b="1" dirty="0"/>
              <a:t>і </a:t>
            </a:r>
            <a:r>
              <a:rPr lang="ru-RU" b="1" dirty="0" err="1"/>
              <a:t>покоління</a:t>
            </a:r>
            <a:r>
              <a:rPr lang="ru-RU" b="1" dirty="0"/>
              <a:t> </a:t>
            </a:r>
            <a:r>
              <a:rPr lang="ru-RU" b="1" dirty="0" err="1"/>
              <a:t>мають</a:t>
            </a:r>
            <a:r>
              <a:rPr lang="ru-RU" b="1" dirty="0"/>
              <a:t> </a:t>
            </a:r>
            <a:r>
              <a:rPr lang="ru-RU" b="1" dirty="0" err="1"/>
              <a:t>значення</a:t>
            </a:r>
            <a:r>
              <a:rPr lang="ru-RU" b="1" dirty="0"/>
              <a:t> для </a:t>
            </a:r>
            <a:r>
              <a:rPr lang="ru-RU" b="1" dirty="0" err="1"/>
              <a:t>щастя</a:t>
            </a:r>
            <a:r>
              <a:rPr lang="ru-RU" b="1" dirty="0"/>
              <a:t>.</a:t>
            </a: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104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Autofit/>
          </a:bodyPr>
          <a:lstStyle/>
          <a:p>
            <a:r>
              <a:rPr lang="uk-UA" sz="2400" dirty="0" smtClean="0"/>
              <a:t>Робота в мікрогрупах</a:t>
            </a:r>
            <a:br>
              <a:rPr lang="uk-UA" sz="2400" dirty="0" smtClean="0"/>
            </a:br>
            <a:r>
              <a:rPr lang="en-US" sz="2400" dirty="0">
                <a:hlinkClick r:id="rId2"/>
              </a:rPr>
              <a:t>https://worldhappiness.report/ed/2024/happiness-of-the-younger-the-older-and-those-in-between/#</a:t>
            </a:r>
            <a:r>
              <a:rPr lang="en-US" sz="2400" dirty="0" smtClean="0">
                <a:hlinkClick r:id="rId2"/>
              </a:rPr>
              <a:t>ranking-of-happiness-2021-2023</a:t>
            </a:r>
            <a:r>
              <a:rPr lang="uk-UA" sz="2400" dirty="0" smtClean="0"/>
              <a:t>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Як </a:t>
            </a:r>
            <a:r>
              <a:rPr lang="ru-RU" b="1" dirty="0" err="1"/>
              <a:t>змінюється</a:t>
            </a:r>
            <a:r>
              <a:rPr lang="ru-RU" b="1" dirty="0"/>
              <a:t> рейтинг </a:t>
            </a:r>
            <a:r>
              <a:rPr lang="ru-RU" b="1" dirty="0" err="1"/>
              <a:t>щастя</a:t>
            </a:r>
            <a:r>
              <a:rPr lang="ru-RU" b="1" dirty="0"/>
              <a:t> </a:t>
            </a:r>
            <a:r>
              <a:rPr lang="ru-RU" b="1" dirty="0" err="1"/>
              <a:t>залежно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вікової</a:t>
            </a:r>
            <a:r>
              <a:rPr lang="ru-RU" b="1" dirty="0"/>
              <a:t> </a:t>
            </a:r>
            <a:r>
              <a:rPr lang="ru-RU" b="1" dirty="0" err="1"/>
              <a:t>групи</a:t>
            </a:r>
            <a:r>
              <a:rPr lang="ru-RU" b="1" dirty="0" smtClean="0"/>
              <a:t>? </a:t>
            </a:r>
            <a:r>
              <a:rPr lang="en-US" b="1" dirty="0"/>
              <a:t>How do happiness rankings vary by age group?</a:t>
            </a:r>
          </a:p>
          <a:p>
            <a:endParaRPr lang="ru-RU" b="1" dirty="0" smtClean="0"/>
          </a:p>
          <a:p>
            <a:r>
              <a:rPr lang="ru-RU" b="1" dirty="0" err="1"/>
              <a:t>Життя</a:t>
            </a:r>
            <a:r>
              <a:rPr lang="ru-RU" b="1" dirty="0"/>
              <a:t> </a:t>
            </a:r>
            <a:r>
              <a:rPr lang="ru-RU" b="1" dirty="0" err="1"/>
              <a:t>стає</a:t>
            </a:r>
            <a:r>
              <a:rPr lang="ru-RU" b="1" dirty="0"/>
              <a:t> </a:t>
            </a:r>
            <a:r>
              <a:rPr lang="ru-RU" b="1" dirty="0" err="1"/>
              <a:t>кращим</a:t>
            </a:r>
            <a:r>
              <a:rPr lang="ru-RU" b="1" dirty="0"/>
              <a:t> </a:t>
            </a:r>
            <a:r>
              <a:rPr lang="ru-RU" b="1" dirty="0" err="1"/>
              <a:t>чи</a:t>
            </a:r>
            <a:r>
              <a:rPr lang="ru-RU" b="1" dirty="0"/>
              <a:t> </a:t>
            </a:r>
            <a:r>
              <a:rPr lang="ru-RU" b="1" dirty="0" err="1"/>
              <a:t>гіршим</a:t>
            </a:r>
            <a:r>
              <a:rPr lang="ru-RU" b="1" dirty="0"/>
              <a:t> і для </a:t>
            </a:r>
            <a:r>
              <a:rPr lang="ru-RU" b="1" dirty="0" err="1"/>
              <a:t>яких</a:t>
            </a:r>
            <a:r>
              <a:rPr lang="ru-RU" b="1" dirty="0"/>
              <a:t> </a:t>
            </a:r>
            <a:r>
              <a:rPr lang="ru-RU" b="1" dirty="0" err="1"/>
              <a:t>вікових</a:t>
            </a:r>
            <a:r>
              <a:rPr lang="ru-RU" b="1" dirty="0"/>
              <a:t> </a:t>
            </a:r>
            <a:r>
              <a:rPr lang="ru-RU" b="1" dirty="0" err="1"/>
              <a:t>груп</a:t>
            </a:r>
            <a:r>
              <a:rPr lang="ru-RU" b="1" dirty="0" smtClean="0"/>
              <a:t>? </a:t>
            </a:r>
            <a:r>
              <a:rPr lang="en-US" b="1" dirty="0"/>
              <a:t>Is life getting better or worse, and for which age groups?</a:t>
            </a:r>
          </a:p>
          <a:p>
            <a:endParaRPr lang="uk-UA" b="1" dirty="0" smtClean="0"/>
          </a:p>
          <a:p>
            <a:r>
              <a:rPr lang="ru-RU" b="1" dirty="0" err="1"/>
              <a:t>Емоції</a:t>
            </a:r>
            <a:r>
              <a:rPr lang="ru-RU" b="1" dirty="0"/>
              <a:t> в </a:t>
            </a:r>
            <a:r>
              <a:rPr lang="ru-RU" b="1" dirty="0" err="1"/>
              <a:t>різному</a:t>
            </a:r>
            <a:r>
              <a:rPr lang="ru-RU" b="1" dirty="0"/>
              <a:t> </a:t>
            </a:r>
            <a:r>
              <a:rPr lang="ru-RU" b="1" dirty="0" err="1" smtClean="0"/>
              <a:t>віці</a:t>
            </a:r>
            <a:r>
              <a:rPr lang="ru-RU" b="1" dirty="0" smtClean="0"/>
              <a:t> </a:t>
            </a:r>
            <a:r>
              <a:rPr lang="en-US" b="1" dirty="0"/>
              <a:t>Emotions at different ages</a:t>
            </a:r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6245331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1869</TotalTime>
  <Words>331</Words>
  <Application>Microsoft Office PowerPoint</Application>
  <PresentationFormat>Широкоэкранный</PresentationFormat>
  <Paragraphs>62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Грань</vt:lpstr>
      <vt:lpstr>Лекція Формули щастя різних країн світу сьогодні: компаративний аналіз</vt:lpstr>
      <vt:lpstr>План  1. Фінляндія. 2. Данія. 3. Ісландія. 4. Швеція. 5. Ізраїль.  </vt:lpstr>
      <vt:lpstr>Рекомендована література:       </vt:lpstr>
      <vt:lpstr>20 найщасливіших країн світу 2024 р. </vt:lpstr>
      <vt:lpstr>Звіт про щастя у світі 2023</vt:lpstr>
      <vt:lpstr>Презентация PowerPoint</vt:lpstr>
      <vt:lpstr>Презентация PowerPoint</vt:lpstr>
      <vt:lpstr>Презентация PowerPoint</vt:lpstr>
      <vt:lpstr>Робота в мікрогрупах https://worldhappiness.report/ed/2024/happiness-of-the-younger-the-older-and-those-in-between/#ranking-of-happiness-2021-2023 </vt:lpstr>
      <vt:lpstr>Презентация PowerPoint</vt:lpstr>
      <vt:lpstr>https://padlet.com/savatg31122017/6-uiry6751b1tec3ba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tanya</dc:creator>
  <cp:lastModifiedBy>tanya</cp:lastModifiedBy>
  <cp:revision>111</cp:revision>
  <dcterms:created xsi:type="dcterms:W3CDTF">2023-08-14T11:23:34Z</dcterms:created>
  <dcterms:modified xsi:type="dcterms:W3CDTF">2024-10-01T13:47:08Z</dcterms:modified>
</cp:coreProperties>
</file>