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62" r:id="rId8"/>
    <p:sldId id="277" r:id="rId9"/>
    <p:sldId id="263" r:id="rId10"/>
    <p:sldId id="269" r:id="rId11"/>
    <p:sldId id="268" r:id="rId12"/>
    <p:sldId id="271" r:id="rId13"/>
    <p:sldId id="272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dirty="0" smtClean="0"/>
            <a:t>Аналіз документів  (кількісні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/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/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dirty="0" smtClean="0"/>
            <a:t>- аналіз статистичної та вторинної соціологічної інформації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/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/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dirty="0" smtClean="0"/>
            <a:t>- контент-аналіз повідомлень у ЗМК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/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/>
        </a:p>
      </dgm:t>
    </dgm:pt>
    <dgm:pt modelId="{596D91BF-3A01-4E71-9A5D-D7259ADC6D35}" type="pres">
      <dgm:prSet presAssocID="{67EF642D-88C4-4541-BCD1-0CD03217059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88FB3D0-7BB9-45E6-8538-DA63C3BB5FC4}" type="pres">
      <dgm:prSet presAssocID="{67EF642D-88C4-4541-BCD1-0CD03217059D}" presName="pyramid" presStyleLbl="node1" presStyleIdx="0" presStyleCnt="1"/>
      <dgm:spPr/>
    </dgm:pt>
    <dgm:pt modelId="{142BD309-F588-4258-BBF2-CD80BC62BC92}" type="pres">
      <dgm:prSet presAssocID="{67EF642D-88C4-4541-BCD1-0CD03217059D}" presName="theList" presStyleCnt="0"/>
      <dgm:spPr/>
    </dgm:pt>
    <dgm:pt modelId="{ABD7E43A-0278-4884-AF4D-0BCC62E3C8D2}" type="pres">
      <dgm:prSet presAssocID="{44E0105F-B832-4FBA-BBCD-1262CE74D85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DC08C-0418-4CB0-8A7C-B93EF1D336FF}" type="pres">
      <dgm:prSet presAssocID="{44E0105F-B832-4FBA-BBCD-1262CE74D856}" presName="aSpace" presStyleCnt="0"/>
      <dgm:spPr/>
    </dgm:pt>
    <dgm:pt modelId="{D7B2A6C4-740F-47DD-9E2A-3629B7FC76B9}" type="pres">
      <dgm:prSet presAssocID="{69DB9ED2-EEA1-4253-8A99-0A98D9FC7F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FAEB5-1B6F-4F0E-B93A-D96FE9FFC1B8}" type="pres">
      <dgm:prSet presAssocID="{69DB9ED2-EEA1-4253-8A99-0A98D9FC7FBD}" presName="aSpace" presStyleCnt="0"/>
      <dgm:spPr/>
    </dgm:pt>
    <dgm:pt modelId="{36A77FFB-7122-4A6E-B78E-089E55D9A4BA}" type="pres">
      <dgm:prSet presAssocID="{E2F4D675-16B4-4C67-ABFE-C02990EA066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64BD9-C76F-4442-81D9-ED9948FF267D}" type="pres">
      <dgm:prSet presAssocID="{E2F4D675-16B4-4C67-ABFE-C02990EA066E}" presName="aSpace" presStyleCnt="0"/>
      <dgm:spPr/>
    </dgm:pt>
  </dgm:ptLst>
  <dgm:cxnLst>
    <dgm:cxn modelId="{87EE8952-10CB-4BC2-A019-771E767AA4F6}" type="presOf" srcId="{67EF642D-88C4-4541-BCD1-0CD03217059D}" destId="{596D91BF-3A01-4E71-9A5D-D7259ADC6D35}" srcOrd="0" destOrd="0" presId="urn:microsoft.com/office/officeart/2005/8/layout/pyramid2"/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E0480BB2-6F04-414F-A9D0-DA5AAA3B7A9B}" type="presOf" srcId="{E2F4D675-16B4-4C67-ABFE-C02990EA066E}" destId="{36A77FFB-7122-4A6E-B78E-089E55D9A4BA}" srcOrd="0" destOrd="0" presId="urn:microsoft.com/office/officeart/2005/8/layout/pyramid2"/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4A90D15F-D2D9-43F1-A4F6-ADC5727ED38C}" type="presOf" srcId="{69DB9ED2-EEA1-4253-8A99-0A98D9FC7FBD}" destId="{D7B2A6C4-740F-47DD-9E2A-3629B7FC76B9}" srcOrd="0" destOrd="0" presId="urn:microsoft.com/office/officeart/2005/8/layout/pyramid2"/>
    <dgm:cxn modelId="{E334718E-D3B6-47D4-ADFC-3574B6102D8F}" type="presOf" srcId="{44E0105F-B832-4FBA-BBCD-1262CE74D856}" destId="{ABD7E43A-0278-4884-AF4D-0BCC62E3C8D2}" srcOrd="0" destOrd="0" presId="urn:microsoft.com/office/officeart/2005/8/layout/pyramid2"/>
    <dgm:cxn modelId="{947A84F2-41B7-4B48-8A93-2204EAFCCA72}" type="presParOf" srcId="{596D91BF-3A01-4E71-9A5D-D7259ADC6D35}" destId="{D88FB3D0-7BB9-45E6-8538-DA63C3BB5FC4}" srcOrd="0" destOrd="0" presId="urn:microsoft.com/office/officeart/2005/8/layout/pyramid2"/>
    <dgm:cxn modelId="{31B7F052-A105-4E30-BBE8-667AEB50097A}" type="presParOf" srcId="{596D91BF-3A01-4E71-9A5D-D7259ADC6D35}" destId="{142BD309-F588-4258-BBF2-CD80BC62BC92}" srcOrd="1" destOrd="0" presId="urn:microsoft.com/office/officeart/2005/8/layout/pyramid2"/>
    <dgm:cxn modelId="{2D12F3B1-B342-4F65-AFFF-7388F1C5E8C1}" type="presParOf" srcId="{142BD309-F588-4258-BBF2-CD80BC62BC92}" destId="{ABD7E43A-0278-4884-AF4D-0BCC62E3C8D2}" srcOrd="0" destOrd="0" presId="urn:microsoft.com/office/officeart/2005/8/layout/pyramid2"/>
    <dgm:cxn modelId="{5334382C-2930-4CB0-A8FC-9321AC88633B}" type="presParOf" srcId="{142BD309-F588-4258-BBF2-CD80BC62BC92}" destId="{FC2DC08C-0418-4CB0-8A7C-B93EF1D336FF}" srcOrd="1" destOrd="0" presId="urn:microsoft.com/office/officeart/2005/8/layout/pyramid2"/>
    <dgm:cxn modelId="{17EC6176-D389-4590-9B61-21C5B798DB72}" type="presParOf" srcId="{142BD309-F588-4258-BBF2-CD80BC62BC92}" destId="{D7B2A6C4-740F-47DD-9E2A-3629B7FC76B9}" srcOrd="2" destOrd="0" presId="urn:microsoft.com/office/officeart/2005/8/layout/pyramid2"/>
    <dgm:cxn modelId="{4ABDC5B5-9738-47D0-AAF6-DDA36935B674}" type="presParOf" srcId="{142BD309-F588-4258-BBF2-CD80BC62BC92}" destId="{A59FAEB5-1B6F-4F0E-B93A-D96FE9FFC1B8}" srcOrd="3" destOrd="0" presId="urn:microsoft.com/office/officeart/2005/8/layout/pyramid2"/>
    <dgm:cxn modelId="{FFDCCB32-1965-4FD9-9BB5-AE477BE9F09D}" type="presParOf" srcId="{142BD309-F588-4258-BBF2-CD80BC62BC92}" destId="{36A77FFB-7122-4A6E-B78E-089E55D9A4BA}" srcOrd="4" destOrd="0" presId="urn:microsoft.com/office/officeart/2005/8/layout/pyramid2"/>
    <dgm:cxn modelId="{DB3EABA3-4CA6-416E-9172-7C02A7AF9654}" type="presParOf" srcId="{142BD309-F588-4258-BBF2-CD80BC62BC92}" destId="{EF464BD9-C76F-4442-81D9-ED9948FF267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F642D-88C4-4541-BCD1-0CD03217059D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0105F-B832-4FBA-BBCD-1262CE74D856}">
      <dgm:prSet/>
      <dgm:spPr/>
      <dgm:t>
        <a:bodyPr/>
        <a:lstStyle/>
        <a:p>
          <a:pPr rtl="0"/>
          <a:r>
            <a:rPr lang="uk-UA" dirty="0" smtClean="0"/>
            <a:t>Аналіз документів  (якісні показники) </a:t>
          </a:r>
          <a:endParaRPr lang="ru-RU" dirty="0"/>
        </a:p>
      </dgm:t>
    </dgm:pt>
    <dgm:pt modelId="{124EB938-2129-4F73-99C8-FDF8AD96BC51}" type="parTrans" cxnId="{8A5464B1-2A2E-4608-8D9A-0F96EE1B4668}">
      <dgm:prSet/>
      <dgm:spPr/>
      <dgm:t>
        <a:bodyPr/>
        <a:lstStyle/>
        <a:p>
          <a:endParaRPr lang="ru-RU"/>
        </a:p>
      </dgm:t>
    </dgm:pt>
    <dgm:pt modelId="{495DE886-6754-4A68-8084-F2C32971FC5F}" type="sibTrans" cxnId="{8A5464B1-2A2E-4608-8D9A-0F96EE1B4668}">
      <dgm:prSet/>
      <dgm:spPr/>
      <dgm:t>
        <a:bodyPr/>
        <a:lstStyle/>
        <a:p>
          <a:endParaRPr lang="ru-RU"/>
        </a:p>
      </dgm:t>
    </dgm:pt>
    <dgm:pt modelId="{69DB9ED2-EEA1-4253-8A99-0A98D9FC7FBD}">
      <dgm:prSet/>
      <dgm:spPr/>
      <dgm:t>
        <a:bodyPr/>
        <a:lstStyle/>
        <a:p>
          <a:pPr rtl="0"/>
          <a:r>
            <a:rPr lang="uk-UA" dirty="0" smtClean="0"/>
            <a:t>- аналіз унікальних документальних джерел</a:t>
          </a:r>
          <a:endParaRPr lang="ru-RU" dirty="0"/>
        </a:p>
      </dgm:t>
    </dgm:pt>
    <dgm:pt modelId="{CF51101D-BD38-49CF-B213-ABE39473FFD4}" type="parTrans" cxnId="{E3E06742-310A-47CF-B398-0303EB67E57B}">
      <dgm:prSet/>
      <dgm:spPr/>
      <dgm:t>
        <a:bodyPr/>
        <a:lstStyle/>
        <a:p>
          <a:endParaRPr lang="ru-RU"/>
        </a:p>
      </dgm:t>
    </dgm:pt>
    <dgm:pt modelId="{91B438EC-D238-4936-9CF5-668190324A0A}" type="sibTrans" cxnId="{E3E06742-310A-47CF-B398-0303EB67E57B}">
      <dgm:prSet/>
      <dgm:spPr/>
      <dgm:t>
        <a:bodyPr/>
        <a:lstStyle/>
        <a:p>
          <a:endParaRPr lang="ru-RU"/>
        </a:p>
      </dgm:t>
    </dgm:pt>
    <dgm:pt modelId="{E2F4D675-16B4-4C67-ABFE-C02990EA066E}">
      <dgm:prSet/>
      <dgm:spPr/>
      <dgm:t>
        <a:bodyPr/>
        <a:lstStyle/>
        <a:p>
          <a:pPr rtl="0"/>
          <a:r>
            <a:rPr lang="uk-UA" dirty="0" smtClean="0"/>
            <a:t>- візуальна соціологія </a:t>
          </a:r>
          <a:endParaRPr lang="ru-RU" dirty="0"/>
        </a:p>
      </dgm:t>
    </dgm:pt>
    <dgm:pt modelId="{598B1A9F-5E24-4996-A6CF-F33EB5EA8421}" type="parTrans" cxnId="{251BD5EC-3ADB-4535-9102-DB0304793B39}">
      <dgm:prSet/>
      <dgm:spPr/>
      <dgm:t>
        <a:bodyPr/>
        <a:lstStyle/>
        <a:p>
          <a:endParaRPr lang="ru-RU"/>
        </a:p>
      </dgm:t>
    </dgm:pt>
    <dgm:pt modelId="{9BF5C126-3C53-4C7C-9330-FC43C9E4A781}" type="sibTrans" cxnId="{251BD5EC-3ADB-4535-9102-DB0304793B39}">
      <dgm:prSet/>
      <dgm:spPr/>
      <dgm:t>
        <a:bodyPr/>
        <a:lstStyle/>
        <a:p>
          <a:endParaRPr lang="ru-RU"/>
        </a:p>
      </dgm:t>
    </dgm:pt>
    <dgm:pt modelId="{596D91BF-3A01-4E71-9A5D-D7259ADC6D35}" type="pres">
      <dgm:prSet presAssocID="{67EF642D-88C4-4541-BCD1-0CD03217059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88FB3D0-7BB9-45E6-8538-DA63C3BB5FC4}" type="pres">
      <dgm:prSet presAssocID="{67EF642D-88C4-4541-BCD1-0CD03217059D}" presName="pyramid" presStyleLbl="node1" presStyleIdx="0" presStyleCnt="1"/>
      <dgm:spPr/>
    </dgm:pt>
    <dgm:pt modelId="{142BD309-F588-4258-BBF2-CD80BC62BC92}" type="pres">
      <dgm:prSet presAssocID="{67EF642D-88C4-4541-BCD1-0CD03217059D}" presName="theList" presStyleCnt="0"/>
      <dgm:spPr/>
    </dgm:pt>
    <dgm:pt modelId="{ABD7E43A-0278-4884-AF4D-0BCC62E3C8D2}" type="pres">
      <dgm:prSet presAssocID="{44E0105F-B832-4FBA-BBCD-1262CE74D85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DC08C-0418-4CB0-8A7C-B93EF1D336FF}" type="pres">
      <dgm:prSet presAssocID="{44E0105F-B832-4FBA-BBCD-1262CE74D856}" presName="aSpace" presStyleCnt="0"/>
      <dgm:spPr/>
    </dgm:pt>
    <dgm:pt modelId="{D7B2A6C4-740F-47DD-9E2A-3629B7FC76B9}" type="pres">
      <dgm:prSet presAssocID="{69DB9ED2-EEA1-4253-8A99-0A98D9FC7FB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FAEB5-1B6F-4F0E-B93A-D96FE9FFC1B8}" type="pres">
      <dgm:prSet presAssocID="{69DB9ED2-EEA1-4253-8A99-0A98D9FC7FBD}" presName="aSpace" presStyleCnt="0"/>
      <dgm:spPr/>
    </dgm:pt>
    <dgm:pt modelId="{36A77FFB-7122-4A6E-B78E-089E55D9A4BA}" type="pres">
      <dgm:prSet presAssocID="{E2F4D675-16B4-4C67-ABFE-C02990EA066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64BD9-C76F-4442-81D9-ED9948FF267D}" type="pres">
      <dgm:prSet presAssocID="{E2F4D675-16B4-4C67-ABFE-C02990EA066E}" presName="aSpace" presStyleCnt="0"/>
      <dgm:spPr/>
    </dgm:pt>
  </dgm:ptLst>
  <dgm:cxnLst>
    <dgm:cxn modelId="{251BD5EC-3ADB-4535-9102-DB0304793B39}" srcId="{67EF642D-88C4-4541-BCD1-0CD03217059D}" destId="{E2F4D675-16B4-4C67-ABFE-C02990EA066E}" srcOrd="2" destOrd="0" parTransId="{598B1A9F-5E24-4996-A6CF-F33EB5EA8421}" sibTransId="{9BF5C126-3C53-4C7C-9330-FC43C9E4A781}"/>
    <dgm:cxn modelId="{A9ADF028-5A7C-41A5-A939-5344DEF357D8}" type="presOf" srcId="{E2F4D675-16B4-4C67-ABFE-C02990EA066E}" destId="{36A77FFB-7122-4A6E-B78E-089E55D9A4BA}" srcOrd="0" destOrd="0" presId="urn:microsoft.com/office/officeart/2005/8/layout/pyramid2"/>
    <dgm:cxn modelId="{E3E06742-310A-47CF-B398-0303EB67E57B}" srcId="{67EF642D-88C4-4541-BCD1-0CD03217059D}" destId="{69DB9ED2-EEA1-4253-8A99-0A98D9FC7FBD}" srcOrd="1" destOrd="0" parTransId="{CF51101D-BD38-49CF-B213-ABE39473FFD4}" sibTransId="{91B438EC-D238-4936-9CF5-668190324A0A}"/>
    <dgm:cxn modelId="{8A5464B1-2A2E-4608-8D9A-0F96EE1B4668}" srcId="{67EF642D-88C4-4541-BCD1-0CD03217059D}" destId="{44E0105F-B832-4FBA-BBCD-1262CE74D856}" srcOrd="0" destOrd="0" parTransId="{124EB938-2129-4F73-99C8-FDF8AD96BC51}" sibTransId="{495DE886-6754-4A68-8084-F2C32971FC5F}"/>
    <dgm:cxn modelId="{01068A06-3EC6-492B-A784-D50163FFFE7F}" type="presOf" srcId="{67EF642D-88C4-4541-BCD1-0CD03217059D}" destId="{596D91BF-3A01-4E71-9A5D-D7259ADC6D35}" srcOrd="0" destOrd="0" presId="urn:microsoft.com/office/officeart/2005/8/layout/pyramid2"/>
    <dgm:cxn modelId="{2BDCB651-392A-45E6-9002-228375490AE7}" type="presOf" srcId="{69DB9ED2-EEA1-4253-8A99-0A98D9FC7FBD}" destId="{D7B2A6C4-740F-47DD-9E2A-3629B7FC76B9}" srcOrd="0" destOrd="0" presId="urn:microsoft.com/office/officeart/2005/8/layout/pyramid2"/>
    <dgm:cxn modelId="{86AF28B4-92D5-4BBB-B85B-A9340643B89A}" type="presOf" srcId="{44E0105F-B832-4FBA-BBCD-1262CE74D856}" destId="{ABD7E43A-0278-4884-AF4D-0BCC62E3C8D2}" srcOrd="0" destOrd="0" presId="urn:microsoft.com/office/officeart/2005/8/layout/pyramid2"/>
    <dgm:cxn modelId="{B700D0E7-D826-485E-A37D-7DB6A6787BDA}" type="presParOf" srcId="{596D91BF-3A01-4E71-9A5D-D7259ADC6D35}" destId="{D88FB3D0-7BB9-45E6-8538-DA63C3BB5FC4}" srcOrd="0" destOrd="0" presId="urn:microsoft.com/office/officeart/2005/8/layout/pyramid2"/>
    <dgm:cxn modelId="{E6345523-EBE9-4E17-96A5-C6573574F1BF}" type="presParOf" srcId="{596D91BF-3A01-4E71-9A5D-D7259ADC6D35}" destId="{142BD309-F588-4258-BBF2-CD80BC62BC92}" srcOrd="1" destOrd="0" presId="urn:microsoft.com/office/officeart/2005/8/layout/pyramid2"/>
    <dgm:cxn modelId="{94C8849A-6BD1-4855-9C6E-AD055DC45139}" type="presParOf" srcId="{142BD309-F588-4258-BBF2-CD80BC62BC92}" destId="{ABD7E43A-0278-4884-AF4D-0BCC62E3C8D2}" srcOrd="0" destOrd="0" presId="urn:microsoft.com/office/officeart/2005/8/layout/pyramid2"/>
    <dgm:cxn modelId="{D548E770-6265-4D6E-A065-77A6E93EFEB9}" type="presParOf" srcId="{142BD309-F588-4258-BBF2-CD80BC62BC92}" destId="{FC2DC08C-0418-4CB0-8A7C-B93EF1D336FF}" srcOrd="1" destOrd="0" presId="urn:microsoft.com/office/officeart/2005/8/layout/pyramid2"/>
    <dgm:cxn modelId="{09220AF9-17A4-4FFE-AD25-E01EF61F8E30}" type="presParOf" srcId="{142BD309-F588-4258-BBF2-CD80BC62BC92}" destId="{D7B2A6C4-740F-47DD-9E2A-3629B7FC76B9}" srcOrd="2" destOrd="0" presId="urn:microsoft.com/office/officeart/2005/8/layout/pyramid2"/>
    <dgm:cxn modelId="{A6B0E531-B500-409D-95CA-5BA862735A4E}" type="presParOf" srcId="{142BD309-F588-4258-BBF2-CD80BC62BC92}" destId="{A59FAEB5-1B6F-4F0E-B93A-D96FE9FFC1B8}" srcOrd="3" destOrd="0" presId="urn:microsoft.com/office/officeart/2005/8/layout/pyramid2"/>
    <dgm:cxn modelId="{DD321993-473F-4173-9D5A-E48812B88D9D}" type="presParOf" srcId="{142BD309-F588-4258-BBF2-CD80BC62BC92}" destId="{36A77FFB-7122-4A6E-B78E-089E55D9A4BA}" srcOrd="4" destOrd="0" presId="urn:microsoft.com/office/officeart/2005/8/layout/pyramid2"/>
    <dgm:cxn modelId="{7FF0C2FC-8DBB-4A5A-8BE1-E59A0362C1E7}" type="presParOf" srcId="{142BD309-F588-4258-BBF2-CD80BC62BC92}" destId="{EF464BD9-C76F-4442-81D9-ED9948FF267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FB3D0-7BB9-45E6-8538-DA63C3BB5FC4}">
      <dsp:nvSpPr>
        <dsp:cNvPr id="0" name=""/>
        <dsp:cNvSpPr/>
      </dsp:nvSpPr>
      <dsp:spPr>
        <a:xfrm>
          <a:off x="0" y="0"/>
          <a:ext cx="3390240" cy="4572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D7E43A-0278-4884-AF4D-0BCC62E3C8D2}">
      <dsp:nvSpPr>
        <dsp:cNvPr id="0" name=""/>
        <dsp:cNvSpPr/>
      </dsp:nvSpPr>
      <dsp:spPr>
        <a:xfrm>
          <a:off x="1695120" y="459655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Аналіз документів  (кількісні показники) </a:t>
          </a:r>
          <a:endParaRPr lang="ru-RU" sz="1500" kern="1200" dirty="0"/>
        </a:p>
      </dsp:txBody>
      <dsp:txXfrm>
        <a:off x="1695120" y="459655"/>
        <a:ext cx="2203656" cy="1082278"/>
      </dsp:txXfrm>
    </dsp:sp>
    <dsp:sp modelId="{D7B2A6C4-740F-47DD-9E2A-3629B7FC76B9}">
      <dsp:nvSpPr>
        <dsp:cNvPr id="0" name=""/>
        <dsp:cNvSpPr/>
      </dsp:nvSpPr>
      <dsp:spPr>
        <a:xfrm>
          <a:off x="1695120" y="1677218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- аналіз статистичної та вторинної соціологічної інформації</a:t>
          </a:r>
          <a:endParaRPr lang="ru-RU" sz="1500" kern="1200" dirty="0"/>
        </a:p>
      </dsp:txBody>
      <dsp:txXfrm>
        <a:off x="1695120" y="1677218"/>
        <a:ext cx="2203656" cy="1082278"/>
      </dsp:txXfrm>
    </dsp:sp>
    <dsp:sp modelId="{36A77FFB-7122-4A6E-B78E-089E55D9A4BA}">
      <dsp:nvSpPr>
        <dsp:cNvPr id="0" name=""/>
        <dsp:cNvSpPr/>
      </dsp:nvSpPr>
      <dsp:spPr>
        <a:xfrm>
          <a:off x="1695120" y="2894781"/>
          <a:ext cx="2203656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- контент-аналіз повідомлень у ЗМК</a:t>
          </a:r>
          <a:endParaRPr lang="ru-RU" sz="1500" kern="1200" dirty="0"/>
        </a:p>
      </dsp:txBody>
      <dsp:txXfrm>
        <a:off x="1695120" y="2894781"/>
        <a:ext cx="2203656" cy="10822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FB3D0-7BB9-45E6-8538-DA63C3BB5FC4}">
      <dsp:nvSpPr>
        <dsp:cNvPr id="0" name=""/>
        <dsp:cNvSpPr/>
      </dsp:nvSpPr>
      <dsp:spPr>
        <a:xfrm>
          <a:off x="0" y="0"/>
          <a:ext cx="3506476" cy="453797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D7E43A-0278-4884-AF4D-0BCC62E3C8D2}">
      <dsp:nvSpPr>
        <dsp:cNvPr id="0" name=""/>
        <dsp:cNvSpPr/>
      </dsp:nvSpPr>
      <dsp:spPr>
        <a:xfrm>
          <a:off x="1753238" y="456234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Аналіз документів  (якісні показники) </a:t>
          </a:r>
          <a:endParaRPr lang="ru-RU" sz="1800" kern="1200" dirty="0"/>
        </a:p>
      </dsp:txBody>
      <dsp:txXfrm>
        <a:off x="1753238" y="456234"/>
        <a:ext cx="2279209" cy="1074224"/>
      </dsp:txXfrm>
    </dsp:sp>
    <dsp:sp modelId="{D7B2A6C4-740F-47DD-9E2A-3629B7FC76B9}">
      <dsp:nvSpPr>
        <dsp:cNvPr id="0" name=""/>
        <dsp:cNvSpPr/>
      </dsp:nvSpPr>
      <dsp:spPr>
        <a:xfrm>
          <a:off x="1753238" y="1664736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аналіз унікальних документальних джерел</a:t>
          </a:r>
          <a:endParaRPr lang="ru-RU" sz="1800" kern="1200" dirty="0"/>
        </a:p>
      </dsp:txBody>
      <dsp:txXfrm>
        <a:off x="1753238" y="1664736"/>
        <a:ext cx="2279209" cy="1074224"/>
      </dsp:txXfrm>
    </dsp:sp>
    <dsp:sp modelId="{36A77FFB-7122-4A6E-B78E-089E55D9A4BA}">
      <dsp:nvSpPr>
        <dsp:cNvPr id="0" name=""/>
        <dsp:cNvSpPr/>
      </dsp:nvSpPr>
      <dsp:spPr>
        <a:xfrm>
          <a:off x="1753238" y="2873239"/>
          <a:ext cx="2279209" cy="10742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візуальна соціологія </a:t>
          </a:r>
          <a:endParaRPr lang="ru-RU" sz="1800" kern="1200" dirty="0"/>
        </a:p>
      </dsp:txBody>
      <dsp:txXfrm>
        <a:off x="1753238" y="2873239"/>
        <a:ext cx="2279209" cy="1074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latin typeface="Arial Black" pitchFamily="34" charset="0"/>
              </a:rPr>
              <a:t>Методи збору соціологічної інформації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</a:t>
            </a:r>
            <a:r>
              <a:rPr lang="uk-UA" sz="3200" dirty="0" smtClean="0">
                <a:latin typeface="Arial Black" pitchFamily="34" charset="0"/>
              </a:rPr>
              <a:t>дослідження (класичні)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>
                <a:latin typeface="Arial Black" pitchFamily="34" charset="0"/>
              </a:rPr>
              <a:t>Опитування </a:t>
            </a:r>
          </a:p>
          <a:p>
            <a:r>
              <a:rPr lang="uk-UA" dirty="0" smtClean="0">
                <a:latin typeface="Arial Black" pitchFamily="34" charset="0"/>
              </a:rPr>
              <a:t>Анкетування </a:t>
            </a:r>
            <a:endParaRPr lang="en-US" dirty="0" smtClean="0">
              <a:latin typeface="Arial Black" pitchFamily="34" charset="0"/>
            </a:endParaRPr>
          </a:p>
          <a:p>
            <a:r>
              <a:rPr lang="uk-UA" dirty="0" err="1" smtClean="0">
                <a:latin typeface="Arial Black" pitchFamily="34" charset="0"/>
              </a:rPr>
              <a:t>Інтерв</a:t>
            </a:r>
            <a:r>
              <a:rPr lang="en-US" dirty="0" smtClean="0">
                <a:latin typeface="Arial Black" pitchFamily="34" charset="0"/>
              </a:rPr>
              <a:t>’</a:t>
            </a:r>
            <a:r>
              <a:rPr lang="uk-UA" dirty="0" smtClean="0">
                <a:latin typeface="Arial Black" pitchFamily="34" charset="0"/>
              </a:rPr>
              <a:t>ю (</a:t>
            </a:r>
            <a:r>
              <a:rPr lang="uk-UA" dirty="0" err="1" smtClean="0">
                <a:latin typeface="Arial Black" pitchFamily="34" charset="0"/>
              </a:rPr>
              <a:t>наративні</a:t>
            </a:r>
            <a:r>
              <a:rPr lang="uk-UA" dirty="0" smtClean="0">
                <a:latin typeface="Arial Black" pitchFamily="34" charset="0"/>
              </a:rPr>
              <a:t>, глибинні, </a:t>
            </a:r>
            <a:r>
              <a:rPr lang="uk-UA" dirty="0" err="1" smtClean="0">
                <a:latin typeface="Arial Black" pitchFamily="34" charset="0"/>
              </a:rPr>
              <a:t>напівформалізовані</a:t>
            </a:r>
            <a:r>
              <a:rPr lang="uk-UA" dirty="0" smtClean="0">
                <a:latin typeface="Arial Black" pitchFamily="34" charset="0"/>
              </a:rPr>
              <a:t>, </a:t>
            </a:r>
            <a:r>
              <a:rPr lang="uk-UA" dirty="0" err="1" smtClean="0">
                <a:latin typeface="Arial Black" pitchFamily="34" charset="0"/>
              </a:rPr>
              <a:t>фокусовані</a:t>
            </a:r>
            <a:r>
              <a:rPr lang="uk-UA" dirty="0" smtClean="0">
                <a:latin typeface="Arial Black" pitchFamily="34" charset="0"/>
              </a:rPr>
              <a:t>)</a:t>
            </a:r>
          </a:p>
          <a:p>
            <a:endParaRPr lang="uk-UA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Масові та експертні опитування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</a:t>
            </a:r>
            <a:r>
              <a:rPr lang="uk-UA" sz="3200" dirty="0" smtClean="0">
                <a:latin typeface="Arial Black" pitchFamily="34" charset="0"/>
              </a:rPr>
              <a:t>дослідження: спостереження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>
                <a:latin typeface="Arial Black" pitchFamily="34" charset="0"/>
              </a:rPr>
              <a:t>Спостереження</a:t>
            </a:r>
          </a:p>
          <a:p>
            <a:r>
              <a:rPr lang="uk-UA" dirty="0" smtClean="0">
                <a:latin typeface="Arial Black" pitchFamily="34" charset="0"/>
              </a:rPr>
              <a:t>Спостереження включене та невключене, відкрите та інкогніто, лабораторне та польове. Самоспостереження (інтроспекція). Стандартизоване та не стандартизоване спостереження.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</a:t>
            </a:r>
            <a:r>
              <a:rPr lang="uk-UA" sz="3200" dirty="0" smtClean="0">
                <a:latin typeface="Arial Black" pitchFamily="34" charset="0"/>
              </a:rPr>
              <a:t>дослідження: експеримент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>
                <a:latin typeface="Arial Black" pitchFamily="34" charset="0"/>
              </a:rPr>
              <a:t>Експеримент</a:t>
            </a:r>
          </a:p>
          <a:p>
            <a:r>
              <a:rPr lang="ru-RU" b="1" dirty="0" err="1" smtClean="0">
                <a:latin typeface="Arial Black" pitchFamily="34" charset="0"/>
              </a:rPr>
              <a:t>Натурний</a:t>
            </a:r>
            <a:r>
              <a:rPr lang="ru-RU" b="1" dirty="0" smtClean="0">
                <a:latin typeface="Arial Black" pitchFamily="34" charset="0"/>
              </a:rPr>
              <a:t> та </a:t>
            </a:r>
            <a:r>
              <a:rPr lang="ru-RU" b="1" dirty="0" err="1" smtClean="0">
                <a:latin typeface="Arial Black" pitchFamily="34" charset="0"/>
              </a:rPr>
              <a:t>уявний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</a:t>
            </a:r>
            <a:r>
              <a:rPr lang="ru-RU" b="1" dirty="0" smtClean="0">
                <a:latin typeface="Arial Black" pitchFamily="34" charset="0"/>
              </a:rPr>
              <a:t>. </a:t>
            </a:r>
            <a:r>
              <a:rPr lang="ru-RU" b="1" dirty="0" err="1" smtClean="0">
                <a:latin typeface="Arial Black" pitchFamily="34" charset="0"/>
              </a:rPr>
              <a:t>Контрольований</a:t>
            </a:r>
            <a:r>
              <a:rPr lang="ru-RU" b="1" dirty="0" smtClean="0">
                <a:latin typeface="Arial Black" pitchFamily="34" charset="0"/>
              </a:rPr>
              <a:t> та не </a:t>
            </a:r>
            <a:r>
              <a:rPr lang="ru-RU" b="1" dirty="0" err="1" smtClean="0">
                <a:latin typeface="Arial Black" pitchFamily="34" charset="0"/>
              </a:rPr>
              <a:t>контрольований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</a:t>
            </a:r>
            <a:r>
              <a:rPr lang="ru-RU" b="1" dirty="0" smtClean="0">
                <a:latin typeface="Arial Black" pitchFamily="34" charset="0"/>
              </a:rPr>
              <a:t>. </a:t>
            </a:r>
            <a:r>
              <a:rPr lang="ru-RU" b="1" dirty="0" err="1" smtClean="0">
                <a:latin typeface="Arial Black" pitchFamily="34" charset="0"/>
              </a:rPr>
              <a:t>Етичні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норми</a:t>
            </a:r>
            <a:r>
              <a:rPr lang="ru-RU" b="1" dirty="0" smtClean="0">
                <a:latin typeface="Arial Black" pitchFamily="34" charset="0"/>
              </a:rPr>
              <a:t> при </a:t>
            </a:r>
            <a:r>
              <a:rPr lang="ru-RU" b="1" dirty="0" err="1" smtClean="0">
                <a:latin typeface="Arial Black" pitchFamily="34" charset="0"/>
              </a:rPr>
              <a:t>проведенні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соціального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експерименту</a:t>
            </a:r>
            <a:r>
              <a:rPr lang="ru-RU" b="1" dirty="0" smtClean="0">
                <a:latin typeface="Arial Black" pitchFamily="34" charset="0"/>
              </a:rPr>
              <a:t>.</a:t>
            </a:r>
            <a:endParaRPr lang="ru-RU" b="1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</a:t>
            </a:r>
            <a:r>
              <a:rPr lang="uk-UA" sz="3200" dirty="0" smtClean="0">
                <a:latin typeface="Arial Black" pitchFamily="34" charset="0"/>
              </a:rPr>
              <a:t>дослідження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Диференціація та інтеграція методів збору соціологічної інформації, міждисциплінарні методи (</a:t>
            </a:r>
            <a:r>
              <a:rPr lang="uk-UA" dirty="0" smtClean="0"/>
              <a:t>психологічні тести, соціометрія, етнографічні дослідження і т.д.)</a:t>
            </a:r>
          </a:p>
          <a:p>
            <a:r>
              <a:rPr lang="uk-UA" dirty="0" smtClean="0">
                <a:latin typeface="Arial Black" pitchFamily="34" charset="0"/>
              </a:rPr>
              <a:t>Критерії вибору методу дослідження.</a:t>
            </a:r>
            <a:endParaRPr lang="uk-UA" b="1" u="sng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itchFamily="34" charset="0"/>
                <a:cs typeface="Aharoni" pitchFamily="2" charset="-79"/>
              </a:rPr>
              <a:t>Сформувати вміння </a:t>
            </a:r>
            <a:r>
              <a:rPr lang="uk-UA" dirty="0" smtClean="0">
                <a:latin typeface="Arial Black" pitchFamily="34" charset="0"/>
                <a:cs typeface="Aharoni" pitchFamily="2" charset="-79"/>
              </a:rPr>
              <a:t>користуватись різними методами збору соціологічної інформації, в процесі проведення прикладних та емпіричних досліджень.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Що таке метод?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latin typeface="Arial Black" pitchFamily="34" charset="0"/>
              </a:rPr>
              <a:t>Слово «метод» походить від грецького - шлях до чогось. У соціології метод - це спосіб одержання найбільш правдоподібних соціологічних знань, сукупність використовуваних процедур, прийомів, операцій для емпіричного і теоретичного пізнання соціальної реальності. 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Як обрати метод?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itchFamily="34" charset="0"/>
              </a:rPr>
              <a:t>- жоден з методів не є універсальним, методи можуть бути адекватними чи неадекватними поставленим цілям і завданням;</a:t>
            </a:r>
            <a:endParaRPr lang="ru-RU" sz="2400" dirty="0" smtClean="0">
              <a:latin typeface="Arial Black" pitchFamily="34" charset="0"/>
            </a:endParaRPr>
          </a:p>
          <a:p>
            <a:r>
              <a:rPr lang="uk-UA" sz="2400" dirty="0" smtClean="0">
                <a:latin typeface="Arial Black" pitchFamily="34" charset="0"/>
              </a:rPr>
              <a:t>- оперативність і економічність дослідження не повинні досягатися за рахунок якості даних;</a:t>
            </a:r>
            <a:endParaRPr lang="ru-RU" sz="2400" dirty="0" smtClean="0">
              <a:latin typeface="Arial Black" pitchFamily="34" charset="0"/>
            </a:endParaRPr>
          </a:p>
          <a:p>
            <a:r>
              <a:rPr lang="uk-UA" sz="2400" dirty="0" smtClean="0">
                <a:latin typeface="Arial Black" pitchFamily="34" charset="0"/>
              </a:rPr>
              <a:t>- надійність методу забезпечується як обґрунтованістю його застосування, так і правильним використанням.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Як обрати метод?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400" dirty="0" smtClean="0">
                <a:latin typeface="Arial Black" pitchFamily="34" charset="0"/>
              </a:rPr>
              <a:t>У соціологічних дослідженнях можуть використовуватися дві стратегії, що відрізняються специфічними особливостями: кількісна та якісна. Питання про використання та можливості цих двох груп методів пов'язане з розумінням самого предмету соціології: або це наука, що спрямована на дослідження надіндивідуальних структур, що складають суспільство (об’єктивізм), або вона вивчає повсякденне життя людей та ті смисли, які люди надають своїм діям (суб’єктивізм). В першому випадку адекватним є використання кількісних методів збору інформації, в другому - якісних.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Як обрати метод?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itchFamily="34" charset="0"/>
              </a:rPr>
              <a:t>На </a:t>
            </a:r>
            <a:r>
              <a:rPr lang="uk-UA" sz="3200" dirty="0" smtClean="0">
                <a:latin typeface="Arial Black" pitchFamily="34" charset="0"/>
              </a:rPr>
              <a:t>практиці </a:t>
            </a:r>
            <a:r>
              <a:rPr lang="uk-UA" sz="3200" dirty="0" smtClean="0">
                <a:latin typeface="Arial Black" pitchFamily="34" charset="0"/>
              </a:rPr>
              <a:t>в </a:t>
            </a:r>
            <a:r>
              <a:rPr lang="uk-UA" sz="3200" dirty="0" smtClean="0">
                <a:latin typeface="Arial Black" pitchFamily="34" charset="0"/>
              </a:rPr>
              <a:t>межах одного дослідницького проекту дуже часто застосовують обидва класи методів збору, що взаємодоповнюють один одного.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З чого почати?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Будь-яке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соціологічне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починається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передбачає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ряду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процедур.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По-перше,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з'ясування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змісту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понять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емпіричних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індикаторів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реєструються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досліджувані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По-друге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взаємозв'язків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досліджуваними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явищами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0">
              <a:defRPr/>
            </a:pP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По-третє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алгоритмів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теоретичного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узагальнення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емпіричних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основі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вихідних</a:t>
            </a:r>
            <a:r>
              <a:rPr lang="ru-RU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понять.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З чого почати?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Одним </a:t>
            </a:r>
            <a:r>
              <a:rPr lang="uk-UA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з важливих завдань соціолога при програмуванні дослідження є визначення такого методу збору інформації, який би відповідав поставленим цілям і завданням дослідження та давав змогу зібрати необхідну емпіричну інформацію з найбільшою ефективністю.</a:t>
            </a:r>
            <a:endParaRPr lang="ru-RU" sz="24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Arial Black" pitchFamily="34" charset="0"/>
              </a:rPr>
              <a:t>Методи </a:t>
            </a:r>
            <a:r>
              <a:rPr lang="uk-UA" sz="3200" dirty="0" smtClean="0">
                <a:latin typeface="Arial Black" pitchFamily="34" charset="0"/>
              </a:rPr>
              <a:t>дослідження: аналіз документів</a:t>
            </a:r>
            <a:endParaRPr lang="ru-RU" sz="3200" dirty="0">
              <a:latin typeface="Arial Black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38987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860032" y="1916832"/>
          <a:ext cx="4032448" cy="453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484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Методи збору соціологічної інформації</vt:lpstr>
      <vt:lpstr>Мета дисципліни</vt:lpstr>
      <vt:lpstr>Що таке метод?</vt:lpstr>
      <vt:lpstr>Як обрати метод?</vt:lpstr>
      <vt:lpstr>Як обрати метод?</vt:lpstr>
      <vt:lpstr>Як обрати метод?</vt:lpstr>
      <vt:lpstr>З чого почати?</vt:lpstr>
      <vt:lpstr>З чого почати?</vt:lpstr>
      <vt:lpstr>Методи дослідження: аналіз документів</vt:lpstr>
      <vt:lpstr>Методи дослідження (класичні)</vt:lpstr>
      <vt:lpstr>Методи дослідження: спостереження</vt:lpstr>
      <vt:lpstr>Методи дослідження: експеримент</vt:lpstr>
      <vt:lpstr>Методи дослідження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16</cp:revision>
  <dcterms:created xsi:type="dcterms:W3CDTF">2016-01-21T19:55:15Z</dcterms:created>
  <dcterms:modified xsi:type="dcterms:W3CDTF">2020-09-02T19:12:50Z</dcterms:modified>
</cp:coreProperties>
</file>