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 smtClean="0"/>
              <a:t>епітаксії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155" y="1123837"/>
            <a:ext cx="5505450" cy="43529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192766" y="1439269"/>
            <a:ext cx="25938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Схематичне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вертикального реактора для ГФЕ МОС. </a:t>
            </a:r>
            <a:endParaRPr lang="en-US" dirty="0" smtClean="0"/>
          </a:p>
          <a:p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err="1"/>
              <a:t>кварцовий</a:t>
            </a:r>
            <a:r>
              <a:rPr lang="ru-RU" dirty="0"/>
              <a:t> реактор, </a:t>
            </a:r>
            <a:endParaRPr lang="en-US" dirty="0" smtClean="0"/>
          </a:p>
          <a:p>
            <a:r>
              <a:rPr lang="ru-RU" dirty="0" smtClean="0"/>
              <a:t>2 </a:t>
            </a:r>
            <a:r>
              <a:rPr lang="ru-RU" dirty="0"/>
              <a:t>– </a:t>
            </a:r>
            <a:r>
              <a:rPr lang="ru-RU" dirty="0" err="1"/>
              <a:t>високо-частотний</a:t>
            </a:r>
            <a:r>
              <a:rPr lang="ru-RU" dirty="0"/>
              <a:t> </a:t>
            </a:r>
            <a:r>
              <a:rPr lang="ru-RU" dirty="0" err="1"/>
              <a:t>нагрівач</a:t>
            </a:r>
            <a:r>
              <a:rPr lang="ru-RU" dirty="0"/>
              <a:t>, </a:t>
            </a:r>
            <a:endParaRPr lang="en-US" dirty="0" smtClean="0"/>
          </a:p>
          <a:p>
            <a:r>
              <a:rPr lang="ru-RU" dirty="0" smtClean="0"/>
              <a:t>3 </a:t>
            </a:r>
            <a:r>
              <a:rPr lang="ru-RU" dirty="0"/>
              <a:t>– </a:t>
            </a:r>
            <a:r>
              <a:rPr lang="ru-RU" dirty="0" err="1"/>
              <a:t>підкладка</a:t>
            </a:r>
            <a:r>
              <a:rPr lang="ru-RU" dirty="0"/>
              <a:t>, </a:t>
            </a:r>
            <a:endParaRPr lang="en-US" dirty="0" smtClean="0"/>
          </a:p>
          <a:p>
            <a:r>
              <a:rPr lang="ru-RU" dirty="0" smtClean="0"/>
              <a:t>4 </a:t>
            </a:r>
            <a:r>
              <a:rPr lang="ru-RU" dirty="0"/>
              <a:t>– </a:t>
            </a:r>
            <a:r>
              <a:rPr lang="ru-RU" dirty="0" err="1"/>
              <a:t>графітовий</a:t>
            </a:r>
            <a:r>
              <a:rPr lang="ru-RU" dirty="0"/>
              <a:t> </a:t>
            </a:r>
            <a:r>
              <a:rPr lang="ru-RU" dirty="0" err="1"/>
              <a:t>тримач</a:t>
            </a:r>
            <a:r>
              <a:rPr lang="ru-RU" dirty="0"/>
              <a:t>, 5 –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металоорганічних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endParaRPr lang="en-US" dirty="0" smtClean="0"/>
          </a:p>
          <a:p>
            <a:r>
              <a:rPr lang="ru-RU" dirty="0" smtClean="0"/>
              <a:t>6 </a:t>
            </a:r>
            <a:r>
              <a:rPr lang="ru-RU" dirty="0"/>
              <a:t>– датчики потоку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7 </a:t>
            </a:r>
            <a:r>
              <a:rPr lang="ru-RU" dirty="0"/>
              <a:t>– </a:t>
            </a:r>
            <a:r>
              <a:rPr lang="ru-RU" dirty="0" err="1"/>
              <a:t>вентелі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95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 smtClean="0"/>
              <a:t>5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/>
              <a:t>РІДИННО- ТА ГАЗОФАЗНА ЕПІТАКСІЯ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Рідиннофазна</a:t>
            </a:r>
            <a:r>
              <a:rPr lang="ru-RU" dirty="0"/>
              <a:t> </a:t>
            </a:r>
            <a:r>
              <a:rPr lang="ru-RU" dirty="0" err="1"/>
              <a:t>епітаксія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/>
              <a:t>Газофазна</a:t>
            </a:r>
            <a:r>
              <a:rPr lang="ru-RU" dirty="0"/>
              <a:t> </a:t>
            </a:r>
            <a:r>
              <a:rPr lang="ru-RU" dirty="0" err="1" smtClean="0"/>
              <a:t>епітаксія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ru-RU" dirty="0" err="1"/>
              <a:t>рідиннофазної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6000" y="723543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рідиннофазної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епітаксії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(РФЕ) разом з методом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(ГФЕ) </a:t>
            </a:r>
            <a:r>
              <a:rPr lang="ru-RU" dirty="0" err="1"/>
              <a:t>знайшов</a:t>
            </a:r>
            <a:r>
              <a:rPr lang="ru-RU" dirty="0"/>
              <a:t> у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методом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отримано</a:t>
            </a:r>
            <a:r>
              <a:rPr lang="ru-RU" dirty="0"/>
              <a:t> ряд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могли бути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методом. У </a:t>
            </a:r>
            <a:r>
              <a:rPr lang="ru-RU" dirty="0" err="1"/>
              <a:t>зв’язку</a:t>
            </a:r>
            <a:r>
              <a:rPr lang="ru-RU" dirty="0"/>
              <a:t> з широким </a:t>
            </a:r>
            <a:r>
              <a:rPr lang="ru-RU" dirty="0" err="1"/>
              <a:t>застосуванням</a:t>
            </a:r>
            <a:r>
              <a:rPr lang="ru-RU" dirty="0"/>
              <a:t> молекулярно-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методу РФЕ почали </a:t>
            </a:r>
            <a:r>
              <a:rPr lang="ru-RU" dirty="0" err="1"/>
              <a:t>приділяти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не </a:t>
            </a:r>
            <a:r>
              <a:rPr lang="ru-RU" dirty="0" err="1"/>
              <a:t>втратив</a:t>
            </a:r>
            <a:r>
              <a:rPr lang="ru-RU" dirty="0"/>
              <a:t> </a:t>
            </a:r>
            <a:r>
              <a:rPr lang="ru-RU" dirty="0" err="1"/>
              <a:t>актуальності</a:t>
            </a:r>
            <a:r>
              <a:rPr lang="ru-RU" dirty="0"/>
              <a:t> і в </a:t>
            </a:r>
            <a:r>
              <a:rPr lang="ru-RU" dirty="0" err="1"/>
              <a:t>сьогодення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у </a:t>
            </a:r>
            <a:r>
              <a:rPr lang="ru-RU" dirty="0" err="1"/>
              <a:t>вирішенні</a:t>
            </a:r>
            <a:r>
              <a:rPr lang="ru-RU" dirty="0"/>
              <a:t> проблем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квантоворозмірних</a:t>
            </a:r>
            <a:r>
              <a:rPr lang="ru-RU" dirty="0"/>
              <a:t> структур. До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методу </a:t>
            </a:r>
            <a:r>
              <a:rPr lang="ru-RU" dirty="0" err="1"/>
              <a:t>рідиннофазної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конкуруючим</a:t>
            </a:r>
            <a:r>
              <a:rPr lang="ru-RU" dirty="0"/>
              <a:t> методом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: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простоту </a:t>
            </a:r>
            <a:r>
              <a:rPr lang="ru-RU" dirty="0" err="1"/>
              <a:t>апаратурного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високу</a:t>
            </a:r>
            <a:r>
              <a:rPr lang="ru-RU" dirty="0"/>
              <a:t>, </a:t>
            </a:r>
            <a:r>
              <a:rPr lang="ru-RU" dirty="0" err="1"/>
              <a:t>обумовлену</a:t>
            </a:r>
            <a:r>
              <a:rPr lang="ru-RU" dirty="0"/>
              <a:t> великими </a:t>
            </a:r>
            <a:r>
              <a:rPr lang="ru-RU" dirty="0" err="1"/>
              <a:t>швидкостями</a:t>
            </a:r>
            <a:r>
              <a:rPr lang="ru-RU" dirty="0"/>
              <a:t> </a:t>
            </a:r>
            <a:r>
              <a:rPr lang="ru-RU" dirty="0" err="1"/>
              <a:t>кристалізації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/>
              <a:t>регулювання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межах </a:t>
            </a:r>
            <a:r>
              <a:rPr lang="ru-RU" dirty="0" err="1"/>
              <a:t>відхилення</a:t>
            </a:r>
            <a:r>
              <a:rPr lang="ru-RU" dirty="0"/>
              <a:t> складу </a:t>
            </a:r>
            <a:r>
              <a:rPr lang="ru-RU" dirty="0" err="1"/>
              <a:t>епітаксійної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від </a:t>
            </a:r>
            <a:r>
              <a:rPr lang="ru-RU" dirty="0" err="1"/>
              <a:t>стехіометричного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622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ru-RU" dirty="0" err="1"/>
              <a:t>рідиннофазної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56432" y="371315"/>
            <a:ext cx="8311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Суть методу </a:t>
            </a:r>
            <a:r>
              <a:rPr lang="ru-RU" dirty="0" err="1"/>
              <a:t>рідиннофазної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приведенні</a:t>
            </a:r>
            <a:r>
              <a:rPr lang="ru-RU" dirty="0"/>
              <a:t> в контакт </a:t>
            </a:r>
            <a:r>
              <a:rPr lang="ru-RU" dirty="0" err="1"/>
              <a:t>підкладки</a:t>
            </a:r>
            <a:r>
              <a:rPr lang="ru-RU" dirty="0"/>
              <a:t> з </a:t>
            </a:r>
            <a:r>
              <a:rPr lang="ru-RU" dirty="0" err="1"/>
              <a:t>пересиченим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 напівпровідника в легкоплавкому </a:t>
            </a:r>
            <a:r>
              <a:rPr lang="ru-RU" dirty="0" err="1"/>
              <a:t>матеріалі</a:t>
            </a:r>
            <a:r>
              <a:rPr lang="ru-RU" dirty="0"/>
              <a:t> – </a:t>
            </a:r>
            <a:r>
              <a:rPr lang="ru-RU" dirty="0" err="1"/>
              <a:t>розчиннику</a:t>
            </a:r>
            <a:r>
              <a:rPr lang="ru-RU" dirty="0"/>
              <a:t>. На </a:t>
            </a:r>
            <a:r>
              <a:rPr lang="ru-RU" dirty="0" err="1"/>
              <a:t>якість</a:t>
            </a:r>
            <a:r>
              <a:rPr lang="ru-RU" dirty="0"/>
              <a:t> і </a:t>
            </a:r>
            <a:r>
              <a:rPr lang="ru-RU" dirty="0" err="1"/>
              <a:t>електрофізичні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епітаксійних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вирощуються</a:t>
            </a:r>
            <a:r>
              <a:rPr lang="ru-RU" dirty="0"/>
              <a:t> з </a:t>
            </a:r>
            <a:r>
              <a:rPr lang="ru-RU" dirty="0" err="1"/>
              <a:t>рідкої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, </a:t>
            </a:r>
            <a:r>
              <a:rPr lang="ru-RU" dirty="0" err="1"/>
              <a:t>впливають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розчину-розплаву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початкова </a:t>
            </a:r>
            <a:r>
              <a:rPr lang="ru-RU" dirty="0" err="1"/>
              <a:t>рівноважна</a:t>
            </a:r>
            <a:r>
              <a:rPr lang="ru-RU" dirty="0"/>
              <a:t> температура </a:t>
            </a:r>
            <a:r>
              <a:rPr lang="ru-RU" dirty="0" err="1"/>
              <a:t>розчину-розплаву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/>
              <a:t>ваги </a:t>
            </a:r>
            <a:r>
              <a:rPr lang="ru-RU" dirty="0" err="1"/>
              <a:t>розчинника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рівноважне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/>
              <a:t>об’єму</a:t>
            </a:r>
            <a:r>
              <a:rPr lang="ru-RU" dirty="0"/>
              <a:t> </a:t>
            </a:r>
            <a:r>
              <a:rPr lang="ru-RU" dirty="0" err="1"/>
              <a:t>розплаву</a:t>
            </a:r>
            <a:r>
              <a:rPr lang="ru-RU" dirty="0"/>
              <a:t> і </a:t>
            </a:r>
            <a:r>
              <a:rPr lang="ru-RU" dirty="0" err="1"/>
              <a:t>контактуючої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з </a:t>
            </a:r>
            <a:r>
              <a:rPr lang="ru-RU" dirty="0" err="1"/>
              <a:t>розплавом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фізико-хімічна</a:t>
            </a:r>
            <a:r>
              <a:rPr lang="ru-RU" dirty="0" smtClean="0"/>
              <a:t> </a:t>
            </a:r>
            <a:r>
              <a:rPr lang="ru-RU" dirty="0"/>
              <a:t>природа </a:t>
            </a:r>
            <a:r>
              <a:rPr lang="ru-RU" dirty="0" err="1"/>
              <a:t>розчинника</a:t>
            </a:r>
            <a:r>
              <a:rPr lang="ru-RU" dirty="0"/>
              <a:t> і </a:t>
            </a:r>
            <a:r>
              <a:rPr lang="ru-RU" dirty="0" err="1"/>
              <a:t>розчиненої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металографічний</a:t>
            </a:r>
            <a:r>
              <a:rPr lang="ru-RU" dirty="0" smtClean="0"/>
              <a:t> </a:t>
            </a:r>
            <a:r>
              <a:rPr lang="ru-RU" dirty="0"/>
              <a:t>стан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чистота </a:t>
            </a:r>
            <a:r>
              <a:rPr lang="ru-RU" dirty="0" err="1"/>
              <a:t>речовин</a:t>
            </a:r>
            <a:r>
              <a:rPr lang="ru-RU" dirty="0"/>
              <a:t> і </a:t>
            </a:r>
            <a:r>
              <a:rPr lang="ru-RU" dirty="0" err="1"/>
              <a:t>конструкційних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291" y="3867912"/>
            <a:ext cx="4399521" cy="288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8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7098688" cy="54681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29682" y="190238"/>
            <a:ext cx="4934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Зміни</a:t>
            </a:r>
            <a:r>
              <a:rPr lang="ru-RU" dirty="0"/>
              <a:t> з часом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51607" y="685800"/>
            <a:ext cx="360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вирощуванні</a:t>
            </a:r>
            <a:r>
              <a:rPr lang="ru-RU" dirty="0"/>
              <a:t> </a:t>
            </a:r>
            <a:r>
              <a:rPr lang="ru-RU" dirty="0" err="1"/>
              <a:t>епітаксійних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в </a:t>
            </a:r>
            <a:r>
              <a:rPr lang="ru-RU" dirty="0" err="1"/>
              <a:t>приграничний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градієнт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компонент,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росту </a:t>
            </a:r>
            <a:r>
              <a:rPr lang="ru-RU" dirty="0" err="1"/>
              <a:t>плівки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-за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ru-RU" dirty="0" err="1"/>
              <a:t>розчину-розплаву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приграничній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51607" y="3419856"/>
            <a:ext cx="4050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швидкостях</a:t>
            </a:r>
            <a:r>
              <a:rPr lang="ru-RU" dirty="0"/>
              <a:t> росту (</a:t>
            </a:r>
            <a:r>
              <a:rPr lang="ru-RU" dirty="0" err="1"/>
              <a:t>менших</a:t>
            </a:r>
            <a:r>
              <a:rPr lang="ru-RU" dirty="0"/>
              <a:t>, ніж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компоненту,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кристалізується</a:t>
            </a:r>
            <a:r>
              <a:rPr lang="ru-RU" dirty="0"/>
              <a:t>, від </a:t>
            </a:r>
            <a:r>
              <a:rPr lang="ru-RU" dirty="0" err="1"/>
              <a:t>верхньої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расплаву до фронту </a:t>
            </a:r>
            <a:r>
              <a:rPr lang="ru-RU" dirty="0" err="1"/>
              <a:t>кристалізації</a:t>
            </a:r>
            <a:r>
              <a:rPr lang="ru-RU" dirty="0"/>
              <a:t>) </a:t>
            </a:r>
            <a:r>
              <a:rPr lang="ru-RU" dirty="0" err="1"/>
              <a:t>концентрація</a:t>
            </a:r>
            <a:r>
              <a:rPr lang="ru-RU" dirty="0"/>
              <a:t> компонента,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кристалізується</a:t>
            </a:r>
            <a:r>
              <a:rPr lang="ru-RU" dirty="0"/>
              <a:t> по </a:t>
            </a:r>
            <a:r>
              <a:rPr lang="ru-RU" dirty="0" err="1"/>
              <a:t>товщині</a:t>
            </a:r>
            <a:r>
              <a:rPr lang="ru-RU" dirty="0"/>
              <a:t> </a:t>
            </a:r>
            <a:r>
              <a:rPr lang="ru-RU" dirty="0" err="1"/>
              <a:t>рідкої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буде практично </a:t>
            </a:r>
            <a:r>
              <a:rPr lang="ru-RU" dirty="0" err="1"/>
              <a:t>однорідною</a:t>
            </a:r>
            <a:r>
              <a:rPr lang="ru-RU" dirty="0"/>
              <a:t> (рис</a:t>
            </a:r>
            <a:r>
              <a:rPr lang="ru-RU" dirty="0" smtClean="0"/>
              <a:t>. б).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71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Газофазна</a:t>
            </a:r>
            <a:r>
              <a:rPr lang="ru-RU" dirty="0" smtClean="0"/>
              <a:t> </a:t>
            </a:r>
            <a:r>
              <a:rPr lang="ru-RU" dirty="0" err="1" smtClean="0"/>
              <a:t>епітаксія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000" dirty="0"/>
              <a:t>В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газофазної</a:t>
            </a:r>
            <a:r>
              <a:rPr lang="ru-RU" sz="2000" dirty="0"/>
              <a:t> </a:t>
            </a:r>
            <a:r>
              <a:rPr lang="ru-RU" sz="2000" dirty="0" err="1"/>
              <a:t>епітаксії</a:t>
            </a:r>
            <a:r>
              <a:rPr lang="ru-RU" sz="2000" dirty="0"/>
              <a:t> лежать </a:t>
            </a:r>
            <a:r>
              <a:rPr lang="ru-RU" sz="2000" dirty="0" err="1"/>
              <a:t>процеси</a:t>
            </a:r>
            <a:r>
              <a:rPr lang="ru-RU" sz="2000" dirty="0"/>
              <a:t> переносу </a:t>
            </a:r>
            <a:r>
              <a:rPr lang="ru-RU" sz="2000" dirty="0" err="1"/>
              <a:t>осаджуваних</a:t>
            </a:r>
            <a:r>
              <a:rPr lang="ru-RU" sz="2000" dirty="0"/>
              <a:t> </a:t>
            </a:r>
            <a:r>
              <a:rPr lang="ru-RU" sz="2000" dirty="0" err="1"/>
              <a:t>матеріалів</a:t>
            </a:r>
            <a:r>
              <a:rPr lang="ru-RU" sz="2000" dirty="0"/>
              <a:t> у </a:t>
            </a:r>
            <a:r>
              <a:rPr lang="ru-RU" sz="2000" dirty="0" err="1"/>
              <a:t>вигляді</a:t>
            </a:r>
            <a:r>
              <a:rPr lang="ru-RU" sz="2000" dirty="0"/>
              <a:t> </a:t>
            </a:r>
            <a:r>
              <a:rPr lang="ru-RU" sz="2000" dirty="0" err="1"/>
              <a:t>летючих</a:t>
            </a:r>
            <a:r>
              <a:rPr lang="ru-RU" sz="2000" dirty="0"/>
              <a:t> </a:t>
            </a:r>
            <a:r>
              <a:rPr lang="ru-RU" sz="2000" dirty="0" err="1"/>
              <a:t>сполук</a:t>
            </a:r>
            <a:r>
              <a:rPr lang="ru-RU" sz="2000" dirty="0"/>
              <a:t> до </a:t>
            </a:r>
            <a:r>
              <a:rPr lang="ru-RU" sz="2000" dirty="0" err="1"/>
              <a:t>поверхні</a:t>
            </a:r>
            <a:r>
              <a:rPr lang="ru-RU" sz="2000" dirty="0"/>
              <a:t> </a:t>
            </a:r>
            <a:r>
              <a:rPr lang="ru-RU" sz="2000" dirty="0" err="1"/>
              <a:t>підкладки</a:t>
            </a:r>
            <a:r>
              <a:rPr lang="ru-RU" sz="2000" dirty="0"/>
              <a:t>, на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розклад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сполук</a:t>
            </a:r>
            <a:r>
              <a:rPr lang="ru-RU" sz="2000" dirty="0"/>
              <a:t> з </a:t>
            </a:r>
            <a:r>
              <a:rPr lang="ru-RU" sz="2000" dirty="0" err="1"/>
              <a:t>виділенням</a:t>
            </a:r>
            <a:r>
              <a:rPr lang="ru-RU" sz="2000" dirty="0"/>
              <a:t> </a:t>
            </a:r>
            <a:r>
              <a:rPr lang="ru-RU" sz="2000" dirty="0" err="1"/>
              <a:t>необхідного</a:t>
            </a:r>
            <a:r>
              <a:rPr lang="ru-RU" sz="2000" dirty="0"/>
              <a:t> продукту.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8728" y="228600"/>
            <a:ext cx="8266176" cy="6830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неперервна</a:t>
            </a:r>
            <a:r>
              <a:rPr lang="ru-RU" dirty="0" smtClean="0"/>
              <a:t> </a:t>
            </a:r>
            <a:r>
              <a:rPr lang="ru-RU" dirty="0"/>
              <a:t>подача </a:t>
            </a:r>
            <a:r>
              <a:rPr lang="ru-RU" dirty="0" err="1"/>
              <a:t>реагентів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uk-UA" dirty="0"/>
              <a:t>-</a:t>
            </a:r>
            <a:r>
              <a:rPr lang="en-US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температур </a:t>
            </a:r>
            <a:r>
              <a:rPr lang="ru-RU" dirty="0" err="1"/>
              <a:t>вирощування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простота </a:t>
            </a:r>
            <a:r>
              <a:rPr lang="ru-RU" dirty="0"/>
              <a:t>контролю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 (і, </a:t>
            </a:r>
            <a:r>
              <a:rPr lang="ru-RU" dirty="0" err="1"/>
              <a:t>тим</a:t>
            </a:r>
            <a:r>
              <a:rPr lang="ru-RU" dirty="0"/>
              <a:t> самим, </a:t>
            </a:r>
            <a:r>
              <a:rPr lang="ru-RU" dirty="0" err="1"/>
              <a:t>швидкості</a:t>
            </a:r>
            <a:r>
              <a:rPr lang="ru-RU" dirty="0"/>
              <a:t> росту) в широкому </a:t>
            </a:r>
            <a:r>
              <a:rPr lang="ru-RU" dirty="0" err="1"/>
              <a:t>діапазоні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квантово-</a:t>
            </a:r>
            <a:r>
              <a:rPr lang="ru-RU" dirty="0" err="1"/>
              <a:t>розмірних</a:t>
            </a:r>
            <a:r>
              <a:rPr lang="ru-RU" dirty="0"/>
              <a:t> структур.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Комбінація</a:t>
            </a:r>
            <a:r>
              <a:rPr lang="ru-RU" dirty="0" smtClean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/>
              <a:t>привела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газофазна</a:t>
            </a:r>
            <a:r>
              <a:rPr lang="ru-RU" dirty="0"/>
              <a:t> </a:t>
            </a:r>
            <a:r>
              <a:rPr lang="ru-RU" dirty="0" err="1"/>
              <a:t>епітаксія</a:t>
            </a:r>
            <a:r>
              <a:rPr lang="ru-RU" dirty="0"/>
              <a:t>, на </a:t>
            </a:r>
            <a:r>
              <a:rPr lang="ru-RU" dirty="0" err="1"/>
              <a:t>сьогоднішній</a:t>
            </a:r>
            <a:r>
              <a:rPr lang="ru-RU" dirty="0"/>
              <a:t> день,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поширеною</a:t>
            </a:r>
            <a:r>
              <a:rPr lang="ru-RU" dirty="0"/>
              <a:t> </a:t>
            </a:r>
            <a:r>
              <a:rPr lang="ru-RU" dirty="0" err="1"/>
              <a:t>епітаксіальною</a:t>
            </a:r>
            <a:r>
              <a:rPr lang="ru-RU" dirty="0"/>
              <a:t> </a:t>
            </a:r>
            <a:r>
              <a:rPr lang="ru-RU" dirty="0" err="1"/>
              <a:t>технологією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Недоліки</a:t>
            </a:r>
            <a:r>
              <a:rPr lang="ru-RU" dirty="0" smtClean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err="1" smtClean="0"/>
              <a:t>трудності</a:t>
            </a:r>
            <a:r>
              <a:rPr lang="ru-RU" dirty="0" smtClean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різких</a:t>
            </a:r>
            <a:r>
              <a:rPr lang="ru-RU" dirty="0"/>
              <a:t> </a:t>
            </a:r>
            <a:r>
              <a:rPr lang="ru-RU" dirty="0" err="1"/>
              <a:t>профілів</a:t>
            </a:r>
            <a:r>
              <a:rPr lang="ru-RU" dirty="0"/>
              <a:t> </a:t>
            </a:r>
            <a:r>
              <a:rPr lang="ru-RU" dirty="0" err="1"/>
              <a:t>легування</a:t>
            </a:r>
            <a:r>
              <a:rPr lang="ru-RU" dirty="0"/>
              <a:t> і,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складу в </a:t>
            </a:r>
            <a:r>
              <a:rPr lang="ru-RU" dirty="0" err="1"/>
              <a:t>приладових</a:t>
            </a:r>
            <a:r>
              <a:rPr lang="ru-RU" dirty="0"/>
              <a:t> структурах;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 err="1"/>
              <a:t>складні</a:t>
            </a:r>
            <a:r>
              <a:rPr lang="ru-RU" dirty="0"/>
              <a:t> і </a:t>
            </a:r>
            <a:r>
              <a:rPr lang="ru-RU" dirty="0" err="1"/>
              <a:t>дорогі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і </a:t>
            </a:r>
            <a:r>
              <a:rPr lang="ru-RU" dirty="0" err="1"/>
              <a:t>утилізації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(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);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/>
              <a:t>трудно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різкі</a:t>
            </a:r>
            <a:r>
              <a:rPr lang="ru-RU" dirty="0"/>
              <a:t> </a:t>
            </a:r>
            <a:r>
              <a:rPr lang="ru-RU" dirty="0" err="1"/>
              <a:t>профілі</a:t>
            </a:r>
            <a:r>
              <a:rPr lang="ru-RU" dirty="0"/>
              <a:t> </a:t>
            </a:r>
            <a:r>
              <a:rPr lang="ru-RU" dirty="0" err="1"/>
              <a:t>легування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для ряду </a:t>
            </a:r>
            <a:r>
              <a:rPr lang="ru-RU" dirty="0" err="1"/>
              <a:t>приладів</a:t>
            </a:r>
            <a:r>
              <a:rPr lang="ru-RU" dirty="0"/>
              <a:t> </a:t>
            </a:r>
            <a:r>
              <a:rPr lang="ru-RU" dirty="0" err="1"/>
              <a:t>мікроелектроніки</a:t>
            </a:r>
            <a:r>
              <a:rPr lang="ru-RU" dirty="0"/>
              <a:t> (транзисторах).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Можлива</a:t>
            </a:r>
            <a:r>
              <a:rPr lang="ru-RU" dirty="0" smtClean="0"/>
              <a:t> </a:t>
            </a:r>
            <a:r>
              <a:rPr lang="ru-RU" dirty="0" err="1"/>
              <a:t>класифікація</a:t>
            </a:r>
            <a:r>
              <a:rPr lang="ru-RU" dirty="0"/>
              <a:t> ГФЕ </a:t>
            </a:r>
            <a:r>
              <a:rPr lang="ru-RU" dirty="0" err="1"/>
              <a:t>технологій</a:t>
            </a:r>
            <a:r>
              <a:rPr lang="ru-RU" dirty="0"/>
              <a:t>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за </a:t>
            </a:r>
            <a:r>
              <a:rPr lang="ru-RU" dirty="0"/>
              <a:t>природою </a:t>
            </a:r>
            <a:r>
              <a:rPr lang="ru-RU" dirty="0" err="1"/>
              <a:t>процесу</a:t>
            </a:r>
            <a:r>
              <a:rPr lang="ru-RU" dirty="0"/>
              <a:t>: </a:t>
            </a:r>
            <a:r>
              <a:rPr lang="ru-RU" dirty="0" err="1"/>
              <a:t>фізична</a:t>
            </a:r>
            <a:r>
              <a:rPr lang="ru-RU" dirty="0"/>
              <a:t> ГФЕ або </a:t>
            </a:r>
            <a:r>
              <a:rPr lang="ru-RU" dirty="0" err="1"/>
              <a:t>хімічна</a:t>
            </a:r>
            <a:r>
              <a:rPr lang="ru-RU" dirty="0"/>
              <a:t> ГФЕ;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/>
              <a:t>по </a:t>
            </a:r>
            <a:r>
              <a:rPr lang="ru-RU" dirty="0" err="1"/>
              <a:t>замкнутості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: ГФЕ в </a:t>
            </a:r>
            <a:r>
              <a:rPr lang="ru-RU" dirty="0" err="1"/>
              <a:t>закритому</a:t>
            </a:r>
            <a:r>
              <a:rPr lang="ru-RU" dirty="0"/>
              <a:t> або проточному </a:t>
            </a:r>
            <a:r>
              <a:rPr lang="ru-RU" dirty="0" err="1"/>
              <a:t>реакторі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/>
              <a:t>по </a:t>
            </a:r>
            <a:r>
              <a:rPr lang="ru-RU" dirty="0" err="1"/>
              <a:t>оборотності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: </a:t>
            </a:r>
            <a:r>
              <a:rPr lang="ru-RU" dirty="0" err="1"/>
              <a:t>оборотний</a:t>
            </a:r>
            <a:r>
              <a:rPr lang="ru-RU" dirty="0"/>
              <a:t> або </a:t>
            </a:r>
            <a:r>
              <a:rPr lang="ru-RU" dirty="0" err="1" smtClean="0"/>
              <a:t>необоротний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за </a:t>
            </a:r>
            <a:r>
              <a:rPr lang="ru-RU" dirty="0"/>
              <a:t>типом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Розділення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критеріях</a:t>
            </a:r>
            <a:r>
              <a:rPr lang="ru-RU" dirty="0"/>
              <a:t> – вельми </a:t>
            </a:r>
            <a:r>
              <a:rPr lang="ru-RU" dirty="0" err="1"/>
              <a:t>умовні</a:t>
            </a:r>
            <a:r>
              <a:rPr lang="ru-RU" dirty="0"/>
              <a:t>;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прикордонних</a:t>
            </a:r>
            <a:r>
              <a:rPr lang="ru-RU" dirty="0"/>
              <a:t> і </a:t>
            </a:r>
            <a:r>
              <a:rPr lang="ru-RU" dirty="0" err="1"/>
              <a:t>змішаних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.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/>
              <a:t>епітаксії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9856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 smtClean="0"/>
              <a:t>епітаксії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51504" y="567589"/>
            <a:ext cx="7641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Сублімаційний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ріст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швидкостями</a:t>
            </a:r>
            <a:r>
              <a:rPr lang="ru-RU" dirty="0"/>
              <a:t> росту (до ~1 мм/годину), </a:t>
            </a:r>
            <a:r>
              <a:rPr lang="ru-RU" dirty="0" err="1"/>
              <a:t>застосовується</a:t>
            </a:r>
            <a:r>
              <a:rPr lang="ru-RU" dirty="0"/>
              <a:t>, в основному, для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об’ємних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</a:t>
            </a:r>
            <a:r>
              <a:rPr lang="ru-RU" dirty="0" err="1"/>
              <a:t>широкозонных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температуру </a:t>
            </a:r>
            <a:r>
              <a:rPr lang="ru-RU" dirty="0" err="1"/>
              <a:t>плавлення</a:t>
            </a:r>
            <a:r>
              <a:rPr lang="ru-RU" dirty="0"/>
              <a:t>, і для </a:t>
            </a:r>
            <a:r>
              <a:rPr lang="ru-RU" dirty="0" err="1"/>
              <a:t>епітаксії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з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швидкостями</a:t>
            </a:r>
            <a:r>
              <a:rPr lang="ru-RU" dirty="0"/>
              <a:t> росту.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504" y="2762440"/>
            <a:ext cx="3038475" cy="24669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961632" y="3040487"/>
            <a:ext cx="43312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Схема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SiC</a:t>
            </a:r>
            <a:r>
              <a:rPr lang="ru-RU" dirty="0"/>
              <a:t> методом </a:t>
            </a:r>
            <a:r>
              <a:rPr lang="ru-RU" dirty="0" err="1"/>
              <a:t>сублімаційного</a:t>
            </a:r>
            <a:r>
              <a:rPr lang="ru-RU" dirty="0"/>
              <a:t> росту. Температура </a:t>
            </a:r>
            <a:r>
              <a:rPr lang="ru-RU" dirty="0" err="1"/>
              <a:t>підкладки</a:t>
            </a:r>
            <a:r>
              <a:rPr lang="ru-RU" dirty="0"/>
              <a:t> – 2100– 2500°С. 1 – </a:t>
            </a:r>
            <a:r>
              <a:rPr lang="ru-RU" dirty="0" err="1"/>
              <a:t>підкладка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SiC</a:t>
            </a:r>
            <a:r>
              <a:rPr lang="ru-RU" dirty="0"/>
              <a:t>, 2 – </a:t>
            </a:r>
            <a:r>
              <a:rPr lang="ru-RU" dirty="0" err="1"/>
              <a:t>спіраль</a:t>
            </a:r>
            <a:r>
              <a:rPr lang="ru-RU" dirty="0"/>
              <a:t> </a:t>
            </a:r>
            <a:r>
              <a:rPr lang="ru-RU" dirty="0" err="1"/>
              <a:t>індуктора</a:t>
            </a:r>
            <a:r>
              <a:rPr lang="ru-RU" dirty="0"/>
              <a:t>, </a:t>
            </a:r>
            <a:r>
              <a:rPr lang="ru-RU" dirty="0" err="1"/>
              <a:t>закритий</a:t>
            </a:r>
            <a:r>
              <a:rPr lang="ru-RU" dirty="0"/>
              <a:t> </a:t>
            </a:r>
            <a:r>
              <a:rPr lang="ru-RU" dirty="0" err="1"/>
              <a:t>графітовий</a:t>
            </a:r>
            <a:r>
              <a:rPr lang="ru-RU" dirty="0"/>
              <a:t> тигель </a:t>
            </a:r>
          </a:p>
        </p:txBody>
      </p:sp>
    </p:spTree>
    <p:extLst>
      <p:ext uri="{BB962C8B-B14F-4D97-AF65-F5344CB8AC3E}">
        <p14:creationId xmlns:p14="http://schemas.microsoft.com/office/powerpoint/2010/main" val="196994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 smtClean="0"/>
              <a:t>епітаксії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33216" y="38517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Осадження</a:t>
            </a:r>
            <a:r>
              <a:rPr lang="ru-RU" dirty="0">
                <a:solidFill>
                  <a:srgbClr val="FF0000"/>
                </a:solidFill>
              </a:rPr>
              <a:t> з </a:t>
            </a:r>
            <a:r>
              <a:rPr lang="ru-RU" dirty="0" err="1">
                <a:solidFill>
                  <a:srgbClr val="FF0000"/>
                </a:solidFill>
              </a:rPr>
              <a:t>хімічно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реакційної</a:t>
            </a:r>
            <a:r>
              <a:rPr lang="ru-RU" dirty="0">
                <a:solidFill>
                  <a:srgbClr val="FF0000"/>
                </a:solidFill>
              </a:rPr>
              <a:t> пари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, </a:t>
            </a:r>
            <a:r>
              <a:rPr lang="ru-RU" dirty="0" err="1"/>
              <a:t>необоротних</a:t>
            </a:r>
            <a:r>
              <a:rPr lang="ru-RU" dirty="0"/>
              <a:t>, таких,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на </a:t>
            </a:r>
            <a:r>
              <a:rPr lang="ru-RU" dirty="0" err="1"/>
              <a:t>ростовій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реагенти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зазнавати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в </a:t>
            </a:r>
            <a:r>
              <a:rPr lang="ru-RU" dirty="0" err="1"/>
              <a:t>газовій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на шляху до </a:t>
            </a:r>
            <a:r>
              <a:rPr lang="ru-RU" dirty="0" err="1"/>
              <a:t>підкладки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216" y="2084451"/>
            <a:ext cx="5572125" cy="23050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3216" y="475554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Схема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осадженням</a:t>
            </a:r>
            <a:r>
              <a:rPr lang="ru-RU" dirty="0"/>
              <a:t> з </a:t>
            </a:r>
            <a:r>
              <a:rPr lang="ru-RU" dirty="0" err="1"/>
              <a:t>хімічно</a:t>
            </a:r>
            <a:r>
              <a:rPr lang="ru-RU" dirty="0"/>
              <a:t> </a:t>
            </a:r>
            <a:r>
              <a:rPr lang="ru-RU" dirty="0" err="1"/>
              <a:t>реакційної</a:t>
            </a:r>
            <a:r>
              <a:rPr lang="ru-RU" dirty="0"/>
              <a:t> пари: 1 – реактор (</a:t>
            </a:r>
            <a:r>
              <a:rPr lang="ru-RU" dirty="0" err="1"/>
              <a:t>кварцова</a:t>
            </a:r>
            <a:r>
              <a:rPr lang="ru-RU" dirty="0"/>
              <a:t> трубка), 2 – катушка ВЧ генератора,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тримача</a:t>
            </a:r>
            <a:r>
              <a:rPr lang="ru-RU" dirty="0"/>
              <a:t> </a:t>
            </a:r>
            <a:r>
              <a:rPr lang="ru-RU" dirty="0" err="1"/>
              <a:t>зразків</a:t>
            </a:r>
            <a:r>
              <a:rPr lang="ru-RU" dirty="0"/>
              <a:t>, 3 – </a:t>
            </a:r>
            <a:r>
              <a:rPr lang="ru-RU" dirty="0" err="1"/>
              <a:t>тримача</a:t>
            </a:r>
            <a:r>
              <a:rPr lang="ru-RU" dirty="0"/>
              <a:t> </a:t>
            </a:r>
            <a:r>
              <a:rPr lang="ru-RU" dirty="0" err="1"/>
              <a:t>зразків</a:t>
            </a:r>
            <a:r>
              <a:rPr lang="ru-RU" dirty="0"/>
              <a:t>, 4 – </a:t>
            </a:r>
            <a:r>
              <a:rPr lang="ru-RU" dirty="0" err="1"/>
              <a:t>підкладки</a:t>
            </a:r>
            <a:r>
              <a:rPr lang="ru-RU" dirty="0"/>
              <a:t>, 5 –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</a:t>
            </a:r>
            <a:r>
              <a:rPr lang="ru-RU" dirty="0" err="1"/>
              <a:t>прекурсорів</a:t>
            </a:r>
            <a:r>
              <a:rPr lang="ru-RU" dirty="0"/>
              <a:t>, 6 –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 реактора</a:t>
            </a:r>
          </a:p>
        </p:txBody>
      </p:sp>
    </p:spTree>
    <p:extLst>
      <p:ext uri="{BB962C8B-B14F-4D97-AF65-F5344CB8AC3E}">
        <p14:creationId xmlns:p14="http://schemas.microsoft.com/office/powerpoint/2010/main" val="210134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газофазної</a:t>
            </a:r>
            <a:r>
              <a:rPr lang="ru-RU" dirty="0"/>
              <a:t> </a:t>
            </a:r>
            <a:r>
              <a:rPr lang="ru-RU" dirty="0" err="1" smtClean="0"/>
              <a:t>епітаксії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96640" y="862876"/>
            <a:ext cx="7348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Хлоридно-</a:t>
            </a:r>
            <a:r>
              <a:rPr lang="ru-RU" dirty="0" err="1">
                <a:solidFill>
                  <a:srgbClr val="FF0000"/>
                </a:solidFill>
              </a:rPr>
              <a:t>гідридна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епітаксія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швидкостями</a:t>
            </a:r>
            <a:r>
              <a:rPr lang="ru-RU" dirty="0"/>
              <a:t> росту (до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мікрон</a:t>
            </a:r>
            <a:r>
              <a:rPr lang="ru-RU" dirty="0"/>
              <a:t> в годину)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реагенти</a:t>
            </a:r>
            <a:r>
              <a:rPr lang="ru-RU" dirty="0"/>
              <a:t> – </a:t>
            </a:r>
            <a:r>
              <a:rPr lang="ru-RU" dirty="0" err="1"/>
              <a:t>хлориди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III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гідриди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V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, в </a:t>
            </a:r>
            <a:r>
              <a:rPr lang="ru-RU" dirty="0" smtClean="0"/>
              <a:t> </a:t>
            </a:r>
            <a:r>
              <a:rPr lang="ru-RU" dirty="0"/>
              <a:t>основному для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товстих</a:t>
            </a:r>
            <a:r>
              <a:rPr lang="ru-RU" dirty="0"/>
              <a:t> </a:t>
            </a:r>
            <a:r>
              <a:rPr lang="ru-RU" dirty="0" err="1"/>
              <a:t>епітаксіних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96640" y="2224099"/>
            <a:ext cx="7888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МОС-</a:t>
            </a:r>
            <a:r>
              <a:rPr lang="ru-RU" dirty="0" err="1">
                <a:solidFill>
                  <a:srgbClr val="FF0000"/>
                </a:solidFill>
              </a:rPr>
              <a:t>гідридна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епітаксія</a:t>
            </a:r>
            <a:r>
              <a:rPr lang="ru-RU" dirty="0"/>
              <a:t>.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реагенти</a:t>
            </a:r>
            <a:r>
              <a:rPr lang="ru-RU" dirty="0"/>
              <a:t> – </a:t>
            </a:r>
            <a:r>
              <a:rPr lang="ru-RU" dirty="0" err="1"/>
              <a:t>металоорганічні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III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гідриди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en-US" dirty="0"/>
              <a:t>V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низькими</a:t>
            </a:r>
            <a:r>
              <a:rPr lang="ru-RU" dirty="0"/>
              <a:t> </a:t>
            </a:r>
            <a:r>
              <a:rPr lang="ru-RU" dirty="0" err="1"/>
              <a:t>швидкостями</a:t>
            </a:r>
            <a:r>
              <a:rPr lang="ru-RU" dirty="0"/>
              <a:t> росту (0,01– 3,0 мкм/год) – </a:t>
            </a:r>
            <a:r>
              <a:rPr lang="ru-RU" dirty="0" err="1"/>
              <a:t>зручна</a:t>
            </a:r>
            <a:r>
              <a:rPr lang="ru-RU" dirty="0"/>
              <a:t> для </a:t>
            </a:r>
            <a:r>
              <a:rPr lang="ru-RU" dirty="0" err="1"/>
              <a:t>вирощування</a:t>
            </a:r>
            <a:r>
              <a:rPr lang="ru-RU" dirty="0"/>
              <a:t> квантово-</a:t>
            </a:r>
            <a:r>
              <a:rPr lang="ru-RU" dirty="0" err="1"/>
              <a:t>розмірних</a:t>
            </a:r>
            <a:r>
              <a:rPr lang="ru-RU" dirty="0"/>
              <a:t> </a:t>
            </a:r>
            <a:r>
              <a:rPr lang="ru-RU" dirty="0" err="1"/>
              <a:t>приладових</a:t>
            </a:r>
            <a:r>
              <a:rPr lang="ru-RU" dirty="0"/>
              <a:t> </a:t>
            </a:r>
            <a:r>
              <a:rPr lang="ru-RU" dirty="0" err="1"/>
              <a:t>гетероструктур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24656" y="3741896"/>
            <a:ext cx="74401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ГФЕ МОС </a:t>
            </a:r>
            <a:r>
              <a:rPr lang="ru-RU" dirty="0" err="1"/>
              <a:t>вирощують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напівпровідникових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en-US" dirty="0"/>
              <a:t>AIIIB V , AIIB VI </a:t>
            </a:r>
            <a:r>
              <a:rPr lang="ru-RU" dirty="0"/>
              <a:t>і </a:t>
            </a:r>
            <a:r>
              <a:rPr lang="en-US" dirty="0"/>
              <a:t>AIVB VI 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потрійних</a:t>
            </a:r>
            <a:r>
              <a:rPr lang="ru-RU" dirty="0"/>
              <a:t> і </a:t>
            </a:r>
            <a:r>
              <a:rPr lang="ru-RU" dirty="0" err="1"/>
              <a:t>четверних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en-US" dirty="0"/>
              <a:t>AIIIB V 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en-US" dirty="0"/>
              <a:t>AlxGa1-xAs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вирощують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: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239" y="5391645"/>
            <a:ext cx="5124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18310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779</TotalTime>
  <Words>820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Corbel</vt:lpstr>
      <vt:lpstr>Wingdings 2</vt:lpstr>
      <vt:lpstr>Рамка</vt:lpstr>
      <vt:lpstr>Фізика тонких плівок</vt:lpstr>
      <vt:lpstr>ЛЕКЦІЯ 5</vt:lpstr>
      <vt:lpstr>Метод рідиннофазної епітаксії</vt:lpstr>
      <vt:lpstr>Метод рідиннофазної епітаксії</vt:lpstr>
      <vt:lpstr>Презентация PowerPoint</vt:lpstr>
      <vt:lpstr>Газофазна епітаксія  В основі методів газофазної епітаксії лежать процеси переносу осаджуваних матеріалів у вигляді летючих сполук до поверхні підкладки, на якій відбувається розклад цих сполук з виділенням необхідного продукту.</vt:lpstr>
      <vt:lpstr>Типи газофазної епітаксії</vt:lpstr>
      <vt:lpstr>Типи газофазної епітаксії</vt:lpstr>
      <vt:lpstr>Типи газофазної епітаксії</vt:lpstr>
      <vt:lpstr>Типи газофазної епітаксії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41</cp:revision>
  <dcterms:created xsi:type="dcterms:W3CDTF">2023-02-01T10:01:52Z</dcterms:created>
  <dcterms:modified xsi:type="dcterms:W3CDTF">2023-02-06T11:57:42Z</dcterms:modified>
</cp:coreProperties>
</file>