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FBDFD-ABBE-4418-803B-F900BFE798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4E85-CE8F-40A2-9606-A0BF38EC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47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4E85-CE8F-40A2-9606-A0BF38ECC8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0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Кукса Вікторія</a:t>
            </a:r>
            <a:br>
              <a:rPr lang="uk-UA" dirty="0" smtClean="0"/>
            </a:br>
            <a:r>
              <a:rPr lang="uk-UA" dirty="0" smtClean="0"/>
              <a:t>ГОЕ 11 (с)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Готельні</a:t>
            </a:r>
            <a:r>
              <a:rPr lang="ru-RU" dirty="0" smtClean="0"/>
              <a:t> </a:t>
            </a:r>
            <a:r>
              <a:rPr lang="ru-RU" dirty="0" err="1" smtClean="0"/>
              <a:t>ланцюги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0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4929728"/>
          </a:xfrm>
        </p:spPr>
        <p:txBody>
          <a:bodyPr>
            <a:noAutofit/>
          </a:bodyPr>
          <a:lstStyle/>
          <a:p>
            <a:pPr indent="182880"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Питаннями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координації функціонування готельних ланцюгів і асоціацій незалежних готелів і ресторанів у Європі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займається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Конфедерація національних асоціацій готелів і ресторанів Європейського економічного співтовариства </a:t>
            </a:r>
            <a:r>
              <a:rPr lang="uk-UA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ХОРТЕК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9836" y="260648"/>
            <a:ext cx="7966620" cy="3201536"/>
          </a:xfrm>
        </p:spPr>
        <p:txBody>
          <a:bodyPr>
            <a:normAutofit/>
          </a:bodyPr>
          <a:lstStyle/>
          <a:p>
            <a:pPr marL="45720" indent="45720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Кількісний ріст готельних ланцюгів, їхнє злиття й об'єднання створюють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помилкову думку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 зниження різноманіття пропозиції та відпочинку. Однак на практиці спостерігається зворотна тенденція: поширення ланцюгів (через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деяку знеособленість, стандартизованість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обслуговування) не може задовольнити всіх різноманітних вимог туристів, що готує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грунт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для розвитку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малих незалежних готелів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які роблять ставку на унікальність і неповторність.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ИКА\учеба 2014\практика 2015 психология\пацюк\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816424" cy="238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КА\учеба 2014\практика 2015 психология\пацюк\4556f9757414c95d6b9db044b0c9421c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7"/>
            <a:ext cx="3816424" cy="23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4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2035" y="1988840"/>
            <a:ext cx="7582373" cy="2304256"/>
          </a:xfrm>
        </p:spPr>
        <p:txBody>
          <a:bodyPr>
            <a:noAutofit/>
          </a:bodyPr>
          <a:lstStyle/>
          <a:p>
            <a:pPr marL="45720" indent="457200" algn="just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 останні десятиліття ніщо так не підвищило професіоналізм і продуктивність підприємств і організацій індустрії гостинності, як впровадження нових комп'ютерних технологій, які докорінно змінили спосіб ведення готельного бізнесу, дозволили власникам підприємств розв'язати низку проблем і створили масу зручностей клієнтам.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ВИКА\учеба 2014\практика 2015 психология\пацюк\i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5" y="4869160"/>
            <a:ext cx="25908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ИКА\учеба 2014\практика 2015 психология\пацюк\italiani-oltre-la-met-guarda-quotidianamente-via-internet-film-e-programmi-tv-accentu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69160"/>
            <a:ext cx="35283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ИКА\учеба 2014\практика 2015 психология\пацюк\27a732_9fc6827248a14ea0b592a33acf11ff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5" y="188640"/>
            <a:ext cx="25908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ВИКА\учеба 2014\практика 2015 психология\пацюк\AI-Robots-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01" y="188640"/>
            <a:ext cx="366498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6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721816"/>
          </a:xfrm>
        </p:spPr>
        <p:txBody>
          <a:bodyPr>
            <a:normAutofit/>
          </a:bodyPr>
          <a:lstStyle/>
          <a:p>
            <a:pPr indent="182880" algn="just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Прагнення до задоволення запитів споживачів стало стимулом для розробки гнучких пакетів прикладних програм, здатних налаштовуватися на потреби різних користувачів. Однією з таких програм є </a:t>
            </a:r>
            <a:r>
              <a:rPr lang="uk-UA" sz="3200" b="1" i="1" u="sng" dirty="0">
                <a:latin typeface="Times New Roman" pitchFamily="18" charset="0"/>
                <a:cs typeface="Times New Roman" pitchFamily="18" charset="0"/>
              </a:rPr>
              <a:t>програма "Готель" </a:t>
            </a:r>
          </a:p>
          <a:p>
            <a:pPr indent="182880"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призначена для локальної автоматизації технологічних процесів прийому, розміщення, харчування та надання додаткових послуг туристам.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2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4785712"/>
          </a:xfrm>
        </p:spPr>
        <p:txBody>
          <a:bodyPr/>
          <a:lstStyle/>
          <a:p>
            <a:endParaRPr lang="ru-RU" dirty="0"/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Дана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автоматизоване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робоче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місце 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Портьє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"Ресторан";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"Склад";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Технічне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Бухгалтерський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8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7364288" cy="4089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робочому місці "Портьє" автоматизовані наступні функції: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- Прогноз завантаження номерного фонду;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- Введення даних з резервування;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- Бронювання місць під планові заїзди груп туристів і відпочиваючих;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- Оформлення заїзду гостей;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- Реєстрація туристів і відпочиваючих;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- Переселення;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- Зміна даних по окремих групах і окремих відпочиваючим;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ВИКА\учеба 2014\практика 2015 психология\пацюк\Recepcionista-1294995920_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178829" cy="29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0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4017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Підсистема "Ресторан" призначена для автоматизації наступних дій:</a:t>
            </a:r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Розробки графіків харчування організованих туристів і відпочиваючих;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Розробки меню з урахуванням замовлень і періодичності його зміни;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Управління виробництвом;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Управління обслуговуванням;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Врахування індивідуальних замовлень;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Ведення розрахункових операцій та ін.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ВИКА\учеба 2014\практика 2015 психология\пацюк\1932247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509120"/>
            <a:ext cx="2736304" cy="20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ВИКА\учеба 2014\практика 2015 психология\пацюк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3096343" cy="20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ВИКА\учеба 2014\практика 2015 психология\пацюк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509120"/>
            <a:ext cx="2808312" cy="19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6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200800" cy="543378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Підсистема "Технічне обслуговування" використовується для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Аналізу поточного стану номерного фонду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Планування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вибуття номерів на ремонт і реконструкцію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Аналізу поточного стану інженерних систем і комунікацій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енерго-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водо-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газо-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теплопостачання, ліфтових господарств,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теле-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радіо-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відеокомунікацій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систем та 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Розробки графіків технічного обслуговування і ремонту інженерних систем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комунікацій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Забезпечення та контролю санітарно-гігієнічних норм у готелі (температури, вологості, рівня шуму, освітленості і т.д.).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1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5832648"/>
          </a:xfrm>
        </p:spPr>
        <p:txBody>
          <a:bodyPr/>
          <a:lstStyle/>
          <a:p>
            <a:pPr marL="45720" indent="45720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 діяльності готельних заходів величезне значення має використання можливостей міжнародних систем бронювання і резервування, інтегрованих у глобальні мережі Інтернет.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4572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числа таких систем відносяться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AMADEUS",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Worldspan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 marL="4572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Galileo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",</a:t>
            </a:r>
          </a:p>
          <a:p>
            <a:pPr marL="4572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Sabre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"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Fidelio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Hotel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".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936104"/>
          </a:xfrm>
        </p:spPr>
        <p:txBody>
          <a:bodyPr/>
          <a:lstStyle/>
          <a:p>
            <a:r>
              <a:rPr lang="en-US" i="1" dirty="0">
                <a:latin typeface="Bookman Old Style" pitchFamily="18" charset="0"/>
              </a:rPr>
              <a:t>Amadeus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137640"/>
          </a:xfrm>
        </p:spPr>
        <p:txBody>
          <a:bodyPr>
            <a:normAutofit/>
          </a:bodyPr>
          <a:lstStyle/>
          <a:p>
            <a:pPr indent="18288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"AMADEUS"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є найпопулярнішою комп'ютерною системою бронювання і здатна надавати більшу кількість міжнародних послуг, ніж будь-яка інша система. Система "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AMADEUS" Hotels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пропонує точну, скориговану до останньої хвилини інформацію про розміщення орієнтовно в 35 000 готелях та інших засобах розміщення в усьому світі. Вона дає відомості про місцезнаходження готелю, наявності вільних місць, про набір послуг та спеціальних розцінках, застерігаються конкретним агентством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pPr indent="0" algn="just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3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7848872" cy="374441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Готельний ланцюг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– 2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або більше готелів об'єднуються під одним керівництвом для колективного бізнесу.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08720"/>
            <a:ext cx="6048672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ВИКА\учеба 2014\практика 2015 психология\пацюк\30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6247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864096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Travel Web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921616"/>
          </a:xfrm>
        </p:spPr>
        <p:txBody>
          <a:bodyPr>
            <a:normAutofit/>
          </a:bodyPr>
          <a:lstStyle/>
          <a:p>
            <a:pPr indent="182880" algn="just"/>
            <a:r>
              <a:rPr lang="uk-UA" dirty="0"/>
              <a:t>Розділи бронювання готельних послуг існують і в глобальній комп'ютерній мережі Інтернет. Найбільш популярним з них є </a:t>
            </a:r>
            <a:r>
              <a:rPr lang="uk-UA" dirty="0" err="1"/>
              <a:t>Travel</a:t>
            </a:r>
            <a:r>
              <a:rPr lang="uk-UA" dirty="0"/>
              <a:t> </a:t>
            </a:r>
            <a:r>
              <a:rPr lang="uk-UA" dirty="0" err="1"/>
              <a:t>Web</a:t>
            </a:r>
            <a:r>
              <a:rPr lang="uk-UA" dirty="0"/>
              <a:t>, відкритий в березні 1996 року американської комп'ютерної компанією "</a:t>
            </a:r>
            <a:r>
              <a:rPr lang="uk-UA" dirty="0" err="1"/>
              <a:t>Pegasus</a:t>
            </a:r>
            <a:r>
              <a:rPr lang="uk-UA" dirty="0"/>
              <a:t> </a:t>
            </a:r>
            <a:r>
              <a:rPr lang="uk-UA" dirty="0" err="1"/>
              <a:t>Systems</a:t>
            </a:r>
            <a:r>
              <a:rPr lang="uk-UA" dirty="0"/>
              <a:t>". </a:t>
            </a:r>
            <a:r>
              <a:rPr lang="uk-UA" dirty="0" err="1"/>
              <a:t>Travel</a:t>
            </a:r>
            <a:r>
              <a:rPr lang="uk-UA" dirty="0"/>
              <a:t> </a:t>
            </a:r>
            <a:r>
              <a:rPr lang="uk-UA" dirty="0" err="1"/>
              <a:t>Web</a:t>
            </a:r>
            <a:r>
              <a:rPr lang="uk-UA" dirty="0"/>
              <a:t> містить інформацію про 94 </a:t>
            </a:r>
            <a:r>
              <a:rPr lang="uk-UA" dirty="0" smtClean="0"/>
              <a:t>країни </a:t>
            </a:r>
            <a:r>
              <a:rPr lang="uk-UA" dirty="0"/>
              <a:t>світу, про всі </a:t>
            </a:r>
            <a:r>
              <a:rPr lang="uk-UA" dirty="0" smtClean="0"/>
              <a:t>провідні готельні ланцюги </a:t>
            </a:r>
            <a:r>
              <a:rPr lang="uk-UA" dirty="0"/>
              <a:t>і більше 200 </a:t>
            </a:r>
            <a:r>
              <a:rPr lang="uk-UA" dirty="0" smtClean="0"/>
              <a:t>авіакомпаній. </a:t>
            </a:r>
            <a:r>
              <a:rPr lang="uk-UA" dirty="0"/>
              <a:t>Крім бронювання, вона розташовує зручною системою пошуку підходящих готелів і авіарейсів.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57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272808" cy="5217760"/>
          </a:xfrm>
        </p:spPr>
        <p:txBody>
          <a:bodyPr>
            <a:normAutofit/>
          </a:bodyPr>
          <a:lstStyle/>
          <a:p>
            <a:pPr marL="45720" indent="45720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готельні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ланцюги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457200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Готельні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ланцюги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поширенню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підвищенню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створенню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образу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готелях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незнайомих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турист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удома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знайомій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комфортній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обстановці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258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56992"/>
            <a:ext cx="8640960" cy="32403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dirty="0"/>
              <a:t>В кінці XIX століття почали формуватися готельні корпорації і створювати власну мережу готелів, спочатку на території своєї країни, потім почали проникати в сусідні країни, а потім і у весь світовий </a:t>
            </a:r>
            <a:r>
              <a:rPr lang="uk-UA" dirty="0" smtClean="0"/>
              <a:t>простір.</a:t>
            </a:r>
          </a:p>
          <a:p>
            <a:pPr algn="just">
              <a:buFont typeface="Wingdings" pitchFamily="2" charset="2"/>
              <a:buChar char="q"/>
            </a:pPr>
            <a:endParaRPr lang="uk-UA" dirty="0"/>
          </a:p>
          <a:p>
            <a:pPr algn="just">
              <a:buFont typeface="Wingdings" pitchFamily="2" charset="2"/>
              <a:buChar char="q"/>
            </a:pPr>
            <a:r>
              <a:rPr lang="uk-UA" dirty="0" smtClean="0"/>
              <a:t>Сьогодні </a:t>
            </a:r>
            <a:r>
              <a:rPr lang="uk-UA" dirty="0"/>
              <a:t>є готельні ланцюги (мережі), їх налічується - сотні, тисячі готелів розкидані по всьому світу.</a:t>
            </a:r>
            <a:endParaRPr lang="ru-RU" dirty="0"/>
          </a:p>
        </p:txBody>
      </p:sp>
      <p:pic>
        <p:nvPicPr>
          <p:cNvPr id="2050" name="Picture 2" descr="D:\ВИКА\учеба 2014\практика 2015 психология\пацюк\tu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7920880" cy="554461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Міжнародна готельна асоціація (МГА)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поділяє готельні ланцюги на три категорії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перша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це корпоративні ланцюги - готельні корпорації, що володіють численними підприємствами;</a:t>
            </a:r>
          </a:p>
          <a:p>
            <a:pPr marL="45720" indent="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друга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ланцюги незалежних підприємств, які об'єднуються для використання загальної системи бронювання, концепції маркетингу, реклами та інших дорогих для окремого підприємства послуг;</a:t>
            </a:r>
          </a:p>
          <a:p>
            <a:pPr marL="45720" indent="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ланцюги, що представляють управлінські послуги.</a:t>
            </a:r>
          </a:p>
          <a:p>
            <a:pPr marL="45720" indent="0" algn="just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5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8352928" cy="4536504"/>
          </a:xfrm>
        </p:spPr>
        <p:txBody>
          <a:bodyPr>
            <a:normAutofit/>
          </a:bodyPr>
          <a:lstStyle/>
          <a:p>
            <a:pPr indent="182880" algn="just">
              <a:buFont typeface="Wingdings" pitchFamily="2" charset="2"/>
              <a:buChar char="q"/>
            </a:pPr>
            <a:r>
              <a:rPr lang="uk-UA" dirty="0"/>
              <a:t>Існує багато точок зору на те, що послужило причиною успіху ланцюгів. Однак безперечними причинами є сталість в якості продукту, ідентичність послуг на різних підприємствах, а також доступність цін</a:t>
            </a:r>
            <a:r>
              <a:rPr lang="uk-UA" dirty="0" smtClean="0"/>
              <a:t>.</a:t>
            </a:r>
          </a:p>
          <a:p>
            <a:pPr indent="182880" algn="just">
              <a:buFont typeface="Wingdings" pitchFamily="2" charset="2"/>
              <a:buChar char="q"/>
            </a:pPr>
            <a:r>
              <a:rPr lang="uk-UA" dirty="0" smtClean="0"/>
              <a:t>Кожен </a:t>
            </a:r>
            <a:r>
              <a:rPr lang="uk-UA" dirty="0"/>
              <a:t>тип готелю, що входить в готельний ланцюг, має свою марку. Перевагою тих компаній, які суворо дотримуються своїх фірмових найменувань, є те, що споживачі, які користуються послугами однієї готельної ланцюга, досить чітко уявляють якість обслуговування і розміщення на підприємстві, що належить цьому ланцюзі, незалежно від його місця розташування.</a:t>
            </a:r>
            <a:endParaRPr lang="ru-RU" dirty="0"/>
          </a:p>
        </p:txBody>
      </p:sp>
      <p:pic>
        <p:nvPicPr>
          <p:cNvPr id="3074" name="Picture 2" descr="D:\ВИКА\учеба 2014\практика 2015 психология\пацюк\06156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232248" cy="13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ИКА\учеба 2014\практика 2015 психология\пацюк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2664296" cy="13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ИКА\учеба 2014\практика 2015 психология\пацюк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45060" cy="13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8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5"/>
            <a:ext cx="5040560" cy="6175292"/>
          </a:xfrm>
        </p:spPr>
        <p:txBody>
          <a:bodyPr>
            <a:normAutofit/>
          </a:bodyPr>
          <a:lstStyle/>
          <a:p>
            <a:pPr marL="45720" indent="457200" algn="just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Це дозволяє готельним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ланцюгам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задовго до відкриття нового готелю проводити її рекламу і бронювання, будучи впевненим, що постійні клієнти зволіють новий готель відомої марки випадковому вибору, зробленому під час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поїздки.</a:t>
            </a:r>
          </a:p>
          <a:p>
            <a:pPr marL="45720" indent="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показує, що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готельний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ланцюг ще задовго до відкриття готелю починає проводити бронювання місць. З цього ж часу назву готелю і всі її реквізити включаються в національний перелік готелів, а також у всілякі спеціальні довідники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ВИКА\учеба 2014\практика 2015 психология\пацюк\x-vvp_23_051.pdf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445876" cy="61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6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328592" cy="64807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10 НАЙБІЛЬШИХ ЛАНЦЮГІВ СВІТУ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Безымянный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112568" cy="59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6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224136"/>
          </a:xfrm>
        </p:spPr>
        <p:txBody>
          <a:bodyPr/>
          <a:lstStyle/>
          <a:p>
            <a:r>
              <a:rPr lang="uk-UA" dirty="0" smtClean="0"/>
              <a:t>ФУНКЦІОНУВАННЯ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560840" cy="3474720"/>
          </a:xfrm>
        </p:spPr>
        <p:txBody>
          <a:bodyPr>
            <a:normAutofit/>
          </a:bodyPr>
          <a:lstStyle/>
          <a:p>
            <a:pPr indent="18288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Крім готельних ланцюгів на світовому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туристичному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ринку активно функціонують специфічні об'єднання, основна мета яких - об'єднати кращих представників готельного бізнесу.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Наприклад,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1928 року веде роботу з визначення найкращих готелів світу міжнародна корпорація "Провідні готелі світу". Вона щорічно поміщає відомості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 кращим підприємствам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своєму спеціальному каталозі. Подібну роботу близько 30 років проводить і міжнародна організація "Привілейовані готелі і курорти світу".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9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20880" cy="3474720"/>
          </a:xfrm>
        </p:spPr>
        <p:txBody>
          <a:bodyPr>
            <a:normAutofit/>
          </a:bodyPr>
          <a:lstStyle/>
          <a:p>
            <a:pPr marL="45720" indent="457200" algn="just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1968 року функціонує міжнародна готельна асоціація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Тишайшие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отели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мира",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штаб-квартира якої знаходиться в Парижі. При вступі в цю асоціацію оцінюються три наступні критерії: природне і приємне навколишнє середовище; затишна будівля та інтер'єр готелю зі своїм характерним виглядом; гостинність, що відповідає всім сучасним вимогам, у тому числі і прекрасна кухня.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ВИКА\учеба 2014\практика 2015 психология\пацюк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33875"/>
            <a:ext cx="2448272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ИКА\учеба 2014\практика 2015 психология\пацюк\224131bcbe0a1e475e465fb102ef38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18710"/>
            <a:ext cx="3312368" cy="23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ВИКА\учеба 2014\практика 2015 психология\пацюк\15831-contemporary-fresh-commercial-interior-design-id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33875"/>
            <a:ext cx="2540309" cy="17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728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360</TotalTime>
  <Words>981</Words>
  <Application>Microsoft Office PowerPoint</Application>
  <PresentationFormat>Экран (4:3)</PresentationFormat>
  <Paragraphs>50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Готельні ланцюги світу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НАЙБІЛЬШИХ ЛАНЦЮГІВ СВІТУ</vt:lpstr>
      <vt:lpstr>ФУНКЦІОНУВАННЯ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Amadeus</vt:lpstr>
      <vt:lpstr>Travel Web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kyksa</dc:creator>
  <cp:lastModifiedBy>kyksa</cp:lastModifiedBy>
  <cp:revision>16</cp:revision>
  <dcterms:created xsi:type="dcterms:W3CDTF">2015-11-26T17:16:30Z</dcterms:created>
  <dcterms:modified xsi:type="dcterms:W3CDTF">2015-12-20T13:57:19Z</dcterms:modified>
</cp:coreProperties>
</file>