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6" r:id="rId2"/>
    <p:sldId id="263" r:id="rId3"/>
    <p:sldId id="306" r:id="rId4"/>
    <p:sldId id="307" r:id="rId5"/>
    <p:sldId id="308" r:id="rId6"/>
    <p:sldId id="260" r:id="rId7"/>
    <p:sldId id="257" r:id="rId8"/>
    <p:sldId id="264" r:id="rId9"/>
    <p:sldId id="309" r:id="rId10"/>
    <p:sldId id="310" r:id="rId11"/>
    <p:sldId id="311" r:id="rId12"/>
    <p:sldId id="259" r:id="rId13"/>
    <p:sldId id="312" r:id="rId14"/>
    <p:sldId id="313" r:id="rId15"/>
    <p:sldId id="314" r:id="rId16"/>
    <p:sldId id="316" r:id="rId17"/>
    <p:sldId id="265" r:id="rId18"/>
    <p:sldId id="317" r:id="rId19"/>
    <p:sldId id="318" r:id="rId20"/>
    <p:sldId id="270" r:id="rId21"/>
    <p:sldId id="320" r:id="rId22"/>
    <p:sldId id="321"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Abhaya Libre" panose="020B0604020202020204" charset="0"/>
      <p:regular r:id="rId29"/>
      <p:bold r:id="rId30"/>
    </p:embeddedFont>
    <p:embeddedFont>
      <p:font typeface="Ubuntu" panose="020B0604020202020204" charset="0"/>
      <p:regular r:id="rId31"/>
      <p:bold r:id="rId32"/>
      <p:italic r:id="rId33"/>
      <p:boldItalic r:id="rId34"/>
    </p:embeddedFont>
    <p:embeddedFont>
      <p:font typeface="Bebas Neue"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23B8B2-4C01-4333-9678-C2D27C5B881B}">
  <a:tblStyle styleId="{E823B8B2-4C01-4333-9678-C2D27C5B88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97" autoAdjust="0"/>
  </p:normalViewPr>
  <p:slideViewPr>
    <p:cSldViewPr snapToGrid="0">
      <p:cViewPr varScale="1">
        <p:scale>
          <a:sx n="123" d="100"/>
          <a:sy n="123" d="100"/>
        </p:scale>
        <p:origin x="17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9bfb68ba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09bfb68ba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42206862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42206862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9355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42206862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42206862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0759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42206862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42206862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2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09bfb68bae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09bfb68bae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09bfb68bae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09bfb68bae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709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09bfb68ba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09bfb68ba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09bfb68bae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09bfb68ba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09bfb68ba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09bfb68bae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42206862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42206862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09bfb68ba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09bfb68ba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42206862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42206862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307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42206862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42206862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1811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42206862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42206862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578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42206862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042206862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22650" y="1265100"/>
            <a:ext cx="8907000" cy="261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792700" y="-373300"/>
            <a:ext cx="4585200" cy="4981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878275" y="1407872"/>
            <a:ext cx="4413900" cy="1909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4000">
                <a:solidFill>
                  <a:srgbClr val="00164D"/>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3878275" y="3240522"/>
            <a:ext cx="44139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rgbClr val="657CA8"/>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
        <p:cNvGrpSpPr/>
        <p:nvPr/>
      </p:nvGrpSpPr>
      <p:grpSpPr>
        <a:xfrm>
          <a:off x="0" y="0"/>
          <a:ext cx="0" cy="0"/>
          <a:chOff x="0" y="0"/>
          <a:chExt cx="0" cy="0"/>
        </a:xfrm>
      </p:grpSpPr>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4"/>
        <p:cNvGrpSpPr/>
        <p:nvPr/>
      </p:nvGrpSpPr>
      <p:grpSpPr>
        <a:xfrm>
          <a:off x="0" y="0"/>
          <a:ext cx="0" cy="0"/>
          <a:chOff x="0" y="0"/>
          <a:chExt cx="0" cy="0"/>
        </a:xfrm>
      </p:grpSpPr>
      <p:sp>
        <p:nvSpPr>
          <p:cNvPr id="75" name="Google Shape;75;p14"/>
          <p:cNvSpPr/>
          <p:nvPr/>
        </p:nvSpPr>
        <p:spPr>
          <a:xfrm flipH="1">
            <a:off x="821260" y="758925"/>
            <a:ext cx="8672400" cy="3625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flipH="1">
            <a:off x="361850" y="1089738"/>
            <a:ext cx="9408600" cy="2964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title"/>
          </p:nvPr>
        </p:nvSpPr>
        <p:spPr>
          <a:xfrm>
            <a:off x="1680027" y="3176100"/>
            <a:ext cx="3981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8" name="Google Shape;78;p14"/>
          <p:cNvSpPr txBox="1">
            <a:spLocks noGrp="1"/>
          </p:cNvSpPr>
          <p:nvPr>
            <p:ph type="subTitle" idx="1"/>
          </p:nvPr>
        </p:nvSpPr>
        <p:spPr>
          <a:xfrm>
            <a:off x="954200" y="1435800"/>
            <a:ext cx="54336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79"/>
        <p:cNvGrpSpPr/>
        <p:nvPr/>
      </p:nvGrpSpPr>
      <p:grpSpPr>
        <a:xfrm>
          <a:off x="0" y="0"/>
          <a:ext cx="0" cy="0"/>
          <a:chOff x="0" y="0"/>
          <a:chExt cx="0" cy="0"/>
        </a:xfrm>
      </p:grpSpPr>
      <p:sp>
        <p:nvSpPr>
          <p:cNvPr id="80" name="Google Shape;80;p15"/>
          <p:cNvSpPr/>
          <p:nvPr/>
        </p:nvSpPr>
        <p:spPr>
          <a:xfrm>
            <a:off x="475450" y="0"/>
            <a:ext cx="8165400" cy="482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28750" y="388091"/>
            <a:ext cx="8557500" cy="697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a:spLocks noGrp="1"/>
          </p:cNvSpPr>
          <p:nvPr>
            <p:ph type="subTitle" idx="1"/>
          </p:nvPr>
        </p:nvSpPr>
        <p:spPr>
          <a:xfrm>
            <a:off x="720000" y="1367100"/>
            <a:ext cx="5488200" cy="31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83" name="Google Shape;83;p1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84"/>
        <p:cNvGrpSpPr/>
        <p:nvPr/>
      </p:nvGrpSpPr>
      <p:grpSpPr>
        <a:xfrm>
          <a:off x="0" y="0"/>
          <a:ext cx="0" cy="0"/>
          <a:chOff x="0" y="0"/>
          <a:chExt cx="0" cy="0"/>
        </a:xfrm>
      </p:grpSpPr>
      <p:sp>
        <p:nvSpPr>
          <p:cNvPr id="85" name="Google Shape;85;p16"/>
          <p:cNvSpPr/>
          <p:nvPr/>
        </p:nvSpPr>
        <p:spPr>
          <a:xfrm>
            <a:off x="475450" y="-108875"/>
            <a:ext cx="4017000" cy="4934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txBox="1">
            <a:spLocks noGrp="1"/>
          </p:cNvSpPr>
          <p:nvPr>
            <p:ph type="subTitle" idx="1"/>
          </p:nvPr>
        </p:nvSpPr>
        <p:spPr>
          <a:xfrm>
            <a:off x="720000" y="2358038"/>
            <a:ext cx="3316200" cy="12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6"/>
          <p:cNvSpPr txBox="1">
            <a:spLocks noGrp="1"/>
          </p:cNvSpPr>
          <p:nvPr>
            <p:ph type="title"/>
          </p:nvPr>
        </p:nvSpPr>
        <p:spPr>
          <a:xfrm>
            <a:off x="720000" y="1639463"/>
            <a:ext cx="3316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31"/>
        <p:cNvGrpSpPr/>
        <p:nvPr/>
      </p:nvGrpSpPr>
      <p:grpSpPr>
        <a:xfrm>
          <a:off x="0" y="0"/>
          <a:ext cx="0" cy="0"/>
          <a:chOff x="0" y="0"/>
          <a:chExt cx="0" cy="0"/>
        </a:xfrm>
      </p:grpSpPr>
      <p:sp>
        <p:nvSpPr>
          <p:cNvPr id="132" name="Google Shape;132;p21"/>
          <p:cNvSpPr/>
          <p:nvPr/>
        </p:nvSpPr>
        <p:spPr>
          <a:xfrm>
            <a:off x="2105078" y="237625"/>
            <a:ext cx="4902900" cy="499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p:nvPr/>
        </p:nvSpPr>
        <p:spPr>
          <a:xfrm>
            <a:off x="1634400" y="533249"/>
            <a:ext cx="5864100" cy="4697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title" hasCustomPrompt="1"/>
          </p:nvPr>
        </p:nvSpPr>
        <p:spPr>
          <a:xfrm>
            <a:off x="2410317" y="701000"/>
            <a:ext cx="43254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5" name="Google Shape;135;p21"/>
          <p:cNvSpPr txBox="1">
            <a:spLocks noGrp="1"/>
          </p:cNvSpPr>
          <p:nvPr>
            <p:ph type="subTitle" idx="1"/>
          </p:nvPr>
        </p:nvSpPr>
        <p:spPr>
          <a:xfrm>
            <a:off x="2410317" y="1368302"/>
            <a:ext cx="4325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21"/>
          <p:cNvSpPr txBox="1">
            <a:spLocks noGrp="1"/>
          </p:cNvSpPr>
          <p:nvPr>
            <p:ph type="title" idx="2" hasCustomPrompt="1"/>
          </p:nvPr>
        </p:nvSpPr>
        <p:spPr>
          <a:xfrm>
            <a:off x="2410317" y="2098302"/>
            <a:ext cx="43254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7" name="Google Shape;137;p21"/>
          <p:cNvSpPr txBox="1">
            <a:spLocks noGrp="1"/>
          </p:cNvSpPr>
          <p:nvPr>
            <p:ph type="subTitle" idx="3"/>
          </p:nvPr>
        </p:nvSpPr>
        <p:spPr>
          <a:xfrm>
            <a:off x="2410317" y="2765794"/>
            <a:ext cx="4325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21"/>
          <p:cNvSpPr txBox="1">
            <a:spLocks noGrp="1"/>
          </p:cNvSpPr>
          <p:nvPr>
            <p:ph type="title" idx="4" hasCustomPrompt="1"/>
          </p:nvPr>
        </p:nvSpPr>
        <p:spPr>
          <a:xfrm>
            <a:off x="2410317" y="3495806"/>
            <a:ext cx="43254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9" name="Google Shape;139;p21"/>
          <p:cNvSpPr txBox="1">
            <a:spLocks noGrp="1"/>
          </p:cNvSpPr>
          <p:nvPr>
            <p:ph type="subTitle" idx="5"/>
          </p:nvPr>
        </p:nvSpPr>
        <p:spPr>
          <a:xfrm>
            <a:off x="2410317" y="4163299"/>
            <a:ext cx="4325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46"/>
        <p:cNvGrpSpPr/>
        <p:nvPr/>
      </p:nvGrpSpPr>
      <p:grpSpPr>
        <a:xfrm>
          <a:off x="0" y="0"/>
          <a:ext cx="0" cy="0"/>
          <a:chOff x="0" y="0"/>
          <a:chExt cx="0" cy="0"/>
        </a:xfrm>
      </p:grpSpPr>
      <p:sp>
        <p:nvSpPr>
          <p:cNvPr id="147" name="Google Shape;147;p23"/>
          <p:cNvSpPr/>
          <p:nvPr/>
        </p:nvSpPr>
        <p:spPr>
          <a:xfrm>
            <a:off x="475450" y="0"/>
            <a:ext cx="8165400" cy="482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a:off x="-128750" y="382625"/>
            <a:ext cx="8557500" cy="697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49"/>
        <p:cNvGrpSpPr/>
        <p:nvPr/>
      </p:nvGrpSpPr>
      <p:grpSpPr>
        <a:xfrm>
          <a:off x="0" y="0"/>
          <a:ext cx="0" cy="0"/>
          <a:chOff x="0" y="0"/>
          <a:chExt cx="0" cy="0"/>
        </a:xfrm>
      </p:grpSpPr>
      <p:sp>
        <p:nvSpPr>
          <p:cNvPr id="150" name="Google Shape;150;p24"/>
          <p:cNvSpPr/>
          <p:nvPr/>
        </p:nvSpPr>
        <p:spPr>
          <a:xfrm>
            <a:off x="1489175" y="5466"/>
            <a:ext cx="6138300" cy="4733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a:off x="-128750" y="388091"/>
            <a:ext cx="8557500" cy="697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475450" y="0"/>
            <a:ext cx="8165400" cy="482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128750" y="382625"/>
            <a:ext cx="8557500" cy="697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720000" y="1117725"/>
            <a:ext cx="7704000" cy="34908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AutoNum type="arabicPeriod"/>
              <a:defRPr sz="11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a:off x="475450" y="0"/>
            <a:ext cx="8165400" cy="482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128750" y="388091"/>
            <a:ext cx="8557500" cy="697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subTitle" idx="1"/>
          </p:nvPr>
        </p:nvSpPr>
        <p:spPr>
          <a:xfrm>
            <a:off x="1182600" y="2593250"/>
            <a:ext cx="31236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200">
                <a:solidFill>
                  <a:schemeClr val="dk1"/>
                </a:solidFill>
                <a:latin typeface="Abhaya Libre"/>
                <a:ea typeface="Abhaya Libre"/>
                <a:cs typeface="Abhaya Libre"/>
                <a:sym typeface="Abhaya Libr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8" name="Google Shape;28;p5"/>
          <p:cNvSpPr txBox="1">
            <a:spLocks noGrp="1"/>
          </p:cNvSpPr>
          <p:nvPr>
            <p:ph type="subTitle" idx="2"/>
          </p:nvPr>
        </p:nvSpPr>
        <p:spPr>
          <a:xfrm>
            <a:off x="4837800" y="2593250"/>
            <a:ext cx="3123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a:solidFill>
                  <a:schemeClr val="dk1"/>
                </a:solidFill>
                <a:latin typeface="Abhaya Libre"/>
                <a:ea typeface="Abhaya Libre"/>
                <a:cs typeface="Abhaya Libre"/>
                <a:sym typeface="Abhaya Libr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9" name="Google Shape;29;p5"/>
          <p:cNvSpPr txBox="1">
            <a:spLocks noGrp="1"/>
          </p:cNvSpPr>
          <p:nvPr>
            <p:ph type="subTitle" idx="3"/>
          </p:nvPr>
        </p:nvSpPr>
        <p:spPr>
          <a:xfrm>
            <a:off x="1182600" y="3089750"/>
            <a:ext cx="3123600" cy="10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5"/>
          <p:cNvSpPr txBox="1">
            <a:spLocks noGrp="1"/>
          </p:cNvSpPr>
          <p:nvPr>
            <p:ph type="subTitle" idx="4"/>
          </p:nvPr>
        </p:nvSpPr>
        <p:spPr>
          <a:xfrm>
            <a:off x="4837800" y="3089750"/>
            <a:ext cx="3123600" cy="10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 name="Google Shape;31;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475450" y="0"/>
            <a:ext cx="8165400" cy="482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128750" y="388091"/>
            <a:ext cx="8557500" cy="697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634900" y="0"/>
            <a:ext cx="4979400" cy="482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128750" y="382625"/>
            <a:ext cx="5936100" cy="697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720000" y="445025"/>
            <a:ext cx="4809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7"/>
          <p:cNvSpPr txBox="1">
            <a:spLocks noGrp="1"/>
          </p:cNvSpPr>
          <p:nvPr>
            <p:ph type="body" idx="1"/>
          </p:nvPr>
        </p:nvSpPr>
        <p:spPr>
          <a:xfrm>
            <a:off x="1193775" y="1152475"/>
            <a:ext cx="3861900" cy="34560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rgbClr val="595959"/>
              </a:buClr>
              <a:buSzPts val="1400"/>
              <a:buFont typeface="Anaheim"/>
              <a:buAutoNum type="arabicPeriod"/>
              <a:defRPr sz="1400">
                <a:solidFill>
                  <a:srgbClr val="434343"/>
                </a:solidFill>
              </a:defRPr>
            </a:lvl1pPr>
            <a:lvl2pPr marL="914400" lvl="1" indent="-317500" rtl="0">
              <a:lnSpc>
                <a:spcPct val="115000"/>
              </a:lnSpc>
              <a:spcBef>
                <a:spcPts val="1600"/>
              </a:spcBef>
              <a:spcAft>
                <a:spcPts val="0"/>
              </a:spcAft>
              <a:buClr>
                <a:srgbClr val="595959"/>
              </a:buClr>
              <a:buSzPts val="1400"/>
              <a:buFont typeface="Anaheim"/>
              <a:buAutoNum type="alphaLcPeriod"/>
              <a:defRPr>
                <a:solidFill>
                  <a:srgbClr val="434343"/>
                </a:solidFill>
              </a:defRPr>
            </a:lvl2pPr>
            <a:lvl3pPr marL="1371600" lvl="2" indent="-317500" rtl="0">
              <a:lnSpc>
                <a:spcPct val="115000"/>
              </a:lnSpc>
              <a:spcBef>
                <a:spcPts val="0"/>
              </a:spcBef>
              <a:spcAft>
                <a:spcPts val="0"/>
              </a:spcAft>
              <a:buClr>
                <a:srgbClr val="595959"/>
              </a:buClr>
              <a:buSzPts val="1400"/>
              <a:buFont typeface="Anaheim"/>
              <a:buAutoNum type="romanLcPeriod"/>
              <a:defRPr>
                <a:solidFill>
                  <a:srgbClr val="434343"/>
                </a:solidFill>
              </a:defRPr>
            </a:lvl3pPr>
            <a:lvl4pPr marL="1828800" lvl="3" indent="-317500" rtl="0">
              <a:lnSpc>
                <a:spcPct val="115000"/>
              </a:lnSpc>
              <a:spcBef>
                <a:spcPts val="0"/>
              </a:spcBef>
              <a:spcAft>
                <a:spcPts val="0"/>
              </a:spcAft>
              <a:buClr>
                <a:srgbClr val="595959"/>
              </a:buClr>
              <a:buSzPts val="1400"/>
              <a:buFont typeface="Anaheim"/>
              <a:buAutoNum type="arabicPeriod"/>
              <a:defRPr>
                <a:solidFill>
                  <a:srgbClr val="434343"/>
                </a:solidFill>
              </a:defRPr>
            </a:lvl4pPr>
            <a:lvl5pPr marL="2286000" lvl="4" indent="-317500" rtl="0">
              <a:lnSpc>
                <a:spcPct val="115000"/>
              </a:lnSpc>
              <a:spcBef>
                <a:spcPts val="0"/>
              </a:spcBef>
              <a:spcAft>
                <a:spcPts val="0"/>
              </a:spcAft>
              <a:buClr>
                <a:srgbClr val="595959"/>
              </a:buClr>
              <a:buSzPts val="1400"/>
              <a:buFont typeface="Anaheim"/>
              <a:buAutoNum type="alphaLcPeriod"/>
              <a:defRPr>
                <a:solidFill>
                  <a:srgbClr val="434343"/>
                </a:solidFill>
              </a:defRPr>
            </a:lvl5pPr>
            <a:lvl6pPr marL="2743200" lvl="5" indent="-317500" rtl="0">
              <a:lnSpc>
                <a:spcPct val="115000"/>
              </a:lnSpc>
              <a:spcBef>
                <a:spcPts val="0"/>
              </a:spcBef>
              <a:spcAft>
                <a:spcPts val="0"/>
              </a:spcAft>
              <a:buClr>
                <a:srgbClr val="595959"/>
              </a:buClr>
              <a:buSzPts val="1400"/>
              <a:buFont typeface="Anaheim"/>
              <a:buAutoNum type="romanLcPeriod"/>
              <a:defRPr>
                <a:solidFill>
                  <a:srgbClr val="434343"/>
                </a:solidFill>
              </a:defRPr>
            </a:lvl6pPr>
            <a:lvl7pPr marL="3200400" lvl="6" indent="-317500" rtl="0">
              <a:lnSpc>
                <a:spcPct val="115000"/>
              </a:lnSpc>
              <a:spcBef>
                <a:spcPts val="0"/>
              </a:spcBef>
              <a:spcAft>
                <a:spcPts val="0"/>
              </a:spcAft>
              <a:buClr>
                <a:srgbClr val="595959"/>
              </a:buClr>
              <a:buSzPts val="1400"/>
              <a:buFont typeface="Anaheim"/>
              <a:buAutoNum type="arabicPeriod"/>
              <a:defRPr>
                <a:solidFill>
                  <a:srgbClr val="434343"/>
                </a:solidFill>
              </a:defRPr>
            </a:lvl7pPr>
            <a:lvl8pPr marL="3657600" lvl="7" indent="-317500" rtl="0">
              <a:lnSpc>
                <a:spcPct val="115000"/>
              </a:lnSpc>
              <a:spcBef>
                <a:spcPts val="0"/>
              </a:spcBef>
              <a:spcAft>
                <a:spcPts val="0"/>
              </a:spcAft>
              <a:buClr>
                <a:srgbClr val="595959"/>
              </a:buClr>
              <a:buSzPts val="1400"/>
              <a:buFont typeface="Anaheim"/>
              <a:buAutoNum type="alphaLcPeriod"/>
              <a:defRPr>
                <a:solidFill>
                  <a:srgbClr val="434343"/>
                </a:solidFill>
              </a:defRPr>
            </a:lvl8pPr>
            <a:lvl9pPr marL="4114800" lvl="8" indent="-317500" rtl="0">
              <a:lnSpc>
                <a:spcPct val="115000"/>
              </a:lnSpc>
              <a:spcBef>
                <a:spcPts val="0"/>
              </a:spcBef>
              <a:spcAft>
                <a:spcPts val="0"/>
              </a:spcAft>
              <a:buClr>
                <a:srgbClr val="595959"/>
              </a:buClr>
              <a:buSzPts val="1400"/>
              <a:buFont typeface="Anaheim"/>
              <a:buAutoNum type="romanLcPeriod"/>
              <a:defRPr>
                <a:solidFill>
                  <a:srgbClr val="434343"/>
                </a:solidFill>
              </a:defRPr>
            </a:lvl9pPr>
          </a:lstStyle>
          <a:p>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1573850" y="249200"/>
            <a:ext cx="5961300" cy="489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1001600" y="741550"/>
            <a:ext cx="7129800" cy="1923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1713225" y="1065925"/>
            <a:ext cx="5722800" cy="127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27600" y="535000"/>
            <a:ext cx="7887900" cy="4073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a:off x="-128750" y="884150"/>
            <a:ext cx="8557500" cy="3375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3017750" y="1373850"/>
            <a:ext cx="466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9"/>
          <p:cNvSpPr txBox="1">
            <a:spLocks noGrp="1"/>
          </p:cNvSpPr>
          <p:nvPr>
            <p:ph type="subTitle" idx="1"/>
          </p:nvPr>
        </p:nvSpPr>
        <p:spPr>
          <a:xfrm>
            <a:off x="3017700" y="221565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720000" y="40449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2067670" y="-97175"/>
            <a:ext cx="4981200" cy="4758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p:nvPr/>
        </p:nvSpPr>
        <p:spPr>
          <a:xfrm>
            <a:off x="1529625" y="-124225"/>
            <a:ext cx="6057300" cy="4431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txBox="1">
            <a:spLocks noGrp="1"/>
          </p:cNvSpPr>
          <p:nvPr>
            <p:ph type="title" hasCustomPrompt="1"/>
          </p:nvPr>
        </p:nvSpPr>
        <p:spPr>
          <a:xfrm>
            <a:off x="2309922" y="1042975"/>
            <a:ext cx="45261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 name="Google Shape;56;p11"/>
          <p:cNvSpPr txBox="1">
            <a:spLocks noGrp="1"/>
          </p:cNvSpPr>
          <p:nvPr>
            <p:ph type="subTitle" idx="1"/>
          </p:nvPr>
        </p:nvSpPr>
        <p:spPr>
          <a:xfrm>
            <a:off x="2460750" y="2554125"/>
            <a:ext cx="42225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1pPr>
            <a:lvl2pPr marL="914400" lvl="1"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2pPr>
            <a:lvl3pPr marL="1371600" lvl="2"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3pPr>
            <a:lvl4pPr marL="1828800" lvl="3"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4pPr>
            <a:lvl5pPr marL="2286000" lvl="4"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5pPr>
            <a:lvl6pPr marL="2743200" lvl="5"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6pPr>
            <a:lvl7pPr marL="3200400" lvl="6"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7pPr>
            <a:lvl8pPr marL="3657600" lvl="7" indent="-3175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8pPr>
            <a:lvl9pPr marL="4114800" lvl="8" indent="-317500">
              <a:lnSpc>
                <a:spcPct val="115000"/>
              </a:lnSpc>
              <a:spcBef>
                <a:spcPts val="1600"/>
              </a:spcBef>
              <a:spcAft>
                <a:spcPts val="1600"/>
              </a:spcAft>
              <a:buClr>
                <a:schemeClr val="dk2"/>
              </a:buClr>
              <a:buSzPts val="1400"/>
              <a:buFont typeface="Ubuntu"/>
              <a:buChar char="■"/>
              <a:defRPr>
                <a:solidFill>
                  <a:schemeClr val="dk2"/>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7" r:id="rId14"/>
    <p:sldLayoutId id="2147483669" r:id="rId15"/>
    <p:sldLayoutId id="2147483670" r:id="rId16"/>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ctrTitle"/>
          </p:nvPr>
        </p:nvSpPr>
        <p:spPr>
          <a:xfrm>
            <a:off x="3878275" y="1684166"/>
            <a:ext cx="4413900" cy="1909200"/>
          </a:xfrm>
          <a:prstGeom prst="rect">
            <a:avLst/>
          </a:prstGeom>
        </p:spPr>
        <p:txBody>
          <a:bodyPr spcFirstLastPara="1" wrap="square" lIns="91425" tIns="91425" rIns="91425" bIns="91425" anchor="ctr" anchorCtr="0">
            <a:noAutofit/>
          </a:bodyPr>
          <a:lstStyle/>
          <a:p>
            <a:pPr lvl="0"/>
            <a:r>
              <a:rPr lang="ru-RU" sz="3600"/>
              <a:t>Особливості організації та</a:t>
            </a:r>
            <a:br>
              <a:rPr lang="ru-RU" sz="3600"/>
            </a:br>
            <a:r>
              <a:rPr lang="ru-RU" sz="3600"/>
              <a:t>управління міжнародними інвестиціями</a:t>
            </a:r>
            <a:endParaRPr sz="3600"/>
          </a:p>
        </p:txBody>
      </p:sp>
      <p:pic>
        <p:nvPicPr>
          <p:cNvPr id="164" name="Google Shape;164;p28"/>
          <p:cNvPicPr preferRelativeResize="0"/>
          <p:nvPr/>
        </p:nvPicPr>
        <p:blipFill rotWithShape="1">
          <a:blip r:embed="rId3">
            <a:alphaModFix amt="94000"/>
          </a:blip>
          <a:srcRect l="10858" t="793" r="21574"/>
          <a:stretch/>
        </p:blipFill>
        <p:spPr>
          <a:xfrm>
            <a:off x="715100" y="535000"/>
            <a:ext cx="2774477" cy="4073498"/>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ru-RU" sz="2400"/>
              <a:t>Під час здійснення міжнародних інвестицій необхідно враховувати їх особливості, а саме: </a:t>
            </a:r>
            <a:endParaRPr lang="uk-UA" sz="2400"/>
          </a:p>
        </p:txBody>
      </p:sp>
      <p:sp>
        <p:nvSpPr>
          <p:cNvPr id="170" name="Google Shape;170;p29"/>
          <p:cNvSpPr txBox="1">
            <a:spLocks noGrp="1"/>
          </p:cNvSpPr>
          <p:nvPr>
            <p:ph type="body" idx="1"/>
          </p:nvPr>
        </p:nvSpPr>
        <p:spPr>
          <a:xfrm>
            <a:off x="578498" y="1237861"/>
            <a:ext cx="7845502" cy="3333342"/>
          </a:xfrm>
          <a:prstGeom prst="rect">
            <a:avLst/>
          </a:prstGeom>
        </p:spPr>
        <p:txBody>
          <a:bodyPr spcFirstLastPara="1" wrap="square" lIns="91425" tIns="91425" rIns="91425" bIns="91425" anchor="t" anchorCtr="0">
            <a:noAutofit/>
          </a:bodyPr>
          <a:lstStyle/>
          <a:p>
            <a:pPr marL="152400" indent="0" algn="just">
              <a:buNone/>
            </a:pPr>
            <a:r>
              <a:rPr lang="uk-UA" sz="1200" b="1">
                <a:solidFill>
                  <a:schemeClr val="tx1"/>
                </a:solidFill>
              </a:rPr>
              <a:t>4. Додаткові міжнародні інвестиції</a:t>
            </a:r>
            <a:r>
              <a:rPr lang="uk-UA" sz="1200">
                <a:solidFill>
                  <a:schemeClr val="tx1"/>
                </a:solidFill>
              </a:rPr>
              <a:t> зазвичай пов'язані з додатковими трансакційними витратами, що включають: </a:t>
            </a:r>
          </a:p>
          <a:p>
            <a:pPr marL="152400" indent="0" algn="just">
              <a:buNone/>
            </a:pPr>
            <a:r>
              <a:rPr lang="ru-RU" sz="1200">
                <a:solidFill>
                  <a:schemeClr val="tx1"/>
                </a:solidFill>
                <a:sym typeface="Symbol" panose="05050102010706020507" pitchFamily="18" charset="2"/>
              </a:rPr>
              <a:t></a:t>
            </a:r>
            <a:r>
              <a:rPr lang="uk-UA" sz="1200">
                <a:solidFill>
                  <a:schemeClr val="tx1"/>
                </a:solidFill>
              </a:rPr>
              <a:t> більш високі комісійні посередникам на іноземних ринках;</a:t>
            </a:r>
          </a:p>
          <a:p>
            <a:pPr marL="152400" indent="0" algn="just">
              <a:buNone/>
            </a:pPr>
            <a:r>
              <a:rPr lang="ru-RU" sz="1200" smtClean="0">
                <a:solidFill>
                  <a:schemeClr val="tx1"/>
                </a:solidFill>
                <a:sym typeface="Symbol" panose="05050102010706020507" pitchFamily="18" charset="2"/>
              </a:rPr>
              <a:t></a:t>
            </a:r>
            <a:r>
              <a:rPr lang="uk-UA" sz="1200" smtClean="0">
                <a:solidFill>
                  <a:schemeClr val="tx1"/>
                </a:solidFill>
              </a:rPr>
              <a:t> </a:t>
            </a:r>
            <a:r>
              <a:rPr lang="uk-UA" sz="1200">
                <a:solidFill>
                  <a:schemeClr val="tx1"/>
                </a:solidFill>
              </a:rPr>
              <a:t>більш високу плату за оформлення угод;</a:t>
            </a:r>
          </a:p>
          <a:p>
            <a:pPr marL="152400" indent="0" algn="just">
              <a:buNone/>
            </a:pPr>
            <a:r>
              <a:rPr lang="ru-RU" sz="1200">
                <a:solidFill>
                  <a:schemeClr val="tx1"/>
                </a:solidFill>
                <a:sym typeface="Symbol" panose="05050102010706020507" pitchFamily="18" charset="2"/>
              </a:rPr>
              <a:t></a:t>
            </a:r>
            <a:r>
              <a:rPr lang="ru-RU" sz="1200">
                <a:solidFill>
                  <a:schemeClr val="tx1"/>
                </a:solidFill>
              </a:rPr>
              <a:t> більш високу плату керуючим портфелями міжнародних інвестицій. </a:t>
            </a:r>
            <a:endParaRPr lang="uk-UA" sz="1200">
              <a:solidFill>
                <a:schemeClr val="tx1"/>
              </a:solidFill>
            </a:endParaRPr>
          </a:p>
          <a:p>
            <a:pPr marL="152400" indent="0" algn="just">
              <a:buNone/>
            </a:pPr>
            <a:endParaRPr lang="uk-UA" sz="1200" b="1" smtClean="0">
              <a:solidFill>
                <a:schemeClr val="tx1"/>
              </a:solidFill>
            </a:endParaRPr>
          </a:p>
          <a:p>
            <a:pPr marL="152400" indent="0" algn="just">
              <a:buNone/>
            </a:pPr>
            <a:endParaRPr lang="uk-UA" sz="1200" b="1">
              <a:solidFill>
                <a:schemeClr val="tx1"/>
              </a:solidFill>
            </a:endParaRPr>
          </a:p>
          <a:p>
            <a:pPr marL="152400" indent="0" algn="just">
              <a:buNone/>
            </a:pPr>
            <a:r>
              <a:rPr lang="uk-UA" sz="1200" b="1" smtClean="0">
                <a:solidFill>
                  <a:schemeClr val="tx1"/>
                </a:solidFill>
              </a:rPr>
              <a:t>5</a:t>
            </a:r>
            <a:r>
              <a:rPr lang="uk-UA" sz="1200" b="1">
                <a:solidFill>
                  <a:schemeClr val="tx1"/>
                </a:solidFill>
              </a:rPr>
              <a:t>. Ризики міжнародних інвестицій,</a:t>
            </a:r>
            <a:r>
              <a:rPr lang="uk-UA" sz="1200">
                <a:solidFill>
                  <a:schemeClr val="tx1"/>
                </a:solidFill>
              </a:rPr>
              <a:t> які включають: </a:t>
            </a:r>
          </a:p>
          <a:p>
            <a:pPr marL="152400" indent="0" algn="just">
              <a:buNone/>
            </a:pPr>
            <a:r>
              <a:rPr lang="ru-RU" sz="1200">
                <a:solidFill>
                  <a:schemeClr val="tx1"/>
                </a:solidFill>
                <a:sym typeface="Symbol" panose="05050102010706020507" pitchFamily="18" charset="2"/>
              </a:rPr>
              <a:t></a:t>
            </a:r>
            <a:r>
              <a:rPr lang="uk-UA" sz="1200">
                <a:solidFill>
                  <a:schemeClr val="tx1"/>
                </a:solidFill>
              </a:rPr>
              <a:t> ризики національних ринків, що загальні для всіх інвесторів – резидентів і нерезидентів. При цьому інвестори з країн із розвиненою ринковою економікою при міжнародних інвестиціях можуть зіштовхнутися з ризиками, відсутніми на їхніх національних ринках. </a:t>
            </a:r>
            <a:r>
              <a:rPr lang="ru-RU" sz="1200">
                <a:solidFill>
                  <a:schemeClr val="tx1"/>
                </a:solidFill>
              </a:rPr>
              <a:t>Наприклад, політичною нестабільністю, корупцією, недосконалим законодавством про права акціонерів тощо; </a:t>
            </a:r>
            <a:endParaRPr lang="uk-UA" sz="1200">
              <a:solidFill>
                <a:schemeClr val="tx1"/>
              </a:solidFill>
            </a:endParaRPr>
          </a:p>
          <a:p>
            <a:pPr marL="152400" indent="0" algn="just">
              <a:buNone/>
            </a:pPr>
            <a:r>
              <a:rPr lang="ru-RU" sz="1200">
                <a:solidFill>
                  <a:schemeClr val="tx1"/>
                </a:solidFill>
                <a:sym typeface="Symbol" panose="05050102010706020507" pitchFamily="18" charset="2"/>
              </a:rPr>
              <a:t></a:t>
            </a:r>
            <a:r>
              <a:rPr lang="uk-UA" sz="1200">
                <a:solidFill>
                  <a:schemeClr val="tx1"/>
                </a:solidFill>
              </a:rPr>
              <a:t> додаткові ризики для нерезидентів пов'язані з можливим введенням обмежень на їхню діяльність і на вивіз капіталу і доходу. Наприклад, можливість арештів кореспондентських рахунків у валютах нерезидентів, загроза банкрутств клірингових центрів;</a:t>
            </a:r>
          </a:p>
          <a:p>
            <a:pPr marL="152400" indent="0" algn="just">
              <a:buNone/>
            </a:pPr>
            <a:r>
              <a:rPr lang="uk-UA" sz="1200">
                <a:solidFill>
                  <a:schemeClr val="tx1"/>
                </a:solidFill>
              </a:rPr>
              <a:t> </a:t>
            </a:r>
            <a:r>
              <a:rPr lang="ru-RU" sz="1200">
                <a:solidFill>
                  <a:schemeClr val="tx1"/>
                </a:solidFill>
                <a:sym typeface="Symbol" panose="05050102010706020507" pitchFamily="18" charset="2"/>
              </a:rPr>
              <a:t></a:t>
            </a:r>
            <a:r>
              <a:rPr lang="uk-UA" sz="1200">
                <a:solidFill>
                  <a:schemeClr val="tx1"/>
                </a:solidFill>
              </a:rPr>
              <a:t> ризики падіння курсів іноземних валют, що призводить до зменшення прибутковості інвестицій у перерахуванні на валюту інвестора.</a:t>
            </a:r>
          </a:p>
          <a:p>
            <a:pPr marL="152400" indent="0" algn="just">
              <a:buNone/>
            </a:pPr>
            <a:endParaRPr lang="uk-UA" sz="1600">
              <a:solidFill>
                <a:schemeClr val="tx1"/>
              </a:solidFill>
            </a:endParaRPr>
          </a:p>
        </p:txBody>
      </p:sp>
    </p:spTree>
    <p:extLst>
      <p:ext uri="{BB962C8B-B14F-4D97-AF65-F5344CB8AC3E}">
        <p14:creationId xmlns:p14="http://schemas.microsoft.com/office/powerpoint/2010/main" val="307894570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503853" y="445025"/>
            <a:ext cx="7920147" cy="572700"/>
          </a:xfrm>
          <a:prstGeom prst="rect">
            <a:avLst/>
          </a:prstGeom>
        </p:spPr>
        <p:txBody>
          <a:bodyPr spcFirstLastPara="1" wrap="square" lIns="91425" tIns="91425" rIns="91425" bIns="91425" anchor="ctr" anchorCtr="0">
            <a:noAutofit/>
          </a:bodyPr>
          <a:lstStyle/>
          <a:p>
            <a:r>
              <a:rPr lang="uk-UA" sz="1700"/>
              <a:t>У процесі формування </a:t>
            </a:r>
            <a:r>
              <a:rPr lang="uk-UA" sz="1700" b="1"/>
              <a:t>портфеля інвестицій</a:t>
            </a:r>
            <a:r>
              <a:rPr lang="uk-UA" sz="1700"/>
              <a:t> будь-який інвестор, що має вільні кошти і бажає вигідно їх розмістити, може діяти різним чином, а саме: </a:t>
            </a:r>
          </a:p>
        </p:txBody>
      </p:sp>
      <p:sp>
        <p:nvSpPr>
          <p:cNvPr id="170" name="Google Shape;170;p29"/>
          <p:cNvSpPr txBox="1">
            <a:spLocks noGrp="1"/>
          </p:cNvSpPr>
          <p:nvPr>
            <p:ph type="body" idx="1"/>
          </p:nvPr>
        </p:nvSpPr>
        <p:spPr>
          <a:xfrm>
            <a:off x="578498" y="1337387"/>
            <a:ext cx="7845502" cy="3253273"/>
          </a:xfrm>
          <a:prstGeom prst="rect">
            <a:avLst/>
          </a:prstGeom>
        </p:spPr>
        <p:txBody>
          <a:bodyPr spcFirstLastPara="1" wrap="square" lIns="91425" tIns="91425" rIns="91425" bIns="91425" anchor="t" anchorCtr="0">
            <a:noAutofit/>
          </a:bodyPr>
          <a:lstStyle/>
          <a:p>
            <a:pPr marL="152400" indent="0" algn="just">
              <a:buNone/>
            </a:pPr>
            <a:r>
              <a:rPr lang="uk-UA" sz="1200">
                <a:solidFill>
                  <a:schemeClr val="tx1"/>
                </a:solidFill>
              </a:rPr>
              <a:t>1. Він може </a:t>
            </a:r>
            <a:r>
              <a:rPr lang="uk-UA" sz="1200" b="1" i="1">
                <a:solidFill>
                  <a:schemeClr val="tx1"/>
                </a:solidFill>
              </a:rPr>
              <a:t>сформувати портфель інвестицій з інструментів національних емітентів, які номіновані у національній валюті</a:t>
            </a:r>
            <a:r>
              <a:rPr lang="uk-UA" sz="1200" i="1">
                <a:solidFill>
                  <a:schemeClr val="tx1"/>
                </a:solidFill>
              </a:rPr>
              <a:t>.</a:t>
            </a:r>
            <a:r>
              <a:rPr lang="uk-UA" sz="1200">
                <a:solidFill>
                  <a:schemeClr val="tx1"/>
                </a:solidFill>
              </a:rPr>
              <a:t> До них відносяться цінні папери держави, регіональних і місцевих органів влади, національних акціонерних товариств, а також депозити в національній валюті. </a:t>
            </a:r>
          </a:p>
          <a:p>
            <a:pPr marL="152400" indent="0" algn="just">
              <a:buNone/>
            </a:pPr>
            <a:r>
              <a:rPr lang="uk-UA" sz="1200">
                <a:solidFill>
                  <a:schemeClr val="tx1"/>
                </a:solidFill>
              </a:rPr>
              <a:t>Перевагами такого підходу до формування портфеля інвестицій є</a:t>
            </a:r>
            <a:r>
              <a:rPr lang="uk-UA" sz="1200">
                <a:solidFill>
                  <a:schemeClr val="tx1"/>
                </a:solidFill>
              </a:rPr>
              <a:t>: </a:t>
            </a:r>
            <a:endParaRPr lang="uk-UA" sz="1200" smtClean="0">
              <a:solidFill>
                <a:schemeClr val="tx1"/>
              </a:solidFill>
            </a:endParaRPr>
          </a:p>
          <a:p>
            <a:pPr marL="323850" indent="-171450" algn="just">
              <a:buFont typeface="Arial" panose="020B0604020202020204" pitchFamily="34" charset="0"/>
              <a:buChar char="•"/>
            </a:pPr>
            <a:r>
              <a:rPr lang="uk-UA" sz="1200" smtClean="0">
                <a:solidFill>
                  <a:schemeClr val="tx1"/>
                </a:solidFill>
              </a:rPr>
              <a:t>можливість </a:t>
            </a:r>
            <a:r>
              <a:rPr lang="uk-UA" sz="1200">
                <a:solidFill>
                  <a:schemeClr val="tx1"/>
                </a:solidFill>
              </a:rPr>
              <a:t>одержання досить повної інформації про емітентів</a:t>
            </a:r>
            <a:r>
              <a:rPr lang="uk-UA" sz="1200">
                <a:solidFill>
                  <a:schemeClr val="tx1"/>
                </a:solidFill>
              </a:rPr>
              <a:t>; </a:t>
            </a:r>
            <a:endParaRPr lang="uk-UA" sz="1200" smtClean="0">
              <a:solidFill>
                <a:schemeClr val="tx1"/>
              </a:solidFill>
            </a:endParaRPr>
          </a:p>
          <a:p>
            <a:pPr marL="323850" indent="-171450" algn="just">
              <a:buFont typeface="Arial" panose="020B0604020202020204" pitchFamily="34" charset="0"/>
              <a:buChar char="•"/>
            </a:pPr>
            <a:r>
              <a:rPr lang="uk-UA" sz="1200" smtClean="0">
                <a:solidFill>
                  <a:schemeClr val="tx1"/>
                </a:solidFill>
              </a:rPr>
              <a:t>можливість </a:t>
            </a:r>
            <a:r>
              <a:rPr lang="uk-UA" sz="1200">
                <a:solidFill>
                  <a:schemeClr val="tx1"/>
                </a:solidFill>
              </a:rPr>
              <a:t>вести власну статистику фондового і грошового ринків</a:t>
            </a:r>
            <a:r>
              <a:rPr lang="uk-UA" sz="1200">
                <a:solidFill>
                  <a:schemeClr val="tx1"/>
                </a:solidFill>
              </a:rPr>
              <a:t>; </a:t>
            </a:r>
            <a:endParaRPr lang="uk-UA" sz="1200" smtClean="0">
              <a:solidFill>
                <a:schemeClr val="tx1"/>
              </a:solidFill>
            </a:endParaRPr>
          </a:p>
          <a:p>
            <a:pPr marL="323850" indent="-171450" algn="just">
              <a:buFont typeface="Arial" panose="020B0604020202020204" pitchFamily="34" charset="0"/>
              <a:buChar char="•"/>
            </a:pPr>
            <a:r>
              <a:rPr lang="uk-UA" sz="1200" smtClean="0">
                <a:solidFill>
                  <a:schemeClr val="tx1"/>
                </a:solidFill>
              </a:rPr>
              <a:t>використання </a:t>
            </a:r>
            <a:r>
              <a:rPr lang="uk-UA" sz="1200">
                <a:solidFill>
                  <a:schemeClr val="tx1"/>
                </a:solidFill>
              </a:rPr>
              <a:t>тільки національної валюти, що виключає ризик валютного обміну</a:t>
            </a:r>
            <a:r>
              <a:rPr lang="uk-UA" sz="1200">
                <a:solidFill>
                  <a:schemeClr val="tx1"/>
                </a:solidFill>
              </a:rPr>
              <a:t>; </a:t>
            </a:r>
            <a:endParaRPr lang="uk-UA" sz="1200" smtClean="0">
              <a:solidFill>
                <a:schemeClr val="tx1"/>
              </a:solidFill>
            </a:endParaRPr>
          </a:p>
          <a:p>
            <a:pPr marL="323850" indent="-171450" algn="just">
              <a:buFont typeface="Arial" panose="020B0604020202020204" pitchFamily="34" charset="0"/>
              <a:buChar char="•"/>
            </a:pPr>
            <a:r>
              <a:rPr lang="uk-UA" sz="1200" smtClean="0">
                <a:solidFill>
                  <a:schemeClr val="tx1"/>
                </a:solidFill>
              </a:rPr>
              <a:t>відсутність </a:t>
            </a:r>
            <a:r>
              <a:rPr lang="uk-UA" sz="1200">
                <a:solidFill>
                  <a:schemeClr val="tx1"/>
                </a:solidFill>
              </a:rPr>
              <a:t>додаткових витрат, пов'язаних з інвестуванням за кордон</a:t>
            </a:r>
            <a:r>
              <a:rPr lang="uk-UA" sz="1200">
                <a:solidFill>
                  <a:schemeClr val="tx1"/>
                </a:solidFill>
              </a:rPr>
              <a:t>; </a:t>
            </a:r>
            <a:endParaRPr lang="uk-UA" sz="1200" smtClean="0">
              <a:solidFill>
                <a:schemeClr val="tx1"/>
              </a:solidFill>
            </a:endParaRPr>
          </a:p>
          <a:p>
            <a:pPr marL="323850" indent="-171450" algn="just">
              <a:buFont typeface="Arial" panose="020B0604020202020204" pitchFamily="34" charset="0"/>
              <a:buChar char="•"/>
            </a:pPr>
            <a:r>
              <a:rPr lang="uk-UA" sz="1200" smtClean="0">
                <a:solidFill>
                  <a:schemeClr val="tx1"/>
                </a:solidFill>
              </a:rPr>
              <a:t>можливі </a:t>
            </a:r>
            <a:r>
              <a:rPr lang="uk-UA" sz="1200">
                <a:solidFill>
                  <a:schemeClr val="tx1"/>
                </a:solidFill>
              </a:rPr>
              <a:t>податкові й інші переваги для інвесторів-резидентів порівняно з інвесторами-нерезидентами</a:t>
            </a:r>
            <a:r>
              <a:rPr lang="uk-UA" sz="1200">
                <a:solidFill>
                  <a:schemeClr val="tx1"/>
                </a:solidFill>
              </a:rPr>
              <a:t>. </a:t>
            </a:r>
            <a:endParaRPr lang="uk-UA" sz="1200" smtClean="0">
              <a:solidFill>
                <a:schemeClr val="tx1"/>
              </a:solidFill>
            </a:endParaRPr>
          </a:p>
          <a:p>
            <a:pPr marL="323850" indent="-171450" algn="just">
              <a:buFont typeface="Arial" panose="020B0604020202020204" pitchFamily="34" charset="0"/>
              <a:buChar char="•"/>
            </a:pPr>
            <a:endParaRPr lang="uk-UA" sz="1200">
              <a:solidFill>
                <a:schemeClr val="tx1"/>
              </a:solidFill>
            </a:endParaRPr>
          </a:p>
          <a:p>
            <a:pPr marL="152400" indent="0" algn="just">
              <a:buNone/>
            </a:pPr>
            <a:r>
              <a:rPr lang="uk-UA" sz="1200">
                <a:solidFill>
                  <a:schemeClr val="tx1"/>
                </a:solidFill>
              </a:rPr>
              <a:t>У той же час такий підхід не дозволяє диверсифікувати інвестиції для зменшення ризику при падінні прибутковості національних фондового і грошового ринків, а також одержати більш високу прибутковість порівняно з прибутковістю національних ринків</a:t>
            </a:r>
            <a:r>
              <a:rPr lang="uk-UA" sz="1200">
                <a:solidFill>
                  <a:schemeClr val="tx1"/>
                </a:solidFill>
              </a:rPr>
              <a:t>. </a:t>
            </a:r>
            <a:endParaRPr lang="uk-UA" sz="1200">
              <a:solidFill>
                <a:schemeClr val="tx1"/>
              </a:solidFill>
            </a:endParaRPr>
          </a:p>
        </p:txBody>
      </p:sp>
    </p:spTree>
    <p:extLst>
      <p:ext uri="{BB962C8B-B14F-4D97-AF65-F5344CB8AC3E}">
        <p14:creationId xmlns:p14="http://schemas.microsoft.com/office/powerpoint/2010/main" val="386499122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31"/>
          <p:cNvSpPr txBox="1">
            <a:spLocks noGrp="1"/>
          </p:cNvSpPr>
          <p:nvPr>
            <p:ph type="subTitle" idx="1"/>
          </p:nvPr>
        </p:nvSpPr>
        <p:spPr>
          <a:xfrm>
            <a:off x="2761861" y="1021332"/>
            <a:ext cx="4966702" cy="2978390"/>
          </a:xfrm>
          <a:prstGeom prst="rect">
            <a:avLst/>
          </a:prstGeom>
        </p:spPr>
        <p:txBody>
          <a:bodyPr spcFirstLastPara="1" wrap="square" lIns="91425" tIns="91425" rIns="91425" bIns="91425" anchor="t" anchorCtr="0">
            <a:noAutofit/>
          </a:bodyPr>
          <a:lstStyle/>
          <a:p>
            <a:pPr marL="152400" indent="0" algn="just"/>
            <a:r>
              <a:rPr lang="ru-RU" sz="1200">
                <a:solidFill>
                  <a:schemeClr val="tx1"/>
                </a:solidFill>
              </a:rPr>
              <a:t>Крім того, на даний час практично кожен національний ринок унаслідок присутності на ньому іноземних інвесторів неминуче стає частиною світового ринку інвестицій з усіма позитивними і негативними наслідками. Це було підтверджено, наприклад, кризою світового фінансового ринку наприкінці 2008 р., що почалася в США і торкнулася в тому чи іншому ступені більшість країн світу. Таким чином, сьогодні інвестори, які орієнтуються тільки на національний ринок, повинні враховувати фактори, що впливають на стан ринку міжнародних інвестицій в цілому. Наприклад, вони не можуть бути цілком застраховані від тимчасового падіння курсу національних цінних паперів, не пов'язаного з внутрішньою економічною і політичною ситуацією, а викликаного винятково зовнішніми факторами. </a:t>
            </a:r>
            <a:endParaRPr lang="uk-UA" sz="1200">
              <a:solidFill>
                <a:schemeClr val="tx1"/>
              </a:solidFill>
            </a:endParaRPr>
          </a:p>
        </p:txBody>
      </p:sp>
      <p:pic>
        <p:nvPicPr>
          <p:cNvPr id="194" name="Google Shape;194;p31"/>
          <p:cNvPicPr preferRelativeResize="0"/>
          <p:nvPr/>
        </p:nvPicPr>
        <p:blipFill rotWithShape="1">
          <a:blip r:embed="rId3">
            <a:alphaModFix/>
          </a:blip>
          <a:srcRect l="26581" t="-3830" r="26586" b="-37014"/>
          <a:stretch/>
        </p:blipFill>
        <p:spPr>
          <a:xfrm>
            <a:off x="274692" y="653188"/>
            <a:ext cx="2408131" cy="4073501"/>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503853" y="445025"/>
            <a:ext cx="7920147" cy="572700"/>
          </a:xfrm>
          <a:prstGeom prst="rect">
            <a:avLst/>
          </a:prstGeom>
        </p:spPr>
        <p:txBody>
          <a:bodyPr spcFirstLastPara="1" wrap="square" lIns="91425" tIns="91425" rIns="91425" bIns="91425" anchor="ctr" anchorCtr="0">
            <a:noAutofit/>
          </a:bodyPr>
          <a:lstStyle/>
          <a:p>
            <a:r>
              <a:rPr lang="uk-UA" sz="1700"/>
              <a:t>У процесі формування </a:t>
            </a:r>
            <a:r>
              <a:rPr lang="uk-UA" sz="1700" b="1"/>
              <a:t>портфеля інвестицій</a:t>
            </a:r>
            <a:r>
              <a:rPr lang="uk-UA" sz="1700"/>
              <a:t> будь-який інвестор, що має вільні кошти і бажає вигідно їх розмістити, може діяти різним чином, а саме: </a:t>
            </a:r>
          </a:p>
        </p:txBody>
      </p:sp>
      <p:sp>
        <p:nvSpPr>
          <p:cNvPr id="170" name="Google Shape;170;p29"/>
          <p:cNvSpPr txBox="1">
            <a:spLocks noGrp="1"/>
          </p:cNvSpPr>
          <p:nvPr>
            <p:ph type="body" idx="1"/>
          </p:nvPr>
        </p:nvSpPr>
        <p:spPr>
          <a:xfrm>
            <a:off x="578498" y="1337387"/>
            <a:ext cx="7845502" cy="3253273"/>
          </a:xfrm>
          <a:prstGeom prst="rect">
            <a:avLst/>
          </a:prstGeom>
        </p:spPr>
        <p:txBody>
          <a:bodyPr spcFirstLastPara="1" wrap="square" lIns="91425" tIns="91425" rIns="91425" bIns="91425" anchor="t" anchorCtr="0">
            <a:noAutofit/>
          </a:bodyPr>
          <a:lstStyle/>
          <a:p>
            <a:pPr marL="152400" indent="0" algn="just">
              <a:buNone/>
            </a:pPr>
            <a:r>
              <a:rPr lang="uk-UA" sz="1200" b="1" i="1">
                <a:solidFill>
                  <a:schemeClr val="tx1"/>
                </a:solidFill>
              </a:rPr>
              <a:t>2. У портфель інвестицій можна включити цінні папери іноземних емітентів, які номіновані в національній валюті і торгуються (тобто купуються і продаються) на національному ринку</a:t>
            </a:r>
            <a:r>
              <a:rPr lang="uk-UA" sz="1200" i="1">
                <a:solidFill>
                  <a:schemeClr val="tx1"/>
                </a:solidFill>
              </a:rPr>
              <a:t>.</a:t>
            </a:r>
            <a:r>
              <a:rPr lang="uk-UA" sz="1200">
                <a:solidFill>
                  <a:schemeClr val="tx1"/>
                </a:solidFill>
              </a:rPr>
              <a:t> Наприклад, японські чи американські компанії, яким для фінансування своєї діяльності необхідні швейцарські франки, випускають на швейцарський ринок свої облігації, які номіновані у швейцарських франках. Іншим прикладом є американські депозитарні розписки (</a:t>
            </a:r>
            <a:r>
              <a:rPr lang="ru-RU" sz="1200">
                <a:solidFill>
                  <a:schemeClr val="tx1"/>
                </a:solidFill>
              </a:rPr>
              <a:t>American Depository Receipts</a:t>
            </a:r>
            <a:r>
              <a:rPr lang="uk-UA" sz="1200">
                <a:solidFill>
                  <a:schemeClr val="tx1"/>
                </a:solidFill>
              </a:rPr>
              <a:t> – </a:t>
            </a:r>
            <a:r>
              <a:rPr lang="ru-RU" sz="1200">
                <a:solidFill>
                  <a:schemeClr val="tx1"/>
                </a:solidFill>
              </a:rPr>
              <a:t>ADR</a:t>
            </a:r>
            <a:r>
              <a:rPr lang="uk-UA" sz="1200">
                <a:solidFill>
                  <a:schemeClr val="tx1"/>
                </a:solidFill>
              </a:rPr>
              <a:t>). </a:t>
            </a:r>
            <a:r>
              <a:rPr lang="ru-RU" sz="1200">
                <a:solidFill>
                  <a:schemeClr val="tx1"/>
                </a:solidFill>
              </a:rPr>
              <a:t>У даному випадку іноземні акції депонуються в банках США, які випускають їх на ринок США і міжнародний </a:t>
            </a:r>
            <a:r>
              <a:rPr lang="ru-RU" sz="1200">
                <a:solidFill>
                  <a:schemeClr val="tx1"/>
                </a:solidFill>
              </a:rPr>
              <a:t>ринок</a:t>
            </a:r>
            <a:r>
              <a:rPr lang="ru-RU" sz="1200" smtClean="0">
                <a:solidFill>
                  <a:schemeClr val="tx1"/>
                </a:solidFill>
              </a:rPr>
              <a:t>.</a:t>
            </a:r>
          </a:p>
          <a:p>
            <a:pPr marL="152400" indent="0" algn="just">
              <a:buNone/>
            </a:pPr>
            <a:endParaRPr lang="uk-UA" sz="1200">
              <a:solidFill>
                <a:schemeClr val="tx1"/>
              </a:solidFill>
            </a:endParaRPr>
          </a:p>
          <a:p>
            <a:pPr marL="152400" indent="0" algn="just">
              <a:buNone/>
            </a:pPr>
            <a:r>
              <a:rPr lang="uk-UA" sz="1200">
                <a:solidFill>
                  <a:schemeClr val="tx1"/>
                </a:solidFill>
              </a:rPr>
              <a:t> </a:t>
            </a:r>
            <a:r>
              <a:rPr lang="uk-UA" sz="1200" b="1">
                <a:solidFill>
                  <a:schemeClr val="tx1"/>
                </a:solidFill>
              </a:rPr>
              <a:t>Перевагою</a:t>
            </a:r>
            <a:r>
              <a:rPr lang="uk-UA" sz="1200">
                <a:solidFill>
                  <a:schemeClr val="tx1"/>
                </a:solidFill>
              </a:rPr>
              <a:t> включення цих інструментів у портфель інвестора є можливість одержання більш високої якості інвестицій (у випадку більш високої прибутковості або більш низького ризику таких цінних паперів). </a:t>
            </a:r>
          </a:p>
          <a:p>
            <a:pPr marL="152400" indent="0" algn="just">
              <a:buNone/>
            </a:pPr>
            <a:r>
              <a:rPr lang="uk-UA" sz="1200" b="1">
                <a:solidFill>
                  <a:schemeClr val="tx1"/>
                </a:solidFill>
              </a:rPr>
              <a:t>Недоліками</a:t>
            </a:r>
            <a:r>
              <a:rPr lang="uk-UA" sz="1200">
                <a:solidFill>
                  <a:schemeClr val="tx1"/>
                </a:solidFill>
              </a:rPr>
              <a:t> їхнього придбання є можливі труднощі одержання інформації про емітентів, а також ризик падіння курсу валюти емітента стосовно валюти інвестора (оскільки ціна таких інструментів на національному ринку визначається з урахуванням курсу обміну валют). </a:t>
            </a:r>
          </a:p>
        </p:txBody>
      </p:sp>
    </p:spTree>
    <p:extLst>
      <p:ext uri="{BB962C8B-B14F-4D97-AF65-F5344CB8AC3E}">
        <p14:creationId xmlns:p14="http://schemas.microsoft.com/office/powerpoint/2010/main" val="277261610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503853" y="445025"/>
            <a:ext cx="7920147" cy="572700"/>
          </a:xfrm>
          <a:prstGeom prst="rect">
            <a:avLst/>
          </a:prstGeom>
        </p:spPr>
        <p:txBody>
          <a:bodyPr spcFirstLastPara="1" wrap="square" lIns="91425" tIns="91425" rIns="91425" bIns="91425" anchor="ctr" anchorCtr="0">
            <a:noAutofit/>
          </a:bodyPr>
          <a:lstStyle/>
          <a:p>
            <a:r>
              <a:rPr lang="uk-UA" sz="1700"/>
              <a:t>У процесі формування </a:t>
            </a:r>
            <a:r>
              <a:rPr lang="uk-UA" sz="1700" b="1"/>
              <a:t>портфеля інвестицій</a:t>
            </a:r>
            <a:r>
              <a:rPr lang="uk-UA" sz="1700"/>
              <a:t> будь-який інвестор, що має вільні кошти і бажає вигідно їх розмістити, може діяти різним чином, а саме: </a:t>
            </a:r>
          </a:p>
        </p:txBody>
      </p:sp>
      <p:sp>
        <p:nvSpPr>
          <p:cNvPr id="170" name="Google Shape;170;p29"/>
          <p:cNvSpPr txBox="1">
            <a:spLocks noGrp="1"/>
          </p:cNvSpPr>
          <p:nvPr>
            <p:ph type="body" idx="1"/>
          </p:nvPr>
        </p:nvSpPr>
        <p:spPr>
          <a:xfrm>
            <a:off x="578498" y="1181877"/>
            <a:ext cx="7845502" cy="3645160"/>
          </a:xfrm>
          <a:prstGeom prst="rect">
            <a:avLst/>
          </a:prstGeom>
        </p:spPr>
        <p:txBody>
          <a:bodyPr spcFirstLastPara="1" wrap="square" lIns="91425" tIns="91425" rIns="91425" bIns="91425" anchor="t" anchorCtr="0">
            <a:noAutofit/>
          </a:bodyPr>
          <a:lstStyle/>
          <a:p>
            <a:pPr marL="152400" indent="0" algn="just">
              <a:buNone/>
            </a:pPr>
            <a:r>
              <a:rPr lang="uk-UA" sz="1200" b="1" smtClean="0">
                <a:solidFill>
                  <a:schemeClr val="tx1"/>
                </a:solidFill>
              </a:rPr>
              <a:t>3</a:t>
            </a:r>
            <a:r>
              <a:rPr lang="uk-UA" sz="1200" b="1">
                <a:solidFill>
                  <a:schemeClr val="tx1"/>
                </a:solidFill>
              </a:rPr>
              <a:t>. </a:t>
            </a:r>
            <a:r>
              <a:rPr lang="uk-UA" sz="1200" b="1" i="1">
                <a:solidFill>
                  <a:schemeClr val="tx1"/>
                </a:solidFill>
              </a:rPr>
              <a:t>У портфель інвестицій можна включити інструменти, які торгуються на національних фондовому і грошовому ринках, але такі, що номіновані в іноземній валюті. </a:t>
            </a:r>
            <a:endParaRPr lang="uk-UA" sz="1200" b="1">
              <a:solidFill>
                <a:schemeClr val="tx1"/>
              </a:solidFill>
            </a:endParaRPr>
          </a:p>
          <a:p>
            <a:pPr marL="152400" indent="0" algn="just">
              <a:buNone/>
            </a:pPr>
            <a:r>
              <a:rPr lang="uk-UA" sz="1200">
                <a:solidFill>
                  <a:schemeClr val="tx1"/>
                </a:solidFill>
              </a:rPr>
              <a:t>Перевагами включення в портфель інвестицій таких активів є: </a:t>
            </a:r>
          </a:p>
          <a:p>
            <a:pPr marL="152400" indent="0" algn="just">
              <a:buNone/>
            </a:pPr>
            <a:r>
              <a:rPr lang="ru-RU" sz="1200">
                <a:solidFill>
                  <a:schemeClr val="tx1"/>
                </a:solidFill>
                <a:sym typeface="Symbol" panose="05050102010706020507" pitchFamily="18" charset="2"/>
              </a:rPr>
              <a:t></a:t>
            </a:r>
            <a:r>
              <a:rPr lang="uk-UA" sz="1200">
                <a:solidFill>
                  <a:schemeClr val="tx1"/>
                </a:solidFill>
              </a:rPr>
              <a:t> можливість одержання додаткового доходу за умови зростання курсу іноземної валюти; </a:t>
            </a:r>
          </a:p>
          <a:p>
            <a:pPr marL="323850" indent="-171450" algn="just">
              <a:buFont typeface="Symbol" panose="05050102010706020507" pitchFamily="18" charset="2"/>
              <a:buChar char="·"/>
            </a:pPr>
            <a:r>
              <a:rPr lang="uk-UA" sz="1200" smtClean="0">
                <a:solidFill>
                  <a:schemeClr val="tx1"/>
                </a:solidFill>
              </a:rPr>
              <a:t>зменшення </a:t>
            </a:r>
            <a:r>
              <a:rPr lang="uk-UA" sz="1200">
                <a:solidFill>
                  <a:schemeClr val="tx1"/>
                </a:solidFill>
              </a:rPr>
              <a:t>загального ризику портфеля при падінні ринку цінних паперів національних емітентів або падінні курсу національної валюти</a:t>
            </a:r>
            <a:r>
              <a:rPr lang="uk-UA" sz="1200">
                <a:solidFill>
                  <a:schemeClr val="tx1"/>
                </a:solidFill>
              </a:rPr>
              <a:t>. </a:t>
            </a:r>
            <a:endParaRPr lang="uk-UA" sz="1200" smtClean="0">
              <a:solidFill>
                <a:schemeClr val="tx1"/>
              </a:solidFill>
            </a:endParaRPr>
          </a:p>
          <a:p>
            <a:pPr marL="323850" indent="-171450" algn="just">
              <a:buFont typeface="Symbol" panose="05050102010706020507" pitchFamily="18" charset="2"/>
              <a:buChar char="·"/>
            </a:pPr>
            <a:endParaRPr lang="uk-UA" sz="1200">
              <a:solidFill>
                <a:schemeClr val="tx1"/>
              </a:solidFill>
            </a:endParaRPr>
          </a:p>
          <a:p>
            <a:pPr marL="152400" indent="0" algn="just">
              <a:buNone/>
            </a:pPr>
            <a:r>
              <a:rPr lang="uk-UA" sz="1200">
                <a:solidFill>
                  <a:schemeClr val="tx1"/>
                </a:solidFill>
              </a:rPr>
              <a:t>Однак подібні інвестиції пов'язані з додатковим ризиком унаслідок можливого введення адміністративних обмежень на операції з іноземною валютою або падіння курсу валюти інвестицій як щодо національної валюти, так і до інших іноземних валют (наприклад, при деномінації грошової одиниці або введенні єдиної валюти для низки країн</a:t>
            </a:r>
            <a:r>
              <a:rPr lang="uk-UA" sz="1200">
                <a:solidFill>
                  <a:schemeClr val="tx1"/>
                </a:solidFill>
              </a:rPr>
              <a:t>); </a:t>
            </a:r>
            <a:endParaRPr lang="uk-UA" sz="1200" smtClean="0">
              <a:solidFill>
                <a:schemeClr val="tx1"/>
              </a:solidFill>
            </a:endParaRPr>
          </a:p>
          <a:p>
            <a:pPr marL="152400" indent="0" algn="just">
              <a:buNone/>
            </a:pPr>
            <a:endParaRPr lang="ru-RU" sz="1200">
              <a:solidFill>
                <a:schemeClr val="tx1"/>
              </a:solidFill>
            </a:endParaRPr>
          </a:p>
          <a:p>
            <a:pPr marL="152400" indent="0" algn="just">
              <a:buNone/>
            </a:pPr>
            <a:endParaRPr lang="ru-RU" sz="500" smtClean="0">
              <a:solidFill>
                <a:schemeClr val="tx1"/>
              </a:solidFill>
            </a:endParaRPr>
          </a:p>
          <a:p>
            <a:pPr marL="152400" indent="0">
              <a:buNone/>
            </a:pPr>
            <a:r>
              <a:rPr lang="uk-UA" sz="1200">
                <a:solidFill>
                  <a:schemeClr val="tx1"/>
                </a:solidFill>
              </a:rPr>
              <a:t>4. Інвестор може</a:t>
            </a:r>
            <a:r>
              <a:rPr lang="uk-UA" sz="1200" b="1">
                <a:solidFill>
                  <a:schemeClr val="tx1"/>
                </a:solidFill>
              </a:rPr>
              <a:t> </a:t>
            </a:r>
            <a:r>
              <a:rPr lang="uk-UA" sz="1200" b="1" i="1">
                <a:solidFill>
                  <a:schemeClr val="tx1"/>
                </a:solidFill>
              </a:rPr>
              <a:t>сформувати портфель міжнародних інвестицій, що включає як цінні папери національного ринку, так і цінні папери, якими торгують на міжнародному ринку, що охоплює інші національні ринки і євроринок.</a:t>
            </a:r>
            <a:r>
              <a:rPr lang="uk-UA" sz="1200" b="1">
                <a:solidFill>
                  <a:schemeClr val="tx1"/>
                </a:solidFill>
              </a:rPr>
              <a:t> </a:t>
            </a:r>
          </a:p>
          <a:p>
            <a:pPr marL="152400" indent="0">
              <a:buNone/>
            </a:pPr>
            <a:r>
              <a:rPr lang="uk-UA" sz="1200">
                <a:solidFill>
                  <a:schemeClr val="tx1"/>
                </a:solidFill>
              </a:rPr>
              <a:t>Таким чином, переваги міжнародних інвестицій пов'язані з тим, що вони дають можливість одержувати більш високу якість – велику прибутковість і менший ризик порівняно з чисто національними інвестиціями</a:t>
            </a:r>
            <a:r>
              <a:rPr lang="uk-UA" sz="1200">
                <a:solidFill>
                  <a:schemeClr val="tx1"/>
                </a:solidFill>
              </a:rPr>
              <a:t>. </a:t>
            </a:r>
            <a:endParaRPr lang="uk-UA" sz="1200">
              <a:solidFill>
                <a:schemeClr val="tx1"/>
              </a:solidFill>
            </a:endParaRPr>
          </a:p>
        </p:txBody>
      </p:sp>
    </p:spTree>
    <p:extLst>
      <p:ext uri="{BB962C8B-B14F-4D97-AF65-F5344CB8AC3E}">
        <p14:creationId xmlns:p14="http://schemas.microsoft.com/office/powerpoint/2010/main" val="126687770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9"/>
          <p:cNvSpPr txBox="1">
            <a:spLocks noGrp="1"/>
          </p:cNvSpPr>
          <p:nvPr>
            <p:ph type="subTitle" idx="1"/>
          </p:nvPr>
        </p:nvSpPr>
        <p:spPr>
          <a:xfrm>
            <a:off x="329682" y="1174267"/>
            <a:ext cx="6183085" cy="3114000"/>
          </a:xfrm>
          <a:prstGeom prst="rect">
            <a:avLst/>
          </a:prstGeom>
        </p:spPr>
        <p:txBody>
          <a:bodyPr spcFirstLastPara="1" wrap="square" lIns="91425" tIns="91425" rIns="91425" bIns="91425" anchor="t" anchorCtr="0">
            <a:noAutofit/>
          </a:bodyPr>
          <a:lstStyle/>
          <a:p>
            <a:pPr marL="152400" indent="0" algn="just">
              <a:buNone/>
            </a:pPr>
            <a:r>
              <a:rPr lang="ru-RU" sz="1200" smtClean="0">
                <a:solidFill>
                  <a:schemeClr val="tx1"/>
                </a:solidFill>
                <a:sym typeface="Symbol" panose="05050102010706020507" pitchFamily="18" charset="2"/>
              </a:rPr>
              <a:t></a:t>
            </a:r>
            <a:r>
              <a:rPr lang="ru-RU" sz="1200" smtClean="0">
                <a:solidFill>
                  <a:schemeClr val="tx1"/>
                </a:solidFill>
              </a:rPr>
              <a:t> нерівномірністю </a:t>
            </a:r>
            <a:r>
              <a:rPr lang="ru-RU" sz="1200">
                <a:solidFill>
                  <a:schemeClr val="tx1"/>
                </a:solidFill>
              </a:rPr>
              <a:t>розвитку національних ринків різних країн. Так, цінні папери кожного національного ринку мають тенденцію до одночасного зростання чи падіння їх курсів, оскільки на них однаково впливають національні економічні і політичні умови – обсяг і динаміка грошової маси, зміна процентних ставок, дефіцит бюджету, грошова і податкова політика держави й ін. При цьому можливі ситуації, коли при падінні цін одного класу цінних паперів (наприклад, акцій) унаслідок тих чи інших причин держава вживає заходи, що сприяють перетоку капіталу в інший сегмент (наприклад, у державні цінні папери) з метою запобігання його відтоку з національного ринку, що призводить до падіння курсу національної валюти. Проте прибутковість національного портфеля не може бути вищою за прибутковість найбільш дохідних сегментів національного ринку, що у кінцевому рахунку визначається станом національної економіки. У той же час національні ринки різних країн мають відносну незалежність, а їхня економіка розвивається нерівномірно</a:t>
            </a:r>
            <a:r>
              <a:rPr lang="ru-RU" sz="1200">
                <a:solidFill>
                  <a:schemeClr val="tx1"/>
                </a:solidFill>
              </a:rPr>
              <a:t>; </a:t>
            </a:r>
            <a:endParaRPr lang="ru-RU" sz="1200" smtClean="0">
              <a:solidFill>
                <a:schemeClr val="tx1"/>
              </a:solidFill>
            </a:endParaRPr>
          </a:p>
          <a:p>
            <a:pPr marL="152400" indent="0">
              <a:buNone/>
            </a:pPr>
            <a:endParaRPr lang="uk-UA" sz="1200">
              <a:solidFill>
                <a:schemeClr val="tx1"/>
              </a:solidFill>
            </a:endParaRPr>
          </a:p>
          <a:p>
            <a:pPr marL="152400" indent="0" algn="just">
              <a:buNone/>
            </a:pPr>
            <a:r>
              <a:rPr lang="ru-RU" sz="1200">
                <a:solidFill>
                  <a:schemeClr val="tx1"/>
                </a:solidFill>
                <a:sym typeface="Symbol" panose="05050102010706020507" pitchFamily="18" charset="2"/>
              </a:rPr>
              <a:t></a:t>
            </a:r>
            <a:r>
              <a:rPr lang="ru-RU" sz="1200">
                <a:solidFill>
                  <a:schemeClr val="tx1"/>
                </a:solidFill>
              </a:rPr>
              <a:t> можливим зростанням курсів іноземних валют стосовно валюти інвестора. Наприклад, зростання курсу валюти будь-якої країни дозволяє також одержати більш високу прибутковість вкладень в облігації її емітентів, навіть якщо їхня прибутковість буде меншою за прибутковість облігацій у країні інвестора. </a:t>
            </a:r>
            <a:endParaRPr lang="uk-UA" sz="1200">
              <a:solidFill>
                <a:schemeClr val="tx1"/>
              </a:solidFill>
            </a:endParaRPr>
          </a:p>
        </p:txBody>
      </p:sp>
      <p:sp>
        <p:nvSpPr>
          <p:cNvPr id="3" name="Заголовок 2"/>
          <p:cNvSpPr>
            <a:spLocks noGrp="1"/>
          </p:cNvSpPr>
          <p:nvPr>
            <p:ph type="title"/>
          </p:nvPr>
        </p:nvSpPr>
        <p:spPr>
          <a:xfrm>
            <a:off x="870858" y="445025"/>
            <a:ext cx="6918661" cy="572700"/>
          </a:xfrm>
        </p:spPr>
        <p:txBody>
          <a:bodyPr/>
          <a:lstStyle/>
          <a:p>
            <a:r>
              <a:rPr lang="ru-RU" sz="2600"/>
              <a:t>Додаткова прибутковість міжнародних інвестицій обумовлена</a:t>
            </a:r>
            <a:r>
              <a:rPr lang="ru-RU" sz="2600"/>
              <a:t>: </a:t>
            </a:r>
            <a:endParaRPr lang="uk-UA" sz="2600"/>
          </a:p>
        </p:txBody>
      </p:sp>
      <p:pic>
        <p:nvPicPr>
          <p:cNvPr id="10" name="Google Shape;210;p33"/>
          <p:cNvPicPr preferRelativeResize="0"/>
          <p:nvPr/>
        </p:nvPicPr>
        <p:blipFill rotWithShape="1">
          <a:blip r:embed="rId3">
            <a:alphaModFix/>
          </a:blip>
          <a:srcRect l="46327" r="8275"/>
          <a:stretch/>
        </p:blipFill>
        <p:spPr>
          <a:xfrm>
            <a:off x="6559139" y="1437172"/>
            <a:ext cx="2087199" cy="3064428"/>
          </a:xfrm>
          <a:prstGeom prst="rect">
            <a:avLst/>
          </a:prstGeom>
          <a:noFill/>
          <a:ln>
            <a:noFill/>
          </a:ln>
        </p:spPr>
      </p:pic>
    </p:spTree>
    <p:extLst>
      <p:ext uri="{BB962C8B-B14F-4D97-AF65-F5344CB8AC3E}">
        <p14:creationId xmlns:p14="http://schemas.microsoft.com/office/powerpoint/2010/main" val="80494497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50775"/>
          </a:xfrm>
          <a:solidFill>
            <a:schemeClr val="accent2"/>
          </a:solidFill>
        </p:spPr>
        <p:txBody>
          <a:bodyPr/>
          <a:lstStyle/>
          <a:p>
            <a:r>
              <a:rPr lang="ru-RU" sz="1600" smtClean="0"/>
              <a:t/>
            </a:r>
            <a:br>
              <a:rPr lang="ru-RU" sz="1600" smtClean="0"/>
            </a:br>
            <a:r>
              <a:rPr lang="ru-RU" sz="1600" smtClean="0"/>
              <a:t>Іноземні </a:t>
            </a:r>
            <a:r>
              <a:rPr lang="ru-RU" sz="1600"/>
              <a:t>інвестиції сприяють економічному зростанню приймаючої економіки завдяки більш ефективному використанню національних ресурсів</a:t>
            </a:r>
            <a:r>
              <a:rPr lang="ru-RU" sz="1600"/>
              <a:t>.  </a:t>
            </a:r>
            <a:r>
              <a:rPr lang="ru-RU" sz="1600" smtClean="0"/>
              <a:t>  </a:t>
            </a:r>
            <a:r>
              <a:rPr lang="uk-UA" sz="1600"/>
              <a:t/>
            </a:r>
            <a:br>
              <a:rPr lang="uk-UA" sz="1600"/>
            </a:br>
            <a:r>
              <a:rPr lang="uk-UA" sz="1600"/>
              <a:t>Можна виділити </a:t>
            </a:r>
            <a:r>
              <a:rPr lang="uk-UA" sz="1600" b="1"/>
              <a:t>два канали </a:t>
            </a:r>
            <a:r>
              <a:rPr lang="uk-UA" sz="1600" b="1"/>
              <a:t>ефективності</a:t>
            </a:r>
            <a:r>
              <a:rPr lang="uk-UA" sz="1600" smtClean="0"/>
              <a:t>:</a:t>
            </a:r>
            <a:br>
              <a:rPr lang="uk-UA" sz="1600" smtClean="0"/>
            </a:br>
            <a:endParaRPr lang="uk-UA" sz="1600"/>
          </a:p>
        </p:txBody>
      </p:sp>
      <p:sp>
        <p:nvSpPr>
          <p:cNvPr id="3" name="Подзаголовок 1"/>
          <p:cNvSpPr txBox="1">
            <a:spLocks/>
          </p:cNvSpPr>
          <p:nvPr/>
        </p:nvSpPr>
        <p:spPr>
          <a:xfrm>
            <a:off x="0" y="1125894"/>
            <a:ext cx="4572000" cy="4017606"/>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indent="-317500" algn="ctr">
              <a:buClr>
                <a:schemeClr val="dk2"/>
              </a:buClr>
              <a:buSzPts val="1400"/>
              <a:buFont typeface="Ubuntu"/>
              <a:buNone/>
              <a:defRPr sz="1200">
                <a:solidFill>
                  <a:schemeClr val="dk2"/>
                </a:solidFill>
                <a:latin typeface="Ubuntu"/>
                <a:ea typeface="Ubuntu"/>
                <a:cs typeface="Ubuntu"/>
              </a:defRPr>
            </a:lvl1pPr>
          </a:lstStyle>
          <a:p>
            <a:pPr marL="180000" indent="0"/>
            <a:r>
              <a:rPr lang="ru-RU" sz="1250">
                <a:solidFill>
                  <a:schemeClr val="tx1"/>
                </a:solidFill>
                <a:sym typeface="Symbol" panose="05050102010706020507" pitchFamily="18" charset="2"/>
              </a:rPr>
              <a:t></a:t>
            </a:r>
            <a:r>
              <a:rPr lang="uk-UA" sz="1250">
                <a:solidFill>
                  <a:schemeClr val="tx1"/>
                </a:solidFill>
              </a:rPr>
              <a:t> вихід закордонних фірм на національний ринок веде до заміщення або витіснення менш ефективних національних компаній, що приводить до перерозподілу внутрішніх ресурсів між більш і менш рентабельними компаніями і сприяє зростанню середнього рівня продуктивності праці і середніх доходів на душу населення у приймаючій країні. Розрізняють дві основні причини цього явища: закордонні компанії мають більш високий рівень вкладення капіталу на одиницю праці, що безпосередньо впливає на зростання продуктивності праці; як правило, закордонні компанії – більш великі структури (порівняно з національними фірмами) і сприяють зростанню продуктивності праці за рахунок так званого ефекту масштабу. Крім того, у закордонних компаніях більш високий середній рівень заробітної плати з урахуванням, що деяка частка зростання середньої продуктивності, пов'язана з припливом ПІІ, проходить через місцеві фактори виробництва; </a:t>
            </a:r>
          </a:p>
        </p:txBody>
      </p:sp>
      <p:sp>
        <p:nvSpPr>
          <p:cNvPr id="4" name="Прямоугольник 3"/>
          <p:cNvSpPr/>
          <p:nvPr/>
        </p:nvSpPr>
        <p:spPr>
          <a:xfrm>
            <a:off x="4572000" y="1150775"/>
            <a:ext cx="4572000" cy="3992725"/>
          </a:xfrm>
          <a:prstGeom prst="rect">
            <a:avLst/>
          </a:prstGeom>
          <a:solidFill>
            <a:schemeClr val="bg2">
              <a:lumMod val="75000"/>
            </a:schemeClr>
          </a:solidFill>
          <a:ln>
            <a:noFill/>
          </a:ln>
        </p:spPr>
        <p:txBody>
          <a:bodyPr spcFirstLastPara="1" wrap="square" lIns="91425" tIns="91425" rIns="91425" bIns="91425" anchor="t" anchorCtr="0">
            <a:noAutofit/>
          </a:bodyPr>
          <a:lstStyle/>
          <a:p>
            <a:pPr indent="-317500" algn="ctr">
              <a:buClr>
                <a:schemeClr val="dk2"/>
              </a:buClr>
              <a:buSzPts val="1400"/>
              <a:buFont typeface="Ubuntu"/>
              <a:buNone/>
            </a:pPr>
            <a:r>
              <a:rPr lang="ru-RU" sz="1250">
                <a:solidFill>
                  <a:schemeClr val="bg1"/>
                </a:solidFill>
                <a:latin typeface="Ubuntu"/>
                <a:ea typeface="Ubuntu"/>
                <a:cs typeface="Ubuntu"/>
                <a:sym typeface="Symbol" panose="05050102010706020507" pitchFamily="18" charset="2"/>
              </a:rPr>
              <a:t></a:t>
            </a:r>
            <a:r>
              <a:rPr lang="uk-UA" sz="1250">
                <a:solidFill>
                  <a:schemeClr val="bg1"/>
                </a:solidFill>
                <a:latin typeface="Ubuntu"/>
                <a:ea typeface="Ubuntu"/>
                <a:cs typeface="Ubuntu"/>
                <a:sym typeface="Ubuntu"/>
              </a:rPr>
              <a:t> зростання конкуренції на місцевих ринках за рахунок закордонних компаній. Діяльність останніх спонукує національні фірми працювати ефективніше. Аналогічним чином діяльність закордонних фірм сприяє більш швидкій передачі нової і передової технології й удосконаленої практики менеджменту місцевим фірмам на основі вертикально інтегрованих зв'язків і так званого демонстраційного ефекту. ПІІ відіграли важливу роль в економічному розвитку багатьох країн. Яскравим прикладом є нові індустріальні економіки Східної Азії і Латинської Америки. У чотирьох країнах-членах Асоціації держав Південно-Східної Азії (АСЕАН) – Малайзії, Філіппінах, Індонезії й Таїланду – приплив закордонних інвестицій у деякі галузі промисловості (головним чином в електроніку й автомобілебудування) сприяв трансформації структури національних економік і зміні їхньої спеціалізації – від експортерів сільськогосподарської продукції і мінеральної сировини до великих виробників і експортерів переважно готової промислової продукції. </a:t>
            </a:r>
          </a:p>
          <a:p>
            <a:pPr indent="-317500" algn="ctr">
              <a:buClr>
                <a:schemeClr val="dk2"/>
              </a:buClr>
              <a:buSzPts val="1400"/>
              <a:buFont typeface="Ubuntu"/>
              <a:buNone/>
            </a:pPr>
            <a:endParaRPr lang="uk-UA" sz="1250">
              <a:solidFill>
                <a:schemeClr val="bg1"/>
              </a:solidFill>
              <a:latin typeface="Ubuntu"/>
              <a:ea typeface="Ubuntu"/>
              <a:cs typeface="Ubuntu"/>
              <a:sym typeface="Ubuntu"/>
            </a:endParaRPr>
          </a:p>
        </p:txBody>
      </p:sp>
    </p:spTree>
    <p:extLst>
      <p:ext uri="{BB962C8B-B14F-4D97-AF65-F5344CB8AC3E}">
        <p14:creationId xmlns:p14="http://schemas.microsoft.com/office/powerpoint/2010/main" val="130996779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a:spLocks noGrp="1"/>
          </p:cNvSpPr>
          <p:nvPr>
            <p:ph type="title"/>
          </p:nvPr>
        </p:nvSpPr>
        <p:spPr>
          <a:xfrm>
            <a:off x="478971" y="445025"/>
            <a:ext cx="7945029" cy="572700"/>
          </a:xfrm>
          <a:prstGeom prst="rect">
            <a:avLst/>
          </a:prstGeom>
        </p:spPr>
        <p:txBody>
          <a:bodyPr spcFirstLastPara="1" wrap="square" lIns="91425" tIns="91425" rIns="91425" bIns="91425" anchor="ctr" anchorCtr="0">
            <a:noAutofit/>
          </a:bodyPr>
          <a:lstStyle/>
          <a:p>
            <a:pPr algn="ctr"/>
            <a:r>
              <a:rPr lang="uk-UA" sz="2000" b="1" smtClean="0">
                <a:solidFill>
                  <a:srgbClr val="00B050"/>
                </a:solidFill>
              </a:rPr>
              <a:t>Позитивний</a:t>
            </a:r>
            <a:r>
              <a:rPr lang="uk-UA" sz="2000" b="1" smtClean="0"/>
              <a:t> вплив </a:t>
            </a:r>
            <a:r>
              <a:rPr lang="uk-UA" sz="2000" b="1"/>
              <a:t>прямих іноземних інвестицій</a:t>
            </a:r>
            <a:r>
              <a:rPr lang="uk-UA" sz="2000"/>
              <a:t> на економічний розвиток приймаючої країни виявляється в такому</a:t>
            </a:r>
            <a:r>
              <a:rPr lang="uk-UA" sz="2000"/>
              <a:t>: </a:t>
            </a:r>
            <a:endParaRPr sz="2000"/>
          </a:p>
        </p:txBody>
      </p:sp>
      <p:sp>
        <p:nvSpPr>
          <p:cNvPr id="276" name="Google Shape;276;p37"/>
          <p:cNvSpPr txBox="1"/>
          <p:nvPr/>
        </p:nvSpPr>
        <p:spPr>
          <a:xfrm>
            <a:off x="478971" y="1017724"/>
            <a:ext cx="8154956" cy="3883957"/>
          </a:xfrm>
          <a:prstGeom prst="rect">
            <a:avLst/>
          </a:prstGeom>
          <a:noFill/>
          <a:ln>
            <a:noFill/>
          </a:ln>
        </p:spPr>
        <p:txBody>
          <a:bodyPr spcFirstLastPara="1" wrap="square" lIns="91425" tIns="91425" rIns="91425" bIns="91425" anchor="t" anchorCtr="0">
            <a:noAutofit/>
          </a:bodyPr>
          <a:lstStyle/>
          <a:p>
            <a:pPr marL="171450" indent="-171450" algn="just">
              <a:buFont typeface="Symbol" panose="05050102010706020507" pitchFamily="18" charset="2"/>
              <a:buChar char="·"/>
            </a:pPr>
            <a:r>
              <a:rPr lang="uk-UA" sz="1200" smtClean="0">
                <a:solidFill>
                  <a:schemeClr val="tx1"/>
                </a:solidFill>
                <a:latin typeface="Ubuntu" panose="020B0604020202020204" charset="0"/>
              </a:rPr>
              <a:t>ПІІ </a:t>
            </a:r>
            <a:r>
              <a:rPr lang="uk-UA" sz="1200">
                <a:solidFill>
                  <a:schemeClr val="tx1"/>
                </a:solidFill>
                <a:latin typeface="Ubuntu" panose="020B0604020202020204" charset="0"/>
              </a:rPr>
              <a:t>можуть збільшити обсяг сукупного капіталу і, як наслідок, сприяти економічному зростанню. Однак необхідно, щоб зарубіжні інвестиції не витісняли рівні суми національних капіталів унаслідок зростання конкуренції на ринках</a:t>
            </a:r>
            <a:r>
              <a:rPr lang="uk-UA" sz="1200">
                <a:solidFill>
                  <a:schemeClr val="tx1"/>
                </a:solidFill>
                <a:latin typeface="Ubuntu" panose="020B0604020202020204" charset="0"/>
              </a:rPr>
              <a:t>; </a:t>
            </a:r>
            <a:endParaRPr lang="uk-UA" sz="1200" smtClean="0">
              <a:solidFill>
                <a:schemeClr val="tx1"/>
              </a:solidFill>
              <a:latin typeface="Ubuntu" panose="020B0604020202020204" charset="0"/>
            </a:endParaRPr>
          </a:p>
          <a:p>
            <a:pPr marL="171450" indent="-171450" algn="just">
              <a:buFont typeface="Symbol" panose="05050102010706020507" pitchFamily="18" charset="2"/>
              <a:buChar char="·"/>
            </a:pPr>
            <a:endParaRPr lang="uk-UA" sz="1200">
              <a:solidFill>
                <a:schemeClr val="tx1"/>
              </a:solidFill>
              <a:latin typeface="Ubuntu" panose="020B0604020202020204" charset="0"/>
            </a:endParaRPr>
          </a:p>
          <a:p>
            <a:pPr marL="171450" indent="-171450" algn="just">
              <a:buFont typeface="Symbol" panose="05050102010706020507" pitchFamily="18" charset="2"/>
              <a:buChar char="·"/>
            </a:pPr>
            <a:r>
              <a:rPr lang="uk-UA" sz="1200" smtClean="0">
                <a:solidFill>
                  <a:schemeClr val="tx1"/>
                </a:solidFill>
                <a:latin typeface="Ubuntu" panose="020B0604020202020204" charset="0"/>
              </a:rPr>
              <a:t>ПІІ </a:t>
            </a:r>
            <a:r>
              <a:rPr lang="uk-UA" sz="1200">
                <a:solidFill>
                  <a:schemeClr val="tx1"/>
                </a:solidFill>
                <a:latin typeface="Ubuntu" panose="020B0604020202020204" charset="0"/>
              </a:rPr>
              <a:t>сприяють економічному зростанню, якщо вони більш рентабельні або прибуткові порівняно з національними капіталовкладеннями</a:t>
            </a:r>
            <a:r>
              <a:rPr lang="uk-UA" sz="1200">
                <a:solidFill>
                  <a:schemeClr val="tx1"/>
                </a:solidFill>
                <a:latin typeface="Ubuntu" panose="020B0604020202020204" charset="0"/>
              </a:rPr>
              <a:t>; </a:t>
            </a:r>
            <a:endParaRPr lang="uk-UA" sz="1200" smtClean="0">
              <a:solidFill>
                <a:schemeClr val="tx1"/>
              </a:solidFill>
              <a:latin typeface="Ubuntu" panose="020B0604020202020204" charset="0"/>
            </a:endParaRPr>
          </a:p>
          <a:p>
            <a:pPr marL="171450" indent="-171450" algn="just">
              <a:buFont typeface="Symbol" panose="05050102010706020507" pitchFamily="18" charset="2"/>
              <a:buChar char="·"/>
            </a:pPr>
            <a:endParaRPr lang="uk-UA" sz="1200">
              <a:solidFill>
                <a:schemeClr val="tx1"/>
              </a:solidFill>
              <a:latin typeface="Ubuntu" panose="020B0604020202020204" charset="0"/>
            </a:endParaRPr>
          </a:p>
          <a:p>
            <a:pPr marL="171450" indent="-171450" algn="just">
              <a:buFont typeface="Symbol" panose="05050102010706020507" pitchFamily="18" charset="2"/>
              <a:buChar char="·"/>
            </a:pPr>
            <a:r>
              <a:rPr lang="uk-UA" sz="1200" smtClean="0">
                <a:solidFill>
                  <a:schemeClr val="tx1"/>
                </a:solidFill>
                <a:latin typeface="Ubuntu" panose="020B0604020202020204" charset="0"/>
              </a:rPr>
              <a:t>ПІІ </a:t>
            </a:r>
            <a:r>
              <a:rPr lang="uk-UA" sz="1200">
                <a:solidFill>
                  <a:schemeClr val="tx1"/>
                </a:solidFill>
                <a:latin typeface="Ubuntu" panose="020B0604020202020204" charset="0"/>
              </a:rPr>
              <a:t>– це основний канал передачі передової технології країнам, що розвиваються, і державам із перехідною економікою. Але негативну роль можуть відіграти окремі фактори. Наприклад, в умовах протекціоністської торгової політики ПІІ можуть бути єдиним шляхом доступу на внутрішній ринок приймаючої країни на відміну від традиційного експорту товарів. Більше того, уряд може запропонувати стимули іноземним інвесторам, щоб стимулювати приплив ПІІ з метою поповнення валютних резервів і розвитку конкретних галузей, що є стратегічними цілями промислової політики</a:t>
            </a:r>
            <a:r>
              <a:rPr lang="uk-UA" sz="1200">
                <a:solidFill>
                  <a:schemeClr val="tx1"/>
                </a:solidFill>
                <a:latin typeface="Ubuntu" panose="020B0604020202020204" charset="0"/>
              </a:rPr>
              <a:t>; </a:t>
            </a:r>
            <a:endParaRPr lang="uk-UA" sz="1200" smtClean="0">
              <a:solidFill>
                <a:schemeClr val="tx1"/>
              </a:solidFill>
              <a:latin typeface="Ubuntu" panose="020B0604020202020204" charset="0"/>
            </a:endParaRPr>
          </a:p>
          <a:p>
            <a:pPr marL="171450" indent="-171450" algn="just">
              <a:buFont typeface="Symbol" panose="05050102010706020507" pitchFamily="18" charset="2"/>
              <a:buChar char="·"/>
            </a:pPr>
            <a:endParaRPr lang="uk-UA" sz="1200">
              <a:solidFill>
                <a:schemeClr val="tx1"/>
              </a:solidFill>
              <a:latin typeface="Ubuntu" panose="020B0604020202020204" charset="0"/>
            </a:endParaRPr>
          </a:p>
          <a:p>
            <a:pPr marL="171450" indent="-171450" algn="just">
              <a:buFont typeface="Symbol" panose="05050102010706020507" pitchFamily="18" charset="2"/>
              <a:buChar char="·"/>
            </a:pPr>
            <a:r>
              <a:rPr lang="uk-UA" sz="1200" smtClean="0">
                <a:solidFill>
                  <a:schemeClr val="tx1"/>
                </a:solidFill>
                <a:latin typeface="Ubuntu" panose="020B0604020202020204" charset="0"/>
              </a:rPr>
              <a:t>внесок </a:t>
            </a:r>
            <a:r>
              <a:rPr lang="uk-UA" sz="1200">
                <a:solidFill>
                  <a:schemeClr val="tx1"/>
                </a:solidFill>
                <a:latin typeface="Ubuntu" panose="020B0604020202020204" charset="0"/>
              </a:rPr>
              <a:t>ПІІ в підвищення економічного зростання можливий тільки за наявності зв'язку між ПІІ і рівнем кваліфікації трудових ресурсів. Існує тісний взаємозв'язок між ПІІ і рівнем освіти зайнятих осіб, оскільки ПІІ є основним каналом передачі технологій, що вимагає відповідного рівня підготовки місцевих кадрів, які можуть ефективно працювати з передовими технологіями. </a:t>
            </a:r>
            <a:r>
              <a:rPr lang="ru-RU" sz="1200">
                <a:solidFill>
                  <a:schemeClr val="tx1"/>
                </a:solidFill>
                <a:latin typeface="Ubuntu" panose="020B0604020202020204" charset="0"/>
              </a:rPr>
              <a:t>Це, в свою чергу, визначає вплив закордонних капіталовкладень на трудові ресурси – на рівень зайнятості, на вартість оплати праці, а також на зростання кваліфікації</a:t>
            </a:r>
            <a:r>
              <a:rPr lang="ru-RU" sz="1200">
                <a:solidFill>
                  <a:schemeClr val="tx1"/>
                </a:solidFill>
                <a:latin typeface="Ubuntu" panose="020B0604020202020204" charset="0"/>
              </a:rPr>
              <a:t>. </a:t>
            </a:r>
            <a:endParaRPr lang="ru-RU" sz="1200" smtClean="0">
              <a:solidFill>
                <a:schemeClr val="tx1"/>
              </a:solidFill>
              <a:latin typeface="Ubuntu" panose="020B0604020202020204" charset="0"/>
            </a:endParaRPr>
          </a:p>
          <a:p>
            <a:pPr algn="just"/>
            <a:endParaRPr lang="uk-UA" sz="1200">
              <a:solidFill>
                <a:schemeClr val="tx1"/>
              </a:solidFill>
              <a:latin typeface="Ubuntu" panose="020B0604020202020204" charset="0"/>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a:spLocks noGrp="1"/>
          </p:cNvSpPr>
          <p:nvPr>
            <p:ph type="title"/>
          </p:nvPr>
        </p:nvSpPr>
        <p:spPr>
          <a:xfrm>
            <a:off x="478971" y="445025"/>
            <a:ext cx="7945029" cy="572700"/>
          </a:xfrm>
          <a:prstGeom prst="rect">
            <a:avLst/>
          </a:prstGeom>
        </p:spPr>
        <p:txBody>
          <a:bodyPr spcFirstLastPara="1" wrap="square" lIns="91425" tIns="91425" rIns="91425" bIns="91425" anchor="ctr" anchorCtr="0">
            <a:noAutofit/>
          </a:bodyPr>
          <a:lstStyle/>
          <a:p>
            <a:pPr algn="ctr"/>
            <a:r>
              <a:rPr lang="uk-UA" sz="2000" b="1" smtClean="0">
                <a:solidFill>
                  <a:srgbClr val="FF0000"/>
                </a:solidFill>
              </a:rPr>
              <a:t>Негативний</a:t>
            </a:r>
            <a:r>
              <a:rPr lang="uk-UA" sz="2000" b="1" smtClean="0"/>
              <a:t> вплив </a:t>
            </a:r>
            <a:r>
              <a:rPr lang="uk-UA" sz="2000" b="1"/>
              <a:t>прямих </a:t>
            </a:r>
            <a:r>
              <a:rPr lang="uk-UA" sz="2000" b="1"/>
              <a:t>іноземних </a:t>
            </a:r>
            <a:r>
              <a:rPr lang="uk-UA" sz="2000" b="1" smtClean="0"/>
              <a:t>інвестицій</a:t>
            </a:r>
            <a:r>
              <a:rPr lang="uk-UA" sz="2000" smtClean="0"/>
              <a:t>: </a:t>
            </a:r>
            <a:endParaRPr sz="2000"/>
          </a:p>
        </p:txBody>
      </p:sp>
      <p:sp>
        <p:nvSpPr>
          <p:cNvPr id="276" name="Google Shape;276;p37"/>
          <p:cNvSpPr txBox="1"/>
          <p:nvPr/>
        </p:nvSpPr>
        <p:spPr>
          <a:xfrm>
            <a:off x="478971" y="1017725"/>
            <a:ext cx="8154956" cy="38839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71450" indent="-171450" algn="just">
              <a:buFont typeface="Symbol" panose="05050102010706020507" pitchFamily="18" charset="2"/>
              <a:buChar char="·"/>
              <a:defRPr sz="1200">
                <a:solidFill>
                  <a:schemeClr val="tx1"/>
                </a:solidFill>
                <a:latin typeface="Ubuntu" panose="020B0604020202020204" charset="0"/>
              </a:defRPr>
            </a:lvl1pPr>
          </a:lstStyle>
          <a:p>
            <a:r>
              <a:rPr lang="ru-RU" smtClean="0"/>
              <a:t>вкладення </a:t>
            </a:r>
            <a:r>
              <a:rPr lang="ru-RU"/>
              <a:t>іноземного капіталу у виробництво приймаючої країни відбувається одноразово, а вивіз прибутку до країн базування – постійно. Це веде до вирівнювання обсягу раніше завезеного (у формі капіталовкладень) і вивезеного капіталу (у формі прибутку і доходів). Таким чином, здійснюється "старіння" інвестицій. Однак далеко не завжди інвестор цілком вивозить отриманий прибуток. Щоб стимулювати реінвестування отриманого прибутку в приймаючій країні, необхідний стабільний і сприятливий інвестиційний клімат</a:t>
            </a:r>
            <a:r>
              <a:rPr lang="ru-RU"/>
              <a:t>; </a:t>
            </a:r>
            <a:endParaRPr lang="ru-RU" smtClean="0"/>
          </a:p>
          <a:p>
            <a:endParaRPr lang="uk-UA"/>
          </a:p>
          <a:p>
            <a:r>
              <a:rPr lang="ru-RU" smtClean="0"/>
              <a:t>витиснення </a:t>
            </a:r>
            <a:r>
              <a:rPr lang="ru-RU"/>
              <a:t>національних капіталів і компаній (так званий ефект crowding out</a:t>
            </a:r>
            <a:r>
              <a:rPr lang="ru-RU"/>
              <a:t>); </a:t>
            </a:r>
            <a:endParaRPr lang="ru-RU" smtClean="0"/>
          </a:p>
          <a:p>
            <a:endParaRPr lang="uk-UA"/>
          </a:p>
          <a:p>
            <a:r>
              <a:rPr lang="ru-RU" smtClean="0"/>
              <a:t>сприяння </a:t>
            </a:r>
            <a:r>
              <a:rPr lang="ru-RU"/>
              <a:t>відтоку капіталу з країни на основі трансфертного </a:t>
            </a:r>
            <a:r>
              <a:rPr lang="ru-RU"/>
              <a:t>ціноутворення</a:t>
            </a:r>
            <a:r>
              <a:rPr lang="ru-RU" smtClean="0"/>
              <a:t>;</a:t>
            </a:r>
          </a:p>
          <a:p>
            <a:endParaRPr lang="uk-UA"/>
          </a:p>
          <a:p>
            <a:r>
              <a:rPr lang="uk-UA" smtClean="0"/>
              <a:t>будь-який </a:t>
            </a:r>
            <a:r>
              <a:rPr lang="uk-UA"/>
              <a:t>капітал (іноземний чи національний) вкладається в галузі, що забезпечують найбільш швидку й ефективну віддачу, що може призвести до диспропорційного розвитку національної економіки, якщо держава не буде регулювати напряму капіталопотоків. Указане відноситься також до екологічно брудних галузей виробництва, стерпним із промислово розвинених країн, у держави, що розвиваються, і в країни з перехідною економікою з порівняно м'якими стандартами захисту навколишнього середовища</a:t>
            </a:r>
            <a:r>
              <a:rPr lang="uk-UA"/>
              <a:t>; </a:t>
            </a:r>
            <a:endParaRPr lang="uk-UA" smtClean="0"/>
          </a:p>
          <a:p>
            <a:endParaRPr lang="uk-UA"/>
          </a:p>
          <a:p>
            <a:r>
              <a:rPr lang="uk-UA" smtClean="0"/>
              <a:t>часто </a:t>
            </a:r>
            <a:r>
              <a:rPr lang="uk-UA"/>
              <a:t>негативне ставлення приватно-підприємницького сектору й окремих громадян приймаючої країни до володіння іноземним капіталом прибутковими галузями, компаніями, їх впливом на визначення стратегії розвитку тієї чи іншої галузі економіки тощо</a:t>
            </a:r>
            <a:r>
              <a:rPr lang="uk-UA"/>
              <a:t>. </a:t>
            </a:r>
            <a:endParaRPr lang="uk-UA" smtClean="0"/>
          </a:p>
          <a:p>
            <a:pPr marL="0" indent="0">
              <a:buNone/>
            </a:pPr>
            <a:endParaRPr lang="uk-UA"/>
          </a:p>
          <a:p>
            <a:pPr marL="0" indent="0">
              <a:buNone/>
            </a:pPr>
            <a:endParaRPr lang="uk-UA"/>
          </a:p>
        </p:txBody>
      </p:sp>
    </p:spTree>
    <p:extLst>
      <p:ext uri="{BB962C8B-B14F-4D97-AF65-F5344CB8AC3E}">
        <p14:creationId xmlns:p14="http://schemas.microsoft.com/office/powerpoint/2010/main" val="211588707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39025" y="1701599"/>
            <a:ext cx="5651500" cy="1740300"/>
          </a:xfrm>
        </p:spPr>
        <p:txBody>
          <a:bodyPr/>
          <a:lstStyle/>
          <a:p>
            <a:pPr marL="0"/>
            <a:r>
              <a:rPr lang="uk-UA" sz="1800" b="1"/>
              <a:t>Міжнародний інвестиційний менеджмент </a:t>
            </a:r>
            <a:r>
              <a:rPr lang="uk-UA" sz="1800"/>
              <a:t>– це процес планування, організації, мотивації та контролю за всіма аспектами іноземної інвестиційної діяльності з метою забезпечення ефективної реалізації міжнародної стратегії держави, регіону або фірми</a:t>
            </a:r>
            <a:r>
              <a:rPr lang="uk-UA" sz="1800"/>
              <a:t>. </a:t>
            </a:r>
            <a:endParaRPr lang="uk-UA" sz="1800"/>
          </a:p>
        </p:txBody>
      </p:sp>
      <p:pic>
        <p:nvPicPr>
          <p:cNvPr id="4" name="Google Shape;450;p42"/>
          <p:cNvPicPr preferRelativeResize="0"/>
          <p:nvPr/>
        </p:nvPicPr>
        <p:blipFill rotWithShape="1">
          <a:blip r:embed="rId2">
            <a:alphaModFix/>
          </a:blip>
          <a:srcRect l="1678" r="58920"/>
          <a:stretch/>
        </p:blipFill>
        <p:spPr>
          <a:xfrm>
            <a:off x="6390525" y="535000"/>
            <a:ext cx="2408125" cy="4073498"/>
          </a:xfrm>
          <a:prstGeom prst="rect">
            <a:avLst/>
          </a:prstGeom>
          <a:noFill/>
          <a:ln>
            <a:noFill/>
          </a:ln>
        </p:spPr>
      </p:pic>
    </p:spTree>
    <p:extLst>
      <p:ext uri="{BB962C8B-B14F-4D97-AF65-F5344CB8AC3E}">
        <p14:creationId xmlns:p14="http://schemas.microsoft.com/office/powerpoint/2010/main" val="222687348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title"/>
          </p:nvPr>
        </p:nvSpPr>
        <p:spPr>
          <a:xfrm>
            <a:off x="1585399" y="1065925"/>
            <a:ext cx="5973202" cy="1274400"/>
          </a:xfrm>
          <a:prstGeom prst="rect">
            <a:avLst/>
          </a:prstGeom>
        </p:spPr>
        <p:txBody>
          <a:bodyPr spcFirstLastPara="1" wrap="square" lIns="91425" tIns="91425" rIns="91425" bIns="91425" anchor="ctr" anchorCtr="0">
            <a:noAutofit/>
          </a:bodyPr>
          <a:lstStyle/>
          <a:p>
            <a:pPr lvl="0"/>
            <a:r>
              <a:rPr lang="uk-UA" sz="1600" b="1"/>
              <a:t>Міжнародні інвестиції </a:t>
            </a:r>
            <a:r>
              <a:rPr lang="uk-UA" sz="1600"/>
              <a:t>передбачають взаємодію учасників</a:t>
            </a:r>
            <a:r>
              <a:rPr lang="uk-UA" sz="1600"/>
              <a:t>, </a:t>
            </a:r>
            <a:r>
              <a:rPr lang="uk-UA" sz="1600" smtClean="0"/>
              <a:t>які належать </a:t>
            </a:r>
            <a:r>
              <a:rPr lang="uk-UA" sz="1600"/>
              <a:t>до різних держав (резидентів і нерезидентів стосовно даної </a:t>
            </a:r>
            <a:r>
              <a:rPr lang="uk-UA" sz="1600"/>
              <a:t>країни</a:t>
            </a:r>
            <a:r>
              <a:rPr lang="uk-UA" sz="1600" smtClean="0"/>
              <a:t>), з </a:t>
            </a:r>
            <a:r>
              <a:rPr lang="uk-UA" sz="1600"/>
              <a:t>метою вкладення капіталу у будь-якій формі в ту чи іншу </a:t>
            </a:r>
            <a:r>
              <a:rPr lang="uk-UA" sz="1600"/>
              <a:t>справу </a:t>
            </a:r>
            <a:r>
              <a:rPr lang="uk-UA" sz="1600" smtClean="0"/>
              <a:t>для подальшого </a:t>
            </a:r>
            <a:r>
              <a:rPr lang="uk-UA" sz="1600"/>
              <a:t>його збільшення або збереження.</a:t>
            </a:r>
            <a:endParaRPr sz="1600"/>
          </a:p>
        </p:txBody>
      </p:sp>
      <p:pic>
        <p:nvPicPr>
          <p:cNvPr id="250" name="Google Shape;250;p35"/>
          <p:cNvPicPr preferRelativeResize="0"/>
          <p:nvPr/>
        </p:nvPicPr>
        <p:blipFill rotWithShape="1">
          <a:blip r:embed="rId3">
            <a:alphaModFix/>
          </a:blip>
          <a:srcRect t="46084" b="20704"/>
          <a:stretch/>
        </p:blipFill>
        <p:spPr>
          <a:xfrm>
            <a:off x="715100" y="2907850"/>
            <a:ext cx="7713802" cy="1710025"/>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2"/>
          <p:cNvSpPr txBox="1">
            <a:spLocks noGrp="1"/>
          </p:cNvSpPr>
          <p:nvPr>
            <p:ph type="title"/>
          </p:nvPr>
        </p:nvSpPr>
        <p:spPr>
          <a:xfrm>
            <a:off x="720000" y="445025"/>
            <a:ext cx="4809300" cy="572700"/>
          </a:xfrm>
          <a:prstGeom prst="rect">
            <a:avLst/>
          </a:prstGeom>
        </p:spPr>
        <p:txBody>
          <a:bodyPr spcFirstLastPara="1" wrap="square" lIns="91425" tIns="91425" rIns="91425" bIns="91425" anchor="ctr" anchorCtr="0">
            <a:noAutofit/>
          </a:bodyPr>
          <a:lstStyle/>
          <a:p>
            <a:pPr lvl="0"/>
            <a:r>
              <a:rPr lang="uk-UA" sz="1800"/>
              <a:t>Міжнародний інвестиційний менеджмент спрямований на вирішення таких </a:t>
            </a:r>
            <a:r>
              <a:rPr lang="uk-UA" sz="1800" b="1"/>
              <a:t>завдань</a:t>
            </a:r>
            <a:r>
              <a:rPr lang="uk-UA" sz="1800"/>
              <a:t>: </a:t>
            </a:r>
            <a:endParaRPr sz="1800"/>
          </a:p>
        </p:txBody>
      </p:sp>
      <p:sp>
        <p:nvSpPr>
          <p:cNvPr id="449" name="Google Shape;449;p42"/>
          <p:cNvSpPr txBox="1">
            <a:spLocks noGrp="1"/>
          </p:cNvSpPr>
          <p:nvPr>
            <p:ph type="body" idx="1"/>
          </p:nvPr>
        </p:nvSpPr>
        <p:spPr>
          <a:xfrm>
            <a:off x="583613" y="1283103"/>
            <a:ext cx="4989873" cy="3456000"/>
          </a:xfrm>
          <a:prstGeom prst="rect">
            <a:avLst/>
          </a:prstGeom>
        </p:spPr>
        <p:txBody>
          <a:bodyPr spcFirstLastPara="1" wrap="square" lIns="91425" tIns="91425" rIns="91425" bIns="91425" anchor="ctr" anchorCtr="0">
            <a:noAutofit/>
          </a:bodyPr>
          <a:lstStyle/>
          <a:p>
            <a:pPr marL="152400" indent="0">
              <a:buNone/>
            </a:pPr>
            <a:r>
              <a:rPr lang="uk-UA">
                <a:solidFill>
                  <a:schemeClr val="dk2"/>
                </a:solidFill>
              </a:rPr>
              <a:t>1. Забезпечення високих темпів економічного розвитку держави, регіону або фірми за рахунок ефективної інвестиційної діяльності. </a:t>
            </a:r>
          </a:p>
          <a:p>
            <a:pPr marL="152400" indent="0">
              <a:buNone/>
            </a:pPr>
            <a:endParaRPr lang="uk-UA">
              <a:solidFill>
                <a:schemeClr val="dk2"/>
              </a:solidFill>
            </a:endParaRPr>
          </a:p>
          <a:p>
            <a:pPr marL="152400" indent="0">
              <a:buNone/>
            </a:pPr>
            <a:r>
              <a:rPr lang="ru-RU">
                <a:solidFill>
                  <a:schemeClr val="dk2"/>
                </a:solidFill>
              </a:rPr>
              <a:t>2. Одержання максимальних доходів або соціально-політичних ефектів від інвестиційної діяльності. </a:t>
            </a:r>
          </a:p>
          <a:p>
            <a:pPr marL="152400" indent="0">
              <a:buNone/>
            </a:pPr>
            <a:endParaRPr lang="uk-UA">
              <a:solidFill>
                <a:schemeClr val="dk2"/>
              </a:solidFill>
            </a:endParaRPr>
          </a:p>
          <a:p>
            <a:pPr marL="152400" indent="0">
              <a:buNone/>
            </a:pPr>
            <a:r>
              <a:rPr lang="uk-UA">
                <a:solidFill>
                  <a:schemeClr val="dk2"/>
                </a:solidFill>
              </a:rPr>
              <a:t>3. Мінімізації інвестиційних ризиків. </a:t>
            </a:r>
            <a:endParaRPr lang="ru-RU">
              <a:solidFill>
                <a:schemeClr val="dk2"/>
              </a:solidFill>
            </a:endParaRPr>
          </a:p>
          <a:p>
            <a:pPr marL="152400" indent="0">
              <a:buNone/>
            </a:pPr>
            <a:endParaRPr lang="uk-UA">
              <a:solidFill>
                <a:schemeClr val="dk2"/>
              </a:solidFill>
            </a:endParaRPr>
          </a:p>
          <a:p>
            <a:pPr marL="152400" indent="0">
              <a:buNone/>
            </a:pPr>
            <a:r>
              <a:rPr lang="uk-UA">
                <a:solidFill>
                  <a:schemeClr val="dk2"/>
                </a:solidFill>
              </a:rPr>
              <a:t>4. Збереження фінансової стійкості та платоспроможності суб'єкта під час здійснення міжнародного інвестування. </a:t>
            </a:r>
            <a:endParaRPr lang="ru-RU">
              <a:solidFill>
                <a:schemeClr val="dk2"/>
              </a:solidFill>
            </a:endParaRPr>
          </a:p>
          <a:p>
            <a:pPr marL="152400" indent="0">
              <a:buNone/>
            </a:pPr>
            <a:endParaRPr lang="uk-UA">
              <a:solidFill>
                <a:schemeClr val="dk2"/>
              </a:solidFill>
            </a:endParaRPr>
          </a:p>
          <a:p>
            <a:pPr marL="152400" indent="0">
              <a:buNone/>
            </a:pPr>
            <a:r>
              <a:rPr lang="ru-RU">
                <a:solidFill>
                  <a:schemeClr val="dk2"/>
                </a:solidFill>
              </a:rPr>
              <a:t>5. Прискорення й ефективна реалізація інвестиційних програм, зокрема державних. </a:t>
            </a:r>
            <a:endParaRPr lang="uk-UA">
              <a:solidFill>
                <a:schemeClr val="dk2"/>
              </a:solidFill>
            </a:endParaRPr>
          </a:p>
          <a:p>
            <a:pPr marL="152400" indent="0">
              <a:buNone/>
            </a:pPr>
            <a:endParaRPr lang="uk-UA"/>
          </a:p>
        </p:txBody>
      </p:sp>
      <p:pic>
        <p:nvPicPr>
          <p:cNvPr id="5" name="Google Shape;537;p45"/>
          <p:cNvPicPr preferRelativeResize="0"/>
          <p:nvPr/>
        </p:nvPicPr>
        <p:blipFill rotWithShape="1">
          <a:blip r:embed="rId3">
            <a:alphaModFix/>
          </a:blip>
          <a:srcRect l="2024" r="28314"/>
          <a:stretch/>
        </p:blipFill>
        <p:spPr>
          <a:xfrm>
            <a:off x="5573486" y="1017725"/>
            <a:ext cx="3384545" cy="3456000"/>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idx="4"/>
          </p:nvPr>
        </p:nvSpPr>
        <p:spPr>
          <a:xfrm>
            <a:off x="2135109" y="609536"/>
            <a:ext cx="4875815" cy="667500"/>
          </a:xfrm>
        </p:spPr>
        <p:txBody>
          <a:bodyPr/>
          <a:lstStyle/>
          <a:p>
            <a:r>
              <a:rPr lang="uk-UA" sz="1800" b="1"/>
              <a:t>До основних функцій міжнародного інвестиційного менеджменту відносяться</a:t>
            </a:r>
            <a:r>
              <a:rPr lang="uk-UA" sz="1800"/>
              <a:t>: </a:t>
            </a:r>
            <a:endParaRPr lang="uk-UA" sz="1800"/>
          </a:p>
        </p:txBody>
      </p:sp>
      <p:sp>
        <p:nvSpPr>
          <p:cNvPr id="7" name="Подзаголовок 6"/>
          <p:cNvSpPr>
            <a:spLocks noGrp="1"/>
          </p:cNvSpPr>
          <p:nvPr>
            <p:ph type="subTitle" idx="5"/>
          </p:nvPr>
        </p:nvSpPr>
        <p:spPr>
          <a:xfrm>
            <a:off x="2221702" y="1277036"/>
            <a:ext cx="4702628" cy="445200"/>
          </a:xfrm>
        </p:spPr>
        <p:txBody>
          <a:bodyPr/>
          <a:lstStyle/>
          <a:p>
            <a:pPr marL="0" algn="just"/>
            <a:r>
              <a:rPr lang="ru-RU" smtClean="0">
                <a:sym typeface="Symbol" panose="05050102010706020507" pitchFamily="18" charset="2"/>
              </a:rPr>
              <a:t></a:t>
            </a:r>
            <a:r>
              <a:rPr lang="uk-UA" smtClean="0"/>
              <a:t> </a:t>
            </a:r>
            <a:r>
              <a:rPr lang="uk-UA"/>
              <a:t>оцінка інвестиційної привабливості країни, регіону, галузі, підприємства; </a:t>
            </a:r>
          </a:p>
          <a:p>
            <a:pPr marL="0" algn="just"/>
            <a:r>
              <a:rPr lang="ru-RU">
                <a:sym typeface="Symbol" panose="05050102010706020507" pitchFamily="18" charset="2"/>
              </a:rPr>
              <a:t></a:t>
            </a:r>
            <a:r>
              <a:rPr lang="uk-UA"/>
              <a:t> державне регулювання і підтримка інвестиційної діяльності суб'єктів; </a:t>
            </a:r>
          </a:p>
          <a:p>
            <a:pPr marL="0" algn="just"/>
            <a:r>
              <a:rPr lang="ru-RU">
                <a:sym typeface="Symbol" panose="05050102010706020507" pitchFamily="18" charset="2"/>
              </a:rPr>
              <a:t></a:t>
            </a:r>
            <a:r>
              <a:rPr lang="uk-UA"/>
              <a:t> пошук ресурсів і забезпечення оптимального фінансування інвестиційних проектів і програм; </a:t>
            </a:r>
          </a:p>
          <a:p>
            <a:pPr marL="0" algn="just"/>
            <a:r>
              <a:rPr lang="ru-RU">
                <a:sym typeface="Symbol" panose="05050102010706020507" pitchFamily="18" charset="2"/>
              </a:rPr>
              <a:t></a:t>
            </a:r>
            <a:r>
              <a:rPr lang="uk-UA"/>
              <a:t> оцінка інвестиційних якостей окремих фінансових інструментів і відбір найефективніших;</a:t>
            </a:r>
          </a:p>
          <a:p>
            <a:pPr marL="0" algn="just"/>
            <a:r>
              <a:rPr lang="ru-RU">
                <a:sym typeface="Symbol" panose="05050102010706020507" pitchFamily="18" charset="2"/>
              </a:rPr>
              <a:t></a:t>
            </a:r>
            <a:r>
              <a:rPr lang="uk-UA"/>
              <a:t> відбір і реалізація найбільш ефективних проектів в об'єкти реального інвестування; </a:t>
            </a:r>
          </a:p>
          <a:p>
            <a:pPr marL="0" algn="just"/>
            <a:r>
              <a:rPr lang="ru-RU">
                <a:sym typeface="Symbol" panose="05050102010706020507" pitchFamily="18" charset="2"/>
              </a:rPr>
              <a:t></a:t>
            </a:r>
            <a:r>
              <a:rPr lang="uk-UA"/>
              <a:t> оцінка можливостей трансферу та існуючої інфраструктури підтримки інноваційної діяльності; </a:t>
            </a:r>
          </a:p>
          <a:p>
            <a:pPr marL="0" algn="just"/>
            <a:r>
              <a:rPr lang="ru-RU">
                <a:sym typeface="Symbol" panose="05050102010706020507" pitchFamily="18" charset="2"/>
              </a:rPr>
              <a:t></a:t>
            </a:r>
            <a:r>
              <a:rPr lang="uk-UA"/>
              <a:t> формування й оцінка ефективності інвестиційного портфеля; </a:t>
            </a:r>
          </a:p>
          <a:p>
            <a:pPr marL="0" algn="just"/>
            <a:r>
              <a:rPr lang="ru-RU">
                <a:sym typeface="Symbol" panose="05050102010706020507" pitchFamily="18" charset="2"/>
              </a:rPr>
              <a:t></a:t>
            </a:r>
            <a:r>
              <a:rPr lang="uk-UA"/>
              <a:t> розробка, ефективна реалізація і моніторинг інвестиційних програм на різних рівнях економіки. </a:t>
            </a:r>
          </a:p>
          <a:p>
            <a:pPr marL="0" algn="just"/>
            <a:endParaRPr lang="uk-UA"/>
          </a:p>
        </p:txBody>
      </p:sp>
    </p:spTree>
    <p:extLst>
      <p:ext uri="{BB962C8B-B14F-4D97-AF65-F5344CB8AC3E}">
        <p14:creationId xmlns:p14="http://schemas.microsoft.com/office/powerpoint/2010/main" val="429495831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878096" y="1016560"/>
            <a:ext cx="3897473" cy="2660480"/>
          </a:xfrm>
        </p:spPr>
        <p:txBody>
          <a:bodyPr/>
          <a:lstStyle/>
          <a:p>
            <a:pPr marL="0" algn="l"/>
            <a:r>
              <a:rPr lang="uk-UA" sz="1800">
                <a:solidFill>
                  <a:schemeClr val="tx1"/>
                </a:solidFill>
              </a:rPr>
              <a:t>Організація моніторингу інвестиційних програм </a:t>
            </a:r>
            <a:r>
              <a:rPr lang="uk-UA" sz="1800">
                <a:solidFill>
                  <a:schemeClr val="tx1"/>
                </a:solidFill>
              </a:rPr>
              <a:t>включає</a:t>
            </a:r>
            <a:r>
              <a:rPr lang="uk-UA" sz="1800" smtClean="0">
                <a:solidFill>
                  <a:schemeClr val="tx1"/>
                </a:solidFill>
              </a:rPr>
              <a:t>:</a:t>
            </a:r>
          </a:p>
          <a:p>
            <a:pPr marL="0" algn="l"/>
            <a:endParaRPr lang="uk-UA" sz="1800" smtClean="0">
              <a:solidFill>
                <a:schemeClr val="tx1"/>
              </a:solidFill>
            </a:endParaRPr>
          </a:p>
          <a:p>
            <a:pPr marL="0" algn="l">
              <a:buFont typeface="Arial" panose="020B0604020202020204" pitchFamily="34" charset="0"/>
              <a:buChar char="•"/>
            </a:pPr>
            <a:r>
              <a:rPr lang="uk-UA" sz="1800">
                <a:solidFill>
                  <a:schemeClr val="tx1"/>
                </a:solidFill>
              </a:rPr>
              <a:t>формування системи контрольних </a:t>
            </a:r>
            <a:r>
              <a:rPr lang="uk-UA" sz="1800">
                <a:solidFill>
                  <a:schemeClr val="tx1"/>
                </a:solidFill>
              </a:rPr>
              <a:t>показників</a:t>
            </a:r>
            <a:r>
              <a:rPr lang="uk-UA" sz="1800" smtClean="0">
                <a:solidFill>
                  <a:schemeClr val="tx1"/>
                </a:solidFill>
              </a:rPr>
              <a:t>; </a:t>
            </a:r>
          </a:p>
          <a:p>
            <a:pPr marL="0" algn="l">
              <a:buFont typeface="Arial" panose="020B0604020202020204" pitchFamily="34" charset="0"/>
              <a:buChar char="•"/>
            </a:pPr>
            <a:r>
              <a:rPr lang="uk-UA" sz="1800">
                <a:solidFill>
                  <a:schemeClr val="tx1"/>
                </a:solidFill>
              </a:rPr>
              <a:t>визначається періодичність збирання і аналізу інформації</a:t>
            </a:r>
            <a:r>
              <a:rPr lang="uk-UA" sz="1800" smtClean="0">
                <a:solidFill>
                  <a:schemeClr val="tx1"/>
                </a:solidFill>
              </a:rPr>
              <a:t>; </a:t>
            </a:r>
          </a:p>
          <a:p>
            <a:pPr marL="0" algn="l">
              <a:buFont typeface="Arial" panose="020B0604020202020204" pitchFamily="34" charset="0"/>
              <a:buChar char="•"/>
            </a:pPr>
            <a:r>
              <a:rPr lang="uk-UA" sz="1800">
                <a:solidFill>
                  <a:schemeClr val="tx1"/>
                </a:solidFill>
              </a:rPr>
              <a:t>виявляються чинники відхилення фактичних показників від планових</a:t>
            </a:r>
            <a:r>
              <a:rPr lang="uk-UA" sz="1800" smtClean="0">
                <a:solidFill>
                  <a:schemeClr val="tx1"/>
                </a:solidFill>
              </a:rPr>
              <a:t>. </a:t>
            </a:r>
            <a:endParaRPr lang="uk-UA" sz="1800">
              <a:solidFill>
                <a:schemeClr val="tx1"/>
              </a:solidFill>
            </a:endParaRPr>
          </a:p>
        </p:txBody>
      </p:sp>
      <p:sp>
        <p:nvSpPr>
          <p:cNvPr id="5" name="Подзаголовок 1"/>
          <p:cNvSpPr txBox="1">
            <a:spLocks/>
          </p:cNvSpPr>
          <p:nvPr/>
        </p:nvSpPr>
        <p:spPr>
          <a:xfrm>
            <a:off x="572408" y="654610"/>
            <a:ext cx="3910561" cy="26604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1pPr>
            <a:lvl2pPr marL="914400" marR="0" lvl="1" indent="-317500" algn="ctr" rtl="0">
              <a:lnSpc>
                <a:spcPct val="100000"/>
              </a:lnSpc>
              <a:spcBef>
                <a:spcPts val="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2pPr>
            <a:lvl3pPr marL="1371600" marR="0" lvl="2" indent="-317500" algn="ctr" rtl="0">
              <a:lnSpc>
                <a:spcPct val="100000"/>
              </a:lnSpc>
              <a:spcBef>
                <a:spcPts val="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3pPr>
            <a:lvl4pPr marL="1828800" marR="0" lvl="3" indent="-317500" algn="ctr" rtl="0">
              <a:lnSpc>
                <a:spcPct val="100000"/>
              </a:lnSpc>
              <a:spcBef>
                <a:spcPts val="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4pPr>
            <a:lvl5pPr marL="2286000" marR="0" lvl="4" indent="-317500" algn="ctr" rtl="0">
              <a:lnSpc>
                <a:spcPct val="100000"/>
              </a:lnSpc>
              <a:spcBef>
                <a:spcPts val="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5pPr>
            <a:lvl6pPr marL="2743200" marR="0" lvl="5" indent="-317500" algn="ctr" rtl="0">
              <a:lnSpc>
                <a:spcPct val="100000"/>
              </a:lnSpc>
              <a:spcBef>
                <a:spcPts val="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6pPr>
            <a:lvl7pPr marL="3200400" marR="0" lvl="6" indent="-317500" algn="ctr" rtl="0">
              <a:lnSpc>
                <a:spcPct val="100000"/>
              </a:lnSpc>
              <a:spcBef>
                <a:spcPts val="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7pPr>
            <a:lvl8pPr marL="3657600" marR="0" lvl="7" indent="-317500" algn="ctr" rtl="0">
              <a:lnSpc>
                <a:spcPct val="100000"/>
              </a:lnSpc>
              <a:spcBef>
                <a:spcPts val="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8pPr>
            <a:lvl9pPr marL="4114800" marR="0" lvl="8" indent="-317500" algn="ctr" rtl="0">
              <a:lnSpc>
                <a:spcPct val="100000"/>
              </a:lnSpc>
              <a:spcBef>
                <a:spcPts val="0"/>
              </a:spcBef>
              <a:spcAft>
                <a:spcPts val="0"/>
              </a:spcAft>
              <a:buClr>
                <a:schemeClr val="dk2"/>
              </a:buClr>
              <a:buSzPts val="1400"/>
              <a:buFont typeface="Ubuntu"/>
              <a:buNone/>
              <a:defRPr sz="1400" b="0" i="0" u="none" strike="noStrike" cap="none">
                <a:solidFill>
                  <a:schemeClr val="dk2"/>
                </a:solidFill>
                <a:latin typeface="Ubuntu"/>
                <a:ea typeface="Ubuntu"/>
                <a:cs typeface="Ubuntu"/>
                <a:sym typeface="Ubuntu"/>
              </a:defRPr>
            </a:lvl9pPr>
          </a:lstStyle>
          <a:p>
            <a:pPr marL="0" algn="l"/>
            <a:r>
              <a:rPr lang="uk-UA" sz="1600" smtClean="0"/>
              <a:t>Формування інвестиційного портфеля та його оцінка за критеріями дохідності, ризику та ліквідності здійснюється таким чином: </a:t>
            </a:r>
          </a:p>
          <a:p>
            <a:pPr marL="0" algn="l"/>
            <a:endParaRPr lang="uk-UA" sz="1600" smtClean="0"/>
          </a:p>
          <a:p>
            <a:pPr marL="0" algn="l">
              <a:buFont typeface="Arial" panose="020B0604020202020204" pitchFamily="34" charset="0"/>
              <a:buChar char="•"/>
            </a:pPr>
            <a:r>
              <a:rPr lang="uk-UA" sz="1600" smtClean="0"/>
              <a:t>оптимізуються пропорції між реальними і фінансовими інвестиціями; </a:t>
            </a:r>
          </a:p>
          <a:p>
            <a:pPr marL="0" algn="l">
              <a:buFont typeface="Arial" panose="020B0604020202020204" pitchFamily="34" charset="0"/>
              <a:buChar char="•"/>
            </a:pPr>
            <a:r>
              <a:rPr lang="uk-UA" sz="1600" smtClean="0"/>
              <a:t>для кожної форми інвестицій відбираються найбільш ефективні за співвідношенням дохідності і ризику об'єкти інвестування; </a:t>
            </a:r>
          </a:p>
          <a:p>
            <a:pPr marL="0" algn="l">
              <a:buFont typeface="Arial" panose="020B0604020202020204" pitchFamily="34" charset="0"/>
              <a:buChar char="•"/>
            </a:pPr>
            <a:r>
              <a:rPr lang="uk-UA" sz="1600" smtClean="0"/>
              <a:t>оцінюється ліквідність портфеля як сукупності об'єктів інвестування. </a:t>
            </a:r>
            <a:endParaRPr lang="uk-UA" sz="1600"/>
          </a:p>
        </p:txBody>
      </p:sp>
    </p:spTree>
    <p:extLst>
      <p:ext uri="{BB962C8B-B14F-4D97-AF65-F5344CB8AC3E}">
        <p14:creationId xmlns:p14="http://schemas.microsoft.com/office/powerpoint/2010/main" val="64389387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720000" y="1388626"/>
            <a:ext cx="3316200" cy="1208400"/>
          </a:xfrm>
        </p:spPr>
        <p:txBody>
          <a:bodyPr/>
          <a:lstStyle/>
          <a:p>
            <a:pPr marL="0" algn="l"/>
            <a:r>
              <a:rPr lang="ru-RU" smtClean="0">
                <a:sym typeface="Symbol" panose="05050102010706020507" pitchFamily="18" charset="2"/>
              </a:rPr>
              <a:t></a:t>
            </a:r>
            <a:r>
              <a:rPr lang="uk-UA" smtClean="0"/>
              <a:t> зарубіжні, які здійснює суб'єкт із країни базування; </a:t>
            </a:r>
          </a:p>
          <a:p>
            <a:pPr marL="0" algn="l"/>
            <a:r>
              <a:rPr lang="ru-RU" smtClean="0">
                <a:sym typeface="Symbol" panose="05050102010706020507" pitchFamily="18" charset="2"/>
              </a:rPr>
              <a:t></a:t>
            </a:r>
            <a:r>
              <a:rPr lang="uk-UA" smtClean="0"/>
              <a:t> іноземні, що надходять у приймаючу країну, де знаходиться об'єкт інвестування. </a:t>
            </a:r>
          </a:p>
          <a:p>
            <a:pPr marL="0" algn="l"/>
            <a:endParaRPr lang="uk-UA"/>
          </a:p>
        </p:txBody>
      </p:sp>
      <p:sp>
        <p:nvSpPr>
          <p:cNvPr id="3" name="Заголовок 2"/>
          <p:cNvSpPr>
            <a:spLocks noGrp="1"/>
          </p:cNvSpPr>
          <p:nvPr>
            <p:ph type="title"/>
          </p:nvPr>
        </p:nvSpPr>
        <p:spPr>
          <a:xfrm>
            <a:off x="720000" y="348188"/>
            <a:ext cx="3589241" cy="572700"/>
          </a:xfrm>
        </p:spPr>
        <p:txBody>
          <a:bodyPr/>
          <a:lstStyle/>
          <a:p>
            <a:r>
              <a:rPr lang="uk-UA" sz="1800" smtClean="0"/>
              <a:t>Міжнародні </a:t>
            </a:r>
            <a:r>
              <a:rPr lang="uk-UA" sz="1800"/>
              <a:t>інвестиції стосовно даної країни поділяються на:</a:t>
            </a:r>
            <a:br>
              <a:rPr lang="uk-UA" sz="1800"/>
            </a:br>
            <a:endParaRPr lang="uk-UA" sz="1800"/>
          </a:p>
        </p:txBody>
      </p:sp>
      <p:sp>
        <p:nvSpPr>
          <p:cNvPr id="4" name="Прямоугольник 3"/>
          <p:cNvSpPr/>
          <p:nvPr/>
        </p:nvSpPr>
        <p:spPr>
          <a:xfrm>
            <a:off x="4572000" y="1010253"/>
            <a:ext cx="4572000" cy="3754874"/>
          </a:xfrm>
          <a:prstGeom prst="rect">
            <a:avLst/>
          </a:prstGeom>
          <a:noFill/>
          <a:ln>
            <a:noFill/>
          </a:ln>
        </p:spPr>
        <p:txBody>
          <a:bodyPr spcFirstLastPara="1" wrap="square" lIns="91425" tIns="91425" rIns="91425" bIns="91425" anchor="t" anchorCtr="0">
            <a:noAutofit/>
          </a:bodyPr>
          <a:lstStyle/>
          <a:p>
            <a:pPr indent="-317500">
              <a:buClr>
                <a:schemeClr val="dk2"/>
              </a:buClr>
              <a:buSzPts val="1400"/>
              <a:buFont typeface="Ubuntu"/>
              <a:buNone/>
            </a:pPr>
            <a:r>
              <a:rPr lang="ru-RU">
                <a:solidFill>
                  <a:schemeClr val="dk2"/>
                </a:solidFill>
                <a:latin typeface="Ubuntu"/>
                <a:ea typeface="Ubuntu"/>
                <a:cs typeface="Ubuntu"/>
                <a:sym typeface="Symbol" panose="05050102010706020507" pitchFamily="18" charset="2"/>
              </a:rPr>
              <a:t></a:t>
            </a:r>
            <a:r>
              <a:rPr lang="uk-UA">
                <a:solidFill>
                  <a:schemeClr val="dk2"/>
                </a:solidFill>
                <a:latin typeface="Ubuntu"/>
                <a:ea typeface="Ubuntu"/>
                <a:cs typeface="Ubuntu"/>
                <a:sym typeface="Ubuntu"/>
              </a:rPr>
              <a:t> інституційна природа (державні, приватні, міжнародних організацій, змішані); </a:t>
            </a:r>
          </a:p>
          <a:p>
            <a:pPr indent="-317500">
              <a:buClr>
                <a:schemeClr val="dk2"/>
              </a:buClr>
              <a:buSzPts val="1400"/>
              <a:buFont typeface="Ubuntu"/>
              <a:buNone/>
            </a:pPr>
            <a:r>
              <a:rPr lang="ru-RU">
                <a:solidFill>
                  <a:schemeClr val="dk2"/>
                </a:solidFill>
                <a:latin typeface="Ubuntu"/>
                <a:ea typeface="Ubuntu"/>
                <a:cs typeface="Ubuntu"/>
                <a:sym typeface="Symbol" panose="05050102010706020507" pitchFamily="18" charset="2"/>
              </a:rPr>
              <a:t></a:t>
            </a:r>
            <a:r>
              <a:rPr lang="uk-UA">
                <a:solidFill>
                  <a:schemeClr val="dk2"/>
                </a:solidFill>
                <a:latin typeface="Ubuntu"/>
                <a:ea typeface="Ubuntu"/>
                <a:cs typeface="Ubuntu"/>
                <a:sym typeface="Ubuntu"/>
              </a:rPr>
              <a:t> цільова орієнтація (прямі (забезпечує реальний вплив на прийняття рішень щодо об'єкта інвестування) і портфельні (</a:t>
            </a:r>
            <a:r>
              <a:rPr lang="ru-RU">
                <a:solidFill>
                  <a:schemeClr val="dk2"/>
                </a:solidFill>
                <a:latin typeface="Ubuntu"/>
                <a:ea typeface="Ubuntu"/>
                <a:cs typeface="Ubuntu"/>
                <a:sym typeface="Ubuntu"/>
              </a:rPr>
              <a:t>не має реального контролю над об'єктом</a:t>
            </a:r>
            <a:r>
              <a:rPr lang="uk-UA">
                <a:solidFill>
                  <a:schemeClr val="dk2"/>
                </a:solidFill>
                <a:latin typeface="Ubuntu"/>
                <a:ea typeface="Ubuntu"/>
                <a:cs typeface="Ubuntu"/>
                <a:sym typeface="Ubuntu"/>
              </a:rPr>
              <a:t>)); </a:t>
            </a:r>
          </a:p>
          <a:p>
            <a:pPr indent="-317500">
              <a:buClr>
                <a:schemeClr val="dk2"/>
              </a:buClr>
              <a:buSzPts val="1400"/>
              <a:buFont typeface="Ubuntu"/>
              <a:buNone/>
            </a:pPr>
            <a:r>
              <a:rPr lang="ru-RU">
                <a:solidFill>
                  <a:schemeClr val="dk2"/>
                </a:solidFill>
                <a:latin typeface="Ubuntu"/>
                <a:ea typeface="Ubuntu"/>
                <a:cs typeface="Ubuntu"/>
                <a:sym typeface="Symbol" panose="05050102010706020507" pitchFamily="18" charset="2"/>
              </a:rPr>
              <a:t></a:t>
            </a:r>
            <a:r>
              <a:rPr lang="uk-UA">
                <a:solidFill>
                  <a:schemeClr val="dk2"/>
                </a:solidFill>
                <a:latin typeface="Ubuntu"/>
                <a:ea typeface="Ubuntu"/>
                <a:cs typeface="Ubuntu"/>
                <a:sym typeface="Ubuntu"/>
              </a:rPr>
              <a:t> видами (іноземна і національна валюти, рухоме і нерухоме майно, грошові вимоги, цінні папери, права інтелектуальної власності, права на господарську діяльність, послуги);</a:t>
            </a:r>
          </a:p>
          <a:p>
            <a:pPr indent="-317500">
              <a:buClr>
                <a:schemeClr val="dk2"/>
              </a:buClr>
              <a:buSzPts val="1400"/>
              <a:buFont typeface="Ubuntu"/>
              <a:buNone/>
            </a:pPr>
            <a:r>
              <a:rPr lang="ru-RU">
                <a:solidFill>
                  <a:schemeClr val="dk2"/>
                </a:solidFill>
                <a:latin typeface="Ubuntu"/>
                <a:ea typeface="Ubuntu"/>
                <a:cs typeface="Ubuntu"/>
                <a:sym typeface="Symbol" panose="05050102010706020507" pitchFamily="18" charset="2"/>
              </a:rPr>
              <a:t></a:t>
            </a:r>
            <a:r>
              <a:rPr lang="uk-UA">
                <a:solidFill>
                  <a:schemeClr val="dk2"/>
                </a:solidFill>
                <a:latin typeface="Ubuntu"/>
                <a:ea typeface="Ubuntu"/>
                <a:cs typeface="Ubuntu"/>
                <a:sym typeface="Ubuntu"/>
              </a:rPr>
              <a:t> форми (100% іноземна інвестиція, часткова участь у підприємстві, придбання рухомого і нерухомого майна, концесії); </a:t>
            </a:r>
          </a:p>
          <a:p>
            <a:pPr indent="-317500">
              <a:buClr>
                <a:schemeClr val="dk2"/>
              </a:buClr>
              <a:buSzPts val="1400"/>
              <a:buFont typeface="Ubuntu"/>
              <a:buNone/>
            </a:pPr>
            <a:r>
              <a:rPr lang="ru-RU">
                <a:solidFill>
                  <a:schemeClr val="dk2"/>
                </a:solidFill>
                <a:latin typeface="Ubuntu"/>
                <a:ea typeface="Ubuntu"/>
                <a:cs typeface="Ubuntu"/>
                <a:sym typeface="Symbol" panose="05050102010706020507" pitchFamily="18" charset="2"/>
              </a:rPr>
              <a:t></a:t>
            </a:r>
            <a:r>
              <a:rPr lang="uk-UA">
                <a:solidFill>
                  <a:schemeClr val="dk2"/>
                </a:solidFill>
                <a:latin typeface="Ubuntu"/>
                <a:ea typeface="Ubuntu"/>
                <a:cs typeface="Ubuntu"/>
                <a:sym typeface="Ubuntu"/>
              </a:rPr>
              <a:t> джерела (первинні і реінвестиції); </a:t>
            </a:r>
          </a:p>
          <a:p>
            <a:pPr indent="-317500">
              <a:buClr>
                <a:schemeClr val="dk2"/>
              </a:buClr>
              <a:buSzPts val="1400"/>
              <a:buFont typeface="Ubuntu"/>
              <a:buNone/>
            </a:pPr>
            <a:r>
              <a:rPr lang="ru-RU">
                <a:solidFill>
                  <a:schemeClr val="dk2"/>
                </a:solidFill>
                <a:latin typeface="Ubuntu"/>
                <a:ea typeface="Ubuntu"/>
                <a:cs typeface="Ubuntu"/>
                <a:sym typeface="Symbol" panose="05050102010706020507" pitchFamily="18" charset="2"/>
              </a:rPr>
              <a:t></a:t>
            </a:r>
            <a:r>
              <a:rPr lang="uk-UA">
                <a:solidFill>
                  <a:schemeClr val="dk2"/>
                </a:solidFill>
                <a:latin typeface="Ubuntu"/>
                <a:ea typeface="Ubuntu"/>
                <a:cs typeface="Ubuntu"/>
                <a:sym typeface="Ubuntu"/>
              </a:rPr>
              <a:t> величина (малі, середні, великі); </a:t>
            </a:r>
          </a:p>
          <a:p>
            <a:pPr indent="-317500">
              <a:buClr>
                <a:schemeClr val="dk2"/>
              </a:buClr>
              <a:buSzPts val="1400"/>
              <a:buFont typeface="Ubuntu"/>
              <a:buNone/>
            </a:pPr>
            <a:r>
              <a:rPr lang="ru-RU">
                <a:solidFill>
                  <a:schemeClr val="dk2"/>
                </a:solidFill>
                <a:latin typeface="Ubuntu"/>
                <a:ea typeface="Ubuntu"/>
                <a:cs typeface="Ubuntu"/>
                <a:sym typeface="Symbol" panose="05050102010706020507" pitchFamily="18" charset="2"/>
              </a:rPr>
              <a:t></a:t>
            </a:r>
            <a:r>
              <a:rPr lang="uk-UA">
                <a:solidFill>
                  <a:schemeClr val="dk2"/>
                </a:solidFill>
                <a:latin typeface="Ubuntu"/>
                <a:ea typeface="Ubuntu"/>
                <a:cs typeface="Ubuntu"/>
                <a:sym typeface="Ubuntu"/>
              </a:rPr>
              <a:t> термінами інвестування (короткострокові, середньострокові, довгострокові). </a:t>
            </a:r>
          </a:p>
        </p:txBody>
      </p:sp>
      <p:sp>
        <p:nvSpPr>
          <p:cNvPr id="5" name="Прямоугольник 4"/>
          <p:cNvSpPr/>
          <p:nvPr/>
        </p:nvSpPr>
        <p:spPr>
          <a:xfrm>
            <a:off x="4456385" y="274557"/>
            <a:ext cx="4572000" cy="646331"/>
          </a:xfrm>
          <a:prstGeom prst="rect">
            <a:avLst/>
          </a:prstGeom>
          <a:noFill/>
          <a:ln>
            <a:noFill/>
          </a:ln>
        </p:spPr>
        <p:txBody>
          <a:bodyPr spcFirstLastPara="1" wrap="square" lIns="91425" tIns="91425" rIns="91425" bIns="91425" anchor="ctr" anchorCtr="0">
            <a:noAutofit/>
          </a:bodyPr>
          <a:lstStyle/>
          <a:p>
            <a:pPr algn="ctr">
              <a:buClr>
                <a:schemeClr val="dk1"/>
              </a:buClr>
              <a:buSzPts val="3500"/>
              <a:buFont typeface="Abhaya Libre"/>
              <a:buNone/>
            </a:pPr>
            <a:r>
              <a:rPr lang="uk-UA" sz="1800">
                <a:solidFill>
                  <a:schemeClr val="dk1"/>
                </a:solidFill>
                <a:latin typeface="Abhaya Libre"/>
                <a:ea typeface="Abhaya Libre"/>
                <a:cs typeface="Abhaya Libre"/>
                <a:sym typeface="Abhaya Libre"/>
              </a:rPr>
              <a:t>До характеристик міжнародних інвестицій відносяться: </a:t>
            </a:r>
            <a:endParaRPr lang="uk-UA" sz="1800">
              <a:solidFill>
                <a:schemeClr val="dk1"/>
              </a:solidFill>
              <a:latin typeface="Abhaya Libre"/>
              <a:ea typeface="Abhaya Libre"/>
              <a:cs typeface="Abhaya Libre"/>
              <a:sym typeface="Abhaya Libre"/>
            </a:endParaRPr>
          </a:p>
        </p:txBody>
      </p:sp>
    </p:spTree>
    <p:extLst>
      <p:ext uri="{BB962C8B-B14F-4D97-AF65-F5344CB8AC3E}">
        <p14:creationId xmlns:p14="http://schemas.microsoft.com/office/powerpoint/2010/main" val="385677039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078089" y="208920"/>
            <a:ext cx="4949042" cy="3825765"/>
          </a:xfrm>
        </p:spPr>
        <p:txBody>
          <a:bodyPr/>
          <a:lstStyle/>
          <a:p>
            <a:pPr marL="0" algn="just"/>
            <a:r>
              <a:rPr lang="uk-UA" b="1"/>
              <a:t>Суб'єктами-інвесторами є </a:t>
            </a:r>
            <a:r>
              <a:rPr lang="uk-UA"/>
              <a:t>фізичні особи, корпорації, національні та міжнародні фінансові інституції, уряди країн, а суб'єктами-учасниками є фізичні та юридичні особи, які забезпечують реалізацію інвестицій як виконавці замовлень або доручень інвестора</a:t>
            </a:r>
            <a:r>
              <a:rPr lang="uk-UA"/>
              <a:t>. </a:t>
            </a:r>
            <a:endParaRPr lang="uk-UA" smtClean="0"/>
          </a:p>
          <a:p>
            <a:pPr marL="0" algn="just"/>
            <a:endParaRPr lang="uk-UA"/>
          </a:p>
          <a:p>
            <a:pPr marL="0" algn="just"/>
            <a:r>
              <a:rPr lang="uk-UA" b="1"/>
              <a:t>Об'єкти міжнародного інвестування </a:t>
            </a:r>
            <a:r>
              <a:rPr lang="uk-UA"/>
              <a:t>поділяються на: </a:t>
            </a:r>
          </a:p>
          <a:p>
            <a:pPr marL="0" algn="just"/>
            <a:r>
              <a:rPr lang="ru-RU">
                <a:sym typeface="Symbol" panose="05050102010706020507" pitchFamily="18" charset="2"/>
              </a:rPr>
              <a:t></a:t>
            </a:r>
            <a:r>
              <a:rPr lang="uk-UA"/>
              <a:t> матеріальні активи: земля, будинки, виробниче устаткування, інструменти й інвентар; </a:t>
            </a:r>
          </a:p>
          <a:p>
            <a:pPr marL="0" algn="just"/>
            <a:r>
              <a:rPr lang="ru-RU">
                <a:sym typeface="Symbol" panose="05050102010706020507" pitchFamily="18" charset="2"/>
              </a:rPr>
              <a:t></a:t>
            </a:r>
            <a:r>
              <a:rPr lang="uk-UA"/>
              <a:t> нематеріальні активи: об'єкти промислової та інтелектуальної власності та інші нематеріальні об'єкти; </a:t>
            </a:r>
          </a:p>
          <a:p>
            <a:pPr marL="0" algn="just"/>
            <a:r>
              <a:rPr lang="ru-RU">
                <a:sym typeface="Symbol" panose="05050102010706020507" pitchFamily="18" charset="2"/>
              </a:rPr>
              <a:t></a:t>
            </a:r>
            <a:r>
              <a:rPr lang="uk-UA"/>
              <a:t> фінансові активи: акції, облігації, похідні цінні папери тощо. </a:t>
            </a:r>
          </a:p>
          <a:p>
            <a:pPr marL="0" algn="just"/>
            <a:endParaRPr lang="uk-UA"/>
          </a:p>
        </p:txBody>
      </p:sp>
    </p:spTree>
    <p:extLst>
      <p:ext uri="{BB962C8B-B14F-4D97-AF65-F5344CB8AC3E}">
        <p14:creationId xmlns:p14="http://schemas.microsoft.com/office/powerpoint/2010/main" val="146148396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a:t>Специфіка типів міжнародного інвестування</a:t>
            </a:r>
            <a:endParaRPr lang="uk-UA" sz="2800"/>
          </a:p>
        </p:txBody>
      </p:sp>
      <p:graphicFrame>
        <p:nvGraphicFramePr>
          <p:cNvPr id="4" name="Таблица 3"/>
          <p:cNvGraphicFramePr>
            <a:graphicFrameLocks noGrp="1"/>
          </p:cNvGraphicFramePr>
          <p:nvPr>
            <p:extLst>
              <p:ext uri="{D42A27DB-BD31-4B8C-83A1-F6EECF244321}">
                <p14:modId xmlns:p14="http://schemas.microsoft.com/office/powerpoint/2010/main" val="3958630205"/>
              </p:ext>
            </p:extLst>
          </p:nvPr>
        </p:nvGraphicFramePr>
        <p:xfrm>
          <a:off x="584719" y="1414989"/>
          <a:ext cx="7823706" cy="3017520"/>
        </p:xfrm>
        <a:graphic>
          <a:graphicData uri="http://schemas.openxmlformats.org/drawingml/2006/table">
            <a:tbl>
              <a:tblPr firstRow="1" firstCol="1" bandRow="1">
                <a:tableStyleId>{E823B8B2-4C01-4333-9678-C2D27C5B881B}</a:tableStyleId>
              </a:tblPr>
              <a:tblGrid>
                <a:gridCol w="987458">
                  <a:extLst>
                    <a:ext uri="{9D8B030D-6E8A-4147-A177-3AD203B41FA5}">
                      <a16:colId xmlns:a16="http://schemas.microsoft.com/office/drawing/2014/main" val="832691675"/>
                    </a:ext>
                  </a:extLst>
                </a:gridCol>
                <a:gridCol w="1270146">
                  <a:extLst>
                    <a:ext uri="{9D8B030D-6E8A-4147-A177-3AD203B41FA5}">
                      <a16:colId xmlns:a16="http://schemas.microsoft.com/office/drawing/2014/main" val="4075556665"/>
                    </a:ext>
                  </a:extLst>
                </a:gridCol>
                <a:gridCol w="959559">
                  <a:extLst>
                    <a:ext uri="{9D8B030D-6E8A-4147-A177-3AD203B41FA5}">
                      <a16:colId xmlns:a16="http://schemas.microsoft.com/office/drawing/2014/main" val="3687825925"/>
                    </a:ext>
                  </a:extLst>
                </a:gridCol>
                <a:gridCol w="1165307">
                  <a:extLst>
                    <a:ext uri="{9D8B030D-6E8A-4147-A177-3AD203B41FA5}">
                      <a16:colId xmlns:a16="http://schemas.microsoft.com/office/drawing/2014/main" val="254054175"/>
                    </a:ext>
                  </a:extLst>
                </a:gridCol>
                <a:gridCol w="3441236">
                  <a:extLst>
                    <a:ext uri="{9D8B030D-6E8A-4147-A177-3AD203B41FA5}">
                      <a16:colId xmlns:a16="http://schemas.microsoft.com/office/drawing/2014/main" val="3393556507"/>
                    </a:ext>
                  </a:extLst>
                </a:gridCol>
              </a:tblGrid>
              <a:tr h="731375">
                <a:tc rowSpan="4">
                  <a:txBody>
                    <a:bodyPr/>
                    <a:lstStyle/>
                    <a:p>
                      <a:pPr algn="ctr">
                        <a:lnSpc>
                          <a:spcPct val="150000"/>
                        </a:lnSpc>
                        <a:spcAft>
                          <a:spcPts val="0"/>
                        </a:spcAft>
                      </a:pPr>
                      <a:r>
                        <a:rPr lang="uk-UA" sz="1200" b="1" smtClean="0">
                          <a:solidFill>
                            <a:schemeClr val="tx1"/>
                          </a:solidFill>
                          <a:effectLst/>
                          <a:latin typeface="Ubuntu" panose="020B0604020202020204" charset="0"/>
                        </a:rPr>
                        <a:t>Міжнародні </a:t>
                      </a:r>
                      <a:r>
                        <a:rPr lang="uk-UA" sz="1200" b="1">
                          <a:solidFill>
                            <a:schemeClr val="tx1"/>
                          </a:solidFill>
                          <a:effectLst/>
                          <a:latin typeface="Ubuntu" panose="020B0604020202020204" charset="0"/>
                        </a:rPr>
                        <a:t>інвестиції</a:t>
                      </a:r>
                      <a:endParaRPr lang="uk-UA" sz="1200" b="1">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uk-UA" sz="1200" b="1">
                          <a:solidFill>
                            <a:schemeClr val="tx1"/>
                          </a:solidFill>
                          <a:effectLst/>
                          <a:latin typeface="Ubuntu" panose="020B0604020202020204" charset="0"/>
                        </a:rPr>
                        <a:t>Тип інвестування</a:t>
                      </a:r>
                      <a:endParaRPr lang="uk-UA" sz="1200" b="1">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uk-UA" sz="1200" b="1">
                          <a:solidFill>
                            <a:schemeClr val="tx1"/>
                          </a:solidFill>
                          <a:effectLst/>
                          <a:latin typeface="Ubuntu" panose="020B0604020202020204" charset="0"/>
                        </a:rPr>
                        <a:t>Форма інвестицій</a:t>
                      </a:r>
                      <a:endParaRPr lang="uk-UA" sz="1200" b="1">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uk-UA" sz="1200" b="1">
                          <a:solidFill>
                            <a:schemeClr val="tx1"/>
                          </a:solidFill>
                          <a:effectLst/>
                          <a:latin typeface="Ubuntu" panose="020B0604020202020204" charset="0"/>
                        </a:rPr>
                        <a:t>Класифікація за основною ознакою</a:t>
                      </a:r>
                      <a:endParaRPr lang="uk-UA" sz="1200" b="1">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uk-UA" sz="1200" b="1">
                          <a:solidFill>
                            <a:schemeClr val="tx1"/>
                          </a:solidFill>
                          <a:effectLst/>
                          <a:latin typeface="Ubuntu" panose="020B0604020202020204" charset="0"/>
                        </a:rPr>
                        <a:t>Мета інвестування</a:t>
                      </a:r>
                      <a:endParaRPr lang="uk-UA" sz="1200" b="1">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490296"/>
                  </a:ext>
                </a:extLst>
              </a:tr>
              <a:tr h="548640">
                <a:tc vMerge="1">
                  <a:txBody>
                    <a:bodyPr/>
                    <a:lstStyle/>
                    <a:p>
                      <a:endParaRPr lang="uk-UA"/>
                    </a:p>
                  </a:txBody>
                  <a:tcPr/>
                </a:tc>
                <a:tc rowSpan="2">
                  <a:txBody>
                    <a:bodyPr/>
                    <a:lstStyle/>
                    <a:p>
                      <a:pPr algn="ctr">
                        <a:lnSpc>
                          <a:spcPct val="150000"/>
                        </a:lnSpc>
                        <a:spcAft>
                          <a:spcPts val="0"/>
                        </a:spcAft>
                      </a:pPr>
                      <a:r>
                        <a:rPr lang="uk-UA" sz="1200">
                          <a:solidFill>
                            <a:schemeClr val="tx1"/>
                          </a:solidFill>
                          <a:effectLst/>
                          <a:latin typeface="Ubuntu" panose="020B0604020202020204" charset="0"/>
                        </a:rPr>
                        <a:t>Міжнародні інвестиції в реальні обʼєкти</a:t>
                      </a:r>
                      <a:endParaRPr lang="uk-UA" sz="1200">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Aft>
                          <a:spcPts val="0"/>
                        </a:spcAft>
                      </a:pPr>
                      <a:r>
                        <a:rPr lang="uk-UA" sz="1200">
                          <a:solidFill>
                            <a:schemeClr val="tx1"/>
                          </a:solidFill>
                          <a:effectLst/>
                          <a:latin typeface="Ubuntu" panose="020B0604020202020204" charset="0"/>
                        </a:rPr>
                        <a:t>Прямі інвестиції</a:t>
                      </a:r>
                      <a:endParaRPr lang="uk-UA" sz="1200">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uk-UA" sz="1200" smtClean="0">
                          <a:solidFill>
                            <a:schemeClr val="tx1"/>
                          </a:solidFill>
                          <a:effectLst/>
                          <a:latin typeface="Ubuntu" panose="020B0604020202020204" charset="0"/>
                        </a:rPr>
                        <a:t>Іноземні</a:t>
                      </a:r>
                      <a:r>
                        <a:rPr lang="uk-UA" sz="1200">
                          <a:solidFill>
                            <a:schemeClr val="tx1"/>
                          </a:solidFill>
                          <a:effectLst/>
                          <a:latin typeface="Ubuntu" panose="020B0604020202020204" charset="0"/>
                        </a:rPr>
                        <a:t> </a:t>
                      </a:r>
                      <a:endParaRPr lang="uk-UA" sz="1200">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Aft>
                          <a:spcPts val="0"/>
                        </a:spcAft>
                      </a:pPr>
                      <a:r>
                        <a:rPr lang="uk-UA" sz="1200">
                          <a:solidFill>
                            <a:schemeClr val="tx1"/>
                          </a:solidFill>
                          <a:effectLst/>
                          <a:latin typeface="Ubuntu" panose="020B0604020202020204" charset="0"/>
                        </a:rPr>
                        <a:t>Отримання прибутку (доходу )через інвестування безпосередньо підприємницьких обʼєктів на основі взаємного економічного інтересу</a:t>
                      </a:r>
                      <a:endParaRPr lang="uk-UA" sz="1200">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412131"/>
                  </a:ext>
                </a:extLst>
              </a:tr>
              <a:tr h="548640">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lnSpc>
                          <a:spcPct val="150000"/>
                        </a:lnSpc>
                        <a:spcAft>
                          <a:spcPts val="0"/>
                        </a:spcAft>
                      </a:pPr>
                      <a:r>
                        <a:rPr lang="uk-UA" sz="1200" smtClean="0">
                          <a:solidFill>
                            <a:schemeClr val="tx1"/>
                          </a:solidFill>
                          <a:effectLst/>
                          <a:latin typeface="Ubuntu" panose="020B0604020202020204" charset="0"/>
                        </a:rPr>
                        <a:t>Зарубіжні</a:t>
                      </a:r>
                      <a:endParaRPr lang="uk-UA" sz="1200">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uk-UA"/>
                    </a:p>
                  </a:txBody>
                  <a:tcPr/>
                </a:tc>
                <a:extLst>
                  <a:ext uri="{0D108BD9-81ED-4DB2-BD59-A6C34878D82A}">
                    <a16:rowId xmlns:a16="http://schemas.microsoft.com/office/drawing/2014/main" val="93828560"/>
                  </a:ext>
                </a:extLst>
              </a:tr>
              <a:tr h="1071755">
                <a:tc vMerge="1">
                  <a:txBody>
                    <a:bodyPr/>
                    <a:lstStyle/>
                    <a:p>
                      <a:endParaRPr lang="uk-UA"/>
                    </a:p>
                  </a:txBody>
                  <a:tcPr/>
                </a:tc>
                <a:tc>
                  <a:txBody>
                    <a:bodyPr/>
                    <a:lstStyle/>
                    <a:p>
                      <a:pPr algn="ctr">
                        <a:lnSpc>
                          <a:spcPct val="150000"/>
                        </a:lnSpc>
                        <a:spcAft>
                          <a:spcPts val="0"/>
                        </a:spcAft>
                      </a:pPr>
                      <a:r>
                        <a:rPr lang="uk-UA" sz="1200">
                          <a:solidFill>
                            <a:schemeClr val="tx1"/>
                          </a:solidFill>
                          <a:effectLst/>
                          <a:latin typeface="Ubuntu" panose="020B0604020202020204" charset="0"/>
                        </a:rPr>
                        <a:t>Міжнародні операції з цінними паперами</a:t>
                      </a:r>
                      <a:endParaRPr lang="uk-UA" sz="1200">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uk-UA" sz="1200">
                          <a:solidFill>
                            <a:schemeClr val="tx1"/>
                          </a:solidFill>
                          <a:effectLst/>
                          <a:latin typeface="Ubuntu" panose="020B0604020202020204" charset="0"/>
                        </a:rPr>
                        <a:t>Портфельні інвестиції</a:t>
                      </a:r>
                      <a:endParaRPr lang="uk-UA" sz="1200">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uk-UA" sz="1200">
                          <a:solidFill>
                            <a:schemeClr val="tx1"/>
                          </a:solidFill>
                          <a:effectLst/>
                          <a:latin typeface="Ubuntu" panose="020B0604020202020204" charset="0"/>
                        </a:rPr>
                        <a:t>Активи</a:t>
                      </a:r>
                      <a:endParaRPr lang="uk-UA" sz="1200">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uk-UA" sz="1200">
                          <a:solidFill>
                            <a:schemeClr val="tx1"/>
                          </a:solidFill>
                          <a:effectLst/>
                          <a:latin typeface="Ubuntu" panose="020B0604020202020204" charset="0"/>
                        </a:rPr>
                        <a:t>Отримання прибутку (дивідендів) через використання фінансових інструментів інвестування без чітко вираженої мотивації</a:t>
                      </a:r>
                      <a:endParaRPr lang="uk-UA" sz="1200">
                        <a:solidFill>
                          <a:schemeClr val="tx1"/>
                        </a:solidFill>
                        <a:effectLst/>
                        <a:latin typeface="Ubuntu" panose="020B0604020202020204" charset="0"/>
                        <a:ea typeface="Calibri" panose="020F0502020204030204" pitchFamily="34" charset="0"/>
                      </a:endParaRPr>
                    </a:p>
                  </a:txBody>
                  <a:tcPr marL="37134" marR="371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579463"/>
                  </a:ext>
                </a:extLst>
              </a:tr>
            </a:tbl>
          </a:graphicData>
        </a:graphic>
      </p:graphicFrame>
    </p:spTree>
    <p:extLst>
      <p:ext uri="{BB962C8B-B14F-4D97-AF65-F5344CB8AC3E}">
        <p14:creationId xmlns:p14="http://schemas.microsoft.com/office/powerpoint/2010/main" val="331713028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32"/>
          <p:cNvSpPr txBox="1">
            <a:spLocks noGrp="1"/>
          </p:cNvSpPr>
          <p:nvPr>
            <p:ph type="subTitle" idx="1"/>
          </p:nvPr>
        </p:nvSpPr>
        <p:spPr>
          <a:xfrm>
            <a:off x="939800" y="1701600"/>
            <a:ext cx="5325875" cy="1740300"/>
          </a:xfrm>
          <a:prstGeom prst="rect">
            <a:avLst/>
          </a:prstGeom>
        </p:spPr>
        <p:txBody>
          <a:bodyPr spcFirstLastPara="1" wrap="square" lIns="91425" tIns="91425" rIns="91425" bIns="91425" anchor="ctr" anchorCtr="0">
            <a:noAutofit/>
          </a:bodyPr>
          <a:lstStyle/>
          <a:p>
            <a:pPr marL="0" algn="just"/>
            <a:r>
              <a:rPr lang="uk-UA" sz="1800"/>
              <a:t>Інфраструктура міжнародного інвестування забезпечує міжнародну інвестиційну діяльність і становить сукупність національних і міжнародних інвестиційних інститутів та мереж</a:t>
            </a:r>
            <a:r>
              <a:rPr lang="uk-UA" sz="1800"/>
              <a:t>. </a:t>
            </a:r>
            <a:endParaRPr lang="uk-UA" sz="1800" smtClean="0"/>
          </a:p>
          <a:p>
            <a:pPr marL="0" algn="just"/>
            <a:r>
              <a:rPr lang="uk-UA" sz="1800" smtClean="0"/>
              <a:t>Зокрема</a:t>
            </a:r>
            <a:r>
              <a:rPr lang="uk-UA" sz="1800"/>
              <a:t>, </a:t>
            </a:r>
            <a:r>
              <a:rPr lang="uk-UA" sz="1800" b="1"/>
              <a:t>міжнародні інвестиційні інститути включають</a:t>
            </a:r>
            <a:r>
              <a:rPr lang="uk-UA" sz="1800"/>
              <a:t>: міжнародні інвестиційні фонди, компанії, промислові і фінансові ТНК, міжнародні фінансові організації. </a:t>
            </a:r>
          </a:p>
        </p:txBody>
      </p:sp>
      <p:pic>
        <p:nvPicPr>
          <p:cNvPr id="201" name="Google Shape;201;p32"/>
          <p:cNvPicPr preferRelativeResize="0"/>
          <p:nvPr/>
        </p:nvPicPr>
        <p:blipFill rotWithShape="1">
          <a:blip r:embed="rId3">
            <a:alphaModFix/>
          </a:blip>
          <a:srcRect l="15327" r="39695"/>
          <a:stretch/>
        </p:blipFill>
        <p:spPr>
          <a:xfrm>
            <a:off x="6468875" y="758850"/>
            <a:ext cx="2443126" cy="3625800"/>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ru-RU" sz="2400"/>
              <a:t>Під час здійснення міжнародних інвестицій необхідно враховувати їх особливості, а саме: </a:t>
            </a:r>
            <a:endParaRPr lang="uk-UA" sz="2400"/>
          </a:p>
        </p:txBody>
      </p:sp>
      <p:sp>
        <p:nvSpPr>
          <p:cNvPr id="170" name="Google Shape;170;p29"/>
          <p:cNvSpPr txBox="1">
            <a:spLocks noGrp="1"/>
          </p:cNvSpPr>
          <p:nvPr>
            <p:ph type="body" idx="1"/>
          </p:nvPr>
        </p:nvSpPr>
        <p:spPr>
          <a:xfrm>
            <a:off x="720000" y="1169437"/>
            <a:ext cx="7704000" cy="3439088"/>
          </a:xfrm>
          <a:prstGeom prst="rect">
            <a:avLst/>
          </a:prstGeom>
        </p:spPr>
        <p:txBody>
          <a:bodyPr spcFirstLastPara="1" wrap="square" lIns="91425" tIns="91425" rIns="91425" bIns="91425" anchor="t" anchorCtr="0">
            <a:noAutofit/>
          </a:bodyPr>
          <a:lstStyle/>
          <a:p>
            <a:pPr marL="152400" indent="0" algn="just">
              <a:buNone/>
            </a:pPr>
            <a:r>
              <a:rPr lang="uk-UA" sz="1200" b="1" smtClean="0">
                <a:solidFill>
                  <a:schemeClr val="tx1"/>
                </a:solidFill>
              </a:rPr>
              <a:t>1. Психологічні </a:t>
            </a:r>
            <a:r>
              <a:rPr lang="uk-UA" sz="1200" b="1">
                <a:solidFill>
                  <a:schemeClr val="tx1"/>
                </a:solidFill>
              </a:rPr>
              <a:t>бар'єри.</a:t>
            </a:r>
            <a:r>
              <a:rPr lang="uk-UA" sz="1200">
                <a:solidFill>
                  <a:schemeClr val="tx1"/>
                </a:solidFill>
              </a:rPr>
              <a:t> Психологічні бар'єри, пов'язані з міжнародними інвестиціями, обумовлені незнанням економіки, політики і культури інших країн, іноземних мов, методів торгівлі на фінансових ринках, порядку звітності й ін. Тому, наприклад, американські інвестори воліють інвестувати в </a:t>
            </a:r>
            <a:r>
              <a:rPr lang="ru-RU" sz="1200">
                <a:solidFill>
                  <a:schemeClr val="tx1"/>
                </a:solidFill>
              </a:rPr>
              <a:t>ADR</a:t>
            </a:r>
            <a:r>
              <a:rPr lang="uk-UA" sz="1200">
                <a:solidFill>
                  <a:schemeClr val="tx1"/>
                </a:solidFill>
              </a:rPr>
              <a:t>, що торгують звичним для них чином, а якість яких побічно підтверджується американськими банками, які депонували в себе відповідні цінні папери іноземних емітентів. Інституціональні інвестори часто здійснюють свої міжнародні інвестиції через брокерів відповідних національних ринків. </a:t>
            </a:r>
            <a:r>
              <a:rPr lang="ru-RU" sz="1200">
                <a:solidFill>
                  <a:schemeClr val="tx1"/>
                </a:solidFill>
              </a:rPr>
              <a:t>Багато приватних інвесторів поки ще з упередженням відносяться </a:t>
            </a:r>
            <a:r>
              <a:rPr lang="ru-RU" sz="1200">
                <a:solidFill>
                  <a:schemeClr val="tx1"/>
                </a:solidFill>
              </a:rPr>
              <a:t>до </a:t>
            </a:r>
            <a:r>
              <a:rPr lang="ru-RU" sz="1200" smtClean="0">
                <a:solidFill>
                  <a:schemeClr val="tx1"/>
                </a:solidFill>
              </a:rPr>
              <a:t>міжнародних </a:t>
            </a:r>
            <a:r>
              <a:rPr lang="ru-RU" sz="1200">
                <a:solidFill>
                  <a:schemeClr val="tx1"/>
                </a:solidFill>
              </a:rPr>
              <a:t>інвестиці</a:t>
            </a:r>
            <a:r>
              <a:rPr lang="uk-UA" sz="1200">
                <a:solidFill>
                  <a:schemeClr val="tx1"/>
                </a:solidFill>
              </a:rPr>
              <a:t>й</a:t>
            </a:r>
            <a:r>
              <a:rPr lang="ru-RU" sz="1200">
                <a:solidFill>
                  <a:schemeClr val="tx1"/>
                </a:solidFill>
              </a:rPr>
              <a:t>. </a:t>
            </a:r>
            <a:endParaRPr lang="ru-RU" sz="1200" smtClean="0">
              <a:solidFill>
                <a:schemeClr val="tx1"/>
              </a:solidFill>
            </a:endParaRPr>
          </a:p>
          <a:p>
            <a:pPr marL="152400" indent="0" algn="just">
              <a:buNone/>
            </a:pPr>
            <a:endParaRPr lang="ru-RU" sz="1200" smtClean="0">
              <a:solidFill>
                <a:schemeClr val="tx1"/>
              </a:solidFill>
            </a:endParaRPr>
          </a:p>
          <a:p>
            <a:pPr marL="152400" indent="0" algn="just">
              <a:buNone/>
            </a:pPr>
            <a:r>
              <a:rPr lang="uk-UA" sz="1200" b="1">
                <a:solidFill>
                  <a:schemeClr val="tx1"/>
                </a:solidFill>
              </a:rPr>
              <a:t>2. Інформаційні труднощі.</a:t>
            </a:r>
            <a:r>
              <a:rPr lang="uk-UA" sz="1200">
                <a:solidFill>
                  <a:schemeClr val="tx1"/>
                </a:solidFill>
              </a:rPr>
              <a:t> Одержання потенційним інвестором інформації про іноземні ринки й емітентів із тим самим ступенем докладності, що й про учасників національного ринку, може бути пов'язане з певними труднощами. На сьогодні, однак, багато іноземних брокерів забезпечують дані фінансового аналізу, що постійно поновлюються, про більшу частину іноземних акцій, які наявні на міжнародних ринках. </a:t>
            </a:r>
            <a:r>
              <a:rPr lang="ru-RU" sz="1200">
                <a:solidFill>
                  <a:schemeClr val="tx1"/>
                </a:solidFill>
              </a:rPr>
              <a:t>Американські, японські і деякі європейські брокери представляють також інформацію з очікуваним доходам компаній і дають ради інвесторам за допомогою комп'ютерних систем, які працюють в реальному масштабі часу. Велика частина такої інформації публікується як національною, так і англійською мовами. У комп'ютерних інформаційних системах містяться також дані про світові ринкові ціни. </a:t>
            </a:r>
            <a:endParaRPr lang="uk-UA" sz="1200">
              <a:solidFill>
                <a:schemeClr val="tx1"/>
              </a:solidFill>
            </a:endParaRPr>
          </a:p>
          <a:p>
            <a:pPr marL="152400" indent="0" algn="just">
              <a:buNone/>
            </a:pPr>
            <a:endParaRPr lang="uk-UA" sz="120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uk-UA" sz="2000"/>
              <a:t>Можна виділити такі </a:t>
            </a:r>
            <a:r>
              <a:rPr lang="uk-UA" sz="2000" b="1"/>
              <a:t>міжнародні інформаційні системи</a:t>
            </a:r>
            <a:r>
              <a:rPr lang="uk-UA" sz="2000"/>
              <a:t>, що містять дані для міжнародних інвестицій</a:t>
            </a:r>
            <a:r>
              <a:rPr lang="uk-UA" sz="2000"/>
              <a:t>: </a:t>
            </a:r>
            <a:endParaRPr sz="2000"/>
          </a:p>
        </p:txBody>
      </p:sp>
      <p:sp>
        <p:nvSpPr>
          <p:cNvPr id="258" name="Google Shape;258;p36"/>
          <p:cNvSpPr txBox="1">
            <a:spLocks noGrp="1"/>
          </p:cNvSpPr>
          <p:nvPr>
            <p:ph type="subTitle" idx="3"/>
          </p:nvPr>
        </p:nvSpPr>
        <p:spPr>
          <a:xfrm>
            <a:off x="1176367" y="2049401"/>
            <a:ext cx="3123600" cy="1085400"/>
          </a:xfrm>
          <a:prstGeom prst="rect">
            <a:avLst/>
          </a:prstGeom>
        </p:spPr>
        <p:txBody>
          <a:bodyPr spcFirstLastPara="1" wrap="square" lIns="91425" tIns="91425" rIns="91425" bIns="91425" anchor="t" anchorCtr="0">
            <a:noAutofit/>
          </a:bodyPr>
          <a:lstStyle/>
          <a:p>
            <a:pPr marL="0"/>
            <a:r>
              <a:rPr lang="uk-UA"/>
              <a:t>міжнародні інформаційні системи, такі, як </a:t>
            </a:r>
            <a:r>
              <a:rPr lang="ru-RU"/>
              <a:t>Reuters</a:t>
            </a:r>
            <a:r>
              <a:rPr lang="uk-UA"/>
              <a:t>, </a:t>
            </a:r>
            <a:r>
              <a:rPr lang="ru-RU"/>
              <a:t>Telerate</a:t>
            </a:r>
            <a:r>
              <a:rPr lang="uk-UA"/>
              <a:t>, </a:t>
            </a:r>
            <a:r>
              <a:rPr lang="ru-RU"/>
              <a:t>Tenfore</a:t>
            </a:r>
            <a:r>
              <a:rPr lang="uk-UA"/>
              <a:t>, </a:t>
            </a:r>
            <a:r>
              <a:rPr lang="ru-RU"/>
              <a:t>Forex</a:t>
            </a:r>
            <a:r>
              <a:rPr lang="uk-UA"/>
              <a:t>, що не тільки повідомляють новини, але і наводять ціни за окремими ринками і цінними паперами; </a:t>
            </a:r>
            <a:endParaRPr lang="uk-UA"/>
          </a:p>
        </p:txBody>
      </p:sp>
      <p:sp>
        <p:nvSpPr>
          <p:cNvPr id="259" name="Google Shape;259;p36"/>
          <p:cNvSpPr txBox="1">
            <a:spLocks noGrp="1"/>
          </p:cNvSpPr>
          <p:nvPr>
            <p:ph type="subTitle" idx="4"/>
          </p:nvPr>
        </p:nvSpPr>
        <p:spPr>
          <a:xfrm>
            <a:off x="4831567" y="2049401"/>
            <a:ext cx="3123600" cy="1085400"/>
          </a:xfrm>
          <a:prstGeom prst="rect">
            <a:avLst/>
          </a:prstGeom>
          <a:noFill/>
          <a:ln>
            <a:noFill/>
          </a:ln>
        </p:spPr>
        <p:txBody>
          <a:bodyPr spcFirstLastPara="1" wrap="square" lIns="91425" tIns="91425" rIns="91425" bIns="91425" anchor="t" anchorCtr="0">
            <a:noAutofit/>
          </a:bodyPr>
          <a:lstStyle/>
          <a:p>
            <a:pPr marL="0"/>
            <a:r>
              <a:rPr lang="uk-UA" smtClean="0"/>
              <a:t>спеціальні </a:t>
            </a:r>
            <a:r>
              <a:rPr lang="uk-UA"/>
              <a:t>цінові системи, такі, як </a:t>
            </a:r>
            <a:r>
              <a:rPr lang="ru-RU"/>
              <a:t>Exshare </a:t>
            </a:r>
            <a:r>
              <a:rPr lang="uk-UA"/>
              <a:t>і </a:t>
            </a:r>
            <a:r>
              <a:rPr lang="ru-RU"/>
              <a:t>Telekurs</a:t>
            </a:r>
            <a:r>
              <a:rPr lang="uk-UA"/>
              <a:t>, що дають велику інформацію з усіх світових ринків, включаючи дані про рух капіталів і </a:t>
            </a:r>
            <a:r>
              <a:rPr lang="uk-UA"/>
              <a:t>дивіденди</a:t>
            </a:r>
            <a:r>
              <a:rPr lang="uk-UA" smtClean="0"/>
              <a:t>.</a:t>
            </a:r>
            <a:endParaRPr lang="uk-UA"/>
          </a:p>
        </p:txBody>
      </p:sp>
      <p:sp>
        <p:nvSpPr>
          <p:cNvPr id="260" name="Google Shape;260;p36"/>
          <p:cNvSpPr/>
          <p:nvPr/>
        </p:nvSpPr>
        <p:spPr>
          <a:xfrm>
            <a:off x="2383729" y="1340501"/>
            <a:ext cx="708900" cy="708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6"/>
          <p:cNvSpPr/>
          <p:nvPr/>
        </p:nvSpPr>
        <p:spPr>
          <a:xfrm>
            <a:off x="6038917" y="1340501"/>
            <a:ext cx="708900" cy="708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2503179" y="1341515"/>
            <a:ext cx="470000" cy="707886"/>
          </a:xfrm>
          <a:prstGeom prst="rect">
            <a:avLst/>
          </a:prstGeom>
          <a:noFill/>
        </p:spPr>
        <p:txBody>
          <a:bodyPr wrap="none" rtlCol="0">
            <a:spAutoFit/>
          </a:bodyPr>
          <a:lstStyle/>
          <a:p>
            <a:r>
              <a:rPr lang="ru-RU" sz="4000">
                <a:solidFill>
                  <a:schemeClr val="dk1"/>
                </a:solidFill>
                <a:latin typeface="Abhaya Libre"/>
                <a:ea typeface="Abhaya Libre"/>
                <a:cs typeface="Abhaya Libre"/>
                <a:sym typeface="Abhaya Libre"/>
              </a:rPr>
              <a:t>1</a:t>
            </a:r>
            <a:endParaRPr lang="uk-UA" sz="4000">
              <a:solidFill>
                <a:schemeClr val="dk1"/>
              </a:solidFill>
              <a:latin typeface="Abhaya Libre"/>
              <a:ea typeface="Abhaya Libre"/>
              <a:cs typeface="Abhaya Libre"/>
              <a:sym typeface="Abhaya Libre"/>
            </a:endParaRPr>
          </a:p>
        </p:txBody>
      </p:sp>
      <p:sp>
        <p:nvSpPr>
          <p:cNvPr id="18" name="TextBox 17"/>
          <p:cNvSpPr txBox="1"/>
          <p:nvPr/>
        </p:nvSpPr>
        <p:spPr>
          <a:xfrm>
            <a:off x="6158367" y="1341515"/>
            <a:ext cx="470000" cy="707886"/>
          </a:xfrm>
          <a:prstGeom prst="rect">
            <a:avLst/>
          </a:prstGeom>
          <a:noFill/>
        </p:spPr>
        <p:txBody>
          <a:bodyPr wrap="none" rtlCol="0">
            <a:spAutoFit/>
          </a:bodyPr>
          <a:lstStyle/>
          <a:p>
            <a:r>
              <a:rPr lang="ru-RU" sz="4000" smtClean="0">
                <a:solidFill>
                  <a:schemeClr val="dk1"/>
                </a:solidFill>
                <a:latin typeface="Abhaya Libre"/>
                <a:ea typeface="Abhaya Libre"/>
                <a:cs typeface="Abhaya Libre"/>
                <a:sym typeface="Abhaya Libre"/>
              </a:rPr>
              <a:t>2</a:t>
            </a:r>
            <a:endParaRPr lang="uk-UA" sz="4000">
              <a:solidFill>
                <a:schemeClr val="dk1"/>
              </a:solidFill>
              <a:latin typeface="Abhaya Libre"/>
              <a:ea typeface="Abhaya Libre"/>
              <a:cs typeface="Abhaya Libre"/>
              <a:sym typeface="Abhaya Libre"/>
            </a:endParaRPr>
          </a:p>
        </p:txBody>
      </p:sp>
      <p:sp>
        <p:nvSpPr>
          <p:cNvPr id="5" name="Прямоугольник 4"/>
          <p:cNvSpPr/>
          <p:nvPr/>
        </p:nvSpPr>
        <p:spPr>
          <a:xfrm>
            <a:off x="1176367" y="3654045"/>
            <a:ext cx="6778800" cy="738664"/>
          </a:xfrm>
          <a:prstGeom prst="rect">
            <a:avLst/>
          </a:prstGeom>
        </p:spPr>
        <p:txBody>
          <a:bodyPr wrap="square">
            <a:spAutoFit/>
          </a:bodyPr>
          <a:lstStyle/>
          <a:p>
            <a:pPr marL="0" algn="just"/>
            <a:r>
              <a:rPr lang="ru-RU">
                <a:solidFill>
                  <a:schemeClr val="tx1"/>
                </a:solidFill>
                <a:latin typeface="Ubuntu"/>
                <a:ea typeface="Ubuntu"/>
                <a:cs typeface="Ubuntu"/>
                <a:sym typeface="Ubuntu"/>
              </a:rPr>
              <a:t>Існують також спеціальні пакети програм, що забезпечують дані за котируваннями і допомогу під час фінансового аналізу. Це пакети IDC і Datastream, призначені для використання на персональних комп'ютерах. </a:t>
            </a:r>
            <a:endParaRPr lang="uk-UA">
              <a:solidFill>
                <a:schemeClr val="tx1"/>
              </a:solidFill>
              <a:latin typeface="Ubuntu"/>
              <a:ea typeface="Ubuntu"/>
              <a:cs typeface="Ubuntu"/>
              <a:sym typeface="Ubuntu"/>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ru-RU" sz="2400"/>
              <a:t>Під час здійснення міжнародних інвестицій необхідно враховувати їх особливості, а саме: </a:t>
            </a:r>
            <a:endParaRPr lang="uk-UA" sz="2400"/>
          </a:p>
        </p:txBody>
      </p:sp>
      <p:sp>
        <p:nvSpPr>
          <p:cNvPr id="170" name="Google Shape;170;p29"/>
          <p:cNvSpPr txBox="1">
            <a:spLocks noGrp="1"/>
          </p:cNvSpPr>
          <p:nvPr>
            <p:ph type="body" idx="1"/>
          </p:nvPr>
        </p:nvSpPr>
        <p:spPr>
          <a:xfrm>
            <a:off x="348343" y="1132115"/>
            <a:ext cx="8075657" cy="3439088"/>
          </a:xfrm>
          <a:prstGeom prst="rect">
            <a:avLst/>
          </a:prstGeom>
        </p:spPr>
        <p:txBody>
          <a:bodyPr spcFirstLastPara="1" wrap="square" lIns="91425" tIns="91425" rIns="91425" bIns="91425" anchor="t" anchorCtr="0">
            <a:noAutofit/>
          </a:bodyPr>
          <a:lstStyle/>
          <a:p>
            <a:pPr marL="152400" indent="0" algn="just">
              <a:buNone/>
            </a:pPr>
            <a:r>
              <a:rPr lang="uk-UA" sz="1200" b="1">
                <a:solidFill>
                  <a:schemeClr val="tx1"/>
                </a:solidFill>
              </a:rPr>
              <a:t>3. Юридичні складності.</a:t>
            </a:r>
            <a:r>
              <a:rPr lang="uk-UA" sz="1200">
                <a:solidFill>
                  <a:schemeClr val="tx1"/>
                </a:solidFill>
              </a:rPr>
              <a:t> У різних країнах можуть існувати юридичні складності для іноземних інвесторів у процесі розміщення їхнього капіталу і повернення у свою країну капіталу й отриманого доходу, включаючи особливості оподаткування. </a:t>
            </a:r>
            <a:r>
              <a:rPr lang="ru-RU" sz="1200">
                <a:solidFill>
                  <a:schemeClr val="tx1"/>
                </a:solidFill>
              </a:rPr>
              <a:t>Як правило, при інвестиціях стягуються такі податки: на операції, на приріст капіталу, на дохід (дивіденди і відсотки). </a:t>
            </a:r>
            <a:endParaRPr lang="uk-UA" sz="1200">
              <a:solidFill>
                <a:schemeClr val="tx1"/>
              </a:solidFill>
            </a:endParaRPr>
          </a:p>
          <a:p>
            <a:pPr marL="152400" indent="0" algn="just">
              <a:buNone/>
            </a:pPr>
            <a:r>
              <a:rPr lang="ru-RU" sz="1200" b="1" i="1">
                <a:solidFill>
                  <a:schemeClr val="tx1"/>
                </a:solidFill>
              </a:rPr>
              <a:t>Податок на операції</a:t>
            </a:r>
            <a:r>
              <a:rPr lang="ru-RU" sz="1200" b="1">
                <a:solidFill>
                  <a:schemeClr val="tx1"/>
                </a:solidFill>
              </a:rPr>
              <a:t> </a:t>
            </a:r>
            <a:r>
              <a:rPr lang="ru-RU" sz="1200">
                <a:solidFill>
                  <a:schemeClr val="tx1"/>
                </a:solidFill>
              </a:rPr>
              <a:t>може бути пропорційний обсягу угоди. У Швейцарії існує федеральний збір на операції з цінними паперами в розмірі 0,09 % від їхнього обсягу. У країнах, де брокери беруть комісійні, такий податок може бути пропорційний розміру комісійних. У деяких країнах існує фіксований податок на угоду. Зазвичай, розмір податку на операції порівняно з іншими податками невеликий.</a:t>
            </a:r>
            <a:endParaRPr lang="uk-UA" sz="1200">
              <a:solidFill>
                <a:schemeClr val="tx1"/>
              </a:solidFill>
            </a:endParaRPr>
          </a:p>
          <a:p>
            <a:pPr marL="152400" indent="0" algn="just">
              <a:buNone/>
            </a:pPr>
            <a:r>
              <a:rPr lang="uk-UA" sz="1200">
                <a:solidFill>
                  <a:schemeClr val="tx1"/>
                </a:solidFill>
              </a:rPr>
              <a:t> </a:t>
            </a:r>
            <a:r>
              <a:rPr lang="uk-UA" sz="1200" b="1" i="1">
                <a:solidFill>
                  <a:schemeClr val="tx1"/>
                </a:solidFill>
              </a:rPr>
              <a:t>Приріст капіталу</a:t>
            </a:r>
            <a:r>
              <a:rPr lang="uk-UA" sz="1200" b="1">
                <a:solidFill>
                  <a:schemeClr val="tx1"/>
                </a:solidFill>
              </a:rPr>
              <a:t> </a:t>
            </a:r>
            <a:r>
              <a:rPr lang="uk-UA" sz="1200">
                <a:solidFill>
                  <a:schemeClr val="tx1"/>
                </a:solidFill>
              </a:rPr>
              <a:t>(різниця між цінами продажу і покупки цінного папера) обкладається податком, як правило, у країні інвестора незалежно від того, де були інвестиції, тобто внутрішні і міжнародні інвестиції в цьому плані обкладаються однаково. </a:t>
            </a:r>
          </a:p>
          <a:p>
            <a:pPr marL="152400" indent="0" algn="just">
              <a:buNone/>
            </a:pPr>
            <a:r>
              <a:rPr lang="uk-UA" sz="1200" b="1" i="1">
                <a:solidFill>
                  <a:schemeClr val="tx1"/>
                </a:solidFill>
              </a:rPr>
              <a:t>Дохід на іноземні інвестиції</a:t>
            </a:r>
            <a:r>
              <a:rPr lang="uk-UA" sz="1200" b="1">
                <a:solidFill>
                  <a:schemeClr val="tx1"/>
                </a:solidFill>
              </a:rPr>
              <a:t> </a:t>
            </a:r>
            <a:r>
              <a:rPr lang="uk-UA" sz="1200">
                <a:solidFill>
                  <a:schemeClr val="tx1"/>
                </a:solidFill>
              </a:rPr>
              <a:t>виплачується юридичною особою однієї країни резиденту іншої країни. Це часто створює конфлікт національної юрисдикції, оскільки обидві країни можуть побажати обкласти цей дохід податком, що призведе до подвійного оподаткування. </a:t>
            </a:r>
            <a:r>
              <a:rPr lang="ru-RU" sz="1200">
                <a:solidFill>
                  <a:schemeClr val="tx1"/>
                </a:solidFill>
              </a:rPr>
              <a:t>Для усунення подвійного оподаткування укладаються міжнародні договори, згідно з якими інвестор одержує в країні інвестицій дохід за винятком утриманого податку, а також податковий кредит. У країні інвестора податком обкладається загальний розмір іноземних доходів, але розмір цього податку зменшується на розмір податкового кредиту, тобто на величину податку, утриманого в країні інвестицій. Слід зазначити, що втриманий податок у більшості країн ураховується на ринках акцій, а для доходів від облігацій він не враховується. </a:t>
            </a:r>
            <a:endParaRPr lang="uk-UA" sz="1200">
              <a:solidFill>
                <a:schemeClr val="tx1"/>
              </a:solidFill>
            </a:endParaRPr>
          </a:p>
          <a:p>
            <a:pPr marL="152400" indent="0" algn="just">
              <a:buNone/>
            </a:pPr>
            <a:endParaRPr lang="uk-UA" sz="1400">
              <a:solidFill>
                <a:schemeClr val="tx1"/>
              </a:solidFill>
            </a:endParaRPr>
          </a:p>
        </p:txBody>
      </p:sp>
    </p:spTree>
    <p:extLst>
      <p:ext uri="{BB962C8B-B14F-4D97-AF65-F5344CB8AC3E}">
        <p14:creationId xmlns:p14="http://schemas.microsoft.com/office/powerpoint/2010/main" val="95722952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Economy Sectors in Germany Thesis by Slidesgo">
  <a:themeElements>
    <a:clrScheme name="Simple Light">
      <a:dk1>
        <a:srgbClr val="05004D"/>
      </a:dk1>
      <a:lt1>
        <a:srgbClr val="EFF8FF"/>
      </a:lt1>
      <a:dk2>
        <a:srgbClr val="657CA8"/>
      </a:dk2>
      <a:lt2>
        <a:srgbClr val="FFFFFF"/>
      </a:lt2>
      <a:accent1>
        <a:srgbClr val="FFFFFF"/>
      </a:accent1>
      <a:accent2>
        <a:srgbClr val="FFFFFF"/>
      </a:accent2>
      <a:accent3>
        <a:srgbClr val="FFFFFF"/>
      </a:accent3>
      <a:accent4>
        <a:srgbClr val="FFFFFF"/>
      </a:accent4>
      <a:accent5>
        <a:srgbClr val="FFFFFF"/>
      </a:accent5>
      <a:accent6>
        <a:srgbClr val="FFFFFF"/>
      </a:accent6>
      <a:hlink>
        <a:srgbClr val="657C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3052</Words>
  <Application>Microsoft Office PowerPoint</Application>
  <PresentationFormat>Экран (16:9)</PresentationFormat>
  <Paragraphs>144</Paragraphs>
  <Slides>22</Slides>
  <Notes>15</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22</vt:i4>
      </vt:variant>
    </vt:vector>
  </HeadingPairs>
  <TitlesOfParts>
    <vt:vector size="31" baseType="lpstr">
      <vt:lpstr>Calibri</vt:lpstr>
      <vt:lpstr>Abhaya Libre</vt:lpstr>
      <vt:lpstr>Roboto Condensed Light</vt:lpstr>
      <vt:lpstr>Ubuntu</vt:lpstr>
      <vt:lpstr>Bebas Neue</vt:lpstr>
      <vt:lpstr>Anaheim</vt:lpstr>
      <vt:lpstr>Symbol</vt:lpstr>
      <vt:lpstr>Arial</vt:lpstr>
      <vt:lpstr>Economy Sectors in Germany Thesis by Slidesgo</vt:lpstr>
      <vt:lpstr>Особливості організації та управління міжнародними інвестиціями</vt:lpstr>
      <vt:lpstr>Міжнародні інвестиції передбачають взаємодію учасників, які належать до різних держав (резидентів і нерезидентів стосовно даної країни), з метою вкладення капіталу у будь-якій формі в ту чи іншу справу для подальшого його збільшення або збереження.</vt:lpstr>
      <vt:lpstr>Міжнародні інвестиції стосовно даної країни поділяються на: </vt:lpstr>
      <vt:lpstr>Презентация PowerPoint</vt:lpstr>
      <vt:lpstr>Специфіка типів міжнародного інвестування</vt:lpstr>
      <vt:lpstr>Презентация PowerPoint</vt:lpstr>
      <vt:lpstr>Під час здійснення міжнародних інвестицій необхідно враховувати їх особливості, а саме: </vt:lpstr>
      <vt:lpstr>Можна виділити такі міжнародні інформаційні системи, що містять дані для міжнародних інвестицій: </vt:lpstr>
      <vt:lpstr>Під час здійснення міжнародних інвестицій необхідно враховувати їх особливості, а саме: </vt:lpstr>
      <vt:lpstr>Під час здійснення міжнародних інвестицій необхідно враховувати їх особливості, а саме: </vt:lpstr>
      <vt:lpstr>У процесі формування портфеля інвестицій будь-який інвестор, що має вільні кошти і бажає вигідно їх розмістити, може діяти різним чином, а саме: </vt:lpstr>
      <vt:lpstr>Презентация PowerPoint</vt:lpstr>
      <vt:lpstr>У процесі формування портфеля інвестицій будь-який інвестор, що має вільні кошти і бажає вигідно їх розмістити, може діяти різним чином, а саме: </vt:lpstr>
      <vt:lpstr>У процесі формування портфеля інвестицій будь-який інвестор, що має вільні кошти і бажає вигідно їх розмістити, може діяти різним чином, а саме: </vt:lpstr>
      <vt:lpstr>Додаткова прибутковість міжнародних інвестицій обумовлена: </vt:lpstr>
      <vt:lpstr> Іноземні інвестиції сприяють економічному зростанню приймаючої економіки завдяки більш ефективному використанню національних ресурсів.     Можна виділити два канали ефективності: </vt:lpstr>
      <vt:lpstr>Позитивний вплив прямих іноземних інвестицій на економічний розвиток приймаючої країни виявляється в такому: </vt:lpstr>
      <vt:lpstr>Негативний вплив прямих іноземних інвестицій: </vt:lpstr>
      <vt:lpstr>Презентация PowerPoint</vt:lpstr>
      <vt:lpstr>Міжнародний інвестиційний менеджмент спрямований на вирішення таких завдань: </vt:lpstr>
      <vt:lpstr>До основних функцій міжнародного інвестиційного менеджменту відносяться: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Abschlussarbeit: Wirtschaftssektoren in Deutschland</dc:title>
  <dc:creator>09.02.21</dc:creator>
  <cp:lastModifiedBy>09.02.21</cp:lastModifiedBy>
  <cp:revision>53</cp:revision>
  <dcterms:modified xsi:type="dcterms:W3CDTF">2023-02-24T13:49:21Z</dcterms:modified>
</cp:coreProperties>
</file>