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95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21455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ПРЕЗЕНТАЦІЯ КУРСУ «ФОРМИ І МЕТОДИ ОРГАНІЗАЦІЇ МІЖНАРОДНОГО БІЗНЕСУ»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4572008"/>
            <a:ext cx="7854696" cy="1752600"/>
          </a:xfrm>
        </p:spPr>
        <p:txBody>
          <a:bodyPr/>
          <a:lstStyle/>
          <a:p>
            <a:pPr algn="just"/>
            <a:r>
              <a:rPr lang="uk-UA" dirty="0" smtClean="0"/>
              <a:t>Викладач: </a:t>
            </a:r>
            <a:r>
              <a:rPr lang="uk-UA" dirty="0" err="1" smtClean="0"/>
              <a:t>к.е.н</a:t>
            </a:r>
            <a:r>
              <a:rPr lang="uk-UA" dirty="0" smtClean="0"/>
              <a:t>., доцент </a:t>
            </a:r>
          </a:p>
          <a:p>
            <a:pPr algn="just"/>
            <a:r>
              <a:rPr lang="uk-UA" dirty="0" err="1" smtClean="0"/>
              <a:t>Венгерська</a:t>
            </a:r>
            <a:r>
              <a:rPr lang="uk-UA" dirty="0" smtClean="0"/>
              <a:t> Наталя Сергіївна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2858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МЕТОЮ КУРСУ </a:t>
            </a:r>
            <a:r>
              <a:rPr lang="ru-RU" b="1" dirty="0" smtClean="0"/>
              <a:t> </a:t>
            </a:r>
            <a:r>
              <a:rPr lang="uk-UA" b="1" dirty="0" smtClean="0"/>
              <a:t>«ФОРМИ І МЕТОДИ ОРГАНІЗАЦІЇ МІЖНАРОДНОГО БІЗНЕСУ»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786058"/>
            <a:ext cx="8229600" cy="3422346"/>
          </a:xfrm>
        </p:spPr>
        <p:txBody>
          <a:bodyPr/>
          <a:lstStyle/>
          <a:p>
            <a:r>
              <a:rPr lang="uk-UA" dirty="0" smtClean="0"/>
              <a:t> є  надати студентам необхідний обсяг знань про основні форми міжнародного бізнесу, такі як експорт, імпорт, прямі іноземні інвестиції, франчайзинг, ліцензування, та про методи організації міжнародного бізнесу в сфері крос-культурної комунікації, функціональних стратегій бізнесу.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://www.hneu.edu.ua/web/public/moved/hneu/Bakalavr_Magistr/Bakalavr_program/%5B%D0%A4%D0%BE%D1%82%D0%BE_%D0%9C%D0%B1%5D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5286388"/>
            <a:ext cx="1858201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0001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КУРС «ФОРМИ І МЕТОДИ ОРГАНІЗАЦІЇ МІЖНАРОДНОГО БІЗНЕСУ»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389120"/>
          </a:xfrm>
        </p:spPr>
        <p:txBody>
          <a:bodyPr/>
          <a:lstStyle/>
          <a:p>
            <a:r>
              <a:rPr lang="uk-UA" dirty="0" smtClean="0"/>
              <a:t>дає можливість студентам глобально мислити та сприяти діяльності компаній на міжнародному ринку, професійно вирішувати завдання міжнародної конкуренції, отримують виключно високий рівень компетенції міжособистісного спілкування. Студенти використовують свої знання в консалтингових, маркетингових, фінансових, виробничих та інших компаніях.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/>
              <a:t>ЗАВДАННЯ КУРСУ «ФОРМИ І МЕТОДИ </a:t>
            </a:r>
            <a:br>
              <a:rPr lang="uk-UA" sz="2400" b="1" dirty="0" smtClean="0"/>
            </a:br>
            <a:r>
              <a:rPr lang="uk-UA" sz="2400" b="1" dirty="0" smtClean="0"/>
              <a:t>ОРГАНІЗАЦІЇ МІЖНАРОДНОГО БІЗНЕСУ»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uk-UA" dirty="0" smtClean="0"/>
              <a:t>Формування теоретичних і практичних знань з організації міжнародного бізнесу та особливостей міжнародної співпраці в умовах глобалізації.</a:t>
            </a:r>
            <a:endParaRPr lang="ru-RU" dirty="0" smtClean="0"/>
          </a:p>
          <a:p>
            <a:pPr lvl="0"/>
            <a:r>
              <a:rPr lang="uk-UA" dirty="0" smtClean="0"/>
              <a:t>Формування знань з аналізу економічних, політичних, правових, культурних, наукових і технологічних особливостей міжнародного бізнесу.</a:t>
            </a:r>
            <a:endParaRPr lang="ru-RU" dirty="0" smtClean="0"/>
          </a:p>
          <a:p>
            <a:pPr lvl="0"/>
            <a:r>
              <a:rPr lang="uk-UA" dirty="0" smtClean="0"/>
              <a:t>Розвиток дослідницько-пошукової мотивації та формування відповідної компетенції у майбутніх фахівців.</a:t>
            </a:r>
            <a:endParaRPr lang="ru-RU" dirty="0" smtClean="0"/>
          </a:p>
          <a:p>
            <a:pPr lvl="0"/>
            <a:r>
              <a:rPr lang="uk-UA" dirty="0" smtClean="0"/>
              <a:t>Розвиток вмінь практичного застосування набутих знань з питань зовнішньоекономічної діяльності для підтримки управлінських рішень, досягненню бізнес-цілей.</a:t>
            </a:r>
            <a:endParaRPr lang="ru-RU" dirty="0" smtClean="0"/>
          </a:p>
          <a:p>
            <a:pPr lvl="0"/>
            <a:r>
              <a:rPr lang="uk-UA" dirty="0" smtClean="0"/>
              <a:t>Виховання підприємницької ініціативи, соціальних та особистісних </a:t>
            </a:r>
            <a:r>
              <a:rPr lang="uk-UA" dirty="0" err="1" smtClean="0"/>
              <a:t>компетенцій</a:t>
            </a:r>
            <a:r>
              <a:rPr lang="uk-UA" dirty="0" smtClean="0"/>
              <a:t> професійної мобільності майбутніх фахівців в міжнародному просторі.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s://encrypted-tbn0.google.com/images?q=tbn:ANd9GcTV_JWSA7cr5b9bjTHRJ2NClKB5ksrTyZ8cEAQ8WI8EP0BweYjv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1750" y="0"/>
            <a:ext cx="27622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 smtClean="0"/>
              <a:t>ПЕРЕЛІК КОМПЕТЕНТНОСТЕЙ, ЩО ФОРМУЮТЬСЯ У РЕЗУЛЬТАТІ НАВЧАННЯ ЗА КУРСОМ «ФОРМИ І МЕТОДИ ОРГАНІЗАЦІЇ МІЖНАРОДНОГО БІЗНЕСУ»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b="1" dirty="0" smtClean="0"/>
              <a:t>          </a:t>
            </a:r>
            <a:r>
              <a:rPr lang="uk-UA" dirty="0" smtClean="0"/>
              <a:t>У ході підготовки студенти напряму вчаться:</a:t>
            </a:r>
            <a:endParaRPr lang="ru-RU" dirty="0" smtClean="0"/>
          </a:p>
          <a:p>
            <a:pPr lvl="0"/>
            <a:r>
              <a:rPr lang="uk-UA" dirty="0" smtClean="0"/>
              <a:t>глобально мислити та сприяти діяльності компаній на міжнародному ринку;</a:t>
            </a:r>
            <a:endParaRPr lang="ru-RU" dirty="0" smtClean="0"/>
          </a:p>
          <a:p>
            <a:pPr lvl="0"/>
            <a:r>
              <a:rPr lang="uk-UA" dirty="0" smtClean="0"/>
              <a:t>виконувати функції з правового, організаційного, інформаційно-аналітичного, облікового забезпечення зовнішньоекономічної діяльності;</a:t>
            </a:r>
            <a:endParaRPr lang="ru-RU" dirty="0" smtClean="0"/>
          </a:p>
          <a:p>
            <a:pPr lvl="0"/>
            <a:r>
              <a:rPr lang="uk-UA" dirty="0" smtClean="0"/>
              <a:t>сучасній практиці організації та взаємодії зі своїми колегами з міжнародного економічного простору в процесі зовнішньоекономічної діяльності,</a:t>
            </a:r>
            <a:endParaRPr lang="ru-RU" dirty="0" smtClean="0"/>
          </a:p>
          <a:p>
            <a:pPr lvl="0"/>
            <a:r>
              <a:rPr lang="uk-UA" dirty="0" smtClean="0"/>
              <a:t>професійно вирішувати завдання міжнародної конкуренції;</a:t>
            </a:r>
            <a:endParaRPr lang="ru-RU" dirty="0" smtClean="0"/>
          </a:p>
          <a:p>
            <a:pPr lvl="0"/>
            <a:r>
              <a:rPr lang="uk-UA" dirty="0" smtClean="0"/>
              <a:t>здійснювати просування на світові ринки конкурентоспроможної продукції вітчизняних підприємств, розробляти та успішно реалізовувати міжнародні стратегії підприємств;</a:t>
            </a:r>
            <a:endParaRPr lang="ru-RU" dirty="0" smtClean="0"/>
          </a:p>
          <a:p>
            <a:pPr lvl="0"/>
            <a:r>
              <a:rPr lang="uk-UA" dirty="0" smtClean="0"/>
              <a:t>здійснювати комплексний аналіз міжнародного середовища компаній, моніторинг основних конкурентів на ринку, моделювати ринкові ситуації з урахуванням міжнародної конкурентоспроможності товарів;</a:t>
            </a:r>
            <a:endParaRPr lang="ru-RU" dirty="0" smtClean="0"/>
          </a:p>
          <a:p>
            <a:pPr lvl="0"/>
            <a:r>
              <a:rPr lang="uk-UA" dirty="0" smtClean="0"/>
              <a:t>здійснювати  та розвивати комунікації з зарубіжними партнерами, поточну взаємодію і спільне опрацювання прийнятих рішень та ініціатив з розвитку співпраці:проведення ділових переговорів, прийомів офіційних делегацій, робочих груп, комітетів та ін.;</a:t>
            </a:r>
            <a:endParaRPr lang="ru-RU" dirty="0" smtClean="0"/>
          </a:p>
          <a:p>
            <a:pPr lvl="0"/>
            <a:r>
              <a:rPr lang="uk-UA" dirty="0" smtClean="0"/>
              <a:t>здійснювати пошук бізнес-партнерів та формувати  інформаційну базу про бізнес-середовище із застосовуванням глобальних інформаційних мереж та сучасних інформаційно-комунікаційних систем і технологій;</a:t>
            </a:r>
            <a:endParaRPr lang="ru-RU" dirty="0" smtClean="0"/>
          </a:p>
          <a:p>
            <a:pPr lvl="0"/>
            <a:r>
              <a:rPr lang="uk-UA" dirty="0" smtClean="0"/>
              <a:t>здійснювати аналітичну підтримку формування стратегії розвитку міжнародного бізнесу компанії, підготовку аналітичних оглядів, довідок, презентаційних матеріалів;</a:t>
            </a:r>
            <a:endParaRPr lang="ru-RU" dirty="0" smtClean="0"/>
          </a:p>
          <a:p>
            <a:pPr lvl="0"/>
            <a:r>
              <a:rPr lang="uk-UA" dirty="0" smtClean="0"/>
              <a:t>застосовувати знання, досвід і професійно спілкуватися іноземною мовою.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dirty="0" smtClean="0"/>
              <a:t>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ОСОБЛИВОСТІ ТА ПЕРЕВАГИ КУРСУ</a:t>
            </a:r>
            <a:r>
              <a:rPr lang="uk-UA" sz="2400" dirty="0" smtClean="0"/>
              <a:t>«</a:t>
            </a:r>
            <a:r>
              <a:rPr lang="uk-UA" sz="2400" b="1" dirty="0" smtClean="0"/>
              <a:t>ФОРМИ І МЕТОДИ ОРГАНІЗАЦІЇ МІЖНАРОДНОГО БІЗНЕСУ»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6829444" cy="438912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uk-UA" dirty="0" smtClean="0"/>
              <a:t>Міжнародний бізнес є тим ідеальним базовим напрямом для тих, хто бажає побудувати широку основу для подальшого розвитку професійних </a:t>
            </a:r>
            <a:r>
              <a:rPr lang="uk-UA" dirty="0" err="1" smtClean="0"/>
              <a:t>компетенцій</a:t>
            </a:r>
            <a:r>
              <a:rPr lang="uk-UA" dirty="0" smtClean="0"/>
              <a:t> в майбутньому.</a:t>
            </a:r>
            <a:endParaRPr lang="ru-RU" dirty="0" smtClean="0"/>
          </a:p>
          <a:p>
            <a:pPr lvl="0"/>
            <a:r>
              <a:rPr lang="uk-UA" dirty="0" smtClean="0"/>
              <a:t>Унікальне поєднання ключових </a:t>
            </a:r>
            <a:r>
              <a:rPr lang="uk-UA" dirty="0" err="1" smtClean="0"/>
              <a:t>компетенцій</a:t>
            </a:r>
            <a:r>
              <a:rPr lang="uk-UA" dirty="0" smtClean="0"/>
              <a:t> бізнес-аналізу та бізнес-комунікацій, менеджменту та маркетингу, комплексного забезпечення  безпеки для успішного ведення міжнародного бізнесу.</a:t>
            </a:r>
            <a:endParaRPr lang="ru-RU" dirty="0" smtClean="0"/>
          </a:p>
          <a:p>
            <a:pPr lvl="0"/>
            <a:r>
              <a:rPr lang="uk-UA" dirty="0" smtClean="0"/>
              <a:t>Підготовка та виховання високо </a:t>
            </a:r>
            <a:r>
              <a:rPr lang="uk-UA" dirty="0" err="1" smtClean="0"/>
              <a:t>компетентністних</a:t>
            </a:r>
            <a:r>
              <a:rPr lang="uk-UA" dirty="0" smtClean="0"/>
              <a:t>  фахівців з міжнародного бізнесу – експертів, консультантів, оглядачів із зовнішньоекономічних питань, маркетингу та ведення бізнесу.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7987" y="1643050"/>
            <a:ext cx="2316013" cy="464746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Методи викладання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тематичні дослідження</a:t>
            </a:r>
          </a:p>
          <a:p>
            <a:r>
              <a:rPr lang="uk-UA" dirty="0" smtClean="0"/>
              <a:t>тренінги</a:t>
            </a:r>
          </a:p>
          <a:p>
            <a:r>
              <a:rPr lang="uk-UA" dirty="0" smtClean="0"/>
              <a:t>перекладацька практика</a:t>
            </a:r>
          </a:p>
          <a:p>
            <a:r>
              <a:rPr lang="uk-UA" dirty="0" smtClean="0"/>
              <a:t>навчальні кейси</a:t>
            </a:r>
          </a:p>
          <a:p>
            <a:r>
              <a:rPr lang="uk-UA" dirty="0" smtClean="0"/>
              <a:t> лекції з бізнес-практики</a:t>
            </a:r>
          </a:p>
          <a:p>
            <a:r>
              <a:rPr lang="uk-UA" dirty="0" smtClean="0"/>
              <a:t> опрацювання бізнес-аналітики міжнародного середовища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s://encrypted-tbn3.gstatic.com/images?q=tbn:ANd9GcQ6-pT2qgT4q5CF99QibLtsN76LpiqmdcUHtRL3qOvS7TIn3hmC_A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46" y="1857364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:pic="http://schemas.openxmlformats.org/drawingml/2006/picture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Критерії оцінювання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b="1" dirty="0" smtClean="0"/>
              <a:t>КРИТЕРІЇ ОЦІНЮВАННЯ ПРАКТИЧНИХ ЗАНЯТЬ</a:t>
            </a:r>
            <a:endParaRPr lang="ru-RU" dirty="0" smtClean="0"/>
          </a:p>
          <a:p>
            <a:r>
              <a:rPr lang="ru-RU" dirty="0" smtClean="0"/>
              <a:t>На практичному </a:t>
            </a:r>
            <a:r>
              <a:rPr lang="ru-RU" dirty="0" err="1" smtClean="0"/>
              <a:t>занятті</a:t>
            </a:r>
            <a:r>
              <a:rPr lang="ru-RU" dirty="0" smtClean="0"/>
              <a:t> </a:t>
            </a:r>
            <a:r>
              <a:rPr lang="ru-RU" dirty="0" err="1" smtClean="0"/>
              <a:t>студенти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відповіді</a:t>
            </a:r>
            <a:r>
              <a:rPr lang="ru-RU" dirty="0" smtClean="0"/>
              <a:t> на </a:t>
            </a:r>
            <a:r>
              <a:rPr lang="ru-RU" dirty="0" err="1" smtClean="0"/>
              <a:t>теоретичне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за кожною темою (2 </a:t>
            </a:r>
            <a:r>
              <a:rPr lang="ru-RU" dirty="0" err="1" smtClean="0"/>
              <a:t>бали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розв’язують</a:t>
            </a:r>
            <a:r>
              <a:rPr lang="ru-RU" dirty="0" smtClean="0"/>
              <a:t> </a:t>
            </a:r>
            <a:r>
              <a:rPr lang="ru-RU" dirty="0" err="1" smtClean="0"/>
              <a:t>ситуаційні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(1 бал);</a:t>
            </a:r>
          </a:p>
          <a:p>
            <a:r>
              <a:rPr lang="ru-RU" dirty="0" err="1" smtClean="0"/>
              <a:t>відповідають</a:t>
            </a:r>
            <a:r>
              <a:rPr lang="ru-RU" dirty="0" smtClean="0"/>
              <a:t> на </a:t>
            </a:r>
            <a:r>
              <a:rPr lang="ru-RU" dirty="0" err="1" smtClean="0"/>
              <a:t>проблемні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(1 бал).</a:t>
            </a:r>
          </a:p>
          <a:p>
            <a:r>
              <a:rPr lang="ru-RU" dirty="0" smtClean="0"/>
              <a:t> Результат </a:t>
            </a:r>
            <a:r>
              <a:rPr lang="ru-RU" dirty="0" err="1" smtClean="0"/>
              <a:t>виконання</a:t>
            </a:r>
            <a:r>
              <a:rPr lang="ru-RU" dirty="0" smtClean="0"/>
              <a:t> студентом кожного теоретичного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оцінюється</a:t>
            </a:r>
            <a:r>
              <a:rPr lang="ru-RU" dirty="0" smtClean="0"/>
              <a:t>  за такою шкалою:</a:t>
            </a:r>
          </a:p>
          <a:p>
            <a:r>
              <a:rPr lang="ru-RU" dirty="0" smtClean="0"/>
              <a:t>- </a:t>
            </a:r>
            <a:r>
              <a:rPr lang="ru-RU" u="sng" dirty="0" smtClean="0"/>
              <a:t>2 </a:t>
            </a:r>
            <a:r>
              <a:rPr lang="ru-RU" u="sng" dirty="0" err="1" smtClean="0"/>
              <a:t>бали</a:t>
            </a:r>
            <a:r>
              <a:rPr lang="ru-RU" dirty="0" smtClean="0"/>
              <a:t>: студент дав </a:t>
            </a:r>
            <a:r>
              <a:rPr lang="ru-RU" dirty="0" err="1" smtClean="0"/>
              <a:t>повну</a:t>
            </a:r>
            <a:r>
              <a:rPr lang="ru-RU" dirty="0" smtClean="0"/>
              <a:t> </a:t>
            </a:r>
            <a:r>
              <a:rPr lang="ru-RU" dirty="0" err="1" smtClean="0"/>
              <a:t>відповідь</a:t>
            </a:r>
            <a:r>
              <a:rPr lang="ru-RU" dirty="0" smtClean="0"/>
              <a:t> без </a:t>
            </a:r>
            <a:r>
              <a:rPr lang="ru-RU" dirty="0" err="1" smtClean="0"/>
              <a:t>суттєвих</a:t>
            </a:r>
            <a:r>
              <a:rPr lang="ru-RU" dirty="0" smtClean="0"/>
              <a:t> </a:t>
            </a:r>
            <a:r>
              <a:rPr lang="ru-RU" dirty="0" err="1" smtClean="0"/>
              <a:t>помилок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незначними</a:t>
            </a:r>
            <a:r>
              <a:rPr lang="ru-RU" dirty="0" smtClean="0"/>
              <a:t> </a:t>
            </a:r>
            <a:r>
              <a:rPr lang="ru-RU" dirty="0" err="1" smtClean="0"/>
              <a:t>помилками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- </a:t>
            </a:r>
            <a:r>
              <a:rPr lang="ru-RU" u="sng" dirty="0" smtClean="0"/>
              <a:t>1,5 </a:t>
            </a:r>
            <a:r>
              <a:rPr lang="ru-RU" u="sng" dirty="0" err="1" smtClean="0"/>
              <a:t>бали</a:t>
            </a:r>
            <a:r>
              <a:rPr lang="ru-RU" dirty="0" smtClean="0"/>
              <a:t>: студент дав </a:t>
            </a:r>
            <a:r>
              <a:rPr lang="ru-RU" dirty="0" err="1" smtClean="0"/>
              <a:t>повну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незначними</a:t>
            </a:r>
            <a:r>
              <a:rPr lang="ru-RU" dirty="0" smtClean="0"/>
              <a:t> </a:t>
            </a:r>
            <a:r>
              <a:rPr lang="ru-RU" dirty="0" err="1" smtClean="0"/>
              <a:t>помилками</a:t>
            </a:r>
            <a:r>
              <a:rPr lang="ru-RU" dirty="0" smtClean="0"/>
              <a:t>;</a:t>
            </a:r>
          </a:p>
          <a:p>
            <a:r>
              <a:rPr lang="ru-RU" u="sng" dirty="0" smtClean="0"/>
              <a:t>- 1 бал</a:t>
            </a:r>
            <a:r>
              <a:rPr lang="ru-RU" dirty="0" smtClean="0"/>
              <a:t>: студент </a:t>
            </a:r>
            <a:r>
              <a:rPr lang="ru-RU" dirty="0" err="1" smtClean="0"/>
              <a:t>знає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понять та в </a:t>
            </a:r>
            <a:r>
              <a:rPr lang="ru-RU" dirty="0" err="1" smtClean="0"/>
              <a:t>загальному</a:t>
            </a:r>
            <a:r>
              <a:rPr lang="ru-RU" dirty="0" smtClean="0"/>
              <a:t>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відповісти</a:t>
            </a:r>
            <a:r>
              <a:rPr lang="ru-RU" dirty="0" smtClean="0"/>
              <a:t> на </a:t>
            </a:r>
            <a:r>
              <a:rPr lang="ru-RU" dirty="0" err="1" smtClean="0"/>
              <a:t>поставлене</a:t>
            </a:r>
            <a:r>
              <a:rPr lang="ru-RU" dirty="0" smtClean="0"/>
              <a:t> </a:t>
            </a:r>
            <a:r>
              <a:rPr lang="ru-RU" dirty="0" err="1" smtClean="0"/>
              <a:t>запитання</a:t>
            </a:r>
            <a:r>
              <a:rPr lang="ru-RU" dirty="0" smtClean="0"/>
              <a:t>;</a:t>
            </a:r>
          </a:p>
          <a:p>
            <a:r>
              <a:rPr lang="ru-RU" u="sng" dirty="0" smtClean="0"/>
              <a:t>- 0,5 </a:t>
            </a:r>
            <a:r>
              <a:rPr lang="ru-RU" u="sng" dirty="0" err="1" smtClean="0"/>
              <a:t>балів</a:t>
            </a:r>
            <a:r>
              <a:rPr lang="ru-RU" u="sng" dirty="0" smtClean="0"/>
              <a:t>: </a:t>
            </a:r>
            <a:r>
              <a:rPr lang="ru-RU" dirty="0" smtClean="0"/>
              <a:t>студент </a:t>
            </a:r>
            <a:r>
              <a:rPr lang="ru-RU" dirty="0" err="1" smtClean="0"/>
              <a:t>отримує</a:t>
            </a:r>
            <a:r>
              <a:rPr lang="ru-RU" dirty="0" smtClean="0"/>
              <a:t> у </a:t>
            </a:r>
            <a:r>
              <a:rPr lang="ru-RU" dirty="0" err="1" smtClean="0"/>
              <a:t>випадку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знає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понять;</a:t>
            </a:r>
          </a:p>
          <a:p>
            <a:r>
              <a:rPr lang="ru-RU" u="sng" dirty="0" smtClean="0"/>
              <a:t>- 0 </a:t>
            </a:r>
            <a:r>
              <a:rPr lang="ru-RU" u="sng" dirty="0" err="1" smtClean="0"/>
              <a:t>балів</a:t>
            </a:r>
            <a:r>
              <a:rPr lang="ru-RU" u="sng" dirty="0" smtClean="0"/>
              <a:t>: </a:t>
            </a:r>
            <a:r>
              <a:rPr lang="ru-RU" dirty="0" smtClean="0"/>
              <a:t>студент не </a:t>
            </a:r>
            <a:r>
              <a:rPr lang="ru-RU" dirty="0" err="1" smtClean="0"/>
              <a:t>відповів</a:t>
            </a:r>
            <a:r>
              <a:rPr lang="ru-RU" dirty="0" smtClean="0"/>
              <a:t> на </a:t>
            </a:r>
            <a:r>
              <a:rPr lang="ru-RU" dirty="0" err="1" smtClean="0"/>
              <a:t>питання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Результат </a:t>
            </a:r>
            <a:r>
              <a:rPr lang="ru-RU" dirty="0" err="1" smtClean="0"/>
              <a:t>вирішення</a:t>
            </a:r>
            <a:r>
              <a:rPr lang="ru-RU" dirty="0" smtClean="0"/>
              <a:t> студентом </a:t>
            </a:r>
            <a:r>
              <a:rPr lang="ru-RU" dirty="0" err="1" smtClean="0"/>
              <a:t>ситуаційного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оцінюється</a:t>
            </a:r>
            <a:r>
              <a:rPr lang="ru-RU" dirty="0" smtClean="0"/>
              <a:t>  за </a:t>
            </a:r>
            <a:r>
              <a:rPr lang="ru-RU" dirty="0" err="1" smtClean="0"/>
              <a:t>наступною</a:t>
            </a:r>
            <a:r>
              <a:rPr lang="ru-RU" dirty="0" smtClean="0"/>
              <a:t> шкалою:</a:t>
            </a:r>
          </a:p>
          <a:p>
            <a:r>
              <a:rPr lang="ru-RU" u="sng" dirty="0" smtClean="0"/>
              <a:t>1 бал</a:t>
            </a:r>
            <a:r>
              <a:rPr lang="ru-RU" dirty="0" smtClean="0"/>
              <a:t>: студент дав </a:t>
            </a:r>
            <a:r>
              <a:rPr lang="ru-RU" dirty="0" err="1" smtClean="0"/>
              <a:t>правильну</a:t>
            </a:r>
            <a:r>
              <a:rPr lang="ru-RU" dirty="0" smtClean="0"/>
              <a:t> </a:t>
            </a:r>
            <a:r>
              <a:rPr lang="ru-RU" dirty="0" err="1" smtClean="0"/>
              <a:t>відповідь</a:t>
            </a:r>
            <a:r>
              <a:rPr lang="ru-RU" dirty="0" smtClean="0"/>
              <a:t> на </a:t>
            </a:r>
            <a:r>
              <a:rPr lang="ru-RU" dirty="0" err="1" smtClean="0"/>
              <a:t>ситуаційне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;</a:t>
            </a:r>
          </a:p>
          <a:p>
            <a:r>
              <a:rPr lang="ru-RU" u="sng" dirty="0" smtClean="0"/>
              <a:t>0,5 </a:t>
            </a:r>
            <a:r>
              <a:rPr lang="ru-RU" u="sng" dirty="0" err="1" smtClean="0"/>
              <a:t>бали</a:t>
            </a:r>
            <a:r>
              <a:rPr lang="ru-RU" dirty="0" smtClean="0"/>
              <a:t>: студент дав </a:t>
            </a:r>
            <a:r>
              <a:rPr lang="ru-RU" dirty="0" err="1" smtClean="0"/>
              <a:t>відповідь</a:t>
            </a:r>
            <a:r>
              <a:rPr lang="ru-RU" dirty="0" smtClean="0"/>
              <a:t> на </a:t>
            </a:r>
            <a:r>
              <a:rPr lang="ru-RU" dirty="0" err="1" smtClean="0"/>
              <a:t>ситуаційне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помилками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зрозуміло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розуміє</a:t>
            </a:r>
            <a:r>
              <a:rPr lang="ru-RU" dirty="0" smtClean="0"/>
              <a:t> </a:t>
            </a:r>
            <a:r>
              <a:rPr lang="ru-RU" dirty="0" err="1" smtClean="0"/>
              <a:t>сутність</a:t>
            </a:r>
            <a:r>
              <a:rPr lang="ru-RU" dirty="0" smtClean="0"/>
              <a:t> </a:t>
            </a:r>
            <a:r>
              <a:rPr lang="ru-RU" dirty="0" err="1" smtClean="0"/>
              <a:t>поставленої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;</a:t>
            </a:r>
          </a:p>
          <a:p>
            <a:r>
              <a:rPr lang="ru-RU" u="sng" dirty="0" smtClean="0"/>
              <a:t>- 0 </a:t>
            </a:r>
            <a:r>
              <a:rPr lang="ru-RU" u="sng" dirty="0" err="1" smtClean="0"/>
              <a:t>балів</a:t>
            </a:r>
            <a:r>
              <a:rPr lang="ru-RU" u="sng" dirty="0" smtClean="0"/>
              <a:t>: </a:t>
            </a:r>
            <a:r>
              <a:rPr lang="ru-RU" dirty="0" smtClean="0"/>
              <a:t>студент не </a:t>
            </a:r>
            <a:r>
              <a:rPr lang="ru-RU" dirty="0" err="1" smtClean="0"/>
              <a:t>відповів</a:t>
            </a:r>
            <a:r>
              <a:rPr lang="ru-RU" dirty="0" smtClean="0"/>
              <a:t> на </a:t>
            </a:r>
            <a:r>
              <a:rPr lang="ru-RU" dirty="0" err="1" smtClean="0"/>
              <a:t>ситуаційне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Результат </a:t>
            </a:r>
            <a:r>
              <a:rPr lang="ru-RU" dirty="0" err="1" smtClean="0"/>
              <a:t>вирішення</a:t>
            </a:r>
            <a:r>
              <a:rPr lang="ru-RU" dirty="0" smtClean="0"/>
              <a:t> студентом проблемного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оцінюється</a:t>
            </a:r>
            <a:r>
              <a:rPr lang="ru-RU" dirty="0" smtClean="0"/>
              <a:t>  за </a:t>
            </a:r>
            <a:r>
              <a:rPr lang="ru-RU" dirty="0" err="1" smtClean="0"/>
              <a:t>наступною</a:t>
            </a:r>
            <a:r>
              <a:rPr lang="ru-RU" dirty="0" smtClean="0"/>
              <a:t> шкалою:</a:t>
            </a:r>
          </a:p>
          <a:p>
            <a:r>
              <a:rPr lang="ru-RU" u="sng" dirty="0" smtClean="0"/>
              <a:t>1 бал</a:t>
            </a:r>
            <a:r>
              <a:rPr lang="ru-RU" dirty="0" smtClean="0"/>
              <a:t>: студент дав </a:t>
            </a:r>
            <a:r>
              <a:rPr lang="ru-RU" dirty="0" err="1" smtClean="0"/>
              <a:t>правильну</a:t>
            </a:r>
            <a:r>
              <a:rPr lang="ru-RU" dirty="0" smtClean="0"/>
              <a:t> </a:t>
            </a:r>
            <a:r>
              <a:rPr lang="ru-RU" dirty="0" err="1" smtClean="0"/>
              <a:t>відповідь</a:t>
            </a:r>
            <a:r>
              <a:rPr lang="ru-RU" dirty="0" smtClean="0"/>
              <a:t> на </a:t>
            </a:r>
            <a:r>
              <a:rPr lang="ru-RU" dirty="0" err="1" smtClean="0"/>
              <a:t>проблемне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;</a:t>
            </a:r>
          </a:p>
          <a:p>
            <a:r>
              <a:rPr lang="ru-RU" u="sng" dirty="0" smtClean="0"/>
              <a:t>0,5 </a:t>
            </a:r>
            <a:r>
              <a:rPr lang="ru-RU" u="sng" dirty="0" err="1" smtClean="0"/>
              <a:t>бали</a:t>
            </a:r>
            <a:r>
              <a:rPr lang="ru-RU" dirty="0" smtClean="0"/>
              <a:t>: студент дав </a:t>
            </a:r>
            <a:r>
              <a:rPr lang="ru-RU" dirty="0" err="1" smtClean="0"/>
              <a:t>відповідь</a:t>
            </a:r>
            <a:r>
              <a:rPr lang="ru-RU" dirty="0" smtClean="0"/>
              <a:t> на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помилками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зрозуміло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розуміє</a:t>
            </a:r>
            <a:r>
              <a:rPr lang="ru-RU" dirty="0" smtClean="0"/>
              <a:t> </a:t>
            </a:r>
            <a:r>
              <a:rPr lang="ru-RU" dirty="0" err="1" smtClean="0"/>
              <a:t>сутність</a:t>
            </a:r>
            <a:r>
              <a:rPr lang="ru-RU" dirty="0" smtClean="0"/>
              <a:t> </a:t>
            </a:r>
            <a:r>
              <a:rPr lang="ru-RU" dirty="0" err="1" smtClean="0"/>
              <a:t>поставленої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;</a:t>
            </a:r>
          </a:p>
          <a:p>
            <a:r>
              <a:rPr lang="ru-RU" u="sng" dirty="0" smtClean="0"/>
              <a:t>- 0 </a:t>
            </a:r>
            <a:r>
              <a:rPr lang="ru-RU" u="sng" dirty="0" err="1" smtClean="0"/>
              <a:t>балів</a:t>
            </a:r>
            <a:r>
              <a:rPr lang="ru-RU" u="sng" dirty="0" smtClean="0"/>
              <a:t>: </a:t>
            </a:r>
            <a:r>
              <a:rPr lang="ru-RU" dirty="0" smtClean="0"/>
              <a:t>студент не </a:t>
            </a:r>
            <a:r>
              <a:rPr lang="ru-RU" dirty="0" err="1" smtClean="0"/>
              <a:t>відповів</a:t>
            </a:r>
            <a:r>
              <a:rPr lang="ru-RU" dirty="0" smtClean="0"/>
              <a:t> на </a:t>
            </a:r>
            <a:r>
              <a:rPr lang="ru-RU" dirty="0" err="1" smtClean="0"/>
              <a:t>проблемне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КРИТЕРІЇ ОЦІНЮВАННЯ АТЕСТАЦІЇ № 1 та № 2</a:t>
            </a:r>
            <a:endParaRPr lang="ru-RU" dirty="0" smtClean="0"/>
          </a:p>
          <a:p>
            <a:r>
              <a:rPr lang="ru-RU" dirty="0" err="1" smtClean="0"/>
              <a:t>Атестація</a:t>
            </a:r>
            <a:r>
              <a:rPr lang="ru-RU" dirty="0" smtClean="0"/>
              <a:t> проводиться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тестування</a:t>
            </a:r>
            <a:r>
              <a:rPr lang="ru-RU" dirty="0" smtClean="0"/>
              <a:t> в </a:t>
            </a:r>
            <a:r>
              <a:rPr lang="ru-RU" dirty="0" err="1" smtClean="0"/>
              <a:t>системі</a:t>
            </a:r>
            <a:r>
              <a:rPr lang="ru-RU" dirty="0" smtClean="0"/>
              <a:t> MOODLE. Максимальна </a:t>
            </a:r>
            <a:r>
              <a:rPr lang="ru-RU" dirty="0" err="1" smtClean="0"/>
              <a:t>оцінка</a:t>
            </a:r>
            <a:r>
              <a:rPr lang="ru-RU" dirty="0" smtClean="0"/>
              <a:t>, яку студент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по результатам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атестації</a:t>
            </a:r>
            <a:r>
              <a:rPr lang="ru-RU" dirty="0" smtClean="0"/>
              <a:t> </a:t>
            </a:r>
            <a:r>
              <a:rPr lang="ru-RU" dirty="0" err="1" smtClean="0"/>
              <a:t>складає</a:t>
            </a:r>
            <a:r>
              <a:rPr lang="ru-RU" dirty="0" smtClean="0"/>
              <a:t> 10 </a:t>
            </a:r>
            <a:r>
              <a:rPr lang="ru-RU" dirty="0" err="1" smtClean="0"/>
              <a:t>балів</a:t>
            </a:r>
            <a:r>
              <a:rPr lang="ru-RU" dirty="0" smtClean="0"/>
              <a:t>. </a:t>
            </a:r>
            <a:r>
              <a:rPr lang="ru-RU" dirty="0" err="1" smtClean="0"/>
              <a:t>Атестація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10 </a:t>
            </a:r>
            <a:r>
              <a:rPr lang="ru-RU" dirty="0" err="1" smtClean="0"/>
              <a:t>тестових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. Тест </a:t>
            </a:r>
            <a:r>
              <a:rPr lang="ru-RU" dirty="0" err="1" smtClean="0"/>
              <a:t>містить</a:t>
            </a:r>
            <a:r>
              <a:rPr lang="ru-RU" dirty="0" smtClean="0"/>
              <a:t> 4 </a:t>
            </a:r>
            <a:r>
              <a:rPr lang="ru-RU" dirty="0" err="1" smtClean="0"/>
              <a:t>відповіді</a:t>
            </a:r>
            <a:r>
              <a:rPr lang="ru-RU" dirty="0" smtClean="0"/>
              <a:t>,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вірною</a:t>
            </a:r>
            <a:r>
              <a:rPr lang="ru-RU" dirty="0" smtClean="0"/>
              <a:t>. За </a:t>
            </a:r>
            <a:r>
              <a:rPr lang="ru-RU" dirty="0" err="1" smtClean="0"/>
              <a:t>правильну</a:t>
            </a:r>
            <a:r>
              <a:rPr lang="ru-RU" dirty="0" smtClean="0"/>
              <a:t> </a:t>
            </a:r>
            <a:r>
              <a:rPr lang="ru-RU" dirty="0" err="1" smtClean="0"/>
              <a:t>відповідь</a:t>
            </a:r>
            <a:r>
              <a:rPr lang="ru-RU" dirty="0" smtClean="0"/>
              <a:t> на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запитання</a:t>
            </a:r>
            <a:r>
              <a:rPr lang="ru-RU" dirty="0" smtClean="0"/>
              <a:t> студент </a:t>
            </a:r>
            <a:r>
              <a:rPr lang="ru-RU" dirty="0" err="1" smtClean="0"/>
              <a:t>отримує</a:t>
            </a:r>
            <a:r>
              <a:rPr lang="ru-RU" dirty="0" smtClean="0"/>
              <a:t> 1 бал, таким чином, </a:t>
            </a:r>
            <a:r>
              <a:rPr lang="ru-RU" dirty="0" err="1" smtClean="0"/>
              <a:t>відповівши</a:t>
            </a:r>
            <a:r>
              <a:rPr lang="ru-RU" dirty="0" smtClean="0"/>
              <a:t> </a:t>
            </a:r>
            <a:r>
              <a:rPr lang="ru-RU" dirty="0" err="1" smtClean="0"/>
              <a:t>вірно</a:t>
            </a:r>
            <a:r>
              <a:rPr lang="ru-RU" dirty="0" smtClean="0"/>
              <a:t> на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запитання</a:t>
            </a:r>
            <a:r>
              <a:rPr lang="ru-RU" dirty="0" smtClean="0"/>
              <a:t> студент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10 </a:t>
            </a:r>
            <a:r>
              <a:rPr lang="ru-RU" dirty="0" err="1" smtClean="0"/>
              <a:t>балів</a:t>
            </a:r>
            <a:r>
              <a:rPr lang="ru-RU" dirty="0" smtClean="0"/>
              <a:t>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14620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</TotalTime>
  <Words>274</Words>
  <PresentationFormat>Экран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ПРЕЗЕНТАЦІЯ КУРСУ «ФОРМИ І МЕТОДИ ОРГАНІЗАЦІЇ МІЖНАРОДНОГО БІЗНЕСУ»</vt:lpstr>
      <vt:lpstr>МЕТОЮ КУРСУ  «ФОРМИ І МЕТОДИ ОРГАНІЗАЦІЇ МІЖНАРОДНОГО БІЗНЕСУ»</vt:lpstr>
      <vt:lpstr>КУРС «ФОРМИ І МЕТОДИ ОРГАНІЗАЦІЇ МІЖНАРОДНОГО БІЗНЕСУ»</vt:lpstr>
      <vt:lpstr>ЗАВДАННЯ КУРСУ «ФОРМИ І МЕТОДИ  ОРГАНІЗАЦІЇ МІЖНАРОДНОГО БІЗНЕСУ»</vt:lpstr>
      <vt:lpstr>ПЕРЕЛІК КОМПЕТЕНТНОСТЕЙ, ЩО ФОРМУЮТЬСЯ У РЕЗУЛЬТАТІ НАВЧАННЯ ЗА КУРСОМ «ФОРМИ І МЕТОДИ ОРГАНІЗАЦІЇ МІЖНАРОДНОГО БІЗНЕСУ»  </vt:lpstr>
      <vt:lpstr>  ОСОБЛИВОСТІ ТА ПЕРЕВАГИ КУРСУ«ФОРМИ І МЕТОДИ ОРГАНІЗАЦІЇ МІЖНАРОДНОГО БІЗНЕСУ» </vt:lpstr>
      <vt:lpstr>Методи викладання</vt:lpstr>
      <vt:lpstr>Критерії оцінювання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КУРСУ «ФОРМИ І МЕТОДИ ОРГАНІЗАЦІЇ МІЖНАРОДНОГО БІЗНЕСУ»</dc:title>
  <dc:creator>35</dc:creator>
  <cp:lastModifiedBy>35</cp:lastModifiedBy>
  <cp:revision>2</cp:revision>
  <dcterms:created xsi:type="dcterms:W3CDTF">2017-02-01T11:55:24Z</dcterms:created>
  <dcterms:modified xsi:type="dcterms:W3CDTF">2017-02-01T12:43:54Z</dcterms:modified>
</cp:coreProperties>
</file>