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ter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4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43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3744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Бізнес-англійська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3521869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Business English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23052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 ділового етикету до інвестиційного пітчу англійською — крок за кроком до впевненого професійного спілкування.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211485"/>
            <a:ext cx="755642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Форма контролю: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Залік /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Проєктна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презентація</a:t>
            </a:r>
            <a:endParaRPr lang="uk-UA" sz="14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r>
              <a:rPr lang="en-US" sz="140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Викладач</a:t>
            </a: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Голомб Вікторія Володимирівна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52" y="566380"/>
            <a:ext cx="5856923" cy="438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Очікувані результати навчання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719852" y="1272421"/>
            <a:ext cx="13190696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"Business English is not just about language — it's about thinking globally."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153370" y="2505432"/>
            <a:ext cx="1644372" cy="334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✓</a:t>
            </a:r>
            <a:endParaRPr lang="en-US" sz="2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991" y="1669971"/>
            <a:ext cx="2005370" cy="200537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084552" y="3842266"/>
            <a:ext cx="1782247" cy="219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Вільне спілкування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19852" y="4141708"/>
            <a:ext cx="6511766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Англійська на теми бізнесу, менеджменту, стартапів.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9832300" y="2505432"/>
            <a:ext cx="1644372" cy="334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✓</a:t>
            </a:r>
            <a:endParaRPr lang="en-US" sz="26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921" y="1669971"/>
            <a:ext cx="2005370" cy="200537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777174" y="3842266"/>
            <a:ext cx="1754743" cy="219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Сучасна лексика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7398663" y="4141708"/>
            <a:ext cx="6511885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Професійний словниковий запас в усіх сферах.</a:t>
            </a:r>
            <a:endParaRPr lang="en-US" sz="1050" dirty="0"/>
          </a:p>
        </p:txBody>
      </p:sp>
      <p:sp>
        <p:nvSpPr>
          <p:cNvPr id="12" name="Text 8"/>
          <p:cNvSpPr/>
          <p:nvPr/>
        </p:nvSpPr>
        <p:spPr>
          <a:xfrm>
            <a:off x="3153370" y="5491639"/>
            <a:ext cx="1644372" cy="334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✓</a:t>
            </a:r>
            <a:endParaRPr lang="en-US" sz="26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991" y="4656177"/>
            <a:ext cx="2005370" cy="200537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070146" y="6828473"/>
            <a:ext cx="1811179" cy="219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Практичні навички</a:t>
            </a:r>
            <a:endParaRPr lang="en-US" sz="1350" dirty="0"/>
          </a:p>
        </p:txBody>
      </p:sp>
      <p:sp>
        <p:nvSpPr>
          <p:cNvPr id="15" name="Text 10"/>
          <p:cNvSpPr/>
          <p:nvPr/>
        </p:nvSpPr>
        <p:spPr>
          <a:xfrm>
            <a:off x="719852" y="7127915"/>
            <a:ext cx="6511766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Переговори, листування, презентації, публічні виступи.</a:t>
            </a:r>
            <a:endParaRPr lang="en-US" sz="1050" dirty="0"/>
          </a:p>
        </p:txBody>
      </p:sp>
      <p:sp>
        <p:nvSpPr>
          <p:cNvPr id="16" name="Text 11"/>
          <p:cNvSpPr/>
          <p:nvPr/>
        </p:nvSpPr>
        <p:spPr>
          <a:xfrm>
            <a:off x="9832300" y="5491639"/>
            <a:ext cx="1644372" cy="334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✓</a:t>
            </a:r>
            <a:endParaRPr lang="en-US" sz="26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921" y="4656177"/>
            <a:ext cx="2005370" cy="200537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239131" y="6828473"/>
            <a:ext cx="2830830" cy="219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Міжкультурна компетентність</a:t>
            </a:r>
            <a:endParaRPr lang="en-US" sz="1350" dirty="0"/>
          </a:p>
        </p:txBody>
      </p:sp>
      <p:sp>
        <p:nvSpPr>
          <p:cNvPr id="19" name="Text 13"/>
          <p:cNvSpPr/>
          <p:nvPr/>
        </p:nvSpPr>
        <p:spPr>
          <a:xfrm>
            <a:off x="7398663" y="7127915"/>
            <a:ext cx="6511885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Розуміння глобальної бізнес-культури.</a:t>
            </a:r>
            <a:endParaRPr lang="en-US" sz="1050" dirty="0"/>
          </a:p>
        </p:txBody>
      </p:sp>
      <p:sp>
        <p:nvSpPr>
          <p:cNvPr id="20" name="Text 14"/>
          <p:cNvSpPr/>
          <p:nvPr/>
        </p:nvSpPr>
        <p:spPr>
          <a:xfrm>
            <a:off x="719852" y="7492127"/>
            <a:ext cx="13190696" cy="170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Готові до професійного використання англійської в міжнародному середовищі.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7235" y="591145"/>
            <a:ext cx="5529263" cy="691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Мета курсу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737235" y="1598176"/>
            <a:ext cx="7669530" cy="1010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Сформувати навички </a:t>
            </a:r>
            <a:r>
              <a:rPr lang="en-US" sz="16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професійного іншомовного спілкування</a:t>
            </a: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англійською мовою в контексті бізнесу, менеджменту та підприємництва.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737235" y="2845951"/>
            <a:ext cx="3729395" cy="2632115"/>
          </a:xfrm>
          <a:prstGeom prst="roundRect">
            <a:avLst>
              <a:gd name="adj" fmla="val 416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14375" y="2845951"/>
            <a:ext cx="91440" cy="2632115"/>
          </a:xfrm>
          <a:prstGeom prst="roundRect">
            <a:avLst>
              <a:gd name="adj" fmla="val 96751"/>
            </a:avLst>
          </a:prstGeom>
          <a:solidFill>
            <a:srgbClr val="007EBD"/>
          </a:solidFill>
          <a:ln/>
        </p:spPr>
      </p:sp>
      <p:sp>
        <p:nvSpPr>
          <p:cNvPr id="7" name="Text 4"/>
          <p:cNvSpPr/>
          <p:nvPr/>
        </p:nvSpPr>
        <p:spPr>
          <a:xfrm>
            <a:off x="1039297" y="3079433"/>
            <a:ext cx="3193852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Комунікативна компетентність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1039297" y="3896797"/>
            <a:ext cx="3193852" cy="1347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Розвиток навичок говоріння, письма, читання та аудіювання в професійних контекстах.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4677251" y="2845951"/>
            <a:ext cx="3729514" cy="2632115"/>
          </a:xfrm>
          <a:prstGeom prst="roundRect">
            <a:avLst>
              <a:gd name="adj" fmla="val 416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4654391" y="2845951"/>
            <a:ext cx="91440" cy="2632115"/>
          </a:xfrm>
          <a:prstGeom prst="roundRect">
            <a:avLst>
              <a:gd name="adj" fmla="val 96751"/>
            </a:avLst>
          </a:prstGeom>
          <a:solidFill>
            <a:srgbClr val="007EBD"/>
          </a:solidFill>
          <a:ln/>
        </p:spPr>
      </p:sp>
      <p:sp>
        <p:nvSpPr>
          <p:cNvPr id="11" name="Text 8"/>
          <p:cNvSpPr/>
          <p:nvPr/>
        </p:nvSpPr>
        <p:spPr>
          <a:xfrm>
            <a:off x="4979313" y="3079433"/>
            <a:ext cx="3193971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Практичне застосування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4979313" y="3896797"/>
            <a:ext cx="3193971" cy="1347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Англійська мова в корпоративному середовищі, стартапах та міжнародному бізнесі.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37235" y="5688687"/>
            <a:ext cx="3729395" cy="1949648"/>
          </a:xfrm>
          <a:prstGeom prst="roundRect">
            <a:avLst>
              <a:gd name="adj" fmla="val 5628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714375" y="5688687"/>
            <a:ext cx="91440" cy="1949648"/>
          </a:xfrm>
          <a:prstGeom prst="roundRect">
            <a:avLst>
              <a:gd name="adj" fmla="val 96751"/>
            </a:avLst>
          </a:prstGeom>
          <a:solidFill>
            <a:srgbClr val="007EBD"/>
          </a:solidFill>
          <a:ln/>
        </p:spPr>
      </p:sp>
      <p:sp>
        <p:nvSpPr>
          <p:cNvPr id="15" name="Text 12"/>
          <p:cNvSpPr/>
          <p:nvPr/>
        </p:nvSpPr>
        <p:spPr>
          <a:xfrm>
            <a:off x="1039297" y="5922169"/>
            <a:ext cx="2764631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Доступ до ресурсів</a:t>
            </a:r>
            <a:endParaRPr lang="en-US" sz="2150" dirty="0"/>
          </a:p>
        </p:txBody>
      </p:sp>
      <p:sp>
        <p:nvSpPr>
          <p:cNvPr id="16" name="Text 13"/>
          <p:cNvSpPr/>
          <p:nvPr/>
        </p:nvSpPr>
        <p:spPr>
          <a:xfrm>
            <a:off x="1039297" y="6394013"/>
            <a:ext cx="3193852" cy="1010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Сучасні англомовні фахові джерела для професійного розвитку.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8658"/>
            <a:ext cx="4763333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Завдання курсу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60339"/>
            <a:ext cx="5040035" cy="504003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44157" y="1760339"/>
            <a:ext cx="408265" cy="408265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605355" y="1785818"/>
            <a:ext cx="285750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8133874" y="1822609"/>
            <a:ext cx="290429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Мовленнєва діяльність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133874" y="2301716"/>
            <a:ext cx="5710357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Говоріння, письмо, читання, аудіювання на високому професійному рівні.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7544157" y="3245168"/>
            <a:ext cx="408265" cy="408265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605355" y="3270647"/>
            <a:ext cx="285750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8133874" y="3307437"/>
            <a:ext cx="300811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Спеціалізована лексика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8133874" y="3786545"/>
            <a:ext cx="5710357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Словниковий запас менеджменту, фінансів, маркетингу та бізнес-аналітики.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7544157" y="4729996"/>
            <a:ext cx="408265" cy="408265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605355" y="4755475"/>
            <a:ext cx="285750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8133874" y="4792266"/>
            <a:ext cx="299894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Комунікативні навички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8133874" y="5271373"/>
            <a:ext cx="5710357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Публічні виступи, переговори, ділове листування та презентації.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7544157" y="6214824"/>
            <a:ext cx="408265" cy="408265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605355" y="6240304"/>
            <a:ext cx="285750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8133874" y="6277094"/>
            <a:ext cx="384357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Міжкультурна компетентність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8133874" y="6756202"/>
            <a:ext cx="5710357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Розуміння культурних особливостей та етики англійськомовного бізнесу.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93896"/>
            <a:ext cx="4763333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Структура курсу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93790" y="1561505"/>
            <a:ext cx="7556421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Курс розділений на </a:t>
            </a: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 тематичні модулі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що логічно відображають шлях від корпоративного світу до підприємництва. Кожен модуль завершується практичними завданнями: рольові ігри, презентації, аналітичні кейси.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793790" y="2636401"/>
            <a:ext cx="725805" cy="1088708"/>
          </a:xfrm>
          <a:prstGeom prst="roundRect">
            <a:avLst>
              <a:gd name="adj" fmla="val 36002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20604" y="3010614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701046" y="2817852"/>
            <a:ext cx="289298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The Corporate Foundation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701046" y="3224332"/>
            <a:ext cx="664916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Основи корпоративного середовища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793790" y="3906560"/>
            <a:ext cx="725805" cy="1088708"/>
          </a:xfrm>
          <a:prstGeom prst="roundRect">
            <a:avLst>
              <a:gd name="adj" fmla="val 36002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20604" y="428077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1701046" y="4088011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Core Operations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701046" y="4494490"/>
            <a:ext cx="664916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Ключові бізнес-функції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93790" y="5176718"/>
            <a:ext cx="725805" cy="1088708"/>
          </a:xfrm>
          <a:prstGeom prst="roundRect">
            <a:avLst>
              <a:gd name="adj" fmla="val 36002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20604" y="555093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701046" y="5358170"/>
            <a:ext cx="316420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High-Stakes Communication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1701046" y="5764649"/>
            <a:ext cx="664916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Професійна комунікація</a:t>
            </a:r>
            <a:endParaRPr lang="en-US" sz="1400" dirty="0"/>
          </a:p>
        </p:txBody>
      </p:sp>
      <p:sp>
        <p:nvSpPr>
          <p:cNvPr id="17" name="Shape 14"/>
          <p:cNvSpPr/>
          <p:nvPr/>
        </p:nvSpPr>
        <p:spPr>
          <a:xfrm>
            <a:off x="793790" y="6446877"/>
            <a:ext cx="725805" cy="1088708"/>
          </a:xfrm>
          <a:prstGeom prst="roundRect">
            <a:avLst>
              <a:gd name="adj" fmla="val 36002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1020604" y="682109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1701046" y="6628328"/>
            <a:ext cx="330874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The Entrepreneurial Capstone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1701046" y="7034808"/>
            <a:ext cx="664916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Підприємництво та інновація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41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9015" y="541377"/>
            <a:ext cx="6249591" cy="452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Модуль 1: The Corporate Foundation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689015" y="1200150"/>
            <a:ext cx="7765971" cy="440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Основи корпоративного середовища та організаційної культури. Студенти ознайомлюються з типами компаній, структурою, посадами та сучасними форматами роботи.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689015" y="1795939"/>
            <a:ext cx="7765971" cy="1370886"/>
          </a:xfrm>
          <a:prstGeom prst="roundRect">
            <a:avLst>
              <a:gd name="adj" fmla="val 422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34390" y="1941314"/>
            <a:ext cx="413385" cy="413385"/>
          </a:xfrm>
          <a:prstGeom prst="roundRect">
            <a:avLst>
              <a:gd name="adj" fmla="val 22117604"/>
            </a:avLst>
          </a:prstGeom>
          <a:solidFill>
            <a:srgbClr val="007EBD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095" y="2054900"/>
            <a:ext cx="185976" cy="185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34390" y="2492454"/>
            <a:ext cx="2079546" cy="225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Компанії та структура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834390" y="2801064"/>
            <a:ext cx="7475220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Типи організацій, ієрархія, гібридна робота.</a:t>
            </a:r>
            <a:endParaRPr lang="en-US" sz="1050" dirty="0"/>
          </a:p>
        </p:txBody>
      </p:sp>
      <p:sp>
        <p:nvSpPr>
          <p:cNvPr id="10" name="Shape 6"/>
          <p:cNvSpPr/>
          <p:nvPr/>
        </p:nvSpPr>
        <p:spPr>
          <a:xfrm>
            <a:off x="689015" y="3304580"/>
            <a:ext cx="7765971" cy="1370886"/>
          </a:xfrm>
          <a:prstGeom prst="roundRect">
            <a:avLst>
              <a:gd name="adj" fmla="val 422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834390" y="3449955"/>
            <a:ext cx="413385" cy="413385"/>
          </a:xfrm>
          <a:prstGeom prst="roundRect">
            <a:avLst>
              <a:gd name="adj" fmla="val 22117604"/>
            </a:avLst>
          </a:prstGeom>
          <a:solidFill>
            <a:srgbClr val="007EBD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8095" y="3563541"/>
            <a:ext cx="185976" cy="18597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34390" y="4001095"/>
            <a:ext cx="1808678" cy="225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Управління часом</a:t>
            </a:r>
            <a:endParaRPr lang="en-US" sz="1400" dirty="0"/>
          </a:p>
        </p:txBody>
      </p:sp>
      <p:sp>
        <p:nvSpPr>
          <p:cNvPr id="14" name="Text 9"/>
          <p:cNvSpPr/>
          <p:nvPr/>
        </p:nvSpPr>
        <p:spPr>
          <a:xfrm>
            <a:off x="834390" y="4309705"/>
            <a:ext cx="7475220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Дедлайни, пріоритизація, ефективність.</a:t>
            </a:r>
            <a:endParaRPr lang="en-US" sz="1050" dirty="0"/>
          </a:p>
        </p:txBody>
      </p:sp>
      <p:sp>
        <p:nvSpPr>
          <p:cNvPr id="15" name="Shape 10"/>
          <p:cNvSpPr/>
          <p:nvPr/>
        </p:nvSpPr>
        <p:spPr>
          <a:xfrm>
            <a:off x="689015" y="4813221"/>
            <a:ext cx="7765971" cy="1370886"/>
          </a:xfrm>
          <a:prstGeom prst="roundRect">
            <a:avLst>
              <a:gd name="adj" fmla="val 422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834390" y="4958596"/>
            <a:ext cx="413385" cy="413385"/>
          </a:xfrm>
          <a:prstGeom prst="roundRect">
            <a:avLst>
              <a:gd name="adj" fmla="val 22117604"/>
            </a:avLst>
          </a:prstGeom>
          <a:solidFill>
            <a:srgbClr val="007EBD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8095" y="5072182"/>
            <a:ext cx="185976" cy="18597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34390" y="5509736"/>
            <a:ext cx="2204561" cy="225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Ділова кореспонденція</a:t>
            </a:r>
            <a:endParaRPr lang="en-US" sz="1400" dirty="0"/>
          </a:p>
        </p:txBody>
      </p:sp>
      <p:sp>
        <p:nvSpPr>
          <p:cNvPr id="19" name="Text 13"/>
          <p:cNvSpPr/>
          <p:nvPr/>
        </p:nvSpPr>
        <p:spPr>
          <a:xfrm>
            <a:off x="834390" y="5818346"/>
            <a:ext cx="7475220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Формальні й неформальні листи.</a:t>
            </a:r>
            <a:endParaRPr lang="en-US" sz="1050" dirty="0"/>
          </a:p>
        </p:txBody>
      </p:sp>
      <p:sp>
        <p:nvSpPr>
          <p:cNvPr id="20" name="Shape 14"/>
          <p:cNvSpPr/>
          <p:nvPr/>
        </p:nvSpPr>
        <p:spPr>
          <a:xfrm>
            <a:off x="689015" y="6321862"/>
            <a:ext cx="7765971" cy="1370886"/>
          </a:xfrm>
          <a:prstGeom prst="roundRect">
            <a:avLst>
              <a:gd name="adj" fmla="val 422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21" name="Shape 15"/>
          <p:cNvSpPr/>
          <p:nvPr/>
        </p:nvSpPr>
        <p:spPr>
          <a:xfrm>
            <a:off x="834390" y="6467237"/>
            <a:ext cx="413385" cy="413385"/>
          </a:xfrm>
          <a:prstGeom prst="roundRect">
            <a:avLst>
              <a:gd name="adj" fmla="val 22117604"/>
            </a:avLst>
          </a:prstGeom>
          <a:solidFill>
            <a:srgbClr val="007EBD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8095" y="6580823"/>
            <a:ext cx="185976" cy="185976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834390" y="7018377"/>
            <a:ext cx="1808678" cy="225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Бізнес-поїздки</a:t>
            </a:r>
            <a:endParaRPr lang="en-US" sz="1400" dirty="0"/>
          </a:p>
        </p:txBody>
      </p:sp>
      <p:sp>
        <p:nvSpPr>
          <p:cNvPr id="24" name="Text 17"/>
          <p:cNvSpPr/>
          <p:nvPr/>
        </p:nvSpPr>
        <p:spPr>
          <a:xfrm>
            <a:off x="834390" y="7326987"/>
            <a:ext cx="7475220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Логістика, комунікація, протокол.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6519"/>
            <a:ext cx="4932878" cy="483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Модуль 2: Core Operations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793790" y="1505069"/>
            <a:ext cx="1304282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Ключові бізнес-функції та операційний менеджмент. Модуль охоплює управління людьми, проєктами, технологіями, фінансами та клієнтським обслуговуванням.</a:t>
            </a:r>
            <a:endParaRPr lang="en-US" sz="11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72521"/>
            <a:ext cx="4121944" cy="4121944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502604" y="2072521"/>
            <a:ext cx="6341626" cy="934998"/>
          </a:xfrm>
          <a:prstGeom prst="roundRect">
            <a:avLst>
              <a:gd name="adj" fmla="val 662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57624" y="2227540"/>
            <a:ext cx="2055614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Управління людьми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657624" y="2616756"/>
            <a:ext cx="603158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Рекрутинг, мотивація, лідерство, feedback.</a:t>
            </a:r>
            <a:endParaRPr lang="en-US" sz="1150" dirty="0"/>
          </a:p>
        </p:txBody>
      </p:sp>
      <p:sp>
        <p:nvSpPr>
          <p:cNvPr id="8" name="Shape 5"/>
          <p:cNvSpPr/>
          <p:nvPr/>
        </p:nvSpPr>
        <p:spPr>
          <a:xfrm>
            <a:off x="7502604" y="3154918"/>
            <a:ext cx="6341626" cy="934998"/>
          </a:xfrm>
          <a:prstGeom prst="roundRect">
            <a:avLst>
              <a:gd name="adj" fmla="val 662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657624" y="3309938"/>
            <a:ext cx="2327196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Управління проєктами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7657624" y="3699153"/>
            <a:ext cx="603158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Agile, Waterfall, ризики, доставка результатів.</a:t>
            </a:r>
            <a:endParaRPr lang="en-US" sz="1150" dirty="0"/>
          </a:p>
        </p:txBody>
      </p:sp>
      <p:sp>
        <p:nvSpPr>
          <p:cNvPr id="11" name="Shape 8"/>
          <p:cNvSpPr/>
          <p:nvPr/>
        </p:nvSpPr>
        <p:spPr>
          <a:xfrm>
            <a:off x="7502604" y="4237315"/>
            <a:ext cx="6341626" cy="934998"/>
          </a:xfrm>
          <a:prstGeom prst="roundRect">
            <a:avLst>
              <a:gd name="adj" fmla="val 662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657624" y="4392335"/>
            <a:ext cx="2328982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Технології та інновація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7657624" y="4781550"/>
            <a:ext cx="603158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AI, цифрова трансформація, кібербезпека.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7502604" y="5319713"/>
            <a:ext cx="6341626" cy="934998"/>
          </a:xfrm>
          <a:prstGeom prst="roundRect">
            <a:avLst>
              <a:gd name="adj" fmla="val 662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657624" y="5474732"/>
            <a:ext cx="2092762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Фінанси та бюджети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7657624" y="5863947"/>
            <a:ext cx="603158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Звітність, ROI, фінансове планування.</a:t>
            </a:r>
            <a:endParaRPr lang="en-US" sz="1150" dirty="0"/>
          </a:p>
        </p:txBody>
      </p:sp>
      <p:sp>
        <p:nvSpPr>
          <p:cNvPr id="17" name="Shape 14"/>
          <p:cNvSpPr/>
          <p:nvPr/>
        </p:nvSpPr>
        <p:spPr>
          <a:xfrm>
            <a:off x="7502604" y="6402110"/>
            <a:ext cx="6341626" cy="934998"/>
          </a:xfrm>
          <a:prstGeom prst="roundRect">
            <a:avLst>
              <a:gd name="adj" fmla="val 662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657624" y="6557129"/>
            <a:ext cx="252388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Обслуговування клієнтів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7657624" y="6946344"/>
            <a:ext cx="603158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CRM, комунікація, задоволення клієнтів.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45795"/>
            <a:ext cx="7556421" cy="1339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Модуль 3: High-Stakes Communication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793790" y="2291596"/>
            <a:ext cx="7556421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Професійна комунікація найвищого рівня. Модуль спрямований на впевнене володіння англійською у критичних бізнес-ситуаціях, включаючи переговори та публічні виступи.</a:t>
            </a:r>
            <a:endParaRPr lang="en-US" sz="16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501271"/>
            <a:ext cx="612338" cy="11430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10201" y="3705344"/>
            <a:ext cx="3135392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Проведення зустрічей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1610201" y="4162544"/>
            <a:ext cx="6740009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Модерація, структура, управління часом та учасниками.</a:t>
            </a:r>
            <a:endParaRPr lang="en-US" sz="16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899" y="4930140"/>
            <a:ext cx="612338" cy="11430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916311" y="5134213"/>
            <a:ext cx="2679383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Переговори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1916311" y="5591413"/>
            <a:ext cx="6433899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Win-win стратегії, компроміси, культурні аспекти.</a:t>
            </a:r>
            <a:endParaRPr lang="en-US" sz="16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128" y="6359009"/>
            <a:ext cx="612338" cy="114300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222540" y="6563082"/>
            <a:ext cx="3333750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Презентаційні навички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2222540" y="7020282"/>
            <a:ext cx="6127671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Структура, взаємодія з аудиторією, відповіді на запитання.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5915" y="515303"/>
            <a:ext cx="6117074" cy="399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Модуль 4: The Entrepreneurial Capstone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655915" y="1158597"/>
            <a:ext cx="13318569" cy="194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Підприємництво та створення власного бізнесу. Модуль об'єднує все вивчене в контексті стартапів, від пошуку можливості до залучення інвестицій.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492" y="1627465"/>
            <a:ext cx="3385542" cy="33855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2218" y="2391192"/>
            <a:ext cx="182166" cy="182166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55915" y="5195649"/>
            <a:ext cx="243602" cy="243602"/>
          </a:xfrm>
          <a:prstGeom prst="roundRect">
            <a:avLst>
              <a:gd name="adj" fmla="val 2100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825" y="5237559"/>
            <a:ext cx="159782" cy="15978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1318" y="5222200"/>
            <a:ext cx="2235518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Ідентифікація можливості</a:t>
            </a:r>
            <a:endParaRPr lang="en-US" sz="1250" dirty="0"/>
          </a:p>
        </p:txBody>
      </p:sp>
      <p:sp>
        <p:nvSpPr>
          <p:cNvPr id="9" name="Text 4"/>
          <p:cNvSpPr/>
          <p:nvPr/>
        </p:nvSpPr>
        <p:spPr>
          <a:xfrm>
            <a:off x="1021318" y="5543788"/>
            <a:ext cx="6145292" cy="194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SWOT-аналіз, ринкові дослідження.</a:t>
            </a:r>
            <a:endParaRPr lang="en-US" sz="9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492" y="1627465"/>
            <a:ext cx="3385542" cy="3385542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7904" y="2391192"/>
            <a:ext cx="182166" cy="182166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55915" y="5921216"/>
            <a:ext cx="243602" cy="243602"/>
          </a:xfrm>
          <a:prstGeom prst="roundRect">
            <a:avLst>
              <a:gd name="adj" fmla="val 2100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7825" y="5963126"/>
            <a:ext cx="159782" cy="159782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1021318" y="5947767"/>
            <a:ext cx="1598890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Бізнес-план</a:t>
            </a:r>
            <a:endParaRPr lang="en-US" sz="1250" dirty="0"/>
          </a:p>
        </p:txBody>
      </p:sp>
      <p:sp>
        <p:nvSpPr>
          <p:cNvPr id="15" name="Text 7"/>
          <p:cNvSpPr/>
          <p:nvPr/>
        </p:nvSpPr>
        <p:spPr>
          <a:xfrm>
            <a:off x="1021318" y="6269355"/>
            <a:ext cx="6145292" cy="194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Executive summary, фінансова частина.</a:t>
            </a:r>
            <a:endParaRPr lang="en-US" sz="950" dirty="0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8492" y="1627465"/>
            <a:ext cx="3385542" cy="3385542"/>
          </a:xfrm>
          <a:prstGeom prst="rect">
            <a:avLst/>
          </a:prstGeom>
        </p:spPr>
      </p:pic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57904" y="4066877"/>
            <a:ext cx="182166" cy="182166"/>
          </a:xfrm>
          <a:prstGeom prst="rect">
            <a:avLst/>
          </a:prstGeom>
        </p:spPr>
      </p:pic>
      <p:sp>
        <p:nvSpPr>
          <p:cNvPr id="18" name="Shape 8"/>
          <p:cNvSpPr/>
          <p:nvPr/>
        </p:nvSpPr>
        <p:spPr>
          <a:xfrm>
            <a:off x="655915" y="6646783"/>
            <a:ext cx="243602" cy="243602"/>
          </a:xfrm>
          <a:prstGeom prst="roundRect">
            <a:avLst>
              <a:gd name="adj" fmla="val 2100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7825" y="6688693"/>
            <a:ext cx="159782" cy="159782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1021318" y="6673334"/>
            <a:ext cx="1877258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Маркетинг та продажі</a:t>
            </a:r>
            <a:endParaRPr lang="en-US" sz="1250" dirty="0"/>
          </a:p>
        </p:txBody>
      </p:sp>
      <p:sp>
        <p:nvSpPr>
          <p:cNvPr id="21" name="Text 10"/>
          <p:cNvSpPr/>
          <p:nvPr/>
        </p:nvSpPr>
        <p:spPr>
          <a:xfrm>
            <a:off x="1021318" y="6994922"/>
            <a:ext cx="6145292" cy="194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4P модель, цифровий маркетинг.</a:t>
            </a:r>
            <a:endParaRPr lang="en-US" sz="950" dirty="0"/>
          </a:p>
        </p:txBody>
      </p:sp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8492" y="1627465"/>
            <a:ext cx="3385542" cy="3385542"/>
          </a:xfrm>
          <a:prstGeom prst="rect">
            <a:avLst/>
          </a:prstGeom>
        </p:spPr>
      </p:pic>
      <p:pic>
        <p:nvPicPr>
          <p:cNvPr id="23" name="Image 10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82218" y="4066877"/>
            <a:ext cx="182166" cy="182166"/>
          </a:xfrm>
          <a:prstGeom prst="rect">
            <a:avLst/>
          </a:prstGeom>
        </p:spPr>
      </p:pic>
      <p:sp>
        <p:nvSpPr>
          <p:cNvPr id="24" name="Shape 11"/>
          <p:cNvSpPr/>
          <p:nvPr/>
        </p:nvSpPr>
        <p:spPr>
          <a:xfrm>
            <a:off x="655915" y="7372350"/>
            <a:ext cx="243602" cy="243602"/>
          </a:xfrm>
          <a:prstGeom prst="roundRect">
            <a:avLst>
              <a:gd name="adj" fmla="val 2100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25" name="Image 11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7825" y="7414260"/>
            <a:ext cx="159782" cy="159782"/>
          </a:xfrm>
          <a:prstGeom prst="rect">
            <a:avLst/>
          </a:prstGeom>
        </p:spPr>
      </p:pic>
      <p:sp>
        <p:nvSpPr>
          <p:cNvPr id="26" name="Text 12"/>
          <p:cNvSpPr/>
          <p:nvPr/>
        </p:nvSpPr>
        <p:spPr>
          <a:xfrm>
            <a:off x="1021318" y="7398901"/>
            <a:ext cx="1815703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Фінансування бізнесу</a:t>
            </a:r>
            <a:endParaRPr lang="en-US" sz="1250" dirty="0"/>
          </a:p>
        </p:txBody>
      </p:sp>
      <p:sp>
        <p:nvSpPr>
          <p:cNvPr id="27" name="Text 13"/>
          <p:cNvSpPr/>
          <p:nvPr/>
        </p:nvSpPr>
        <p:spPr>
          <a:xfrm>
            <a:off x="1021318" y="7720489"/>
            <a:ext cx="6145292" cy="194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Cash flow, break-even, інвесторський пітч.</a:t>
            </a:r>
            <a:endParaRPr lang="en-US" sz="950" dirty="0"/>
          </a:p>
        </p:txBody>
      </p:sp>
      <p:pic>
        <p:nvPicPr>
          <p:cNvPr id="28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1410" y="1627465"/>
            <a:ext cx="4231838" cy="42318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4020" y="862489"/>
            <a:ext cx="7543562" cy="584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Фінальний проєкт: Startup Pitch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734020" y="1714857"/>
            <a:ext cx="7675959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Студенти працюють у </a:t>
            </a: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групах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над створенням </a:t>
            </a: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міні-бізнес-плану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та інвесторської </a:t>
            </a:r>
            <a:r>
              <a:rPr lang="en-US" sz="1400" dirty="0">
                <a:solidFill>
                  <a:srgbClr val="FFFFFF"/>
                </a:solidFill>
                <a:highlight>
                  <a:srgbClr val="007EBD"/>
                </a:highlight>
                <a:latin typeface="Inter" pitchFamily="34" charset="0"/>
                <a:ea typeface="Inter" pitchFamily="34" charset="-122"/>
                <a:cs typeface="Inter" pitchFamily="34" charset="-120"/>
              </a:rPr>
              <a:t>презентації англійською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734020" y="2485668"/>
            <a:ext cx="7675959" cy="1086683"/>
          </a:xfrm>
          <a:prstGeom prst="roundRect">
            <a:avLst>
              <a:gd name="adj" fmla="val 689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56880" y="2508528"/>
            <a:ext cx="713065" cy="1040963"/>
          </a:xfrm>
          <a:prstGeom prst="roundRect">
            <a:avLst>
              <a:gd name="adj" fmla="val 6654"/>
            </a:avLst>
          </a:prstGeom>
          <a:solidFill>
            <a:srgbClr val="CCEEFF"/>
          </a:solidFill>
          <a:ln/>
        </p:spPr>
      </p:sp>
      <p:sp>
        <p:nvSpPr>
          <p:cNvPr id="7" name="Text 4"/>
          <p:cNvSpPr/>
          <p:nvPr/>
        </p:nvSpPr>
        <p:spPr>
          <a:xfrm>
            <a:off x="975836" y="2861905"/>
            <a:ext cx="267414" cy="334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648182" y="2686764"/>
            <a:ext cx="2339816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Опис та цінність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1648182" y="3086100"/>
            <a:ext cx="6560701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Бізнес-ідея та ціннісна пропозиція для ринку.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734020" y="3750588"/>
            <a:ext cx="7675959" cy="1086683"/>
          </a:xfrm>
          <a:prstGeom prst="roundRect">
            <a:avLst>
              <a:gd name="adj" fmla="val 689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56880" y="3773448"/>
            <a:ext cx="713065" cy="1040963"/>
          </a:xfrm>
          <a:prstGeom prst="roundRect">
            <a:avLst>
              <a:gd name="adj" fmla="val 6654"/>
            </a:avLst>
          </a:prstGeom>
          <a:solidFill>
            <a:srgbClr val="CCEEFF"/>
          </a:solidFill>
          <a:ln/>
        </p:spPr>
      </p:sp>
      <p:sp>
        <p:nvSpPr>
          <p:cNvPr id="12" name="Text 9"/>
          <p:cNvSpPr/>
          <p:nvPr/>
        </p:nvSpPr>
        <p:spPr>
          <a:xfrm>
            <a:off x="975836" y="4126825"/>
            <a:ext cx="267414" cy="334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1648182" y="3951684"/>
            <a:ext cx="2339816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Бізнес-план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1648182" y="4351020"/>
            <a:ext cx="6560701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Короткий, структурований, з фінансовими прогнозами.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734020" y="5015508"/>
            <a:ext cx="7675959" cy="1086683"/>
          </a:xfrm>
          <a:prstGeom prst="roundRect">
            <a:avLst>
              <a:gd name="adj" fmla="val 689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756880" y="5038368"/>
            <a:ext cx="713065" cy="1040963"/>
          </a:xfrm>
          <a:prstGeom prst="roundRect">
            <a:avLst>
              <a:gd name="adj" fmla="val 6654"/>
            </a:avLst>
          </a:prstGeom>
          <a:solidFill>
            <a:srgbClr val="CCEEFF"/>
          </a:solidFill>
          <a:ln/>
        </p:spPr>
      </p:sp>
      <p:sp>
        <p:nvSpPr>
          <p:cNvPr id="17" name="Text 14"/>
          <p:cNvSpPr/>
          <p:nvPr/>
        </p:nvSpPr>
        <p:spPr>
          <a:xfrm>
            <a:off x="975836" y="5391745"/>
            <a:ext cx="267414" cy="334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100" dirty="0"/>
          </a:p>
        </p:txBody>
      </p:sp>
      <p:sp>
        <p:nvSpPr>
          <p:cNvPr id="18" name="Text 15"/>
          <p:cNvSpPr/>
          <p:nvPr/>
        </p:nvSpPr>
        <p:spPr>
          <a:xfrm>
            <a:off x="1648182" y="5216604"/>
            <a:ext cx="2339816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Презентація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1648182" y="5615940"/>
            <a:ext cx="6560701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Публічна презентація перед "інвесторами" англійською.</a:t>
            </a:r>
            <a:endParaRPr lang="en-US" sz="1400" dirty="0"/>
          </a:p>
        </p:txBody>
      </p:sp>
      <p:sp>
        <p:nvSpPr>
          <p:cNvPr id="20" name="Shape 17"/>
          <p:cNvSpPr/>
          <p:nvPr/>
        </p:nvSpPr>
        <p:spPr>
          <a:xfrm>
            <a:off x="734020" y="6280428"/>
            <a:ext cx="7675959" cy="1086683"/>
          </a:xfrm>
          <a:prstGeom prst="roundRect">
            <a:avLst>
              <a:gd name="adj" fmla="val 689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756880" y="6303288"/>
            <a:ext cx="713065" cy="1040963"/>
          </a:xfrm>
          <a:prstGeom prst="roundRect">
            <a:avLst>
              <a:gd name="adj" fmla="val 6654"/>
            </a:avLst>
          </a:prstGeom>
          <a:solidFill>
            <a:srgbClr val="CCEEFF"/>
          </a:solidFill>
          <a:ln/>
        </p:spPr>
      </p:sp>
      <p:sp>
        <p:nvSpPr>
          <p:cNvPr id="22" name="Text 19"/>
          <p:cNvSpPr/>
          <p:nvPr/>
        </p:nvSpPr>
        <p:spPr>
          <a:xfrm>
            <a:off x="975836" y="6656665"/>
            <a:ext cx="267414" cy="334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2100" dirty="0"/>
          </a:p>
        </p:txBody>
      </p:sp>
      <p:sp>
        <p:nvSpPr>
          <p:cNvPr id="23" name="Text 20"/>
          <p:cNvSpPr/>
          <p:nvPr/>
        </p:nvSpPr>
        <p:spPr>
          <a:xfrm>
            <a:off x="1648182" y="6481524"/>
            <a:ext cx="2339816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Оцінювання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1648182" y="6880860"/>
            <a:ext cx="6560701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Взаємна оцінка та відгук від викладача.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585</Words>
  <Application>Microsoft Office PowerPoint</Application>
  <PresentationFormat>Custom</PresentationFormat>
  <Paragraphs>119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Inter</vt:lpstr>
      <vt:lpstr>Arial</vt:lpstr>
      <vt:lpstr>Petrona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Viktoria Holomb</cp:lastModifiedBy>
  <cp:revision>2</cp:revision>
  <dcterms:created xsi:type="dcterms:W3CDTF">2025-11-11T07:50:47Z</dcterms:created>
  <dcterms:modified xsi:type="dcterms:W3CDTF">2025-11-11T08:00:19Z</dcterms:modified>
</cp:coreProperties>
</file>