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2" r:id="rId2"/>
    <p:sldId id="353" r:id="rId3"/>
    <p:sldId id="292" r:id="rId4"/>
    <p:sldId id="328" r:id="rId5"/>
    <p:sldId id="329" r:id="rId6"/>
    <p:sldId id="348" r:id="rId7"/>
    <p:sldId id="349" r:id="rId8"/>
    <p:sldId id="332" r:id="rId9"/>
    <p:sldId id="333" r:id="rId10"/>
    <p:sldId id="334" r:id="rId11"/>
    <p:sldId id="350" r:id="rId12"/>
    <p:sldId id="351" r:id="rId13"/>
    <p:sldId id="335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273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330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AA022F5-9703-4B90-8B21-0C65ABD44F7E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41C1F1-A08D-408C-828C-5DFF929E3B24}" type="datetime1">
              <a:rPr lang="ru-RU" noProof="0" smtClean="0"/>
              <a:pPr rtl="0"/>
              <a:t>11.11.2024</a:t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EC0B30D-C07A-425B-A90C-BA7BEB191079}" type="slidenum">
              <a:rPr lang="ru-RU" noProof="0" smtClean="0"/>
              <a:pPr rtl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4EC0B30D-C07A-425B-A90C-BA7BEB191079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141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800" y="4245434"/>
            <a:ext cx="8686800" cy="1464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5731795"/>
            <a:ext cx="86868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829B01-D91F-4418-A7A8-E692214653FD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457200"/>
            <a:ext cx="1828800" cy="57197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457200"/>
            <a:ext cx="7955280" cy="5719762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13FBEF-9622-4E6F-91AD-1A84854E32E7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838200"/>
            <a:ext cx="103632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422400" y="210185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705600" y="210185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422400" y="64135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0" y="64135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135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CFE9D-5CCC-4847-8922-E0970AB07C5B}" type="slidenum">
              <a:rPr lang="ru-RU"/>
              <a:pPr>
                <a:defRPr/>
              </a:pPr>
              <a:t>‹#›</a:t>
            </a:fld>
            <a:endParaRPr lang="ru-RU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</p:spPr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6B30942-AF54-4C43-B596-0C50C99B8721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242816"/>
            <a:ext cx="8686800" cy="1463040"/>
          </a:xfrm>
        </p:spPr>
        <p:txBody>
          <a:bodyPr rtlCol="0" anchor="b">
            <a:normAutofit/>
          </a:bodyPr>
          <a:lstStyle>
            <a:lvl1pPr rtl="0">
              <a:defRPr sz="48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799" y="5733288"/>
            <a:ext cx="86868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904999"/>
            <a:ext cx="4800600" cy="4271963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2F214E-7C63-48DE-8A97-7C10AE756013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772815"/>
            <a:ext cx="480060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09937"/>
            <a:ext cx="4800600" cy="3662263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5BAC24-0F4C-4972-B608-4468E9B3B8B9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12DAB0-1689-47C6-B468-472EFBE3E427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416D4A-7D3C-4EDC-9E62-93A6D001134D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0672"/>
            <a:ext cx="4663440" cy="18288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457200"/>
            <a:ext cx="5410201" cy="57150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00B32A-A506-4EC1-9ACB-B65F7A3BE5FC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760" y="3093099"/>
            <a:ext cx="4663440" cy="18288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0" y="0"/>
            <a:ext cx="6096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42760" y="4983480"/>
            <a:ext cx="466344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заголовка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166EC540-81EE-43C0-909D-5BD43B41EC30}" type="datetime1">
              <a:rPr lang="ru-RU" smtClean="0"/>
              <a:pPr rtl="0"/>
              <a:t>11.11.2024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5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5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5"/>
        </a:buClr>
        <a:buSzPct val="9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5389" y="1447800"/>
            <a:ext cx="9326880" cy="4089399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</a:rPr>
              <a:t>Лекці</a:t>
            </a:r>
            <a:r>
              <a:rPr lang="uk-UA" sz="5400" b="1" dirty="0" smtClean="0">
                <a:solidFill>
                  <a:srgbClr val="FF0000"/>
                </a:solidFill>
              </a:rPr>
              <a:t>я 13</a:t>
            </a:r>
            <a:br>
              <a:rPr lang="uk-UA" sz="5400" b="1" dirty="0" smtClean="0">
                <a:solidFill>
                  <a:srgbClr val="FF0000"/>
                </a:solidFill>
              </a:rPr>
            </a:br>
            <a:r>
              <a:rPr lang="uk-UA" sz="5400" b="1" dirty="0" smtClean="0">
                <a:solidFill>
                  <a:srgbClr val="FF0000"/>
                </a:solidFill>
              </a:rPr>
              <a:t>Лікарські рослини</a:t>
            </a:r>
            <a:r>
              <a:rPr lang="ru-RU" sz="5400" dirty="0">
                <a:solidFill>
                  <a:srgbClr val="002060"/>
                </a:solidFill>
              </a:rPr>
              <a:t/>
            </a:r>
            <a:br>
              <a:rPr lang="ru-RU" sz="5400" dirty="0">
                <a:solidFill>
                  <a:srgbClr val="002060"/>
                </a:solidFill>
              </a:rPr>
            </a:br>
            <a:r>
              <a:rPr lang="ru-RU" sz="5400" b="1" dirty="0" smtClean="0">
                <a:solidFill>
                  <a:srgbClr val="0070C0"/>
                </a:solidFill>
              </a:rPr>
              <a:t>Тема: </a:t>
            </a:r>
            <a:r>
              <a:rPr lang="ru-RU" sz="5400" b="1" dirty="0" err="1">
                <a:solidFill>
                  <a:srgbClr val="0070C0"/>
                </a:solidFill>
              </a:rPr>
              <a:t>Лікарська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рослинна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сировина</a:t>
            </a:r>
            <a:r>
              <a:rPr lang="ru-RU" sz="5400" b="1" dirty="0">
                <a:solidFill>
                  <a:srgbClr val="0070C0"/>
                </a:solidFill>
              </a:rPr>
              <a:t>, яка </a:t>
            </a:r>
            <a:r>
              <a:rPr lang="ru-RU" sz="5400" b="1" dirty="0" err="1">
                <a:solidFill>
                  <a:srgbClr val="0070C0"/>
                </a:solidFill>
              </a:rPr>
              <a:t>містить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полімерні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фенольні</a:t>
            </a:r>
            <a:r>
              <a:rPr lang="ru-RU" sz="5400" b="1" dirty="0">
                <a:solidFill>
                  <a:srgbClr val="0070C0"/>
                </a:solidFill>
              </a:rPr>
              <a:t> </a:t>
            </a:r>
            <a:r>
              <a:rPr lang="ru-RU" sz="5400" b="1" dirty="0" err="1">
                <a:solidFill>
                  <a:srgbClr val="0070C0"/>
                </a:solidFill>
              </a:rPr>
              <a:t>сполуки</a:t>
            </a:r>
            <a:r>
              <a:rPr lang="ru-RU" sz="5400" b="1" dirty="0" smtClean="0">
                <a:solidFill>
                  <a:srgbClr val="002060"/>
                </a:solidFill>
              </a:rPr>
              <a:t/>
            </a:r>
            <a:br>
              <a:rPr lang="ru-RU" sz="5400" b="1" dirty="0" smtClean="0">
                <a:solidFill>
                  <a:srgbClr val="002060"/>
                </a:solidFill>
              </a:rPr>
            </a:br>
            <a:r>
              <a:rPr lang="ru-RU" sz="5400" dirty="0" smtClean="0">
                <a:solidFill>
                  <a:srgbClr val="002060"/>
                </a:solidFill>
              </a:rPr>
              <a:t>(</a:t>
            </a:r>
            <a:r>
              <a:rPr lang="ru-RU" sz="5400" b="1" i="1" dirty="0" err="1" smtClean="0">
                <a:solidFill>
                  <a:srgbClr val="002060"/>
                </a:solidFill>
              </a:rPr>
              <a:t>Дубильні</a:t>
            </a:r>
            <a:r>
              <a:rPr lang="ru-RU" sz="5400" b="1" i="1" dirty="0" smtClean="0">
                <a:solidFill>
                  <a:srgbClr val="002060"/>
                </a:solidFill>
              </a:rPr>
              <a:t> </a:t>
            </a:r>
            <a:r>
              <a:rPr lang="ru-RU" sz="5400" b="1" i="1" dirty="0" err="1" smtClean="0">
                <a:solidFill>
                  <a:srgbClr val="002060"/>
                </a:solidFill>
              </a:rPr>
              <a:t>речовини</a:t>
            </a:r>
            <a:r>
              <a:rPr lang="ru-RU" sz="5400" b="1" i="1" dirty="0">
                <a:solidFill>
                  <a:srgbClr val="002060"/>
                </a:solidFill>
              </a:rPr>
              <a:t>)</a:t>
            </a:r>
            <a:endParaRPr lang="ru-RU" sz="5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3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066800" y="457518"/>
            <a:ext cx="10058400" cy="887956"/>
          </a:xfrm>
        </p:spPr>
        <p:txBody>
          <a:bodyPr>
            <a:normAutofit/>
          </a:bodyPr>
          <a:lstStyle/>
          <a:p>
            <a:pPr algn="ctr" eaLnBrk="1" hangingPunct="1"/>
            <a:r>
              <a:rPr lang="uk-UA" sz="3600" b="1" dirty="0" smtClean="0">
                <a:solidFill>
                  <a:srgbClr val="FF0000"/>
                </a:solidFill>
              </a:rPr>
              <a:t>Кількісне визначення</a:t>
            </a:r>
            <a:endParaRPr lang="ru-RU" sz="3600" b="1" dirty="0" smtClean="0">
              <a:solidFill>
                <a:srgbClr val="FF0000"/>
              </a:solidFill>
            </a:endParaRPr>
          </a:p>
        </p:txBody>
      </p:sp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762000" y="1500189"/>
            <a:ext cx="10668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для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кількісного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визначення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дубильних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речовин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у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сировині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застосовують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різні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фізико-хімічні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 </a:t>
            </a:r>
            <a:r>
              <a:rPr kumimoji="0" lang="ru-RU" sz="3600" b="1" dirty="0" err="1">
                <a:solidFill>
                  <a:srgbClr val="231F20"/>
                </a:solidFill>
                <a:cs typeface="Times New Roman" pitchFamily="18" charset="0"/>
              </a:rPr>
              <a:t>методи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: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гравіметричний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окислювально-відновлювальний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комплексонометричний</a:t>
            </a:r>
            <a:r>
              <a:rPr kumimoji="0" lang="ru-RU" sz="3600" b="1" i="1" dirty="0">
                <a:solidFill>
                  <a:srgbClr val="0070C0"/>
                </a:solidFill>
                <a:cs typeface="Times New Roman" pitchFamily="18" charset="0"/>
              </a:rPr>
              <a:t>, </a:t>
            </a:r>
          </a:p>
          <a:p>
            <a:pPr indent="450850">
              <a:buFont typeface="Wingdings" pitchFamily="2" charset="2"/>
              <a:buChar char="ü"/>
            </a:pPr>
            <a:r>
              <a:rPr kumimoji="0" lang="ru-RU" sz="3600" b="1" i="1" dirty="0" err="1">
                <a:solidFill>
                  <a:srgbClr val="0070C0"/>
                </a:solidFill>
                <a:cs typeface="Times New Roman" pitchFamily="18" charset="0"/>
              </a:rPr>
              <a:t>фотоколориметричний</a:t>
            </a:r>
            <a:r>
              <a:rPr kumimoji="0" lang="ru-RU" sz="3600" b="1" dirty="0">
                <a:solidFill>
                  <a:srgbClr val="231F20"/>
                </a:solidFill>
                <a:cs typeface="Times New Roman" pitchFamily="18" charset="0"/>
              </a:rPr>
              <a:t>.</a:t>
            </a:r>
            <a:endParaRPr kumimoji="0" lang="ru-RU" sz="3600" b="1" dirty="0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1"/>
          <p:cNvSpPr>
            <a:spLocks noChangeArrowheads="1"/>
          </p:cNvSpPr>
          <p:nvPr/>
        </p:nvSpPr>
        <p:spPr bwMode="auto">
          <a:xfrm>
            <a:off x="274320" y="1"/>
            <a:ext cx="11586754" cy="638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Поширення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локалізація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зустрічаються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переважно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вищих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Найбільшу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високим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вмістом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відзначено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родинах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Рolygonaceae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Anacardiaceae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Myrtaceae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Hamamelidaceae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Salicaceae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Geraniaceae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Plumbaginaceae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Asteraceae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Надзвичайно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багаті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натанін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(45% 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стручки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цизальпінії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коротколистої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цезальпінії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CaesalpiniabrevifoliaiC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coriaria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деяких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евкаліптів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Eucalyptussp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.).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64%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накопичуються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патологічних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утвореннях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сумаха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напівкрилатого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Rhus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semialata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та дуба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лузитанського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Quercus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lusitanica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усьому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відомі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джерела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танінів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катеху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індійської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акації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Acacia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catechu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Катеху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нерівномірні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шматки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темно-брунатного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гіркого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смаку,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цілком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плоди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міробалану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Terminalia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chedula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род.Anacardiaceae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містять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40%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танідів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шлунково-кишкових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розладах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дизентерії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гамбір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екстракт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молодих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пагонів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Uncaria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gambir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Rubiaceae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шляхом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екстракції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сировини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водою.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кіно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сухий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різних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тропічних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рослин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барвники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країнах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Південної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його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одержують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Pterocarpus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marsupium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Австралії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Eucalуptus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rostrata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Myrtaceae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в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Центральній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Америці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Butea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frondоsa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надрізанні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кори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витікає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темно-червоний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збирають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висушують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сонці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Сік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гарячій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Застосовується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внутрішньо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яжуче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корінь</a:t>
            </a:r>
            <a:r>
              <a:rPr kumimoji="0" lang="ru-RU" sz="17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ратанії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Krameria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briandra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род.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Fabaceae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близько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20%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велику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кількість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ратанієвої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красені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флобафенів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яка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нерозчинна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Використовують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700" b="1" i="0" u="none" strike="noStrike" cap="none" normalizeH="0" baseline="0" dirty="0" err="1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зовнішньо</a:t>
            </a:r>
            <a:r>
              <a:rPr kumimoji="0" lang="ru-RU" sz="17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7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ÐÐ°ÑÑÐ¸Ð½ÐºÐ¸ Ð¿Ð¾ Ð·Ð°Ð¿ÑÐ¾ÑÑ Ð³Ð°Ð¼Ð±ÑÑ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7598" y="0"/>
            <a:ext cx="3828596" cy="3828596"/>
          </a:xfrm>
          <a:prstGeom prst="rect">
            <a:avLst/>
          </a:prstGeom>
          <a:noFill/>
        </p:spPr>
      </p:pic>
      <p:sp>
        <p:nvSpPr>
          <p:cNvPr id="110596" name="AutoShape 4" descr="ÐÐ°ÑÑÐ¸Ð½ÐºÐ¸ Ð¿Ð¾ Ð·Ð°Ð¿ÑÐ¾ÑÑ ÐºÐ°ÑÐµÑ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0598" name="Picture 6" descr="ÐÐ°ÑÑÐ¸Ð½ÐºÐ¸ Ð¿Ð¾ Ð·Ð°Ð¿ÑÐ¾ÑÑ ÐºÐ°ÑÐµÑ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5095" y="0"/>
            <a:ext cx="4855765" cy="3657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196253" y="3657600"/>
            <a:ext cx="921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катеху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2" name="Picture 10" descr="ÐÐ°ÑÑÐ¸Ð½ÐºÐ¸ Ð¿Ð¾ Ð·Ð°Ð¿ÑÐ¾ÑÑ Ð¼ÑÑÐ¾Ð±Ð°Ð»Ð°Ð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904487"/>
            <a:ext cx="5278573" cy="278369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98125" y="5982789"/>
            <a:ext cx="1350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міробалан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4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22067"/>
            <a:ext cx="3354728" cy="269094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149531" y="3122023"/>
            <a:ext cx="103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ратанія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0606" name="Picture 14" descr="ÐÐ°ÑÑÐ¸Ð½ÐºÐ¸ Ð¿Ð¾ Ð·Ð°Ð¿ÑÐ¾ÑÑ ÐºÐ¸Ð½Ð¾ Ð´ÑÐ±Ð¸Ð»ÑÐ½ÑÐµ Ð²ÐµÑÐµÑÑÐ²Ð°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35643" y="4143374"/>
            <a:ext cx="3175453" cy="2714626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10463349" y="5695406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кино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627017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uk-UA" b="1" dirty="0" smtClean="0">
                <a:solidFill>
                  <a:srgbClr val="FF0000"/>
                </a:solidFill>
              </a:rPr>
              <a:t>Біологічна дія</a:t>
            </a:r>
            <a:endParaRPr lang="ru-RU" b="1" dirty="0" smtClean="0">
              <a:solidFill>
                <a:srgbClr val="FF0000"/>
              </a:solidFill>
            </a:endParaRPr>
          </a:p>
        </p:txBody>
      </p:sp>
      <p:sp>
        <p:nvSpPr>
          <p:cNvPr id="12291" name="Rectangle 1"/>
          <p:cNvSpPr>
            <a:spLocks noChangeArrowheads="1"/>
          </p:cNvSpPr>
          <p:nvPr/>
        </p:nvSpPr>
        <p:spPr bwMode="auto">
          <a:xfrm>
            <a:off x="235131" y="628242"/>
            <a:ext cx="11691257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Вони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виявляють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в’яжучу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протизапальну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антимікробну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дію</a:t>
            </a:r>
            <a:r>
              <a:rPr kumimoji="0" lang="ru-RU" sz="2400" b="1" dirty="0"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Препарати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містять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застосовують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внутрішньо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гострих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хронічних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колітах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ентеритах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гастритах,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іноді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як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кровоспинний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засіб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маткових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гемороїдальних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кровотечах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Широко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використовують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запальних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процесах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ротової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порожнини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гортані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носа у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вигляді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полоскань,а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також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опіках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пролежнях,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виразках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у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вигляді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зрошень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змащувань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Хоча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властивість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зміцнювати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капіляри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мають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всі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поліфеноли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протигеморагічний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ефект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рослинних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можливо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зумовлений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не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тільки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їхнім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впливом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на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судини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й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пов’язанийз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посиленням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згортання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крові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solidFill>
                <a:schemeClr val="tx2"/>
              </a:solidFill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Катехіни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призначають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як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Р-вітамінні</a:t>
            </a:r>
            <a:r>
              <a:rPr kumimoji="0" lang="ru-RU" sz="240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засоби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Встановлена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радіопротекторна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дія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більшості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також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здатність</a:t>
            </a:r>
            <a:r>
              <a:rPr kumimoji="0" lang="ru-RU" sz="240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до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видалення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організму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радіоактивних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ізотопів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цезію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стронцію</a:t>
            </a:r>
            <a:r>
              <a:rPr kumimoji="0" lang="ru-RU" sz="240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solidFill>
                <a:schemeClr val="tx2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96389" y="496389"/>
            <a:ext cx="5264331" cy="6035040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КОРА ДУБА – </a:t>
            </a:r>
            <a:r>
              <a:rPr lang="en-US" sz="2400" b="1" dirty="0" smtClean="0">
                <a:solidFill>
                  <a:srgbClr val="FF0000"/>
                </a:solidFill>
              </a:rPr>
              <a:t>CORTEX 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QUERCUS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ДУБ ЗВИЧАЙНИЙ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QUERCUS ROBUR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sz="2400" b="1" dirty="0" smtClean="0">
                <a:solidFill>
                  <a:srgbClr val="FF0000"/>
                </a:solidFill>
              </a:rPr>
              <a:t>РОДИНА БУКОВІ – </a:t>
            </a:r>
            <a:r>
              <a:rPr lang="en-US" sz="2400" b="1" dirty="0" smtClean="0">
                <a:solidFill>
                  <a:srgbClr val="FF0000"/>
                </a:solidFill>
              </a:rPr>
              <a:t>FAGACEAE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b="1" u="sng" dirty="0" smtClean="0">
                <a:solidFill>
                  <a:schemeClr val="tx2"/>
                </a:solidFill>
              </a:rPr>
              <a:t>БАР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конденсовані дубильні речовини (12%), </a:t>
            </a:r>
            <a:r>
              <a:rPr lang="uk-UA" dirty="0" err="1" smtClean="0">
                <a:solidFill>
                  <a:schemeClr val="tx2"/>
                </a:solidFill>
              </a:rPr>
              <a:t>галова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елагова</a:t>
            </a:r>
            <a:r>
              <a:rPr lang="uk-UA" dirty="0" smtClean="0">
                <a:solidFill>
                  <a:schemeClr val="tx2"/>
                </a:solidFill>
              </a:rPr>
              <a:t> кислоти, сапоніни, </a:t>
            </a:r>
            <a:r>
              <a:rPr lang="uk-UA" dirty="0" err="1" smtClean="0">
                <a:solidFill>
                  <a:schemeClr val="tx2"/>
                </a:solidFill>
              </a:rPr>
              <a:t>флавоноїди</a:t>
            </a:r>
            <a:r>
              <a:rPr lang="uk-UA" dirty="0" smtClean="0">
                <a:solidFill>
                  <a:schemeClr val="tx2"/>
                </a:solidFill>
              </a:rPr>
              <a:t>, вуглеводи.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Фармакологічна дія: в'яжучий,  протизапальний засіб.</a:t>
            </a:r>
            <a:endParaRPr lang="uk-UA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uk-UA" dirty="0" smtClean="0">
                <a:solidFill>
                  <a:schemeClr val="tx2"/>
                </a:solidFill>
              </a:rPr>
              <a:t>Відвар,  </a:t>
            </a:r>
            <a:r>
              <a:rPr lang="uk-UA" dirty="0" err="1" smtClean="0">
                <a:solidFill>
                  <a:schemeClr val="tx2"/>
                </a:solidFill>
              </a:rPr>
              <a:t>протигемороїдальний</a:t>
            </a:r>
            <a:r>
              <a:rPr lang="uk-UA" dirty="0" smtClean="0">
                <a:solidFill>
                  <a:schemeClr val="tx2"/>
                </a:solidFill>
              </a:rPr>
              <a:t>  збір, комплексний препарат –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Поліфітол</a:t>
            </a:r>
            <a:r>
              <a:rPr lang="uk-UA" dirty="0" smtClean="0">
                <a:solidFill>
                  <a:srgbClr val="0070C0"/>
                </a:solidFill>
              </a:rPr>
              <a:t> - 1</a:t>
            </a:r>
            <a:r>
              <a:rPr lang="uk-UA" dirty="0" smtClean="0">
                <a:solidFill>
                  <a:schemeClr val="tx2"/>
                </a:solidFill>
              </a:rPr>
              <a:t>”, </a:t>
            </a:r>
            <a:r>
              <a:rPr lang="uk-UA" dirty="0" err="1" smtClean="0">
                <a:solidFill>
                  <a:schemeClr val="tx2"/>
                </a:solidFill>
              </a:rPr>
              <a:t>фітобальзами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Фітулвент</a:t>
            </a:r>
            <a:r>
              <a:rPr lang="uk-UA" dirty="0" err="1" smtClean="0">
                <a:solidFill>
                  <a:schemeClr val="tx2"/>
                </a:solidFill>
              </a:rPr>
              <a:t>”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“</a:t>
            </a:r>
            <a:r>
              <a:rPr lang="uk-UA" dirty="0" err="1" smtClean="0">
                <a:solidFill>
                  <a:srgbClr val="0070C0"/>
                </a:solidFill>
              </a:rPr>
              <a:t>Грааль</a:t>
            </a:r>
            <a:r>
              <a:rPr lang="uk-UA" dirty="0" err="1" smtClean="0">
                <a:solidFill>
                  <a:schemeClr val="tx2"/>
                </a:solidFill>
              </a:rPr>
              <a:t>”</a:t>
            </a:r>
            <a:r>
              <a:rPr lang="uk-UA" dirty="0" smtClean="0">
                <a:solidFill>
                  <a:schemeClr val="tx2"/>
                </a:solidFill>
              </a:rPr>
              <a:t>.</a:t>
            </a:r>
            <a:endParaRPr lang="ru-RU" dirty="0" smtClean="0">
              <a:solidFill>
                <a:schemeClr val="tx2"/>
              </a:solidFill>
            </a:endParaRPr>
          </a:p>
        </p:txBody>
      </p:sp>
      <p:pic>
        <p:nvPicPr>
          <p:cNvPr id="14339" name="Picture 4" descr="Дуб черешчатый (обыкновенный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6937" y="531222"/>
            <a:ext cx="538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496387" y="378824"/>
            <a:ext cx="5637349" cy="5917474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КОРЕНЕВИЩА ТА КОРЕНІ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РОДОВИКА -  </a:t>
            </a:r>
            <a:r>
              <a:rPr lang="en-US" sz="2400" b="1" dirty="0" smtClean="0">
                <a:solidFill>
                  <a:srgbClr val="FF0000"/>
                </a:solidFill>
              </a:rPr>
              <a:t>RHIZOMATA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ET RADICES SANGUISORBAE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РОДОВИК ЛІКАРСЬКИЙ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SANGUISORBA OFFICINALIS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РОДИНА РОЗОВІ – </a:t>
            </a:r>
            <a:r>
              <a:rPr lang="en-US" sz="2400" b="1" dirty="0" smtClean="0">
                <a:solidFill>
                  <a:srgbClr val="FF0000"/>
                </a:solidFill>
              </a:rPr>
              <a:t>ROSACEAE</a:t>
            </a: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u="sng" dirty="0" smtClean="0">
                <a:solidFill>
                  <a:schemeClr val="tx2"/>
                </a:solidFill>
              </a:rPr>
              <a:t>БАР</a:t>
            </a:r>
            <a:r>
              <a:rPr lang="uk-UA" sz="2400" b="1" dirty="0" smtClean="0">
                <a:solidFill>
                  <a:schemeClr val="tx2"/>
                </a:solidFill>
              </a:rPr>
              <a:t>: 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таніни (20 %), </a:t>
            </a:r>
            <a:r>
              <a:rPr lang="uk-UA" sz="2400" b="1" dirty="0" err="1" smtClean="0">
                <a:solidFill>
                  <a:schemeClr val="tx2"/>
                </a:solidFill>
              </a:rPr>
              <a:t>галова</a:t>
            </a:r>
            <a:r>
              <a:rPr lang="uk-UA" sz="2400" b="1" dirty="0" smtClean="0">
                <a:solidFill>
                  <a:schemeClr val="tx2"/>
                </a:solidFill>
              </a:rPr>
              <a:t> та </a:t>
            </a:r>
            <a:r>
              <a:rPr lang="uk-UA" sz="2400" b="1" dirty="0" err="1" smtClean="0">
                <a:solidFill>
                  <a:schemeClr val="tx2"/>
                </a:solidFill>
              </a:rPr>
              <a:t>елагова</a:t>
            </a:r>
            <a:r>
              <a:rPr lang="uk-UA" sz="2400" b="1" dirty="0" smtClean="0">
                <a:solidFill>
                  <a:schemeClr val="tx2"/>
                </a:solidFill>
              </a:rPr>
              <a:t> кислоти, сапоніни, стерини.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Фармакологічна дія: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протизапальний, кровоспинний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засіб.</a:t>
            </a:r>
            <a:endParaRPr lang="uk-UA" sz="2400" b="1" u="sng" dirty="0" smtClean="0">
              <a:solidFill>
                <a:schemeClr val="tx2"/>
              </a:solidFill>
            </a:endParaRP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chemeClr val="tx2"/>
                </a:solidFill>
              </a:rPr>
              <a:t>Відвар, рідкий екстракт.</a:t>
            </a:r>
            <a:r>
              <a:rPr lang="uk-UA" sz="2400" dirty="0" smtClean="0">
                <a:solidFill>
                  <a:schemeClr val="tx2"/>
                </a:solidFill>
              </a:rPr>
              <a:t/>
            </a:r>
            <a:br>
              <a:rPr lang="uk-UA" sz="2400" dirty="0" smtClean="0">
                <a:solidFill>
                  <a:schemeClr val="tx2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 smtClean="0"/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2755" y="569867"/>
            <a:ext cx="5725584" cy="554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600891" y="378823"/>
            <a:ext cx="5682344" cy="4506686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КОРЕНЕВИЩА БАДАНУ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RHIZOMATA </a:t>
            </a:r>
            <a:r>
              <a:rPr lang="uk-UA" sz="2400" b="1" dirty="0" smtClean="0">
                <a:solidFill>
                  <a:srgbClr val="FF0000"/>
                </a:solidFill>
              </a:rPr>
              <a:t>В</a:t>
            </a:r>
            <a:r>
              <a:rPr lang="en-US" sz="2400" b="1" dirty="0" smtClean="0">
                <a:solidFill>
                  <a:srgbClr val="FF0000"/>
                </a:solidFill>
              </a:rPr>
              <a:t>ERGENIAE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БАДАН ТОВСТОЛИСТИЙ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BERGENIA CRASSIFOLIA</a:t>
            </a:r>
            <a:endParaRPr lang="uk-UA" sz="24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РОДИНА ЛОМИКАМЕНЕВІ  </a:t>
            </a:r>
            <a:r>
              <a:rPr lang="en-US" sz="2400" b="1" dirty="0" smtClean="0">
                <a:solidFill>
                  <a:srgbClr val="FF0000"/>
                </a:solidFill>
              </a:rPr>
              <a:t>SAXIFRAGACEAE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u="sng" dirty="0" smtClean="0"/>
              <a:t>БАР: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dirty="0" err="1" smtClean="0"/>
              <a:t>галотанін</a:t>
            </a:r>
            <a:r>
              <a:rPr lang="uk-UA" sz="2400" dirty="0" smtClean="0"/>
              <a:t> та конденсовані дубильні речовини (до 25%), </a:t>
            </a:r>
            <a:r>
              <a:rPr lang="uk-UA" sz="2400" dirty="0" err="1" smtClean="0"/>
              <a:t>арбутин</a:t>
            </a:r>
            <a:r>
              <a:rPr lang="uk-UA" sz="2400" dirty="0" smtClean="0"/>
              <a:t>, катехін, </a:t>
            </a:r>
            <a:r>
              <a:rPr lang="uk-UA" sz="2400" dirty="0" err="1" smtClean="0"/>
              <a:t>галова</a:t>
            </a:r>
            <a:r>
              <a:rPr lang="uk-UA" sz="2400" dirty="0" smtClean="0"/>
              <a:t> кислота, сліди рутину та </a:t>
            </a:r>
            <a:r>
              <a:rPr lang="uk-UA" sz="2400" dirty="0" err="1" smtClean="0"/>
              <a:t>кверцетину</a:t>
            </a:r>
            <a:r>
              <a:rPr lang="uk-UA" dirty="0" smtClean="0"/>
              <a:t>.</a:t>
            </a:r>
            <a:endParaRPr lang="uk-UA" sz="24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/>
              <a:t>Фармакологічна дія:</a:t>
            </a:r>
            <a:r>
              <a:rPr lang="uk-UA" sz="2400" dirty="0" smtClean="0"/>
              <a:t> в'яжучий антимікробний, протизапальний засіб. </a:t>
            </a:r>
            <a:endParaRPr lang="uk-UA" sz="2400" b="1" u="sng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dirty="0" smtClean="0"/>
              <a:t>Відвар.</a:t>
            </a:r>
            <a:endParaRPr lang="ru-RU" sz="2400" dirty="0" smtClean="0"/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9989" y="615316"/>
            <a:ext cx="5595257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9635" y="352697"/>
            <a:ext cx="6035040" cy="5891349"/>
          </a:xfrm>
        </p:spPr>
        <p:txBody>
          <a:bodyPr>
            <a:normAutofit/>
          </a:bodyPr>
          <a:lstStyle/>
          <a:p>
            <a:pPr marL="0" lvl="4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400" b="1" dirty="0" smtClean="0">
                <a:solidFill>
                  <a:srgbClr val="FF0000"/>
                </a:solidFill>
              </a:rPr>
              <a:t>ЛИСТЯ СКУМПІЇ –  </a:t>
            </a:r>
          </a:p>
          <a:p>
            <a:pPr marL="0" lvl="4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FOLIA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COTINI </a:t>
            </a:r>
            <a:r>
              <a:rPr lang="uk-UA" sz="2400" b="1" dirty="0" smtClean="0">
                <a:solidFill>
                  <a:srgbClr val="FF0000"/>
                </a:solidFill>
              </a:rPr>
              <a:t>С</a:t>
            </a:r>
            <a:r>
              <a:rPr lang="en-US" sz="2400" b="1" dirty="0" smtClean="0">
                <a:solidFill>
                  <a:srgbClr val="FF0000"/>
                </a:solidFill>
              </a:rPr>
              <a:t>OGGYGRIAE</a:t>
            </a:r>
            <a:endParaRPr lang="uk-UA" sz="24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СКУМПІЯ ЗВИЧАЙНА –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COTINUS COGGYIGRIA</a:t>
            </a:r>
            <a:endParaRPr lang="uk-UA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РОДИНА СУМАХОВІ </a:t>
            </a:r>
            <a:r>
              <a:rPr lang="en-US" b="1" dirty="0" smtClean="0">
                <a:solidFill>
                  <a:srgbClr val="FF0000"/>
                </a:solidFill>
              </a:rPr>
              <a:t>ANACARDIACEAE</a:t>
            </a:r>
            <a:r>
              <a:rPr lang="en-US" b="1" dirty="0" smtClean="0"/>
              <a:t> </a:t>
            </a:r>
            <a:endParaRPr lang="uk-UA" b="1" dirty="0" smtClean="0"/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u="sng" dirty="0" smtClean="0">
                <a:solidFill>
                  <a:schemeClr val="tx2"/>
                </a:solidFill>
              </a:rPr>
              <a:t>БАР</a:t>
            </a:r>
            <a:r>
              <a:rPr lang="uk-UA" sz="2000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дубильні </a:t>
            </a:r>
            <a:r>
              <a:rPr lang="uk-UA" sz="2000" dirty="0" err="1" smtClean="0">
                <a:solidFill>
                  <a:schemeClr val="tx2"/>
                </a:solidFill>
              </a:rPr>
              <a:t>речовини-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  <a:r>
              <a:rPr lang="uk-UA" sz="2000" dirty="0" err="1" smtClean="0">
                <a:solidFill>
                  <a:schemeClr val="tx2"/>
                </a:solidFill>
              </a:rPr>
              <a:t>галотанін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галова</a:t>
            </a:r>
            <a:r>
              <a:rPr lang="uk-UA" sz="2000" dirty="0" smtClean="0">
                <a:solidFill>
                  <a:schemeClr val="tx2"/>
                </a:solidFill>
              </a:rPr>
              <a:t> кислота, </a:t>
            </a:r>
            <a:r>
              <a:rPr lang="uk-UA" sz="2000" dirty="0" err="1" smtClean="0">
                <a:solidFill>
                  <a:schemeClr val="tx2"/>
                </a:solidFill>
              </a:rPr>
              <a:t>флавоноїди</a:t>
            </a:r>
            <a:r>
              <a:rPr lang="uk-UA" sz="2000" dirty="0" smtClean="0">
                <a:solidFill>
                  <a:schemeClr val="tx2"/>
                </a:solidFill>
              </a:rPr>
              <a:t>, ефірна олія, вітамін С.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Фармакологічна дія: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в'яжучий, протизапальний, </a:t>
            </a:r>
            <a:r>
              <a:rPr lang="uk-UA" sz="2000" dirty="0" err="1" smtClean="0">
                <a:solidFill>
                  <a:schemeClr val="tx2"/>
                </a:solidFill>
              </a:rPr>
              <a:t>капілярозміцнювальний</a:t>
            </a:r>
            <a:r>
              <a:rPr lang="uk-UA" sz="2000" dirty="0" smtClean="0">
                <a:solidFill>
                  <a:schemeClr val="tx2"/>
                </a:solidFill>
              </a:rPr>
              <a:t>, репаративний засіб.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Промислове джерело таніну.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“Тансал”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“Танальбін”</a:t>
            </a:r>
            <a:r>
              <a:rPr lang="uk-UA" sz="2000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Галаскорбін</a:t>
            </a:r>
            <a:r>
              <a:rPr lang="uk-UA" sz="2000" dirty="0" smtClean="0">
                <a:solidFill>
                  <a:schemeClr val="tx2"/>
                </a:solidFill>
              </a:rPr>
              <a:t>.</a:t>
            </a:r>
          </a:p>
          <a:p>
            <a:pPr marL="0" indent="0" algn="just" eaLnBrk="1" hangingPunct="1">
              <a:lnSpc>
                <a:spcPct val="1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err="1" smtClean="0">
                <a:solidFill>
                  <a:schemeClr val="tx2"/>
                </a:solidFill>
              </a:rPr>
              <a:t>“Флакумін”</a:t>
            </a:r>
            <a:r>
              <a:rPr lang="uk-UA" sz="2000" dirty="0" smtClean="0">
                <a:solidFill>
                  <a:schemeClr val="tx2"/>
                </a:solidFill>
              </a:rPr>
              <a:t> – жовчогінний і </a:t>
            </a:r>
            <a:r>
              <a:rPr lang="uk-UA" sz="2000" dirty="0" err="1" smtClean="0">
                <a:solidFill>
                  <a:schemeClr val="tx2"/>
                </a:solidFill>
              </a:rPr>
              <a:t>гепатопротекторний</a:t>
            </a:r>
            <a:r>
              <a:rPr lang="uk-UA" sz="2000" dirty="0" smtClean="0">
                <a:solidFill>
                  <a:schemeClr val="tx2"/>
                </a:solidFill>
              </a:rPr>
              <a:t> засіб.</a:t>
            </a:r>
            <a:endParaRPr lang="ru-RU" sz="2000" b="1" u="sng" dirty="0" smtClean="0"/>
          </a:p>
        </p:txBody>
      </p:sp>
      <p:pic>
        <p:nvPicPr>
          <p:cNvPr id="1741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94468" y="412648"/>
            <a:ext cx="5297532" cy="555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61703" y="574766"/>
            <a:ext cx="5590903" cy="5525589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КОРЕНЕВИЩА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ЗМІЙОВИКА –</a:t>
            </a:r>
            <a:r>
              <a:rPr lang="en-US" sz="2800" b="1" dirty="0" smtClean="0">
                <a:solidFill>
                  <a:srgbClr val="FF0000"/>
                </a:solidFill>
              </a:rPr>
              <a:t>RHIZOMATA 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BISTORTAE</a:t>
            </a:r>
            <a:endParaRPr lang="uk-UA" sz="2800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ГІРЧАК ЗМІЇНИЙ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i="1" dirty="0" smtClean="0">
                <a:solidFill>
                  <a:srgbClr val="FF0000"/>
                </a:solidFill>
              </a:rPr>
              <a:t>POLYGONUM BISTORTA</a:t>
            </a:r>
            <a:endParaRPr lang="uk-UA" sz="2800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800" b="1" dirty="0" smtClean="0">
                <a:solidFill>
                  <a:srgbClr val="FF0000"/>
                </a:solidFill>
              </a:rPr>
              <a:t>РОДИНА ГРЕЧКОВІ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POLYGONACEAE</a:t>
            </a:r>
            <a:endParaRPr lang="uk-UA" sz="2800" b="1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u="sng" dirty="0" smtClean="0">
                <a:solidFill>
                  <a:schemeClr val="tx2"/>
                </a:solidFill>
              </a:rPr>
              <a:t>БАР:</a:t>
            </a:r>
            <a:r>
              <a:rPr lang="uk-UA" sz="2000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таніни (25%), </a:t>
            </a:r>
            <a:r>
              <a:rPr lang="uk-UA" sz="2000" dirty="0" err="1" smtClean="0">
                <a:solidFill>
                  <a:schemeClr val="tx2"/>
                </a:solidFill>
              </a:rPr>
              <a:t>галова</a:t>
            </a:r>
            <a:r>
              <a:rPr lang="uk-UA" sz="2000" dirty="0" smtClean="0">
                <a:solidFill>
                  <a:schemeClr val="tx2"/>
                </a:solidFill>
              </a:rPr>
              <a:t>, </a:t>
            </a:r>
            <a:r>
              <a:rPr lang="uk-UA" sz="2000" dirty="0" err="1" smtClean="0">
                <a:solidFill>
                  <a:schemeClr val="tx2"/>
                </a:solidFill>
              </a:rPr>
              <a:t>елагова</a:t>
            </a:r>
            <a:r>
              <a:rPr lang="uk-UA" sz="2000" dirty="0" smtClean="0">
                <a:solidFill>
                  <a:schemeClr val="tx2"/>
                </a:solidFill>
              </a:rPr>
              <a:t> кислоти, катехіни.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b="1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b="1" dirty="0" smtClean="0">
                <a:solidFill>
                  <a:schemeClr val="tx2"/>
                </a:solidFill>
              </a:rPr>
              <a:t>Фармакологічна дія: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в'яжучий, протизапальний,  кровоспинний засіб </a:t>
            </a:r>
            <a:endParaRPr lang="uk-UA" sz="2000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sz="2000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z="2000" dirty="0" smtClean="0">
                <a:solidFill>
                  <a:schemeClr val="tx2"/>
                </a:solidFill>
              </a:rPr>
              <a:t>Відвар, рідкий екстракт, шлункові збори.</a:t>
            </a:r>
            <a:endParaRPr lang="ru-RU" sz="2000" dirty="0" smtClean="0">
              <a:solidFill>
                <a:schemeClr val="tx2"/>
              </a:solidFill>
            </a:endParaRP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126" y="401885"/>
            <a:ext cx="4480559" cy="6090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574766" y="692332"/>
            <a:ext cx="5878286" cy="509451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СУПЛІДДЯ ВІЛЬХИ – </a:t>
            </a:r>
            <a:r>
              <a:rPr lang="en-US" b="1" dirty="0" smtClean="0">
                <a:solidFill>
                  <a:srgbClr val="FF0000"/>
                </a:solidFill>
              </a:rPr>
              <a:t>FRUCTUS ALNI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ВІЛЬХА СІРА – </a:t>
            </a:r>
            <a:r>
              <a:rPr lang="en-US" b="1" i="1" dirty="0" smtClean="0">
                <a:solidFill>
                  <a:srgbClr val="FF0000"/>
                </a:solidFill>
              </a:rPr>
              <a:t>ALNUS INCANA</a:t>
            </a:r>
            <a:endParaRPr lang="uk-UA" b="1" i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ВІЛЬХА КЛЕЙКА – </a:t>
            </a:r>
            <a:r>
              <a:rPr lang="en-US" b="1" i="1" dirty="0" smtClean="0">
                <a:solidFill>
                  <a:srgbClr val="FF0000"/>
                </a:solidFill>
              </a:rPr>
              <a:t>ALNUS GLUTINOSA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rgbClr val="FF0000"/>
                </a:solidFill>
              </a:rPr>
              <a:t>РОДИНА БЕРЕЗОВІ – </a:t>
            </a:r>
            <a:r>
              <a:rPr lang="en-US" b="1" dirty="0" smtClean="0">
                <a:solidFill>
                  <a:srgbClr val="FF0000"/>
                </a:solidFill>
              </a:rPr>
              <a:t>BETULACEAE</a:t>
            </a:r>
            <a:endParaRPr lang="uk-UA" b="1" dirty="0" smtClean="0">
              <a:solidFill>
                <a:srgbClr val="FF0000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b="1" u="sng" dirty="0" smtClean="0"/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БАР</a:t>
            </a:r>
            <a:r>
              <a:rPr lang="uk-UA" dirty="0" smtClean="0">
                <a:solidFill>
                  <a:schemeClr val="tx2"/>
                </a:solidFill>
              </a:rPr>
              <a:t>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err="1" smtClean="0">
                <a:solidFill>
                  <a:schemeClr val="tx2"/>
                </a:solidFill>
              </a:rPr>
              <a:t>елаготаніни</a:t>
            </a:r>
            <a:r>
              <a:rPr lang="uk-UA" dirty="0" smtClean="0">
                <a:solidFill>
                  <a:schemeClr val="tx2"/>
                </a:solidFill>
              </a:rPr>
              <a:t>, </a:t>
            </a:r>
            <a:r>
              <a:rPr lang="uk-UA" dirty="0" err="1" smtClean="0">
                <a:solidFill>
                  <a:schemeClr val="tx2"/>
                </a:solidFill>
              </a:rPr>
              <a:t>галотаніни</a:t>
            </a:r>
            <a:r>
              <a:rPr lang="uk-UA" dirty="0" smtClean="0">
                <a:solidFill>
                  <a:schemeClr val="tx2"/>
                </a:solidFill>
              </a:rPr>
              <a:t>, </a:t>
            </a:r>
            <a:r>
              <a:rPr lang="uk-UA" dirty="0" err="1" smtClean="0">
                <a:solidFill>
                  <a:schemeClr val="tx2"/>
                </a:solidFill>
              </a:rPr>
              <a:t>галова</a:t>
            </a:r>
            <a:r>
              <a:rPr lang="uk-UA" dirty="0" smtClean="0">
                <a:solidFill>
                  <a:schemeClr val="tx2"/>
                </a:solidFill>
              </a:rPr>
              <a:t> та </a:t>
            </a:r>
            <a:r>
              <a:rPr lang="uk-UA" dirty="0" err="1" smtClean="0">
                <a:solidFill>
                  <a:schemeClr val="tx2"/>
                </a:solidFill>
              </a:rPr>
              <a:t>елагова</a:t>
            </a:r>
            <a:r>
              <a:rPr lang="uk-UA" dirty="0" smtClean="0">
                <a:solidFill>
                  <a:schemeClr val="tx2"/>
                </a:solidFill>
              </a:rPr>
              <a:t> кислоти.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uk-UA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2"/>
                </a:solidFill>
              </a:rPr>
              <a:t>Фармакологічна дія:</a:t>
            </a:r>
            <a:r>
              <a:rPr lang="uk-UA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dirty="0" smtClean="0">
                <a:solidFill>
                  <a:schemeClr val="tx2"/>
                </a:solidFill>
              </a:rPr>
              <a:t>в'яжучий, протизапальний, </a:t>
            </a:r>
            <a:r>
              <a:rPr lang="uk-UA" dirty="0" err="1" smtClean="0">
                <a:solidFill>
                  <a:schemeClr val="tx2"/>
                </a:solidFill>
              </a:rPr>
              <a:t>ранозагоювальний</a:t>
            </a:r>
            <a:r>
              <a:rPr lang="uk-UA" dirty="0" smtClean="0">
                <a:solidFill>
                  <a:schemeClr val="tx2"/>
                </a:solidFill>
              </a:rPr>
              <a:t>, антиоксидантний, кровоспинний засіб.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endParaRPr lang="uk-UA" b="1" u="sng" dirty="0" smtClean="0">
              <a:solidFill>
                <a:schemeClr val="tx2"/>
              </a:solidFill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Відвар, </a:t>
            </a:r>
            <a:r>
              <a:rPr lang="uk-UA" b="1" u="sng" dirty="0" err="1" smtClean="0">
                <a:solidFill>
                  <a:schemeClr val="tx2"/>
                </a:solidFill>
              </a:rPr>
              <a:t>“Альтан”</a:t>
            </a:r>
            <a:r>
              <a:rPr lang="uk-UA" dirty="0" smtClean="0">
                <a:solidFill>
                  <a:schemeClr val="tx2"/>
                </a:solidFill>
              </a:rPr>
              <a:t> (таблетки, мазь),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dirty="0" err="1" smtClean="0">
                <a:solidFill>
                  <a:schemeClr val="tx2"/>
                </a:solidFill>
              </a:rPr>
              <a:t>К</a:t>
            </a:r>
            <a:r>
              <a:rPr lang="uk-UA" b="1" u="sng" dirty="0" err="1" smtClean="0">
                <a:solidFill>
                  <a:schemeClr val="tx2"/>
                </a:solidFill>
              </a:rPr>
              <a:t>амілаль</a:t>
            </a:r>
            <a:r>
              <a:rPr lang="uk-UA" dirty="0" smtClean="0">
                <a:solidFill>
                  <a:schemeClr val="tx2"/>
                </a:solidFill>
              </a:rPr>
              <a:t> (</a:t>
            </a:r>
            <a:r>
              <a:rPr lang="uk-UA" dirty="0" err="1" smtClean="0">
                <a:solidFill>
                  <a:schemeClr val="tx2"/>
                </a:solidFill>
              </a:rPr>
              <a:t>супозиторії</a:t>
            </a:r>
            <a:r>
              <a:rPr lang="uk-UA" dirty="0" smtClean="0">
                <a:solidFill>
                  <a:schemeClr val="tx2"/>
                </a:solidFill>
              </a:rPr>
              <a:t>), </a:t>
            </a:r>
            <a:r>
              <a:rPr lang="uk-UA" b="1" u="sng" dirty="0" smtClean="0">
                <a:solidFill>
                  <a:schemeClr val="tx2"/>
                </a:solidFill>
              </a:rPr>
              <a:t>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None/>
            </a:pPr>
            <a:r>
              <a:rPr lang="uk-UA" b="1" u="sng" dirty="0" smtClean="0">
                <a:solidFill>
                  <a:schemeClr val="tx2"/>
                </a:solidFill>
              </a:rPr>
              <a:t>шлункові збори.</a:t>
            </a:r>
            <a:endParaRPr lang="ru-RU" b="1" u="sng" dirty="0" smtClean="0">
              <a:solidFill>
                <a:schemeClr val="tx2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2305" y="396328"/>
            <a:ext cx="5529398" cy="5624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70263" y="736878"/>
            <a:ext cx="1152144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  <a:tab pos="457200" algn="l"/>
              </a:tabLst>
            </a:pPr>
            <a:r>
              <a:rPr kumimoji="0" lang="uk-UA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План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 Black" pitchFamily="34" charset="0"/>
              </a:rPr>
              <a:t>ДУБИЛЬНІ РЕЧОВИНИ: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1. </a:t>
            </a:r>
            <a:r>
              <a:rPr lang="ru-RU" sz="3200" dirty="0" err="1" smtClean="0">
                <a:solidFill>
                  <a:schemeClr val="tx2"/>
                </a:solidFill>
              </a:rPr>
              <a:t>Визначення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класифікація</a:t>
            </a:r>
            <a:r>
              <a:rPr lang="ru-RU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фізико-хімічні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властивості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2. </a:t>
            </a:r>
            <a:r>
              <a:rPr lang="ru-RU" sz="3200" dirty="0" err="1" smtClean="0">
                <a:solidFill>
                  <a:schemeClr val="tx2"/>
                </a:solidFill>
              </a:rPr>
              <a:t>Методи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вилучення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з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рослинної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сировини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3. </a:t>
            </a:r>
            <a:r>
              <a:rPr lang="ru-RU" sz="3200" dirty="0" err="1" smtClean="0">
                <a:solidFill>
                  <a:schemeClr val="tx2"/>
                </a:solidFill>
              </a:rPr>
              <a:t>Методи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якісного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кількісного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аналізу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цих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сполук</a:t>
            </a:r>
            <a:r>
              <a:rPr lang="ru-RU" sz="3200" dirty="0" smtClean="0">
                <a:solidFill>
                  <a:schemeClr val="tx2"/>
                </a:solidFill>
              </a:rPr>
              <a:t> в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рослинній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сировині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4. </a:t>
            </a:r>
            <a:r>
              <a:rPr lang="ru-RU" sz="3200" dirty="0" err="1" smtClean="0">
                <a:solidFill>
                  <a:schemeClr val="tx2"/>
                </a:solidFill>
              </a:rPr>
              <a:t>Біологічна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дія</a:t>
            </a:r>
            <a:r>
              <a:rPr lang="ru-RU" sz="3200" dirty="0" smtClean="0">
                <a:solidFill>
                  <a:schemeClr val="tx2"/>
                </a:solidFill>
              </a:rPr>
              <a:t> та </a:t>
            </a:r>
            <a:r>
              <a:rPr lang="ru-RU" sz="3200" dirty="0" err="1" smtClean="0">
                <a:solidFill>
                  <a:schemeClr val="tx2"/>
                </a:solidFill>
              </a:rPr>
              <a:t>застосування</a:t>
            </a:r>
            <a:r>
              <a:rPr lang="ru-RU" sz="3200" dirty="0" smtClean="0">
                <a:solidFill>
                  <a:schemeClr val="tx2"/>
                </a:solidFill>
              </a:rPr>
              <a:t> в </a:t>
            </a:r>
            <a:r>
              <a:rPr lang="ru-RU" sz="3200" dirty="0" err="1" smtClean="0">
                <a:solidFill>
                  <a:schemeClr val="tx2"/>
                </a:solidFill>
              </a:rPr>
              <a:t>медицині</a:t>
            </a:r>
            <a:r>
              <a:rPr lang="ru-RU" sz="3200" dirty="0" smtClean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5. </a:t>
            </a:r>
            <a:r>
              <a:rPr lang="ru-RU" sz="3200" dirty="0" err="1" smtClean="0">
                <a:solidFill>
                  <a:schemeClr val="tx2"/>
                </a:solidFill>
              </a:rPr>
              <a:t>Біогенез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chemeClr val="tx2"/>
                </a:solidFill>
              </a:rPr>
              <a:t>6. </a:t>
            </a:r>
            <a:r>
              <a:rPr lang="ru-RU" sz="3200" dirty="0" err="1" smtClean="0">
                <a:solidFill>
                  <a:schemeClr val="tx2"/>
                </a:solidFill>
              </a:rPr>
              <a:t>Представники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  <a:r>
              <a:rPr lang="ru-RU" sz="3200" dirty="0" err="1" smtClean="0">
                <a:solidFill>
                  <a:schemeClr val="tx2"/>
                </a:solidFill>
              </a:rPr>
              <a:t>Рослини</a:t>
            </a:r>
            <a:r>
              <a:rPr lang="ru-RU" sz="3200" dirty="0" smtClean="0">
                <a:solidFill>
                  <a:schemeClr val="tx2"/>
                </a:solidFill>
              </a:rPr>
              <a:t>, </a:t>
            </a:r>
            <a:r>
              <a:rPr lang="ru-RU" sz="3200" dirty="0" err="1" smtClean="0">
                <a:solidFill>
                  <a:schemeClr val="tx2"/>
                </a:solidFill>
              </a:rPr>
              <a:t>які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містять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ці</a:t>
            </a:r>
            <a:r>
              <a:rPr lang="ru-RU" sz="3200" dirty="0" smtClean="0">
                <a:solidFill>
                  <a:schemeClr val="tx2"/>
                </a:solidFill>
              </a:rPr>
              <a:t> </a:t>
            </a:r>
            <a:r>
              <a:rPr lang="ru-RU" sz="3200" dirty="0" err="1" smtClean="0">
                <a:solidFill>
                  <a:schemeClr val="tx2"/>
                </a:solidFill>
              </a:rPr>
              <a:t>сполуки</a:t>
            </a:r>
            <a:r>
              <a:rPr lang="ru-RU" sz="3200" dirty="0" smtClean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2241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sz="quarter" idx="1"/>
          </p:nvPr>
        </p:nvSpPr>
        <p:spPr>
          <a:xfrm>
            <a:off x="235130" y="365760"/>
            <a:ext cx="6897189" cy="5277394"/>
          </a:xfrm>
        </p:spPr>
        <p:txBody>
          <a:bodyPr>
            <a:noAutofit/>
          </a:bodyPr>
          <a:lstStyle/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FF0000"/>
                </a:solidFill>
              </a:rPr>
              <a:t>ПЛОДИ ЧОРНИЦІ – </a:t>
            </a:r>
            <a:r>
              <a:rPr lang="en-US" b="1" i="1" dirty="0">
                <a:solidFill>
                  <a:srgbClr val="FF0000"/>
                </a:solidFill>
              </a:rPr>
              <a:t>FRUCTUS 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>
                <a:solidFill>
                  <a:srgbClr val="FF0000"/>
                </a:solidFill>
              </a:rPr>
              <a:t>MYRTILLI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rgbClr val="FF0000"/>
                </a:solidFill>
              </a:rPr>
              <a:t>ПАГОНИ ЧОРНИЦІ – </a:t>
            </a:r>
            <a:r>
              <a:rPr lang="en-US" b="1" i="1" dirty="0">
                <a:solidFill>
                  <a:srgbClr val="FF0000"/>
                </a:solidFill>
              </a:rPr>
              <a:t>CORMI </a:t>
            </a:r>
            <a:endParaRPr lang="uk-UA" b="1" i="1" dirty="0">
              <a:solidFill>
                <a:srgbClr val="FF0000"/>
              </a:solidFill>
            </a:endParaRP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VACCINII MYRTILLI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VACCINIUM MYRTILLUS</a:t>
            </a:r>
            <a:r>
              <a:rPr lang="uk-UA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b="1" i="1" dirty="0" smtClean="0">
                <a:solidFill>
                  <a:srgbClr val="FF0000"/>
                </a:solidFill>
              </a:rPr>
              <a:t>ERICACEAE</a:t>
            </a:r>
            <a:endParaRPr lang="uk-UA" b="1" i="1" u="sng" dirty="0" smtClean="0"/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uk-UA" b="1" i="1" u="sng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u="sng" dirty="0" smtClean="0">
                <a:solidFill>
                  <a:schemeClr val="tx2"/>
                </a:solidFill>
              </a:rPr>
              <a:t>БАР</a:t>
            </a:r>
            <a:r>
              <a:rPr lang="uk-UA" b="1" i="1" dirty="0">
                <a:solidFill>
                  <a:schemeClr val="tx2"/>
                </a:solidFill>
              </a:rPr>
              <a:t>:  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листки</a:t>
            </a:r>
            <a:r>
              <a:rPr lang="uk-UA" b="1" i="1" dirty="0" smtClean="0">
                <a:solidFill>
                  <a:schemeClr val="tx2"/>
                </a:solidFill>
              </a:rPr>
              <a:t> - конденсовані  дубильні </a:t>
            </a:r>
            <a:r>
              <a:rPr lang="uk-UA" b="1" i="1" dirty="0">
                <a:solidFill>
                  <a:schemeClr val="tx2"/>
                </a:solidFill>
              </a:rPr>
              <a:t>речовини (7-20 %), </a:t>
            </a:r>
            <a:r>
              <a:rPr lang="uk-UA" b="1" i="1" dirty="0" smtClean="0">
                <a:solidFill>
                  <a:schemeClr val="tx2"/>
                </a:solidFill>
              </a:rPr>
              <a:t> фенольні </a:t>
            </a:r>
            <a:r>
              <a:rPr lang="uk-UA" b="1" i="1" dirty="0">
                <a:solidFill>
                  <a:schemeClr val="tx2"/>
                </a:solidFill>
              </a:rPr>
              <a:t>сполуки – </a:t>
            </a:r>
            <a:r>
              <a:rPr lang="uk-UA" b="1" i="1" dirty="0" err="1">
                <a:solidFill>
                  <a:schemeClr val="tx2"/>
                </a:solidFill>
              </a:rPr>
              <a:t>міртилін</a:t>
            </a:r>
            <a:r>
              <a:rPr lang="uk-UA" b="1" i="1" dirty="0">
                <a:solidFill>
                  <a:schemeClr val="tx2"/>
                </a:solidFill>
              </a:rPr>
              <a:t>, 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 err="1" smtClean="0">
                <a:solidFill>
                  <a:schemeClr val="tx2"/>
                </a:solidFill>
              </a:rPr>
              <a:t>арбутин</a:t>
            </a:r>
            <a:r>
              <a:rPr lang="uk-UA" b="1" i="1" dirty="0">
                <a:solidFill>
                  <a:schemeClr val="tx2"/>
                </a:solidFill>
              </a:rPr>
              <a:t>; </a:t>
            </a:r>
            <a:r>
              <a:rPr lang="uk-UA" b="1" i="1" dirty="0" err="1">
                <a:solidFill>
                  <a:schemeClr val="tx2"/>
                </a:solidFill>
              </a:rPr>
              <a:t>флавоноїди</a:t>
            </a:r>
            <a:r>
              <a:rPr lang="uk-UA" b="1" i="1" dirty="0">
                <a:solidFill>
                  <a:schemeClr val="tx2"/>
                </a:solidFill>
              </a:rPr>
              <a:t> – </a:t>
            </a:r>
            <a:r>
              <a:rPr lang="uk-UA" b="1" i="1" dirty="0" err="1">
                <a:solidFill>
                  <a:schemeClr val="tx2"/>
                </a:solidFill>
              </a:rPr>
              <a:t>кверцетин</a:t>
            </a:r>
            <a:r>
              <a:rPr lang="uk-UA" b="1" i="1" dirty="0">
                <a:solidFill>
                  <a:schemeClr val="tx2"/>
                </a:solidFill>
              </a:rPr>
              <a:t>, 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 err="1" smtClean="0">
                <a:solidFill>
                  <a:schemeClr val="tx2"/>
                </a:solidFill>
              </a:rPr>
              <a:t>гіперозид</a:t>
            </a:r>
            <a:r>
              <a:rPr lang="uk-UA" b="1" i="1" dirty="0" smtClean="0">
                <a:solidFill>
                  <a:schemeClr val="tx2"/>
                </a:solidFill>
              </a:rPr>
              <a:t>. </a:t>
            </a: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Плоди</a:t>
            </a:r>
            <a:r>
              <a:rPr lang="uk-UA" b="1" i="1" dirty="0" smtClean="0">
                <a:solidFill>
                  <a:schemeClr val="tx2"/>
                </a:solidFill>
              </a:rPr>
              <a:t> </a:t>
            </a:r>
            <a:r>
              <a:rPr lang="uk-UA" b="1" i="1" dirty="0">
                <a:solidFill>
                  <a:schemeClr val="tx2"/>
                </a:solidFill>
              </a:rPr>
              <a:t>–  конденсовані </a:t>
            </a:r>
            <a:r>
              <a:rPr lang="uk-UA" b="1" i="1" dirty="0" smtClean="0">
                <a:solidFill>
                  <a:schemeClr val="tx2"/>
                </a:solidFill>
              </a:rPr>
              <a:t> дубильні </a:t>
            </a:r>
            <a:r>
              <a:rPr lang="uk-UA" b="1" i="1" dirty="0">
                <a:solidFill>
                  <a:schemeClr val="tx2"/>
                </a:solidFill>
              </a:rPr>
              <a:t>речовини (12 %), </a:t>
            </a:r>
            <a:r>
              <a:rPr lang="uk-UA" b="1" i="1" dirty="0" smtClean="0">
                <a:solidFill>
                  <a:schemeClr val="tx2"/>
                </a:solidFill>
              </a:rPr>
              <a:t>органічні кислоти</a:t>
            </a:r>
            <a:r>
              <a:rPr lang="uk-UA" b="1" i="1" dirty="0">
                <a:solidFill>
                  <a:schemeClr val="tx2"/>
                </a:solidFill>
              </a:rPr>
              <a:t>, вітамін С, каротин, </a:t>
            </a:r>
            <a:r>
              <a:rPr lang="uk-UA" b="1" i="1" dirty="0" smtClean="0">
                <a:solidFill>
                  <a:schemeClr val="tx2"/>
                </a:solidFill>
              </a:rPr>
              <a:t> пектинові  речовини.</a:t>
            </a: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uk-UA" b="1" i="1" dirty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>
                <a:solidFill>
                  <a:schemeClr val="tx2"/>
                </a:solidFill>
              </a:rPr>
              <a:t>Фармакологічна дія: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плоди </a:t>
            </a:r>
            <a:r>
              <a:rPr lang="uk-UA" b="1" i="1" dirty="0">
                <a:solidFill>
                  <a:schemeClr val="tx2"/>
                </a:solidFill>
              </a:rPr>
              <a:t>– </a:t>
            </a:r>
            <a:r>
              <a:rPr lang="uk-UA" b="1" i="1" dirty="0" smtClean="0">
                <a:solidFill>
                  <a:schemeClr val="tx2"/>
                </a:solidFill>
              </a:rPr>
              <a:t> в'яжучий </a:t>
            </a:r>
            <a:r>
              <a:rPr lang="uk-UA" b="1" i="1" dirty="0">
                <a:solidFill>
                  <a:schemeClr val="tx2"/>
                </a:solidFill>
              </a:rPr>
              <a:t>і дієтичний засіб; </a:t>
            </a:r>
            <a:endParaRPr lang="uk-UA" b="1" i="1" dirty="0" smtClean="0">
              <a:solidFill>
                <a:schemeClr val="tx2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b="1" i="1" dirty="0" smtClean="0">
                <a:solidFill>
                  <a:srgbClr val="0070C0"/>
                </a:solidFill>
              </a:rPr>
              <a:t>пагони</a:t>
            </a:r>
            <a:r>
              <a:rPr lang="uk-UA" b="1" i="1" dirty="0" smtClean="0">
                <a:solidFill>
                  <a:schemeClr val="tx2"/>
                </a:solidFill>
              </a:rPr>
              <a:t> входять </a:t>
            </a:r>
            <a:r>
              <a:rPr lang="uk-UA" b="1" i="1" dirty="0">
                <a:solidFill>
                  <a:schemeClr val="tx2"/>
                </a:solidFill>
              </a:rPr>
              <a:t>до складу </a:t>
            </a:r>
            <a:r>
              <a:rPr lang="uk-UA" b="1" i="1" dirty="0" err="1" smtClean="0">
                <a:solidFill>
                  <a:schemeClr val="tx2"/>
                </a:solidFill>
              </a:rPr>
              <a:t>протидіабетичного</a:t>
            </a:r>
            <a:r>
              <a:rPr lang="uk-UA" b="1" i="1" dirty="0" smtClean="0">
                <a:solidFill>
                  <a:schemeClr val="tx2"/>
                </a:solidFill>
              </a:rPr>
              <a:t> збору  </a:t>
            </a:r>
            <a:r>
              <a:rPr lang="uk-UA" b="1" i="1" dirty="0" err="1">
                <a:solidFill>
                  <a:schemeClr val="tx2"/>
                </a:solidFill>
              </a:rPr>
              <a:t>„</a:t>
            </a:r>
            <a:r>
              <a:rPr lang="uk-UA" b="1" i="1" dirty="0" err="1">
                <a:solidFill>
                  <a:srgbClr val="7030A0"/>
                </a:solidFill>
              </a:rPr>
              <a:t>Арфазетин</a:t>
            </a:r>
            <a:r>
              <a:rPr lang="uk-UA" b="1" i="1" dirty="0" err="1" smtClean="0">
                <a:solidFill>
                  <a:schemeClr val="tx2"/>
                </a:solidFill>
              </a:rPr>
              <a:t>”</a:t>
            </a:r>
            <a:r>
              <a:rPr lang="uk-UA" b="1" i="1" dirty="0" smtClean="0">
                <a:solidFill>
                  <a:schemeClr val="tx2"/>
                </a:solidFill>
              </a:rPr>
              <a:t>.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1880" y="480060"/>
            <a:ext cx="4438651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idx="1"/>
          </p:nvPr>
        </p:nvSpPr>
        <p:spPr>
          <a:xfrm>
            <a:off x="378822" y="248194"/>
            <a:ext cx="6439989" cy="6296297"/>
          </a:xfrm>
        </p:spPr>
        <p:txBody>
          <a:bodyPr>
            <a:noAutofit/>
          </a:bodyPr>
          <a:lstStyle/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ЛИСТЯ СУМАХА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FOLIA  RHOIS CORIARIAE</a:t>
            </a: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СУМАХ ДУБИЛЬНИЙ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i="1" dirty="0" smtClean="0">
                <a:solidFill>
                  <a:srgbClr val="FF0000"/>
                </a:solidFill>
                <a:latin typeface="Arial Black" pitchFamily="34" charset="0"/>
              </a:rPr>
              <a:t>RHUS CORIARIA</a:t>
            </a:r>
            <a:endParaRPr lang="uk-UA" sz="2200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smtClean="0">
                <a:solidFill>
                  <a:srgbClr val="FF0000"/>
                </a:solidFill>
                <a:latin typeface="Arial Black" pitchFamily="34" charset="0"/>
              </a:rPr>
              <a:t>РОДИНА СУМАХОВІ</a:t>
            </a: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FF0000"/>
                </a:solidFill>
                <a:latin typeface="Arial Black" pitchFamily="34" charset="0"/>
              </a:rPr>
              <a:t>ANACARDIACEAE</a:t>
            </a:r>
            <a:endParaRPr lang="ru-RU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endParaRPr lang="uk-UA" sz="2200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u="sng" dirty="0" smtClean="0">
                <a:solidFill>
                  <a:srgbClr val="FF0000"/>
                </a:solidFill>
                <a:latin typeface="Arial Black" pitchFamily="34" charset="0"/>
              </a:rPr>
              <a:t>БАР:</a:t>
            </a:r>
            <a:r>
              <a:rPr lang="uk-UA" sz="2200" b="1" u="sng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latin typeface="Arial Black" pitchFamily="34" charset="0"/>
              </a:rPr>
              <a:t>дубильні речовини </a:t>
            </a:r>
            <a:r>
              <a:rPr lang="en-US" sz="2200" dirty="0" smtClean="0">
                <a:latin typeface="Arial Black" pitchFamily="34" charset="0"/>
              </a:rPr>
              <a:t>(</a:t>
            </a:r>
            <a:r>
              <a:rPr lang="uk-UA" sz="2200" dirty="0" smtClean="0">
                <a:latin typeface="Arial Black" pitchFamily="34" charset="0"/>
              </a:rPr>
              <a:t>до 25%</a:t>
            </a:r>
            <a:r>
              <a:rPr lang="en-US" sz="2200" dirty="0" smtClean="0">
                <a:latin typeface="Arial Black" pitchFamily="34" charset="0"/>
              </a:rPr>
              <a:t>)</a:t>
            </a:r>
            <a:r>
              <a:rPr lang="uk-UA" sz="2200" dirty="0" smtClean="0">
                <a:latin typeface="Arial Black" pitchFamily="34" charset="0"/>
              </a:rPr>
              <a:t>, – </a:t>
            </a:r>
            <a:r>
              <a:rPr lang="uk-UA" sz="2200" dirty="0" err="1" smtClean="0">
                <a:latin typeface="Arial Black" pitchFamily="34" charset="0"/>
              </a:rPr>
              <a:t>галотанін</a:t>
            </a:r>
            <a:r>
              <a:rPr lang="uk-UA" sz="2200" dirty="0" smtClean="0">
                <a:latin typeface="Arial Black" pitchFamily="34" charset="0"/>
              </a:rPr>
              <a:t>, </a:t>
            </a:r>
            <a:r>
              <a:rPr lang="uk-UA" sz="2200" dirty="0" err="1" smtClean="0">
                <a:latin typeface="Arial Black" pitchFamily="34" charset="0"/>
              </a:rPr>
              <a:t>галова</a:t>
            </a:r>
            <a:r>
              <a:rPr lang="uk-UA" sz="2200" dirty="0" smtClean="0">
                <a:latin typeface="Arial Black" pitchFamily="34" charset="0"/>
              </a:rPr>
              <a:t> кислота та її </a:t>
            </a:r>
            <a:r>
              <a:rPr lang="uk-UA" sz="2200" dirty="0" err="1" smtClean="0">
                <a:latin typeface="Arial Black" pitchFamily="34" charset="0"/>
              </a:rPr>
              <a:t>метильні</a:t>
            </a:r>
            <a:r>
              <a:rPr lang="uk-UA" sz="2200" dirty="0" smtClean="0">
                <a:latin typeface="Arial Black" pitchFamily="34" charset="0"/>
              </a:rPr>
              <a:t> ефіри</a:t>
            </a:r>
            <a:r>
              <a:rPr lang="en-US" sz="2200" dirty="0" smtClean="0">
                <a:latin typeface="Arial Black" pitchFamily="34" charset="0"/>
              </a:rPr>
              <a:t> </a:t>
            </a:r>
            <a:r>
              <a:rPr lang="uk-UA" sz="2200" dirty="0" err="1" smtClean="0">
                <a:latin typeface="Arial Black" pitchFamily="34" charset="0"/>
              </a:rPr>
              <a:t>флавоноїди</a:t>
            </a:r>
            <a:r>
              <a:rPr lang="uk-UA" sz="2200" dirty="0" smtClean="0">
                <a:latin typeface="Arial Black" pitchFamily="34" charset="0"/>
              </a:rPr>
              <a:t>, ефірна олія.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solidFill>
                  <a:srgbClr val="00B050"/>
                </a:solidFill>
                <a:latin typeface="Arial Black" pitchFamily="34" charset="0"/>
              </a:rPr>
              <a:t>Листя </a:t>
            </a:r>
            <a:r>
              <a:rPr lang="uk-UA" sz="2200" dirty="0" err="1" smtClean="0">
                <a:solidFill>
                  <a:srgbClr val="00B050"/>
                </a:solidFill>
                <a:latin typeface="Arial Black" pitchFamily="34" charset="0"/>
              </a:rPr>
              <a:t>сумаха</a:t>
            </a:r>
            <a:r>
              <a:rPr lang="uk-UA" sz="2200" dirty="0" smtClean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uk-UA" sz="2200" dirty="0" smtClean="0">
                <a:latin typeface="Arial Black" pitchFamily="34" charset="0"/>
              </a:rPr>
              <a:t>– сировина для одержання таніну.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solidFill>
                  <a:srgbClr val="7030A0"/>
                </a:solidFill>
                <a:latin typeface="Arial Black" pitchFamily="34" charset="0"/>
              </a:rPr>
              <a:t>Танін </a:t>
            </a:r>
            <a:r>
              <a:rPr lang="uk-UA" sz="2200" dirty="0" smtClean="0">
                <a:latin typeface="Arial Black" pitchFamily="34" charset="0"/>
              </a:rPr>
              <a:t>входить до </a:t>
            </a:r>
            <a:r>
              <a:rPr lang="uk-UA" sz="2200" dirty="0" err="1" smtClean="0">
                <a:latin typeface="Arial Black" pitchFamily="34" charset="0"/>
              </a:rPr>
              <a:t>галаскорбіну</a:t>
            </a:r>
            <a:r>
              <a:rPr lang="uk-UA" sz="2200" dirty="0" smtClean="0">
                <a:latin typeface="Arial Black" pitchFamily="34" charset="0"/>
              </a:rPr>
              <a:t> та рідини Новикова (бактерицидний засіб).</a:t>
            </a:r>
            <a:endParaRPr lang="ru-RU" sz="2200" dirty="0" smtClean="0">
              <a:latin typeface="Arial Black" pitchFamily="34" charset="0"/>
            </a:endParaRP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b="1" dirty="0" err="1" smtClean="0">
                <a:solidFill>
                  <a:srgbClr val="7030A0"/>
                </a:solidFill>
                <a:latin typeface="Arial Black" pitchFamily="34" charset="0"/>
              </a:rPr>
              <a:t>Фармакологіна</a:t>
            </a:r>
            <a:r>
              <a:rPr lang="uk-UA" sz="2200" b="1" dirty="0" smtClean="0">
                <a:solidFill>
                  <a:srgbClr val="7030A0"/>
                </a:solidFill>
                <a:latin typeface="Arial Black" pitchFamily="34" charset="0"/>
              </a:rPr>
              <a:t> дія:</a:t>
            </a:r>
            <a:r>
              <a:rPr lang="uk-UA" sz="2200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spcBef>
                <a:spcPts val="0"/>
              </a:spcBef>
              <a:buFont typeface="Wingdings" pitchFamily="2" charset="2"/>
              <a:buNone/>
            </a:pPr>
            <a:r>
              <a:rPr lang="uk-UA" sz="2200" dirty="0" smtClean="0">
                <a:latin typeface="Arial Black" pitchFamily="34" charset="0"/>
              </a:rPr>
              <a:t>в'яжучий, протизапальний, репаративний засіб. </a:t>
            </a:r>
          </a:p>
        </p:txBody>
      </p:sp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0768" y="928689"/>
            <a:ext cx="5211233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1134" y="1628776"/>
            <a:ext cx="345651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3436741" y="3822384"/>
            <a:ext cx="6952161" cy="64633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0" lang="ru-RU" b="1" dirty="0" err="1">
                <a:solidFill>
                  <a:schemeClr val="tx2"/>
                </a:solidFill>
              </a:rPr>
              <a:t>В'яжучий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 err="1">
                <a:solidFill>
                  <a:schemeClr val="tx2"/>
                </a:solidFill>
              </a:rPr>
              <a:t>засіб</a:t>
            </a:r>
            <a:r>
              <a:rPr kumimoji="0" lang="ru-RU" b="1" dirty="0">
                <a:solidFill>
                  <a:schemeClr val="tx2"/>
                </a:solidFill>
              </a:rPr>
              <a:t> при </a:t>
            </a:r>
            <a:r>
              <a:rPr kumimoji="0" lang="ru-RU" b="1" dirty="0" err="1">
                <a:solidFill>
                  <a:schemeClr val="tx2"/>
                </a:solidFill>
              </a:rPr>
              <a:t>гострих</a:t>
            </a:r>
            <a:r>
              <a:rPr kumimoji="0" lang="ru-RU" b="1" dirty="0">
                <a:solidFill>
                  <a:schemeClr val="tx2"/>
                </a:solidFill>
              </a:rPr>
              <a:t> та </a:t>
            </a:r>
            <a:r>
              <a:rPr kumimoji="0" lang="ru-RU" b="1" dirty="0" err="1">
                <a:solidFill>
                  <a:schemeClr val="tx2"/>
                </a:solidFill>
              </a:rPr>
              <a:t>хронічних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 err="1">
                <a:solidFill>
                  <a:schemeClr val="tx2"/>
                </a:solidFill>
              </a:rPr>
              <a:t>ентеритах</a:t>
            </a:r>
            <a:r>
              <a:rPr kumimoji="0" lang="ru-RU" b="1" dirty="0">
                <a:solidFill>
                  <a:schemeClr val="tx2"/>
                </a:solidFill>
              </a:rPr>
              <a:t>, </a:t>
            </a:r>
            <a:r>
              <a:rPr kumimoji="0" lang="ru-RU" b="1" dirty="0" err="1">
                <a:solidFill>
                  <a:schemeClr val="tx2"/>
                </a:solidFill>
              </a:rPr>
              <a:t>колітах</a:t>
            </a:r>
            <a:r>
              <a:rPr kumimoji="0" lang="ru-RU" b="1" dirty="0">
                <a:solidFill>
                  <a:schemeClr val="tx2"/>
                </a:solidFill>
              </a:rPr>
              <a:t> </a:t>
            </a:r>
            <a:r>
              <a:rPr kumimoji="0" lang="ru-RU" b="1" dirty="0"/>
              <a:t/>
            </a:r>
            <a:br>
              <a:rPr kumimoji="0" lang="ru-RU" b="1" dirty="0"/>
            </a:br>
            <a:endParaRPr kumimoji="0" lang="ru-RU" b="1" dirty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5333" y="1700214"/>
            <a:ext cx="30988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7"/>
          <p:cNvSpPr>
            <a:spLocks noChangeArrowheads="1"/>
          </p:cNvSpPr>
          <p:nvPr/>
        </p:nvSpPr>
        <p:spPr bwMode="auto">
          <a:xfrm>
            <a:off x="952500" y="4857750"/>
            <a:ext cx="10136717" cy="132343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kumimoji="0" lang="uk-UA" sz="2000" b="1" dirty="0">
                <a:solidFill>
                  <a:srgbClr val="FF0000"/>
                </a:solidFill>
              </a:rPr>
              <a:t>Мазь </a:t>
            </a:r>
            <a:r>
              <a:rPr kumimoji="0" lang="uk-UA" sz="2000" b="1" dirty="0" err="1">
                <a:solidFill>
                  <a:srgbClr val="FF0000"/>
                </a:solidFill>
              </a:rPr>
              <a:t>альтанова</a:t>
            </a:r>
            <a:r>
              <a:rPr kumimoji="0" lang="uk-UA" sz="2000" b="1" dirty="0">
                <a:solidFill>
                  <a:srgbClr val="FF0000"/>
                </a:solidFill>
              </a:rPr>
              <a:t>: </a:t>
            </a:r>
            <a:r>
              <a:rPr kumimoji="0" lang="uk-UA" sz="2000" b="1" dirty="0">
                <a:solidFill>
                  <a:schemeClr val="tx2"/>
                </a:solidFill>
              </a:rPr>
              <a:t>п</a:t>
            </a:r>
            <a:r>
              <a:rPr kumimoji="0" lang="ru-RU" sz="2000" b="1" dirty="0" err="1">
                <a:solidFill>
                  <a:schemeClr val="tx2"/>
                </a:solidFill>
              </a:rPr>
              <a:t>іодермії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інфіковані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стафілококом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трофічні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виразки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гомілки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ускладнені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гнійною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інфекцією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опіки</a:t>
            </a:r>
            <a:r>
              <a:rPr kumimoji="0" lang="ru-RU" sz="2000" b="1" dirty="0">
                <a:solidFill>
                  <a:schemeClr val="tx2"/>
                </a:solidFill>
              </a:rPr>
              <a:t> легкого </a:t>
            </a:r>
            <a:r>
              <a:rPr kumimoji="0" lang="ru-RU" sz="2000" b="1" dirty="0" err="1">
                <a:solidFill>
                  <a:schemeClr val="tx2"/>
                </a:solidFill>
              </a:rPr>
              <a:t>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середнього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ступеня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гнійні</a:t>
            </a:r>
            <a:r>
              <a:rPr kumimoji="0" lang="ru-RU" sz="2000" b="1" dirty="0">
                <a:solidFill>
                  <a:schemeClr val="tx2"/>
                </a:solidFill>
              </a:rPr>
              <a:t> рани у I </a:t>
            </a:r>
            <a:r>
              <a:rPr kumimoji="0" lang="ru-RU" sz="2000" b="1" dirty="0" err="1">
                <a:solidFill>
                  <a:schemeClr val="tx2"/>
                </a:solidFill>
              </a:rPr>
              <a:t>фазі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ранового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процесу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дерматози</a:t>
            </a:r>
            <a:r>
              <a:rPr kumimoji="0" lang="ru-RU" sz="2000" b="1" dirty="0">
                <a:solidFill>
                  <a:schemeClr val="tx2"/>
                </a:solidFill>
              </a:rPr>
              <a:t>, </a:t>
            </a:r>
            <a:r>
              <a:rPr kumimoji="0" lang="ru-RU" sz="2000" b="1" dirty="0" err="1">
                <a:solidFill>
                  <a:schemeClr val="tx2"/>
                </a:solidFill>
              </a:rPr>
              <a:t>ускладнені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піококовою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інфекцією</a:t>
            </a:r>
            <a:r>
              <a:rPr kumimoji="0" lang="ru-RU" sz="2000" b="1" dirty="0">
                <a:solidFill>
                  <a:schemeClr val="tx2"/>
                </a:solidFill>
              </a:rPr>
              <a:t>; </a:t>
            </a:r>
            <a:r>
              <a:rPr kumimoji="0" lang="ru-RU" sz="2000" b="1" dirty="0" err="1">
                <a:solidFill>
                  <a:schemeClr val="tx2"/>
                </a:solidFill>
              </a:rPr>
              <a:t>генералізовані</a:t>
            </a:r>
            <a:r>
              <a:rPr kumimoji="0" lang="ru-RU" sz="2000" b="1" dirty="0">
                <a:solidFill>
                  <a:schemeClr val="tx2"/>
                </a:solidFill>
              </a:rPr>
              <a:t> </a:t>
            </a:r>
            <a:r>
              <a:rPr kumimoji="0" lang="ru-RU" sz="2000" b="1" dirty="0" err="1">
                <a:solidFill>
                  <a:schemeClr val="tx2"/>
                </a:solidFill>
              </a:rPr>
              <a:t>пародонти</a:t>
            </a:r>
            <a:r>
              <a:rPr kumimoji="0" lang="ru-RU" sz="2000" b="1" dirty="0">
                <a:solidFill>
                  <a:schemeClr val="tx2"/>
                </a:solidFill>
              </a:rPr>
              <a:t> І-ІІ </a:t>
            </a:r>
            <a:r>
              <a:rPr kumimoji="0" lang="ru-RU" sz="2000" b="1" dirty="0" err="1">
                <a:solidFill>
                  <a:schemeClr val="tx2"/>
                </a:solidFill>
              </a:rPr>
              <a:t>ступеня</a:t>
            </a:r>
            <a:r>
              <a:rPr kumimoji="0" lang="ru-RU" sz="2000" b="1" dirty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09006" y="261257"/>
            <a:ext cx="6048103" cy="6322423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КОРЕНЕВИЩА ПЕРСТАЧУ –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RHIZOMATA TORMENTILLAE</a:t>
            </a:r>
            <a:endParaRPr lang="uk-UA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ПЕРСТАЧ ПРЯМОСТОЯЧИЙ –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i="1" dirty="0" smtClean="0">
                <a:solidFill>
                  <a:srgbClr val="FF0000"/>
                </a:solidFill>
                <a:latin typeface="Arial Black" pitchFamily="34" charset="0"/>
              </a:rPr>
              <a:t>POTENTILLA ERECTA</a:t>
            </a:r>
            <a:endParaRPr lang="uk-UA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РОДИНА РОЗОВІ – </a:t>
            </a:r>
            <a:r>
              <a:rPr lang="en-US" dirty="0" smtClean="0">
                <a:solidFill>
                  <a:srgbClr val="FF0000"/>
                </a:solidFill>
                <a:latin typeface="Arial Black" pitchFamily="34" charset="0"/>
              </a:rPr>
              <a:t>ROSACEAE</a:t>
            </a:r>
            <a:endParaRPr lang="uk-UA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</a:pPr>
            <a:endParaRPr lang="uk-UA" sz="2000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u="sng" dirty="0" smtClean="0">
                <a:solidFill>
                  <a:srgbClr val="FF0000"/>
                </a:solidFill>
                <a:latin typeface="Arial Black" pitchFamily="34" charset="0"/>
              </a:rPr>
              <a:t>БАР: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конденсовані дубильні  речовини (30%), </a:t>
            </a:r>
            <a:r>
              <a:rPr lang="uk-UA" dirty="0" err="1" smtClean="0">
                <a:latin typeface="Arial Black" pitchFamily="34" charset="0"/>
              </a:rPr>
              <a:t>галова</a:t>
            </a:r>
            <a:r>
              <a:rPr lang="uk-UA" dirty="0" smtClean="0">
                <a:latin typeface="Arial Black" pitchFamily="34" charset="0"/>
              </a:rPr>
              <a:t> та </a:t>
            </a:r>
            <a:r>
              <a:rPr lang="uk-UA" dirty="0" err="1" smtClean="0">
                <a:latin typeface="Arial Black" pitchFamily="34" charset="0"/>
              </a:rPr>
              <a:t>елагова</a:t>
            </a:r>
            <a:r>
              <a:rPr lang="uk-UA" dirty="0" smtClean="0">
                <a:latin typeface="Arial Black" pitchFamily="34" charset="0"/>
              </a:rPr>
              <a:t> кислоти, </a:t>
            </a:r>
            <a:r>
              <a:rPr lang="uk-UA" dirty="0" err="1" smtClean="0">
                <a:latin typeface="Arial Black" pitchFamily="34" charset="0"/>
              </a:rPr>
              <a:t>тритерпенові</a:t>
            </a:r>
            <a:r>
              <a:rPr lang="uk-UA" dirty="0" smtClean="0">
                <a:latin typeface="Arial Black" pitchFamily="34" charset="0"/>
              </a:rPr>
              <a:t>  сапоніни, ефірна олія.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Фармакологічна дія: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протизапальний,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в'яжучий, 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репаративний,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err="1" smtClean="0">
                <a:latin typeface="Arial Black" pitchFamily="34" charset="0"/>
              </a:rPr>
              <a:t>ранозагоювальний</a:t>
            </a:r>
            <a:r>
              <a:rPr lang="uk-UA" dirty="0" smtClean="0">
                <a:latin typeface="Arial Black" pitchFamily="34" charset="0"/>
              </a:rPr>
              <a:t> засіб.</a:t>
            </a:r>
            <a:endParaRPr lang="uk-UA" u="sng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Відвар, в'яжучі збори,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мазь  </a:t>
            </a:r>
            <a:r>
              <a:rPr lang="uk-UA" dirty="0" err="1" smtClean="0">
                <a:solidFill>
                  <a:srgbClr val="7030A0"/>
                </a:solidFill>
                <a:latin typeface="Arial Black" pitchFamily="34" charset="0"/>
              </a:rPr>
              <a:t>“Вундехіл”</a:t>
            </a: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,  </a:t>
            </a:r>
          </a:p>
          <a:p>
            <a:pPr marL="0" indent="0" algn="just" eaLnBrk="1" hangingPunct="1">
              <a:lnSpc>
                <a:spcPct val="8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solidFill>
                  <a:srgbClr val="7030A0"/>
                </a:solidFill>
                <a:latin typeface="Arial Black" pitchFamily="34" charset="0"/>
              </a:rPr>
              <a:t>комплексний препарат  “Поліфітол–1”.</a:t>
            </a:r>
            <a:endParaRPr lang="ru-RU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8586" y="370251"/>
            <a:ext cx="5738283" cy="597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idx="1"/>
          </p:nvPr>
        </p:nvSpPr>
        <p:spPr>
          <a:xfrm>
            <a:off x="285750" y="209006"/>
            <a:ext cx="6637563" cy="6283234"/>
          </a:xfrm>
        </p:spPr>
        <p:txBody>
          <a:bodyPr>
            <a:noAutofit/>
          </a:bodyPr>
          <a:lstStyle/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ПЛОДИ ЧЕРЕМХИ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FRUCTUS PADI</a:t>
            </a:r>
            <a:endParaRPr lang="uk-UA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ЧЕРЕМХА ЗВИЧАЙНА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PADUS RACEMOS</a:t>
            </a:r>
            <a:r>
              <a:rPr lang="uk-UA" b="1" i="1" dirty="0" smtClean="0">
                <a:solidFill>
                  <a:srgbClr val="FF0000"/>
                </a:solidFill>
                <a:latin typeface="Arial Black" pitchFamily="34" charset="0"/>
              </a:rPr>
              <a:t>А (</a:t>
            </a: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PRUNUS</a:t>
            </a:r>
            <a:endParaRPr lang="uk-UA" b="1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i="1" dirty="0" smtClean="0">
                <a:solidFill>
                  <a:srgbClr val="FF0000"/>
                </a:solidFill>
                <a:latin typeface="Arial Black" pitchFamily="34" charset="0"/>
              </a:rPr>
              <a:t>PADUS</a:t>
            </a:r>
            <a:r>
              <a:rPr lang="uk-UA" b="1" i="1" dirty="0" smtClean="0">
                <a:solidFill>
                  <a:srgbClr val="FF0000"/>
                </a:solidFill>
                <a:latin typeface="Arial Black" pitchFamily="34" charset="0"/>
              </a:rPr>
              <a:t>)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ROSACEAE</a:t>
            </a: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 – РОЗОВІ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endParaRPr lang="uk-UA" b="1" dirty="0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u="sng" dirty="0" smtClean="0">
                <a:solidFill>
                  <a:srgbClr val="FF0000"/>
                </a:solidFill>
                <a:latin typeface="Arial Black" pitchFamily="34" charset="0"/>
              </a:rPr>
              <a:t>БАР</a:t>
            </a:r>
            <a:r>
              <a:rPr lang="uk-UA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uk-UA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конденсовані дубильні речовини</a:t>
            </a:r>
            <a:r>
              <a:rPr lang="en-US" dirty="0" smtClean="0">
                <a:latin typeface="Arial Black" pitchFamily="34" charset="0"/>
              </a:rPr>
              <a:t> (15%)</a:t>
            </a:r>
            <a:r>
              <a:rPr lang="uk-UA" dirty="0" smtClean="0">
                <a:latin typeface="Arial Black" pitchFamily="34" charset="0"/>
              </a:rPr>
              <a:t>, антоціани, </a:t>
            </a:r>
            <a:r>
              <a:rPr lang="uk-UA" dirty="0" err="1" smtClean="0">
                <a:latin typeface="Arial Black" pitchFamily="34" charset="0"/>
              </a:rPr>
              <a:t>цукри</a:t>
            </a:r>
            <a:r>
              <a:rPr lang="uk-UA" dirty="0" smtClean="0">
                <a:latin typeface="Arial Black" pitchFamily="34" charset="0"/>
              </a:rPr>
              <a:t>, органічні кислоти. 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Насіння містить </a:t>
            </a:r>
            <a:r>
              <a:rPr lang="uk-UA" dirty="0" err="1" smtClean="0">
                <a:latin typeface="Arial Black" pitchFamily="34" charset="0"/>
              </a:rPr>
              <a:t>ам</a:t>
            </a:r>
            <a:r>
              <a:rPr lang="ru-RU" dirty="0" err="1" smtClean="0">
                <a:latin typeface="Arial Black" pitchFamily="34" charset="0"/>
              </a:rPr>
              <a:t>і</a:t>
            </a:r>
            <a:r>
              <a:rPr lang="uk-UA" dirty="0" err="1" smtClean="0">
                <a:latin typeface="Arial Black" pitchFamily="34" charset="0"/>
              </a:rPr>
              <a:t>гдалін</a:t>
            </a:r>
            <a:r>
              <a:rPr lang="uk-UA" dirty="0" smtClean="0">
                <a:latin typeface="Arial Black" pitchFamily="34" charset="0"/>
              </a:rPr>
              <a:t>; </a:t>
            </a:r>
            <a:endParaRPr lang="en-US" smtClean="0"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smtClean="0">
                <a:latin typeface="Arial Black" pitchFamily="34" charset="0"/>
              </a:rPr>
              <a:t>квітки </a:t>
            </a:r>
            <a:r>
              <a:rPr lang="uk-UA" dirty="0" smtClean="0">
                <a:latin typeface="Arial Black" pitchFamily="34" charset="0"/>
              </a:rPr>
              <a:t>і листя –  </a:t>
            </a:r>
            <a:r>
              <a:rPr lang="uk-UA" dirty="0" err="1" smtClean="0">
                <a:latin typeface="Arial Black" pitchFamily="34" charset="0"/>
              </a:rPr>
              <a:t>проназин</a:t>
            </a:r>
            <a:r>
              <a:rPr lang="uk-UA" dirty="0" smtClean="0">
                <a:latin typeface="Arial Black" pitchFamily="34" charset="0"/>
              </a:rPr>
              <a:t> (зумовлюють їх запах).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7030A0"/>
                </a:solidFill>
                <a:latin typeface="Arial Black" pitchFamily="34" charset="0"/>
              </a:rPr>
              <a:t>Фармакологічна дія:</a:t>
            </a:r>
            <a:r>
              <a:rPr lang="uk-UA" dirty="0" smtClean="0">
                <a:latin typeface="Arial Black" pitchFamily="34" charset="0"/>
              </a:rPr>
              <a:t> 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в'яжучий засіб.</a:t>
            </a: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dirty="0" smtClean="0">
                <a:latin typeface="Arial Black" pitchFamily="34" charset="0"/>
              </a:rPr>
              <a:t>Свіжі плоди, квітки та листки проявляють фітонцидну активність. </a:t>
            </a:r>
            <a:endParaRPr lang="uk-UA" b="1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uk-UA" b="1" dirty="0" smtClean="0">
                <a:solidFill>
                  <a:srgbClr val="FF0000"/>
                </a:solidFill>
                <a:latin typeface="Arial Black" pitchFamily="34" charset="0"/>
              </a:rPr>
              <a:t>Відвар.</a:t>
            </a:r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4754" y="649773"/>
            <a:ext cx="5177246" cy="494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298" y="1063690"/>
            <a:ext cx="11440886" cy="2439956"/>
          </a:xfrm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tx2"/>
                </a:solidFill>
              </a:rPr>
              <a:t>Дякую</a:t>
            </a:r>
            <a:r>
              <a:rPr lang="ru-RU" b="1" dirty="0" smtClean="0">
                <a:solidFill>
                  <a:schemeClr val="tx2"/>
                </a:solidFill>
              </a:rPr>
              <a:t> за </a:t>
            </a:r>
            <a:r>
              <a:rPr lang="ru-RU" b="1" dirty="0" err="1" smtClean="0">
                <a:solidFill>
                  <a:schemeClr val="tx2"/>
                </a:solidFill>
              </a:rPr>
              <a:t>увагу</a:t>
            </a:r>
            <a:r>
              <a:rPr lang="ru-RU" b="1" dirty="0" smtClean="0">
                <a:solidFill>
                  <a:schemeClr val="tx2"/>
                </a:solidFill>
              </a:rPr>
              <a:t>!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56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744583" y="346935"/>
            <a:ext cx="52251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80975" algn="l"/>
              </a:tabLst>
            </a:pP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ДУБИЛЬНІ </a:t>
            </a:r>
            <a:r>
              <a:rPr lang="ru-RU" sz="2400" b="1" dirty="0" smtClean="0">
                <a:solidFill>
                  <a:srgbClr val="FF0000"/>
                </a:solidFill>
                <a:latin typeface="Arial Black" pitchFamily="34" charset="0"/>
              </a:rPr>
              <a:t>РЕЧОВИНИ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74764" y="925831"/>
            <a:ext cx="11168745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kumimoji="0" lang="uk-UA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Дубильні  речовини 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– комплекс 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низько-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 та високомолекулярних 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поліфенолів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, генетично зв'язаних між собою,в</a:t>
            </a:r>
            <a:r>
              <a:rPr kumimoji="0" lang="en-US" b="1" dirty="0">
                <a:solidFill>
                  <a:schemeClr val="tx2"/>
                </a:solidFill>
                <a:latin typeface="Arial" pitchFamily="34" charset="0"/>
              </a:rPr>
              <a:t>’</a:t>
            </a:r>
            <a:r>
              <a:rPr kumimoji="0" lang="uk-UA" b="1" dirty="0" err="1">
                <a:solidFill>
                  <a:schemeClr val="tx2"/>
                </a:solidFill>
                <a:latin typeface="Arial" pitchFamily="34" charset="0"/>
              </a:rPr>
              <a:t>яжучих</a:t>
            </a:r>
            <a:r>
              <a:rPr kumimoji="0" lang="uk-UA" b="1" dirty="0">
                <a:solidFill>
                  <a:schemeClr val="tx2"/>
                </a:solidFill>
                <a:latin typeface="Arial" pitchFamily="34" charset="0"/>
              </a:rPr>
              <a:t> на смак і здатних ущільнювати тканини, таким чином перетворюючи шкіру на шкуру.</a:t>
            </a:r>
          </a:p>
          <a:p>
            <a:pPr algn="ctr">
              <a:defRPr/>
            </a:pPr>
            <a:endParaRPr kumimoji="0" lang="uk-UA" b="1" dirty="0" smtClean="0">
              <a:solidFill>
                <a:srgbClr val="FF0000"/>
              </a:solidFill>
              <a:latin typeface="Arial" pitchFamily="34" charset="0"/>
            </a:endParaRPr>
          </a:p>
          <a:p>
            <a:pPr algn="ctr">
              <a:defRPr/>
            </a:pPr>
            <a:r>
              <a:rPr kumimoji="0" lang="uk-UA" sz="2400" b="1" dirty="0" smtClean="0">
                <a:solidFill>
                  <a:srgbClr val="FF0000"/>
                </a:solidFill>
                <a:latin typeface="Arial" pitchFamily="34" charset="0"/>
              </a:rPr>
              <a:t>Класифікація (за </a:t>
            </a:r>
            <a:r>
              <a:rPr kumimoji="0" lang="uk-UA" sz="2400" b="1" dirty="0" err="1">
                <a:solidFill>
                  <a:srgbClr val="FF0000"/>
                </a:solidFill>
                <a:latin typeface="Arial" pitchFamily="34" charset="0"/>
              </a:rPr>
              <a:t>Фрейденбергом</a:t>
            </a:r>
            <a:r>
              <a:rPr kumimoji="0" lang="uk-UA" sz="2400" b="1" dirty="0">
                <a:solidFill>
                  <a:srgbClr val="FF0000"/>
                </a:solidFill>
                <a:latin typeface="Arial" pitchFamily="34" charset="0"/>
              </a:rPr>
              <a:t>)</a:t>
            </a:r>
          </a:p>
          <a:p>
            <a:pPr>
              <a:defRPr/>
            </a:pP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1. Дубильні речовини, що гідролізуються ( пірогалові):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галотаніни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–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галової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кислоти і моносахаридів;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елаготаніни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–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гексагідроксидифенової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кислоти та моносахаридів;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складні ефіри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фенолкарбонових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кислот, у яких роль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цукрів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виконують інші природні сполуки (наприклад, хінна кислота).</a:t>
            </a:r>
          </a:p>
          <a:p>
            <a:pPr>
              <a:defRPr/>
            </a:pP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2. Конденсовані дубильні речовини (</a:t>
            </a:r>
            <a:r>
              <a:rPr kumimoji="0" lang="uk-UA" sz="2400" b="1" dirty="0" err="1">
                <a:solidFill>
                  <a:srgbClr val="002060"/>
                </a:solidFill>
                <a:latin typeface="Arial" pitchFamily="34" charset="0"/>
              </a:rPr>
              <a:t>пірокатехіни</a:t>
            </a:r>
            <a:r>
              <a:rPr kumimoji="0" lang="uk-UA" sz="2400" b="1" dirty="0">
                <a:solidFill>
                  <a:srgbClr val="002060"/>
                </a:solidFill>
                <a:latin typeface="Arial" pitchFamily="34" charset="0"/>
              </a:rPr>
              <a:t>): </a:t>
            </a:r>
          </a:p>
          <a:p>
            <a:pPr>
              <a:defRPr/>
            </a:pPr>
            <a:r>
              <a:rPr kumimoji="0" lang="uk-UA" sz="2400" b="1" dirty="0">
                <a:latin typeface="Arial" pitchFamily="34" charset="0"/>
              </a:rPr>
              <a:t> 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- похідні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флаван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-3-олів (катехіни);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флаван-3,4-діолів (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лейкоантоціани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);</a:t>
            </a:r>
          </a:p>
          <a:p>
            <a:pPr>
              <a:defRPr/>
            </a:pP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 - </a:t>
            </a:r>
            <a:r>
              <a:rPr kumimoji="0" lang="uk-UA" sz="2400" b="1" dirty="0" err="1">
                <a:solidFill>
                  <a:schemeClr val="tx2"/>
                </a:solidFill>
                <a:latin typeface="Arial" pitchFamily="34" charset="0"/>
              </a:rPr>
              <a:t>оксистільбени</a:t>
            </a:r>
            <a:r>
              <a:rPr kumimoji="0" lang="uk-UA" sz="2400" b="1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58905" y="467054"/>
            <a:ext cx="1071730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Хімічна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будова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дуже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складна, а тому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непроста. В основу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Проктера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(1894)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покладено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властивість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розкладатися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нагріванні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180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200</a:t>
            </a:r>
            <a:r>
              <a:rPr kumimoji="0" lang="ru-RU" sz="2400" b="1" i="0" u="none" strike="noStrike" cap="none" normalizeH="0" baseline="3000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(без доступу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повітря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виділенням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пірогалолу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Відповідно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називають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пірогаловими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пірокатехіновими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Пірогало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6480" y="3203352"/>
            <a:ext cx="2725783" cy="19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Пірокатехі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7725" y="3069771"/>
            <a:ext cx="2397193" cy="2233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605118" y="242048"/>
            <a:ext cx="1126863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другою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загальноприйнятою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класифікацією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запропонованою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К.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Фрейденбергом,пірогалові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віднесено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пірокатехінові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першої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належать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галотаніни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елаготаніни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гексагідроксидифенової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гексагідроксидифенова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вільному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невідома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зразу переходить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кислоту)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фенолкарбонових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кислот, 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роль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цукрів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виконують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природні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наприклад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хінна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кислота.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лугів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елагову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кислоти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моносахариди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14003" t="44677" r="39177" b="29277"/>
          <a:stretch>
            <a:fillRect/>
          </a:stretch>
        </p:blipFill>
        <p:spPr bwMode="auto">
          <a:xfrm>
            <a:off x="1206447" y="3253053"/>
            <a:ext cx="9883588" cy="3092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1"/>
          <p:cNvSpPr>
            <a:spLocks noChangeArrowheads="1"/>
          </p:cNvSpPr>
          <p:nvPr/>
        </p:nvSpPr>
        <p:spPr bwMode="auto">
          <a:xfrm>
            <a:off x="1062318" y="336176"/>
            <a:ext cx="104618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Друга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дубильніречовини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гідролізуються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дією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кислот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складніші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цієї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входить три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підгрупи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дубильних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похідні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флаван-3-олів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катехіни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флаван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- 3,4-діолів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лейкоантоціани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оксистільбенів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25655" t="57605" r="53608" b="26616"/>
          <a:stretch>
            <a:fillRect/>
          </a:stretch>
        </p:blipFill>
        <p:spPr bwMode="auto">
          <a:xfrm>
            <a:off x="3047748" y="3141590"/>
            <a:ext cx="6199093" cy="2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274319" y="0"/>
            <a:ext cx="11639007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Фізико-хімічні та біологічні властивості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безбарвні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бурувато-жовті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високомолекулярні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аморфні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низькомолекулярні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кристалічні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смак,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розчиняються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спирті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ацетоні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етилацетаті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ухлороформі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бензолі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діетиловому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ефірі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Більшість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них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оптично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Конденсовані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легко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окислюються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перетворюються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флобафени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нерозчинні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як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інші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фенольні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сполуки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утворюють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із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забарвлені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комплекси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желатиною,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свинцю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ацетатом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основним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алкалоїдів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осади.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Дубильні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речовини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беруть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участь в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окислювально-відновлювальних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процесах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мають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широкий спектр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фармакологічної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дії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Вони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застосовуються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як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’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яжучий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протизапальний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антибактеріальний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кровоспинний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Р-вітамінний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засіб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антидоти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отруєнні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алкалоїдами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солями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важких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металів</a:t>
            </a:r>
            <a:r>
              <a:rPr kumimoji="0" lang="ru-RU" sz="2500" b="1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81000" y="285751"/>
            <a:ext cx="11811000" cy="4286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виділення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дубильних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952500" y="928689"/>
            <a:ext cx="1038225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сировини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екстрагують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гарячою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водою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потім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екстракт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очищають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від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супутніх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сполук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послідовною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обробкою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його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петролейним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ефіром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бензолом,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сумішшю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бензол — хлороформ (1:1),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діетиловим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ефіром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етилацетатом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Часто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застосовують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попередню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екстракцію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сировини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органічними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розчинниками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—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неполярними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малополярними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щоб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видалити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хлорофіл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ліпіди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терпеноїди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), а для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виділення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сировину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екстрагують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етанолом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  <a:p>
            <a:pPr indent="450850" algn="just" eaLnBrk="0" hangingPunct="0"/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Низькомолекулярні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дубильні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речовини</a:t>
            </a:r>
            <a:r>
              <a:rPr kumimoji="0" lang="ru-RU" sz="2400" b="1" dirty="0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(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катехіни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лейкоантоціанідини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оксистільбени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тощо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виділяють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колонковою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хроматографією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застосуванням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сорбентів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—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силікагелю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поліаміду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целюлози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та </a:t>
            </a:r>
            <a:r>
              <a:rPr kumimoji="0" lang="ru-RU" sz="240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ін</a:t>
            </a:r>
            <a:r>
              <a:rPr kumimoji="0" lang="ru-RU" sz="240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24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3429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</a:rPr>
              <a:t>Якісні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реакції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243" name="Rectangle 1"/>
          <p:cNvSpPr>
            <a:spLocks noChangeArrowheads="1"/>
          </p:cNvSpPr>
          <p:nvPr/>
        </p:nvSpPr>
        <p:spPr bwMode="auto">
          <a:xfrm>
            <a:off x="381001" y="714375"/>
            <a:ext cx="11620500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 algn="just"/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желатиною.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очищеного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краплями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й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желатини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;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каламуть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яка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зникає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при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додаванні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надлишку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желатини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солями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алкалоїдів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кілька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крапель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хініну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гідрохлориду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(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або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сіль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іншого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алкалоїду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);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аморфний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із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залізоамонієвими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галунами.</a:t>
            </a:r>
            <a:r>
              <a:rPr kumimoji="0" lang="ru-RU" sz="1750" b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 2 – 3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2 – 3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залізоамонієвих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галунів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які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чорно-синє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забарвлення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а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—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чорно-зелене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endParaRPr kumimoji="0" lang="ru-RU" sz="1750" b="1" dirty="0">
              <a:latin typeface="Arial Black" pitchFamily="34" charset="0"/>
            </a:endParaRP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Реакції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відмінності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конденсованої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групи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від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що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. 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До 1 мл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2 </a:t>
            </a:r>
            <a:r>
              <a:rPr kumimoji="0" lang="ru-RU" sz="175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мл 10%-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ї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оцтової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кислоти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і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1 мл </a:t>
            </a:r>
            <a:r>
              <a:rPr kumimoji="0" lang="ru-RU" sz="1750" b="1" dirty="0" smtClean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10%-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середньої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солі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свинцю</a:t>
            </a:r>
            <a:r>
              <a:rPr kumimoji="0" lang="ru-RU" sz="1750" b="1" dirty="0">
                <a:solidFill>
                  <a:schemeClr val="tx2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ацетату.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групи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які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гідролізуються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,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утворюється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 Осад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відфільтровують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 До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фільтрату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5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крапель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1%-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розчину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залізоамонієвих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галунівта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0,1 г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кристалічного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натрію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ацетату. 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з’являється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чорно-зелене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забарвлення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</a:p>
          <a:p>
            <a:pPr indent="450850" algn="just" eaLnBrk="0" hangingPunct="0"/>
            <a:endParaRPr kumimoji="0" lang="ru-RU" sz="1750" b="1" i="1" dirty="0" smtClean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i="1" dirty="0" err="1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Реакція</a:t>
            </a:r>
            <a:r>
              <a:rPr kumimoji="0" lang="ru-RU" sz="1750" b="1" i="1" dirty="0" smtClean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i="1" dirty="0" err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</a:t>
            </a:r>
            <a:r>
              <a:rPr kumimoji="0" lang="ru-RU" sz="1750" b="1" i="1" dirty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бромною водою</a:t>
            </a:r>
            <a:r>
              <a:rPr kumimoji="0" lang="ru-RU" sz="1750" b="1" i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.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До 2 мл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витягу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додають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краплями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бромну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воду (5 г брому в 1 л води) до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появи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запаху брому.</a:t>
            </a:r>
            <a:r>
              <a:rPr kumimoji="0" lang="ru-RU" sz="1750" b="1" dirty="0">
                <a:latin typeface="Arial Black" pitchFamily="34" charset="0"/>
                <a:cs typeface="Times New Roman" pitchFamily="18" charset="0"/>
              </a:rPr>
              <a:t> </a:t>
            </a:r>
            <a:endParaRPr kumimoji="0" lang="ru-RU" sz="1750" b="1" dirty="0" smtClean="0">
              <a:latin typeface="Arial Black" pitchFamily="34" charset="0"/>
              <a:cs typeface="Times New Roman" pitchFamily="18" charset="0"/>
            </a:endParaRPr>
          </a:p>
          <a:p>
            <a:pPr indent="450850" algn="just" eaLnBrk="0" hangingPunct="0"/>
            <a:r>
              <a:rPr kumimoji="0" lang="ru-RU" sz="1750" b="1" dirty="0" smtClean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В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присутності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конденсованих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дубильних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речовин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одразу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1750" b="1" dirty="0" err="1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утворюється</a:t>
            </a:r>
            <a:r>
              <a:rPr kumimoji="0" lang="ru-RU" sz="1750" b="1" dirty="0">
                <a:solidFill>
                  <a:srgbClr val="231F20"/>
                </a:solidFill>
                <a:latin typeface="Arial Black" pitchFamily="34" charset="0"/>
                <a:cs typeface="Times New Roman" pitchFamily="18" charset="0"/>
              </a:rPr>
              <a:t> осад.</a:t>
            </a:r>
            <a:endParaRPr kumimoji="0" lang="ru-RU" sz="1750" b="1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Цветущая вишня (16x9)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65_TF03031002_TF03031002.potx" id="{B37DE52E-BB74-47B4-A26A-EACB9BE9CDE9}" vid="{5EB45FF9-A214-4937-A534-89A8ED04E80B}"/>
    </a:ext>
  </a:extLst>
</a:theme>
</file>

<file path=ppt/theme/theme2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природными мотивами Цветущая вишня (широкоэкранный формат)</Template>
  <TotalTime>385</TotalTime>
  <Words>1848</Words>
  <Application>Microsoft Office PowerPoint</Application>
  <PresentationFormat>Широкоэкранный</PresentationFormat>
  <Paragraphs>206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Cambria</vt:lpstr>
      <vt:lpstr>Times New Roman</vt:lpstr>
      <vt:lpstr>Wingdings</vt:lpstr>
      <vt:lpstr>Цветущая вишня (16x9)</vt:lpstr>
      <vt:lpstr>Лекція 13 Лікарські рослини Тема: Лікарська рослинна сировина, яка містить полімерні фенольні сполуки (Дубильні речовини)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 виділення і аналіз дубильних речовин </vt:lpstr>
      <vt:lpstr>Якісні реакції</vt:lpstr>
      <vt:lpstr>Кількісне визначення</vt:lpstr>
      <vt:lpstr>Презентация PowerPoint</vt:lpstr>
      <vt:lpstr>Презентация PowerPoint</vt:lpstr>
      <vt:lpstr>Біологічна дія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Флавоноїди</dc:title>
  <dc:creator>Моя семья</dc:creator>
  <cp:lastModifiedBy>User</cp:lastModifiedBy>
  <cp:revision>58</cp:revision>
  <dcterms:created xsi:type="dcterms:W3CDTF">2018-05-06T13:50:42Z</dcterms:created>
  <dcterms:modified xsi:type="dcterms:W3CDTF">2024-11-11T09:03:33Z</dcterms:modified>
</cp:coreProperties>
</file>