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73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04B231-A481-4872-BC35-4302F47D5BCE}" type="datetimeFigureOut">
              <a:rPr lang="uk-UA" smtClean="0"/>
              <a:t>12.07.2014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33D3D-B3B5-4EF6-99AF-B6FEC02D984A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5E09-E19B-484F-A65E-13DEB7DAB1CC}" type="datetimeFigureOut">
              <a:rPr lang="uk-UA" smtClean="0"/>
              <a:pPr/>
              <a:t>12.07.2014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94D7-8ED2-423B-B694-F4615D234EB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5E09-E19B-484F-A65E-13DEB7DAB1CC}" type="datetimeFigureOut">
              <a:rPr lang="uk-UA" smtClean="0"/>
              <a:pPr/>
              <a:t>12.07.2014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94D7-8ED2-423B-B694-F4615D234E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5E09-E19B-484F-A65E-13DEB7DAB1CC}" type="datetimeFigureOut">
              <a:rPr lang="uk-UA" smtClean="0"/>
              <a:pPr/>
              <a:t>12.07.2014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94D7-8ED2-423B-B694-F4615D234E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5E09-E19B-484F-A65E-13DEB7DAB1CC}" type="datetimeFigureOut">
              <a:rPr lang="uk-UA" smtClean="0"/>
              <a:pPr/>
              <a:t>12.07.2014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94D7-8ED2-423B-B694-F4615D234E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5E09-E19B-484F-A65E-13DEB7DAB1CC}" type="datetimeFigureOut">
              <a:rPr lang="uk-UA" smtClean="0"/>
              <a:pPr/>
              <a:t>12.07.2014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57194D7-8ED2-423B-B694-F4615D234E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5E09-E19B-484F-A65E-13DEB7DAB1CC}" type="datetimeFigureOut">
              <a:rPr lang="uk-UA" smtClean="0"/>
              <a:pPr/>
              <a:t>12.07.2014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94D7-8ED2-423B-B694-F4615D234E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5E09-E19B-484F-A65E-13DEB7DAB1CC}" type="datetimeFigureOut">
              <a:rPr lang="uk-UA" smtClean="0"/>
              <a:pPr/>
              <a:t>12.07.2014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94D7-8ED2-423B-B694-F4615D234E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5E09-E19B-484F-A65E-13DEB7DAB1CC}" type="datetimeFigureOut">
              <a:rPr lang="uk-UA" smtClean="0"/>
              <a:pPr/>
              <a:t>12.07.2014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94D7-8ED2-423B-B694-F4615D234E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5E09-E19B-484F-A65E-13DEB7DAB1CC}" type="datetimeFigureOut">
              <a:rPr lang="uk-UA" smtClean="0"/>
              <a:pPr/>
              <a:t>12.07.2014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94D7-8ED2-423B-B694-F4615D234E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5E09-E19B-484F-A65E-13DEB7DAB1CC}" type="datetimeFigureOut">
              <a:rPr lang="uk-UA" smtClean="0"/>
              <a:pPr/>
              <a:t>12.07.2014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94D7-8ED2-423B-B694-F4615D234E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5E09-E19B-484F-A65E-13DEB7DAB1CC}" type="datetimeFigureOut">
              <a:rPr lang="uk-UA" smtClean="0"/>
              <a:pPr/>
              <a:t>12.07.2014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194D7-8ED2-423B-B694-F4615D234EB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7335E09-E19B-484F-A65E-13DEB7DAB1CC}" type="datetimeFigureOut">
              <a:rPr lang="uk-UA" smtClean="0"/>
              <a:pPr/>
              <a:t>12.07.2014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57194D7-8ED2-423B-B694-F4615D234EBC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214414" y="1785926"/>
            <a:ext cx="7429552" cy="2786082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2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perspectiveRelaxedModerately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5400" dirty="0" smtClean="0"/>
              <a:t>Кінетика ферментативних реакцій</a:t>
            </a:r>
            <a:endParaRPr lang="uk-UA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865187"/>
          </a:xfrm>
        </p:spPr>
        <p:txBody>
          <a:bodyPr/>
          <a:lstStyle/>
          <a:p>
            <a:pPr algn="l"/>
            <a:r>
              <a:rPr lang="ru-RU" sz="3400" b="1" dirty="0" err="1" smtClean="0">
                <a:solidFill>
                  <a:srgbClr val="FFFF00"/>
                </a:solidFill>
              </a:rPr>
              <a:t>Кінетика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ферментативних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реакцій</a:t>
            </a:r>
            <a:endParaRPr lang="ru-RU" sz="3400" dirty="0">
              <a:solidFill>
                <a:srgbClr val="FFFF00"/>
              </a:solidFill>
            </a:endParaRPr>
          </a:p>
        </p:txBody>
      </p:sp>
      <p:sp>
        <p:nvSpPr>
          <p:cNvPr id="3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6320-23FB-4BBA-B215-277979EF4977}" type="slidenum">
              <a:rPr lang="ru-RU"/>
              <a:pPr/>
              <a:t>10</a:t>
            </a:fld>
            <a:endParaRPr lang="ru-RU"/>
          </a:p>
        </p:txBody>
      </p:sp>
      <p:sp>
        <p:nvSpPr>
          <p:cNvPr id="43011" name="Line 3"/>
          <p:cNvSpPr>
            <a:spLocks noChangeShapeType="1"/>
          </p:cNvSpPr>
          <p:nvPr/>
        </p:nvSpPr>
        <p:spPr bwMode="auto">
          <a:xfrm>
            <a:off x="539750" y="908050"/>
            <a:ext cx="8424863" cy="0"/>
          </a:xfrm>
          <a:prstGeom prst="line">
            <a:avLst/>
          </a:prstGeom>
          <a:noFill/>
          <a:ln w="57150" cmpd="thickThin">
            <a:solidFill>
              <a:srgbClr val="003399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uk-UA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468313" y="958850"/>
            <a:ext cx="8280400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600" dirty="0" err="1" smtClean="0"/>
              <a:t>Залежність</a:t>
            </a:r>
            <a:r>
              <a:rPr lang="ru-RU" sz="2600" dirty="0" smtClean="0"/>
              <a:t> </a:t>
            </a:r>
            <a:r>
              <a:rPr lang="ru-RU" sz="2600" dirty="0" err="1" smtClean="0"/>
              <a:t>швидкості</a:t>
            </a:r>
            <a:r>
              <a:rPr lang="ru-RU" sz="2600" dirty="0" smtClean="0"/>
              <a:t> </a:t>
            </a:r>
            <a:r>
              <a:rPr lang="ru-RU" sz="2600" dirty="0" err="1" smtClean="0"/>
              <a:t>ферментативних</a:t>
            </a:r>
            <a:r>
              <a:rPr lang="ru-RU" sz="2600" dirty="0" smtClean="0"/>
              <a:t> </a:t>
            </a:r>
            <a:r>
              <a:rPr lang="ru-RU" sz="2600" dirty="0" err="1" smtClean="0"/>
              <a:t>реакцій</a:t>
            </a:r>
            <a:r>
              <a:rPr lang="ru-RU" sz="2600" dirty="0" smtClean="0"/>
              <a:t> </a:t>
            </a:r>
            <a:r>
              <a:rPr lang="ru-RU" sz="2600" dirty="0" err="1" smtClean="0"/>
              <a:t>від</a:t>
            </a:r>
            <a:r>
              <a:rPr lang="ru-RU" sz="2600" dirty="0" smtClean="0"/>
              <a:t> рН</a:t>
            </a:r>
            <a:endParaRPr lang="ru-RU" sz="2600" dirty="0"/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0" y="27289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43104" name="Group 96"/>
          <p:cNvGraphicFramePr>
            <a:graphicFrameLocks noGrp="1"/>
          </p:cNvGraphicFramePr>
          <p:nvPr/>
        </p:nvGraphicFramePr>
        <p:xfrm>
          <a:off x="250825" y="2708275"/>
          <a:ext cx="8642350" cy="3521078"/>
        </p:xfrm>
        <a:graphic>
          <a:graphicData uri="http://schemas.openxmlformats.org/drawingml/2006/table">
            <a:tbl>
              <a:tblPr/>
              <a:tblGrid>
                <a:gridCol w="4321175"/>
                <a:gridCol w="4321175"/>
              </a:tblGrid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Фермент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Оптимум рН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Пепсин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Трипсин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7,7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Катал аза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Аргіназа</a:t>
                      </a:r>
                      <a:endParaRPr kumimoji="0" lang="ru-RU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9,7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Фумараза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7,8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Рибонуклеаза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7,8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3105" name="Rectangle 97"/>
          <p:cNvSpPr>
            <a:spLocks noChangeArrowheads="1"/>
          </p:cNvSpPr>
          <p:nvPr/>
        </p:nvSpPr>
        <p:spPr bwMode="auto">
          <a:xfrm>
            <a:off x="250825" y="2114550"/>
            <a:ext cx="8642350" cy="488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600" dirty="0" err="1" smtClean="0"/>
              <a:t>Оптимальні</a:t>
            </a:r>
            <a:r>
              <a:rPr lang="ru-RU" sz="2600" dirty="0" smtClean="0"/>
              <a:t> </a:t>
            </a:r>
            <a:r>
              <a:rPr lang="ru-RU" sz="2600" dirty="0" err="1" smtClean="0"/>
              <a:t>значення</a:t>
            </a:r>
            <a:r>
              <a:rPr lang="ru-RU" sz="2600" dirty="0" smtClean="0"/>
              <a:t> рН для </a:t>
            </a:r>
            <a:r>
              <a:rPr lang="ru-RU" sz="2600" dirty="0" err="1" smtClean="0"/>
              <a:t>деяких</a:t>
            </a:r>
            <a:r>
              <a:rPr lang="ru-RU" sz="2600" dirty="0" smtClean="0"/>
              <a:t> </a:t>
            </a:r>
            <a:r>
              <a:rPr lang="ru-RU" sz="2600" dirty="0" err="1" smtClean="0"/>
              <a:t>ферментів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865187"/>
          </a:xfrm>
        </p:spPr>
        <p:txBody>
          <a:bodyPr/>
          <a:lstStyle/>
          <a:p>
            <a:pPr algn="l"/>
            <a:r>
              <a:rPr lang="ru-RU" sz="3400" b="1" dirty="0" err="1" smtClean="0">
                <a:solidFill>
                  <a:srgbClr val="FFFF00"/>
                </a:solidFill>
              </a:rPr>
              <a:t>Кінетика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ферментативних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реакцій</a:t>
            </a:r>
            <a:endParaRPr lang="ru-RU" sz="3400" dirty="0">
              <a:solidFill>
                <a:srgbClr val="FFFF00"/>
              </a:solidFill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F293C-605A-4DED-9AED-4A4AF19E3B19}" type="slidenum">
              <a:rPr lang="ru-RU"/>
              <a:pPr/>
              <a:t>11</a:t>
            </a:fld>
            <a:endParaRPr lang="ru-RU"/>
          </a:p>
        </p:txBody>
      </p:sp>
      <p:sp>
        <p:nvSpPr>
          <p:cNvPr id="44035" name="Line 3"/>
          <p:cNvSpPr>
            <a:spLocks noChangeShapeType="1"/>
          </p:cNvSpPr>
          <p:nvPr/>
        </p:nvSpPr>
        <p:spPr bwMode="auto">
          <a:xfrm>
            <a:off x="539750" y="908050"/>
            <a:ext cx="8424863" cy="0"/>
          </a:xfrm>
          <a:prstGeom prst="line">
            <a:avLst/>
          </a:prstGeom>
          <a:noFill/>
          <a:ln w="57150" cmpd="thickThin">
            <a:solidFill>
              <a:srgbClr val="003399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uk-UA"/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468313" y="958850"/>
            <a:ext cx="8280400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600" dirty="0" err="1" smtClean="0"/>
              <a:t>Кількість</a:t>
            </a:r>
            <a:r>
              <a:rPr lang="ru-RU" sz="2600" dirty="0" smtClean="0"/>
              <a:t> ферменту </a:t>
            </a:r>
            <a:r>
              <a:rPr lang="ru-RU" sz="2600" dirty="0" err="1" smtClean="0"/>
              <a:t>можна</a:t>
            </a:r>
            <a:r>
              <a:rPr lang="ru-RU" sz="2600" dirty="0" smtClean="0"/>
              <a:t> </a:t>
            </a:r>
            <a:r>
              <a:rPr lang="ru-RU" sz="2600" dirty="0" err="1" smtClean="0"/>
              <a:t>визначити</a:t>
            </a:r>
            <a:r>
              <a:rPr lang="ru-RU" sz="2600" dirty="0" smtClean="0"/>
              <a:t> за </a:t>
            </a:r>
            <a:r>
              <a:rPr lang="ru-RU" sz="2600" dirty="0" err="1" smtClean="0"/>
              <a:t>його</a:t>
            </a:r>
            <a:r>
              <a:rPr lang="ru-RU" sz="2600" dirty="0" smtClean="0"/>
              <a:t> </a:t>
            </a:r>
            <a:r>
              <a:rPr lang="ru-RU" sz="2600" dirty="0" err="1" smtClean="0"/>
              <a:t>активності</a:t>
            </a:r>
            <a:endParaRPr lang="ru-RU" sz="2600" dirty="0"/>
          </a:p>
        </p:txBody>
      </p:sp>
      <p:sp>
        <p:nvSpPr>
          <p:cNvPr id="44067" name="Rectangle 35"/>
          <p:cNvSpPr>
            <a:spLocks noChangeArrowheads="1"/>
          </p:cNvSpPr>
          <p:nvPr/>
        </p:nvSpPr>
        <p:spPr bwMode="auto">
          <a:xfrm>
            <a:off x="468313" y="2027238"/>
            <a:ext cx="8424862" cy="249299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600" i="1" dirty="0" smtClean="0"/>
              <a:t>За </a:t>
            </a:r>
            <a:r>
              <a:rPr lang="ru-RU" sz="2600" i="1" dirty="0" err="1" smtClean="0"/>
              <a:t>одиницю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активності</a:t>
            </a:r>
            <a:r>
              <a:rPr lang="ru-RU" sz="2600" i="1" dirty="0" smtClean="0"/>
              <a:t> ферменту </a:t>
            </a:r>
            <a:r>
              <a:rPr lang="ru-RU" sz="2600" i="1" dirty="0" err="1" smtClean="0"/>
              <a:t>приймається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така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кількість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ферменту</a:t>
            </a:r>
            <a:r>
              <a:rPr lang="ru-RU" sz="2600" i="1" dirty="0" smtClean="0"/>
              <a:t>, яка каталізує </a:t>
            </a:r>
            <a:r>
              <a:rPr lang="ru-RU" sz="2600" i="1" dirty="0" err="1" smtClean="0"/>
              <a:t>перетворення</a:t>
            </a:r>
            <a:r>
              <a:rPr lang="ru-RU" sz="2600" i="1" dirty="0" smtClean="0"/>
              <a:t> </a:t>
            </a:r>
          </a:p>
          <a:p>
            <a:r>
              <a:rPr lang="ru-RU" sz="2600" i="1" dirty="0" smtClean="0"/>
              <a:t>1 </a:t>
            </a:r>
            <a:r>
              <a:rPr lang="ru-RU" sz="2600" i="1" dirty="0" err="1" smtClean="0"/>
              <a:t>мкмоль</a:t>
            </a:r>
            <a:r>
              <a:rPr lang="ru-RU" sz="2600" i="1" dirty="0" smtClean="0"/>
              <a:t> субстрату (1 </a:t>
            </a:r>
            <a:r>
              <a:rPr lang="ru-RU" sz="2600" i="1" dirty="0" err="1" smtClean="0"/>
              <a:t>мкмоль</a:t>
            </a:r>
            <a:r>
              <a:rPr lang="ru-RU" sz="2600" i="1" dirty="0" smtClean="0"/>
              <a:t> = 10-6 моль) в 1 </a:t>
            </a:r>
            <a:r>
              <a:rPr lang="ru-RU" sz="2600" i="1" dirty="0" err="1" smtClean="0"/>
              <a:t>хв</a:t>
            </a:r>
            <a:r>
              <a:rPr lang="ru-RU" sz="2600" i="1" dirty="0" smtClean="0"/>
              <a:t> при </a:t>
            </a:r>
          </a:p>
          <a:p>
            <a:r>
              <a:rPr lang="ru-RU" sz="2600" i="1" dirty="0" err="1" smtClean="0"/>
              <a:t>25°С</a:t>
            </a:r>
            <a:r>
              <a:rPr lang="ru-RU" sz="2600" i="1" dirty="0" smtClean="0"/>
              <a:t> в </a:t>
            </a:r>
            <a:r>
              <a:rPr lang="ru-RU" sz="2600" i="1" dirty="0" err="1" smtClean="0"/>
              <a:t>оптимальних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умовах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дії</a:t>
            </a:r>
            <a:r>
              <a:rPr lang="ru-RU" sz="2600" i="1" dirty="0" smtClean="0"/>
              <a:t> ферменту. </a:t>
            </a:r>
          </a:p>
          <a:p>
            <a:r>
              <a:rPr lang="ru-RU" sz="2600" i="1" dirty="0" smtClean="0"/>
              <a:t> </a:t>
            </a:r>
            <a:r>
              <a:rPr lang="ru-RU" sz="2600" i="1" dirty="0" err="1" smtClean="0"/>
              <a:t>Питомою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активністю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називається</a:t>
            </a:r>
            <a:r>
              <a:rPr lang="ru-RU" sz="2600" i="1" dirty="0" smtClean="0"/>
              <a:t> число </a:t>
            </a:r>
            <a:r>
              <a:rPr lang="ru-RU" sz="2600" i="1" dirty="0" err="1" smtClean="0"/>
              <a:t>одиниць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ферментативної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активності</a:t>
            </a:r>
            <a:r>
              <a:rPr lang="ru-RU" sz="2600" i="1" dirty="0" smtClean="0"/>
              <a:t> у </a:t>
            </a:r>
            <a:r>
              <a:rPr lang="ru-RU" sz="2600" i="1" dirty="0" err="1" smtClean="0"/>
              <a:t>розрахунку</a:t>
            </a:r>
            <a:r>
              <a:rPr lang="ru-RU" sz="2600" i="1" dirty="0" smtClean="0"/>
              <a:t> на 1 мг </a:t>
            </a:r>
            <a:r>
              <a:rPr lang="ru-RU" sz="2600" i="1" dirty="0" err="1" smtClean="0"/>
              <a:t>білка</a:t>
            </a:r>
            <a:r>
              <a:rPr lang="ru-RU" sz="2600" i="1" dirty="0" smtClean="0"/>
              <a:t>.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357166"/>
            <a:ext cx="8229600" cy="865188"/>
          </a:xfrm>
        </p:spPr>
        <p:txBody>
          <a:bodyPr>
            <a:normAutofit fontScale="90000"/>
          </a:bodyPr>
          <a:lstStyle/>
          <a:p>
            <a:pPr algn="l"/>
            <a:r>
              <a:rPr lang="ru-RU" sz="3400" b="1" dirty="0" err="1" smtClean="0">
                <a:solidFill>
                  <a:srgbClr val="FFFF00"/>
                </a:solidFill>
              </a:rPr>
              <a:t>Специфічність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ферментів</a:t>
            </a:r>
            <a:r>
              <a:rPr lang="ru-RU" sz="3400" b="1" dirty="0" smtClean="0">
                <a:solidFill>
                  <a:srgbClr val="FFFF00"/>
                </a:solidFill>
              </a:rPr>
              <a:t> по </a:t>
            </a:r>
            <a:r>
              <a:rPr lang="ru-RU" sz="3400" b="1" dirty="0" err="1" smtClean="0">
                <a:solidFill>
                  <a:srgbClr val="FFFF00"/>
                </a:solidFill>
              </a:rPr>
              <a:t>відношенню</a:t>
            </a:r>
            <a:r>
              <a:rPr lang="ru-RU" sz="3400" b="1" dirty="0" smtClean="0">
                <a:solidFill>
                  <a:srgbClr val="FFFF00"/>
                </a:solidFill>
              </a:rPr>
              <a:t> до </a:t>
            </a:r>
            <a:r>
              <a:rPr lang="ru-RU" sz="3400" b="1" dirty="0" err="1" smtClean="0">
                <a:solidFill>
                  <a:srgbClr val="FFFF00"/>
                </a:solidFill>
              </a:rPr>
              <a:t>субстратів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br>
              <a:rPr lang="ru-RU" sz="3400" b="1" dirty="0" smtClean="0">
                <a:solidFill>
                  <a:srgbClr val="FFFF00"/>
                </a:solidFill>
              </a:rPr>
            </a:br>
            <a:endParaRPr lang="ru-RU" sz="3400" b="1" dirty="0">
              <a:solidFill>
                <a:srgbClr val="FFFF00"/>
              </a:solidFill>
            </a:endParaRP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95E68-9EB7-4E33-A71D-097F6A108B7F}" type="slidenum">
              <a:rPr lang="ru-RU"/>
              <a:pPr/>
              <a:t>12</a:t>
            </a:fld>
            <a:endParaRPr lang="ru-RU"/>
          </a:p>
        </p:txBody>
      </p:sp>
      <p:sp>
        <p:nvSpPr>
          <p:cNvPr id="45059" name="Line 3"/>
          <p:cNvSpPr>
            <a:spLocks noChangeShapeType="1"/>
          </p:cNvSpPr>
          <p:nvPr/>
        </p:nvSpPr>
        <p:spPr bwMode="auto">
          <a:xfrm>
            <a:off x="539750" y="1412875"/>
            <a:ext cx="8424863" cy="0"/>
          </a:xfrm>
          <a:prstGeom prst="line">
            <a:avLst/>
          </a:prstGeom>
          <a:noFill/>
          <a:ln w="57150" cmpd="thickThin">
            <a:solidFill>
              <a:srgbClr val="003399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uk-UA"/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0" y="27241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827088" y="1412875"/>
          <a:ext cx="7993062" cy="2725738"/>
        </p:xfrm>
        <a:graphic>
          <a:graphicData uri="http://schemas.openxmlformats.org/presentationml/2006/ole">
            <p:oleObj spid="_x0000_s4098" name="Document" r:id="rId3" imgW="4133850" imgH="1409700" progId="">
              <p:embed/>
            </p:oleObj>
          </a:graphicData>
        </a:graphic>
      </p:graphicFrame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27479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45064" name="Object 8"/>
          <p:cNvGraphicFramePr>
            <a:graphicFrameLocks noChangeAspect="1"/>
          </p:cNvGraphicFramePr>
          <p:nvPr/>
        </p:nvGraphicFramePr>
        <p:xfrm>
          <a:off x="2051050" y="4292600"/>
          <a:ext cx="5759450" cy="2481263"/>
        </p:xfrm>
        <a:graphic>
          <a:graphicData uri="http://schemas.openxmlformats.org/presentationml/2006/ole">
            <p:oleObj spid="_x0000_s4099" name="Document" r:id="rId4" imgW="3162300" imgH="136207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400" b="1" dirty="0" err="1" smtClean="0">
                <a:solidFill>
                  <a:srgbClr val="FFFF00"/>
                </a:solidFill>
              </a:rPr>
              <a:t>Кінетика</a:t>
            </a:r>
            <a:r>
              <a:rPr lang="ru-RU" sz="3400" b="1" dirty="0" smtClean="0">
                <a:solidFill>
                  <a:srgbClr val="FF00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ферментативних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реакцій</a:t>
            </a:r>
            <a:endParaRPr lang="ru-RU" sz="3400" dirty="0">
              <a:solidFill>
                <a:srgbClr val="FFFF00"/>
              </a:solidFill>
            </a:endParaRP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B0EBB-D5AD-442F-9729-C6E77871CED6}" type="slidenum">
              <a:rPr lang="ru-RU"/>
              <a:pPr/>
              <a:t>2</a:t>
            </a:fld>
            <a:endParaRPr lang="ru-RU"/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357158" y="240009"/>
            <a:ext cx="8501122" cy="45719"/>
          </a:xfrm>
          <a:prstGeom prst="line">
            <a:avLst/>
          </a:prstGeom>
          <a:noFill/>
          <a:ln w="57150" cmpd="thickThin">
            <a:solidFill>
              <a:srgbClr val="003399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uk-UA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29527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4714876" y="2643182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 descr="Єнергия активации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1571612"/>
            <a:ext cx="5610414" cy="435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14290"/>
            <a:ext cx="8229600" cy="865187"/>
          </a:xfrm>
        </p:spPr>
        <p:txBody>
          <a:bodyPr/>
          <a:lstStyle/>
          <a:p>
            <a:pPr algn="l"/>
            <a:r>
              <a:rPr lang="ru-RU" sz="3400" b="1" dirty="0" err="1" smtClean="0">
                <a:solidFill>
                  <a:srgbClr val="FFFF00"/>
                </a:solidFill>
              </a:rPr>
              <a:t>Кінетика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ферментативних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реакцій</a:t>
            </a:r>
            <a:endParaRPr lang="ru-RU" sz="3400" dirty="0">
              <a:solidFill>
                <a:srgbClr val="FFFF00"/>
              </a:solidFill>
            </a:endParaRPr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44E96-37C2-434D-B99E-DA38429E1F9E}" type="slidenum">
              <a:rPr lang="ru-RU"/>
              <a:pPr/>
              <a:t>3</a:t>
            </a:fld>
            <a:endParaRPr lang="ru-RU"/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539750" y="908050"/>
            <a:ext cx="8424863" cy="0"/>
          </a:xfrm>
          <a:prstGeom prst="line">
            <a:avLst/>
          </a:prstGeom>
          <a:noFill/>
          <a:ln w="57150" cmpd="thickThin">
            <a:solidFill>
              <a:srgbClr val="003399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uk-UA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29527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179388" y="5364163"/>
            <a:ext cx="8964612" cy="11695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субстрату на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початкову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каталізуємої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ферментом реакції.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такого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графіка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величину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апроксімірування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Точне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даному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неможливо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так як у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міру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субстрату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початкова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реакції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наближається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V,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ніколи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досягає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Концентрація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субстрату, при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реакції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складає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половину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максимальної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чисельно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Км  -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константі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Міхаеліса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Ментен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71546"/>
            <a:ext cx="62865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4"/>
          <p:cNvSpPr>
            <a:spLocks noGrp="1"/>
          </p:cNvSpPr>
          <p:nvPr>
            <p:ph type="sldNum" sz="quarter" idx="12"/>
          </p:nvPr>
        </p:nvSpPr>
        <p:spPr>
          <a:ln>
            <a:solidFill>
              <a:srgbClr val="FFFF00"/>
            </a:solidFill>
          </a:ln>
        </p:spPr>
        <p:txBody>
          <a:bodyPr/>
          <a:lstStyle/>
          <a:p>
            <a:fld id="{CFB94FC6-65D7-491A-BF3D-7BC4C4047359}" type="slidenum">
              <a:rPr lang="ru-RU">
                <a:solidFill>
                  <a:srgbClr val="FFFF00"/>
                </a:solidFill>
              </a:rPr>
              <a:pPr/>
              <a:t>4</a:t>
            </a:fld>
            <a:endParaRPr lang="ru-RU">
              <a:solidFill>
                <a:srgbClr val="FFFF00"/>
              </a:solidFill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2938" y="115888"/>
            <a:ext cx="8501062" cy="865187"/>
          </a:xfrm>
          <a:ln>
            <a:solidFill>
              <a:srgbClr val="FFFF00"/>
            </a:solidFill>
          </a:ln>
        </p:spPr>
        <p:txBody>
          <a:bodyPr/>
          <a:lstStyle/>
          <a:p>
            <a:pPr algn="l"/>
            <a:r>
              <a:rPr lang="ru-RU" sz="3400" b="1" dirty="0" err="1" smtClean="0">
                <a:solidFill>
                  <a:srgbClr val="FFFF00"/>
                </a:solidFill>
              </a:rPr>
              <a:t>Кінетика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ферментативних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реакцій</a:t>
            </a:r>
            <a:endParaRPr lang="ru-RU" sz="3400" dirty="0">
              <a:solidFill>
                <a:srgbClr val="FFFF00"/>
              </a:solidFill>
            </a:endParaRPr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539750" y="908050"/>
            <a:ext cx="8424863" cy="0"/>
          </a:xfrm>
          <a:prstGeom prst="line">
            <a:avLst/>
          </a:prstGeom>
          <a:noFill/>
          <a:ln w="57150" cmpd="thickThin">
            <a:solidFill>
              <a:srgbClr val="FFFF00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uk-UA">
              <a:solidFill>
                <a:srgbClr val="FFFF00"/>
              </a:solidFill>
            </a:endParaRP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3271838"/>
            <a:ext cx="184731" cy="369332"/>
          </a:xfrm>
          <a:prstGeom prst="rect">
            <a:avLst/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>
              <a:solidFill>
                <a:srgbClr val="FFFF00"/>
              </a:solidFill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2952750"/>
            <a:ext cx="184731" cy="369332"/>
          </a:xfrm>
          <a:prstGeom prst="rect">
            <a:avLst/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>
              <a:solidFill>
                <a:srgbClr val="FFFF00"/>
              </a:solidFill>
            </a:endParaRP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539750" y="1125538"/>
            <a:ext cx="3204980" cy="492443"/>
          </a:xfrm>
          <a:prstGeom prst="rect">
            <a:avLst/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600" dirty="0" err="1" smtClean="0">
                <a:solidFill>
                  <a:srgbClr val="FFFF00"/>
                </a:solidFill>
              </a:rPr>
              <a:t>Віктор</a:t>
            </a:r>
            <a:r>
              <a:rPr lang="ru-RU" sz="2600" dirty="0" smtClean="0">
                <a:solidFill>
                  <a:srgbClr val="FFFF00"/>
                </a:solidFill>
              </a:rPr>
              <a:t> </a:t>
            </a:r>
            <a:r>
              <a:rPr lang="ru-RU" sz="2600" dirty="0" err="1" smtClean="0">
                <a:solidFill>
                  <a:srgbClr val="FFFF00"/>
                </a:solidFill>
              </a:rPr>
              <a:t>Генрі</a:t>
            </a:r>
            <a:r>
              <a:rPr lang="ru-RU" sz="2600" dirty="0" smtClean="0">
                <a:solidFill>
                  <a:srgbClr val="FFFF00"/>
                </a:solidFill>
              </a:rPr>
              <a:t> </a:t>
            </a:r>
            <a:r>
              <a:rPr lang="ru-RU" sz="2600" dirty="0">
                <a:solidFill>
                  <a:srgbClr val="FFFF00"/>
                </a:solidFill>
              </a:rPr>
              <a:t>(1903 г.)</a:t>
            </a: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576263" y="1700213"/>
            <a:ext cx="5814540" cy="492443"/>
          </a:xfrm>
          <a:prstGeom prst="rect">
            <a:avLst/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600" dirty="0" err="1">
                <a:solidFill>
                  <a:srgbClr val="FFFF00"/>
                </a:solidFill>
              </a:rPr>
              <a:t>Леонор</a:t>
            </a:r>
            <a:r>
              <a:rPr lang="ru-RU" sz="2600" dirty="0">
                <a:solidFill>
                  <a:srgbClr val="FFFF00"/>
                </a:solidFill>
              </a:rPr>
              <a:t> </a:t>
            </a:r>
            <a:r>
              <a:rPr lang="ru-RU" sz="2600" dirty="0" err="1" smtClean="0">
                <a:solidFill>
                  <a:srgbClr val="FFFF00"/>
                </a:solidFill>
              </a:rPr>
              <a:t>Міхаэлис</a:t>
            </a:r>
            <a:r>
              <a:rPr lang="ru-RU" sz="2600" dirty="0">
                <a:solidFill>
                  <a:srgbClr val="FFFF00"/>
                </a:solidFill>
              </a:rPr>
              <a:t>, Мод </a:t>
            </a:r>
            <a:r>
              <a:rPr lang="ru-RU" sz="2600" dirty="0" err="1">
                <a:solidFill>
                  <a:srgbClr val="FFFF00"/>
                </a:solidFill>
              </a:rPr>
              <a:t>Ментен</a:t>
            </a:r>
            <a:r>
              <a:rPr lang="ru-RU" sz="2600" dirty="0">
                <a:solidFill>
                  <a:srgbClr val="FFFF00"/>
                </a:solidFill>
              </a:rPr>
              <a:t> (1913 г.)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3224213"/>
            <a:ext cx="184731" cy="369332"/>
          </a:xfrm>
          <a:prstGeom prst="rect">
            <a:avLst/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>
              <a:solidFill>
                <a:srgbClr val="FFFF00"/>
              </a:solidFill>
            </a:endParaRPr>
          </a:p>
        </p:txBody>
      </p:sp>
      <p:graphicFrame>
        <p:nvGraphicFramePr>
          <p:cNvPr id="35851" name="Object 11"/>
          <p:cNvGraphicFramePr>
            <a:graphicFrameLocks noChangeAspect="1"/>
          </p:cNvGraphicFramePr>
          <p:nvPr/>
        </p:nvGraphicFramePr>
        <p:xfrm>
          <a:off x="1979613" y="2565400"/>
          <a:ext cx="4679950" cy="828675"/>
        </p:xfrm>
        <a:graphic>
          <a:graphicData uri="http://schemas.openxmlformats.org/presentationml/2006/ole">
            <p:oleObj spid="_x0000_s1026" name="Document" r:id="rId3" imgW="1600200" imgH="285750" progId="">
              <p:embed/>
            </p:oleObj>
          </a:graphicData>
        </a:graphic>
      </p:graphicFrame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0" y="3238500"/>
            <a:ext cx="184731" cy="369332"/>
          </a:xfrm>
          <a:prstGeom prst="rect">
            <a:avLst/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>
              <a:solidFill>
                <a:srgbClr val="FFFF00"/>
              </a:solidFill>
            </a:endParaRPr>
          </a:p>
        </p:txBody>
      </p:sp>
      <p:graphicFrame>
        <p:nvGraphicFramePr>
          <p:cNvPr id="35853" name="Object 13"/>
          <p:cNvGraphicFramePr>
            <a:graphicFrameLocks noChangeAspect="1"/>
          </p:cNvGraphicFramePr>
          <p:nvPr/>
        </p:nvGraphicFramePr>
        <p:xfrm>
          <a:off x="1979613" y="3789363"/>
          <a:ext cx="4608512" cy="819150"/>
        </p:xfrm>
        <a:graphic>
          <a:graphicData uri="http://schemas.openxmlformats.org/presentationml/2006/ole">
            <p:oleObj spid="_x0000_s1027" name="Document" r:id="rId4" imgW="1571625" imgH="276225" progId="">
              <p:embed/>
            </p:oleObj>
          </a:graphicData>
        </a:graphic>
      </p:graphicFrame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0" y="3224213"/>
            <a:ext cx="184731" cy="369332"/>
          </a:xfrm>
          <a:prstGeom prst="rect">
            <a:avLst/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>
              <a:solidFill>
                <a:srgbClr val="FFFF00"/>
              </a:solidFill>
            </a:endParaRPr>
          </a:p>
        </p:txBody>
      </p:sp>
      <p:graphicFrame>
        <p:nvGraphicFramePr>
          <p:cNvPr id="35855" name="Object 15"/>
          <p:cNvGraphicFramePr>
            <a:graphicFrameLocks noChangeAspect="1"/>
          </p:cNvGraphicFramePr>
          <p:nvPr/>
        </p:nvGraphicFramePr>
        <p:xfrm>
          <a:off x="2051050" y="5084763"/>
          <a:ext cx="4608513" cy="815975"/>
        </p:xfrm>
        <a:graphic>
          <a:graphicData uri="http://schemas.openxmlformats.org/presentationml/2006/ole">
            <p:oleObj spid="_x0000_s1028" name="Document" r:id="rId5" imgW="1600200" imgH="28575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29600" cy="865187"/>
          </a:xfrm>
        </p:spPr>
        <p:txBody>
          <a:bodyPr/>
          <a:lstStyle/>
          <a:p>
            <a:pPr algn="l"/>
            <a:r>
              <a:rPr lang="ru-RU" sz="3400" dirty="0" err="1" smtClean="0">
                <a:solidFill>
                  <a:srgbClr val="FFFF00"/>
                </a:solidFill>
              </a:rPr>
              <a:t>Кінетика</a:t>
            </a:r>
            <a:r>
              <a:rPr lang="ru-RU" sz="3400" dirty="0" smtClean="0">
                <a:solidFill>
                  <a:srgbClr val="FFFF00"/>
                </a:solidFill>
              </a:rPr>
              <a:t> </a:t>
            </a:r>
            <a:r>
              <a:rPr lang="ru-RU" sz="3400" dirty="0" err="1" smtClean="0">
                <a:solidFill>
                  <a:srgbClr val="FFFF00"/>
                </a:solidFill>
              </a:rPr>
              <a:t>ферментативних</a:t>
            </a:r>
            <a:r>
              <a:rPr lang="ru-RU" sz="3400" dirty="0" smtClean="0">
                <a:solidFill>
                  <a:srgbClr val="FFFF00"/>
                </a:solidFill>
              </a:rPr>
              <a:t> </a:t>
            </a:r>
            <a:r>
              <a:rPr lang="ru-RU" sz="3400" dirty="0" err="1" smtClean="0">
                <a:solidFill>
                  <a:srgbClr val="FFFF00"/>
                </a:solidFill>
              </a:rPr>
              <a:t>реакцій</a:t>
            </a:r>
            <a:endParaRPr lang="ru-RU" sz="3400" dirty="0">
              <a:solidFill>
                <a:srgbClr val="FFFF00"/>
              </a:solidFill>
            </a:endParaRP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6BA5C-D9D2-458B-94A9-8F9B1EE34783}" type="slidenum">
              <a:rPr lang="ru-RU"/>
              <a:pPr/>
              <a:t>5</a:t>
            </a:fld>
            <a:endParaRPr lang="ru-RU"/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539750" y="908050"/>
            <a:ext cx="8424863" cy="0"/>
          </a:xfrm>
          <a:prstGeom prst="line">
            <a:avLst/>
          </a:prstGeom>
          <a:noFill/>
          <a:ln w="57150" cmpd="thickThin">
            <a:solidFill>
              <a:srgbClr val="003399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uk-UA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29527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0" y="32385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539750" y="1041400"/>
            <a:ext cx="4126964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600" dirty="0"/>
              <a:t>Модель </a:t>
            </a:r>
            <a:r>
              <a:rPr lang="ru-RU" sz="2600" dirty="0" err="1" smtClean="0"/>
              <a:t>Міхаеліса-Ментен</a:t>
            </a:r>
            <a:r>
              <a:rPr lang="ru-RU" sz="2600" dirty="0" smtClean="0"/>
              <a:t> </a:t>
            </a:r>
            <a:endParaRPr lang="ru-RU" sz="2600" dirty="0"/>
          </a:p>
        </p:txBody>
      </p:sp>
      <p:pic>
        <p:nvPicPr>
          <p:cNvPr id="13" name="Рисунок 12" descr="Кинетика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785926"/>
            <a:ext cx="6286500" cy="4362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865187"/>
          </a:xfrm>
        </p:spPr>
        <p:txBody>
          <a:bodyPr/>
          <a:lstStyle/>
          <a:p>
            <a:pPr algn="l"/>
            <a:r>
              <a:rPr lang="ru-RU" sz="3400" b="1" dirty="0" err="1" smtClean="0">
                <a:solidFill>
                  <a:srgbClr val="FFFF00"/>
                </a:solidFill>
              </a:rPr>
              <a:t>Кінетика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ферментативних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реакцій</a:t>
            </a:r>
            <a:endParaRPr lang="ru-RU" sz="3400" dirty="0">
              <a:solidFill>
                <a:srgbClr val="FFFF00"/>
              </a:solidFill>
            </a:endParaRP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85423-930C-492C-ADA6-9666E313B340}" type="slidenum">
              <a:rPr lang="ru-RU"/>
              <a:pPr/>
              <a:t>6</a:t>
            </a:fld>
            <a:endParaRPr lang="ru-RU"/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>
            <a:off x="539750" y="908050"/>
            <a:ext cx="8424863" cy="0"/>
          </a:xfrm>
          <a:prstGeom prst="line">
            <a:avLst/>
          </a:prstGeom>
          <a:noFill/>
          <a:ln w="57150" cmpd="thickThin">
            <a:solidFill>
              <a:srgbClr val="003399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uk-UA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29527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32385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539750" y="1041400"/>
            <a:ext cx="4127540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600" dirty="0"/>
              <a:t>Модель </a:t>
            </a:r>
            <a:r>
              <a:rPr lang="ru-RU" sz="2600" dirty="0" err="1" smtClean="0"/>
              <a:t>Міхаеліса-Ментен</a:t>
            </a:r>
            <a:r>
              <a:rPr lang="ru-RU" sz="2600" dirty="0" smtClean="0"/>
              <a:t> </a:t>
            </a:r>
            <a:endParaRPr lang="ru-RU" sz="2600" dirty="0"/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611188" y="2181225"/>
            <a:ext cx="8064500" cy="169277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600" i="1" dirty="0">
                <a:solidFill>
                  <a:srgbClr val="FF3300"/>
                </a:solidFill>
              </a:rPr>
              <a:t>К</a:t>
            </a:r>
            <a:r>
              <a:rPr lang="ru-RU" sz="2600" i="1" baseline="-25000" dirty="0">
                <a:solidFill>
                  <a:srgbClr val="FF3300"/>
                </a:solidFill>
              </a:rPr>
              <a:t>м</a:t>
            </a:r>
            <a:r>
              <a:rPr lang="ru-RU" sz="2600" i="1" baseline="-25000" dirty="0"/>
              <a:t> </a:t>
            </a:r>
            <a:r>
              <a:rPr lang="ru-RU" sz="2600" dirty="0"/>
              <a:t>(</a:t>
            </a:r>
            <a:r>
              <a:rPr lang="ru-RU" sz="2600" dirty="0">
                <a:solidFill>
                  <a:srgbClr val="FF3300"/>
                </a:solidFill>
              </a:rPr>
              <a:t>константа </a:t>
            </a:r>
            <a:r>
              <a:rPr lang="ru-RU" sz="2600" dirty="0" err="1" smtClean="0">
                <a:solidFill>
                  <a:srgbClr val="FF3300"/>
                </a:solidFill>
              </a:rPr>
              <a:t>Міхаеліса-Ментен</a:t>
            </a:r>
            <a:r>
              <a:rPr lang="ru-RU" sz="2600" dirty="0"/>
              <a:t>) </a:t>
            </a:r>
            <a:r>
              <a:rPr lang="ru-RU" dirty="0" smtClean="0"/>
              <a:t>– </a:t>
            </a:r>
            <a:r>
              <a:rPr lang="ru-RU" sz="2600" i="1" dirty="0" err="1" smtClean="0"/>
              <a:t>концентрація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специфічного</a:t>
            </a:r>
            <a:r>
              <a:rPr lang="ru-RU" sz="2600" i="1" dirty="0" smtClean="0"/>
              <a:t> субстрату, при </a:t>
            </a:r>
            <a:r>
              <a:rPr lang="ru-RU" sz="2600" i="1" dirty="0" err="1" smtClean="0"/>
              <a:t>якій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даний</a:t>
            </a:r>
            <a:r>
              <a:rPr lang="ru-RU" sz="2600" i="1" dirty="0" smtClean="0"/>
              <a:t> фермент </a:t>
            </a:r>
            <a:r>
              <a:rPr lang="ru-RU" sz="2600" i="1" dirty="0" err="1" smtClean="0"/>
              <a:t>забезпечує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швидкість</a:t>
            </a:r>
            <a:r>
              <a:rPr lang="ru-RU" sz="2600" i="1" dirty="0" smtClean="0"/>
              <a:t> реакції, </a:t>
            </a:r>
            <a:r>
              <a:rPr lang="ru-RU" sz="2600" i="1" dirty="0" err="1" smtClean="0"/>
              <a:t>рівну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половині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її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максимальної</a:t>
            </a:r>
            <a:r>
              <a:rPr lang="ru-RU" sz="2600" i="1" dirty="0" smtClean="0"/>
              <a:t> </a:t>
            </a:r>
            <a:r>
              <a:rPr lang="ru-RU" sz="2600" i="1" dirty="0" err="1" smtClean="0"/>
              <a:t>швидкості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290"/>
            <a:ext cx="8229600" cy="865187"/>
          </a:xfrm>
        </p:spPr>
        <p:txBody>
          <a:bodyPr/>
          <a:lstStyle/>
          <a:p>
            <a:pPr algn="l"/>
            <a:r>
              <a:rPr lang="ru-RU" sz="3400" b="1" dirty="0" err="1" smtClean="0">
                <a:solidFill>
                  <a:srgbClr val="FFFF00"/>
                </a:solidFill>
              </a:rPr>
              <a:t>Кінетика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ферментативних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реакцій</a:t>
            </a:r>
            <a:endParaRPr lang="ru-RU" sz="3400" dirty="0">
              <a:solidFill>
                <a:srgbClr val="FFFF00"/>
              </a:solidFill>
            </a:endParaRPr>
          </a:p>
        </p:txBody>
      </p:sp>
      <p:sp>
        <p:nvSpPr>
          <p:cNvPr id="11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13E7A-2853-4184-9F11-559A3A75A3CB}" type="slidenum">
              <a:rPr lang="ru-RU"/>
              <a:pPr/>
              <a:t>7</a:t>
            </a:fld>
            <a:endParaRPr lang="ru-RU"/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539750" y="908050"/>
            <a:ext cx="8424863" cy="0"/>
          </a:xfrm>
          <a:prstGeom prst="line">
            <a:avLst/>
          </a:prstGeom>
          <a:noFill/>
          <a:ln w="57150" cmpd="thickThin">
            <a:solidFill>
              <a:srgbClr val="003399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uk-UA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29527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539750" y="1041400"/>
            <a:ext cx="4127540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600" dirty="0"/>
              <a:t>Модель </a:t>
            </a:r>
            <a:r>
              <a:rPr lang="ru-RU" sz="2600" dirty="0" err="1" smtClean="0"/>
              <a:t>Міхаэлиса-Ментон</a:t>
            </a:r>
            <a:r>
              <a:rPr lang="ru-RU" sz="2600" dirty="0" smtClean="0"/>
              <a:t> </a:t>
            </a:r>
            <a:endParaRPr lang="ru-RU" sz="2600" dirty="0"/>
          </a:p>
        </p:txBody>
      </p:sp>
      <p:graphicFrame>
        <p:nvGraphicFramePr>
          <p:cNvPr id="38923" name="Object 11"/>
          <p:cNvGraphicFramePr>
            <a:graphicFrameLocks noChangeAspect="1"/>
          </p:cNvGraphicFramePr>
          <p:nvPr/>
        </p:nvGraphicFramePr>
        <p:xfrm>
          <a:off x="1835150" y="2349500"/>
          <a:ext cx="4465638" cy="2219325"/>
        </p:xfrm>
        <a:graphic>
          <a:graphicData uri="http://schemas.openxmlformats.org/presentationml/2006/ole">
            <p:oleObj spid="_x0000_s2050" name="Equation" r:id="rId3" imgW="761669" imgH="380835" progId="Equation.3">
              <p:embed/>
            </p:oleObj>
          </a:graphicData>
        </a:graphic>
      </p:graphicFrame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611188" y="1700213"/>
            <a:ext cx="4127605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600" i="1" dirty="0" err="1" smtClean="0">
                <a:solidFill>
                  <a:srgbClr val="FF3300"/>
                </a:solidFill>
              </a:rPr>
              <a:t>Рівняння</a:t>
            </a:r>
            <a:r>
              <a:rPr lang="ru-RU" sz="2600" i="1" dirty="0" smtClean="0">
                <a:solidFill>
                  <a:srgbClr val="FF3300"/>
                </a:solidFill>
              </a:rPr>
              <a:t> </a:t>
            </a:r>
            <a:r>
              <a:rPr lang="ru-RU" sz="2600" i="1" dirty="0" err="1" smtClean="0">
                <a:solidFill>
                  <a:srgbClr val="FF3300"/>
                </a:solidFill>
              </a:rPr>
              <a:t>Міхаеліса-Ментен</a:t>
            </a:r>
            <a:endParaRPr lang="ru-RU" sz="2600" dirty="0">
              <a:solidFill>
                <a:srgbClr val="FF3300"/>
              </a:solidFill>
            </a:endParaRPr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395288" y="4521200"/>
            <a:ext cx="8497887" cy="169277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600" dirty="0" smtClean="0"/>
              <a:t>де </a:t>
            </a:r>
            <a:r>
              <a:rPr lang="ru-RU" sz="2600" dirty="0" err="1" smtClean="0"/>
              <a:t>vо</a:t>
            </a:r>
            <a:r>
              <a:rPr lang="ru-RU" sz="2600" dirty="0" smtClean="0"/>
              <a:t> </a:t>
            </a:r>
            <a:r>
              <a:rPr lang="ru-RU" sz="2600" dirty="0" err="1" smtClean="0"/>
              <a:t>початкова</a:t>
            </a:r>
            <a:r>
              <a:rPr lang="ru-RU" sz="2600" dirty="0" smtClean="0"/>
              <a:t> </a:t>
            </a:r>
            <a:r>
              <a:rPr lang="ru-RU" sz="2600" dirty="0" err="1" smtClean="0"/>
              <a:t>швидкість</a:t>
            </a:r>
            <a:r>
              <a:rPr lang="ru-RU" sz="2600" dirty="0" smtClean="0"/>
              <a:t> при </a:t>
            </a:r>
            <a:r>
              <a:rPr lang="ru-RU" sz="2600" dirty="0" err="1" smtClean="0"/>
              <a:t>концентрації</a:t>
            </a:r>
            <a:r>
              <a:rPr lang="ru-RU" sz="2600" dirty="0" smtClean="0"/>
              <a:t> субстрату [</a:t>
            </a:r>
            <a:r>
              <a:rPr lang="ru-RU" sz="2600" dirty="0" err="1" smtClean="0"/>
              <a:t>S</a:t>
            </a:r>
            <a:r>
              <a:rPr lang="ru-RU" sz="2600" dirty="0" smtClean="0"/>
              <a:t>], </a:t>
            </a:r>
            <a:r>
              <a:rPr lang="ru-RU" sz="2600" dirty="0" err="1" smtClean="0"/>
              <a:t>Vmax</a:t>
            </a:r>
            <a:r>
              <a:rPr lang="ru-RU" sz="2600" dirty="0" smtClean="0"/>
              <a:t> - максимальна </a:t>
            </a:r>
            <a:r>
              <a:rPr lang="ru-RU" sz="2600" dirty="0" err="1" smtClean="0"/>
              <a:t>швидкість</a:t>
            </a:r>
            <a:r>
              <a:rPr lang="ru-RU" sz="2600" dirty="0" smtClean="0"/>
              <a:t> </a:t>
            </a:r>
            <a:r>
              <a:rPr lang="ru-RU" sz="2600" dirty="0" err="1" smtClean="0"/>
              <a:t>і</a:t>
            </a:r>
            <a:r>
              <a:rPr lang="ru-RU" sz="2600" dirty="0" smtClean="0"/>
              <a:t> Км - константа </a:t>
            </a:r>
            <a:r>
              <a:rPr lang="ru-RU" sz="2600" dirty="0" err="1" smtClean="0"/>
              <a:t>Міхаеліса-Ментен</a:t>
            </a:r>
            <a:r>
              <a:rPr lang="ru-RU" sz="2600" dirty="0" smtClean="0"/>
              <a:t> для </a:t>
            </a:r>
            <a:r>
              <a:rPr lang="ru-RU" sz="2600" dirty="0" err="1" smtClean="0"/>
              <a:t>даного</a:t>
            </a:r>
            <a:r>
              <a:rPr lang="ru-RU" sz="2600" dirty="0" smtClean="0"/>
              <a:t> ферменту, </a:t>
            </a:r>
            <a:r>
              <a:rPr lang="ru-RU" sz="2600" dirty="0" err="1" smtClean="0"/>
              <a:t>відповідна</a:t>
            </a:r>
            <a:r>
              <a:rPr lang="ru-RU" sz="2600" dirty="0" smtClean="0"/>
              <a:t> </a:t>
            </a:r>
            <a:r>
              <a:rPr lang="ru-RU" sz="2600" dirty="0" err="1" smtClean="0"/>
              <a:t>певному</a:t>
            </a:r>
            <a:r>
              <a:rPr lang="ru-RU" sz="2600" dirty="0" smtClean="0"/>
              <a:t> субстрату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865187"/>
          </a:xfrm>
        </p:spPr>
        <p:txBody>
          <a:bodyPr/>
          <a:lstStyle/>
          <a:p>
            <a:pPr algn="l"/>
            <a:r>
              <a:rPr lang="ru-RU" sz="3400" b="1" dirty="0" err="1" smtClean="0">
                <a:solidFill>
                  <a:srgbClr val="FFFF00"/>
                </a:solidFill>
              </a:rPr>
              <a:t>Кінетика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ферментативних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реакцій</a:t>
            </a:r>
            <a:endParaRPr lang="ru-RU" sz="3400" dirty="0">
              <a:solidFill>
                <a:srgbClr val="FFFF00"/>
              </a:solidFill>
            </a:endParaRPr>
          </a:p>
        </p:txBody>
      </p:sp>
      <p:sp>
        <p:nvSpPr>
          <p:cNvPr id="43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8F194-5B2B-4B2A-B78F-60097D2898E3}" type="slidenum">
              <a:rPr lang="ru-RU"/>
              <a:pPr/>
              <a:t>8</a:t>
            </a:fld>
            <a:endParaRPr lang="ru-RU"/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>
            <a:off x="539750" y="908050"/>
            <a:ext cx="8424863" cy="0"/>
          </a:xfrm>
          <a:prstGeom prst="line">
            <a:avLst/>
          </a:prstGeom>
          <a:noFill/>
          <a:ln w="57150" cmpd="thickThin">
            <a:solidFill>
              <a:srgbClr val="003399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uk-UA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295275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539750" y="1041400"/>
            <a:ext cx="4043223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 sz="2600" dirty="0"/>
              <a:t>Модель </a:t>
            </a:r>
            <a:r>
              <a:rPr lang="ru-RU" sz="2600" dirty="0" err="1" smtClean="0"/>
              <a:t>Міхаеліса-Ментен</a:t>
            </a:r>
            <a:r>
              <a:rPr lang="ru-RU" sz="2600" dirty="0" smtClean="0"/>
              <a:t> </a:t>
            </a:r>
            <a:endParaRPr lang="ru-RU" sz="2600" dirty="0"/>
          </a:p>
        </p:txBody>
      </p:sp>
      <p:graphicFrame>
        <p:nvGraphicFramePr>
          <p:cNvPr id="40027" name="Group 91"/>
          <p:cNvGraphicFramePr>
            <a:graphicFrameLocks noGrp="1"/>
          </p:cNvGraphicFramePr>
          <p:nvPr/>
        </p:nvGraphicFramePr>
        <p:xfrm>
          <a:off x="323850" y="1674813"/>
          <a:ext cx="8532813" cy="4911408"/>
        </p:xfrm>
        <a:graphic>
          <a:graphicData uri="http://schemas.openxmlformats.org/drawingml/2006/table">
            <a:tbl>
              <a:tblPr/>
              <a:tblGrid>
                <a:gridCol w="3024188"/>
                <a:gridCol w="3960812"/>
                <a:gridCol w="1547813"/>
              </a:tblGrid>
              <a:tr h="6096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Значення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констант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Міхаеліса-Ментен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(Км) для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деяких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ферментів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Фермент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Субстрат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charset="-122"/>
                          <a:cs typeface="Times New Roman" pitchFamily="18" charset="0"/>
                        </a:rPr>
                        <a:t>К</a:t>
                      </a:r>
                      <a:r>
                        <a:rPr kumimoji="0" lang="ru-RU" sz="2000" b="1" i="1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charset="-122"/>
                          <a:cs typeface="Times New Roman" pitchFamily="18" charset="0"/>
                        </a:rPr>
                        <a:t>м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 charset="-122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Каталаза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ru-RU" sz="20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ru-RU" sz="20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0363">
                <a:tc rowSpan="3">
                  <a:txBody>
                    <a:bodyPr/>
                    <a:lstStyle/>
                    <a:p>
                      <a:pPr marL="0" marR="0" lvl="0" indent="2889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Гексокіназа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2889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мозок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АТР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87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-глюкоза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87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-фруктоза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Карбоангідраза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НСОз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87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Хімотрипсин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Гліціл-тирозиніл-гліцин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87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бензоїлтирозинамід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β-Галактозидаза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-лактоза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Треоніндегідратаза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треонін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865187"/>
          </a:xfrm>
        </p:spPr>
        <p:txBody>
          <a:bodyPr/>
          <a:lstStyle/>
          <a:p>
            <a:pPr algn="l"/>
            <a:r>
              <a:rPr lang="ru-RU" sz="3400" b="1" dirty="0" err="1" smtClean="0">
                <a:solidFill>
                  <a:srgbClr val="FFFF00"/>
                </a:solidFill>
              </a:rPr>
              <a:t>Кінетика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ферментативних</a:t>
            </a:r>
            <a:r>
              <a:rPr lang="ru-RU" sz="3400" b="1" dirty="0" smtClean="0">
                <a:solidFill>
                  <a:srgbClr val="FFFF00"/>
                </a:solidFill>
              </a:rPr>
              <a:t> </a:t>
            </a:r>
            <a:r>
              <a:rPr lang="ru-RU" sz="3400" b="1" dirty="0" err="1" smtClean="0">
                <a:solidFill>
                  <a:srgbClr val="FFFF00"/>
                </a:solidFill>
              </a:rPr>
              <a:t>реакцій</a:t>
            </a:r>
            <a:endParaRPr lang="ru-RU" sz="3400" dirty="0">
              <a:solidFill>
                <a:srgbClr val="FFFF00"/>
              </a:solidFill>
            </a:endParaRPr>
          </a:p>
        </p:txBody>
      </p:sp>
      <p:sp>
        <p:nvSpPr>
          <p:cNvPr id="10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1C56D-8B41-45E1-9A43-FFFB9DC96856}" type="slidenum">
              <a:rPr lang="ru-RU"/>
              <a:pPr/>
              <a:t>9</a:t>
            </a:fld>
            <a:endParaRPr lang="ru-RU"/>
          </a:p>
        </p:txBody>
      </p:sp>
      <p:sp>
        <p:nvSpPr>
          <p:cNvPr id="41987" name="Line 3"/>
          <p:cNvSpPr>
            <a:spLocks noChangeShapeType="1"/>
          </p:cNvSpPr>
          <p:nvPr/>
        </p:nvSpPr>
        <p:spPr bwMode="auto">
          <a:xfrm>
            <a:off x="539750" y="908050"/>
            <a:ext cx="8424863" cy="0"/>
          </a:xfrm>
          <a:prstGeom prst="line">
            <a:avLst/>
          </a:prstGeom>
          <a:noFill/>
          <a:ln w="57150" cmpd="thickThin">
            <a:solidFill>
              <a:srgbClr val="003399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uk-UA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32718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468313" y="958850"/>
            <a:ext cx="8280400" cy="4924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600" dirty="0" err="1" smtClean="0"/>
              <a:t>Залежність</a:t>
            </a:r>
            <a:r>
              <a:rPr lang="ru-RU" sz="2600" dirty="0" smtClean="0"/>
              <a:t> </a:t>
            </a:r>
            <a:r>
              <a:rPr lang="ru-RU" sz="2600" dirty="0" err="1" smtClean="0"/>
              <a:t>швидкості</a:t>
            </a:r>
            <a:r>
              <a:rPr lang="ru-RU" sz="2600" dirty="0" smtClean="0"/>
              <a:t> </a:t>
            </a:r>
            <a:r>
              <a:rPr lang="ru-RU" sz="2600" dirty="0" err="1" smtClean="0"/>
              <a:t>ферментативних</a:t>
            </a:r>
            <a:r>
              <a:rPr lang="ru-RU" sz="2600" dirty="0" smtClean="0"/>
              <a:t> </a:t>
            </a:r>
            <a:r>
              <a:rPr lang="ru-RU" sz="2600" dirty="0" err="1" smtClean="0"/>
              <a:t>реакцій</a:t>
            </a:r>
            <a:r>
              <a:rPr lang="ru-RU" sz="2600" dirty="0" smtClean="0"/>
              <a:t> </a:t>
            </a:r>
            <a:r>
              <a:rPr lang="ru-RU" sz="2600" dirty="0" err="1" smtClean="0"/>
              <a:t>від</a:t>
            </a:r>
            <a:r>
              <a:rPr lang="ru-RU" sz="2600" dirty="0" smtClean="0"/>
              <a:t> рН</a:t>
            </a:r>
            <a:endParaRPr lang="ru-RU" sz="2600" dirty="0"/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0" y="27289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uk-UA"/>
          </a:p>
        </p:txBody>
      </p:sp>
      <p:graphicFrame>
        <p:nvGraphicFramePr>
          <p:cNvPr id="42031" name="Object 47"/>
          <p:cNvGraphicFramePr>
            <a:graphicFrameLocks noChangeAspect="1"/>
          </p:cNvGraphicFramePr>
          <p:nvPr/>
        </p:nvGraphicFramePr>
        <p:xfrm>
          <a:off x="395288" y="2090738"/>
          <a:ext cx="5472112" cy="4146550"/>
        </p:xfrm>
        <a:graphic>
          <a:graphicData uri="http://schemas.openxmlformats.org/presentationml/2006/ole">
            <p:oleObj spid="_x0000_s3074" name="Picture" r:id="rId3" imgW="4477512" imgH="3381756" progId="Word.Picture.8">
              <p:embed/>
            </p:oleObj>
          </a:graphicData>
        </a:graphic>
      </p:graphicFrame>
      <p:sp>
        <p:nvSpPr>
          <p:cNvPr id="42033" name="Rectangle 49"/>
          <p:cNvSpPr>
            <a:spLocks noChangeArrowheads="1"/>
          </p:cNvSpPr>
          <p:nvPr/>
        </p:nvSpPr>
        <p:spPr bwMode="auto">
          <a:xfrm>
            <a:off x="5722938" y="2997200"/>
            <a:ext cx="3457575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000" dirty="0" err="1" smtClean="0"/>
              <a:t>Залежність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активності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ферментів</a:t>
            </a:r>
            <a:r>
              <a:rPr lang="ru-RU" sz="2000" dirty="0" smtClean="0"/>
              <a:t> (для </a:t>
            </a:r>
            <a:r>
              <a:rPr lang="ru-RU" sz="2000" dirty="0" err="1" smtClean="0"/>
              <a:t>зручності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порівняння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наведені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активності</a:t>
            </a:r>
            <a:r>
              <a:rPr lang="ru-RU" sz="2000" dirty="0" smtClean="0"/>
              <a:t>, </a:t>
            </a:r>
            <a:r>
              <a:rPr lang="ru-RU" sz="2000" dirty="0" err="1" smtClean="0"/>
              <a:t>нормовані</a:t>
            </a:r>
            <a:r>
              <a:rPr lang="ru-RU" sz="2000" dirty="0" smtClean="0"/>
              <a:t> до </a:t>
            </a:r>
            <a:r>
              <a:rPr lang="ru-RU" sz="2000" dirty="0" err="1" smtClean="0"/>
              <a:t>одиниці</a:t>
            </a:r>
            <a:r>
              <a:rPr lang="ru-RU" sz="2000" dirty="0" smtClean="0"/>
              <a:t>)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рН 1 - Пепсин, 2 - </a:t>
            </a:r>
            <a:r>
              <a:rPr lang="ru-RU" sz="2000" dirty="0" err="1" smtClean="0"/>
              <a:t>Рибонуклеаза</a:t>
            </a:r>
            <a:r>
              <a:rPr lang="ru-RU" sz="2000" dirty="0" smtClean="0"/>
              <a:t>, 3 - </a:t>
            </a:r>
            <a:r>
              <a:rPr lang="ru-RU" sz="2000" dirty="0" err="1" smtClean="0"/>
              <a:t>аргіназа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156</TotalTime>
  <Words>360</Words>
  <Application>Microsoft Office PowerPoint</Application>
  <PresentationFormat>Экран (4:3)</PresentationFormat>
  <Paragraphs>85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Апекс</vt:lpstr>
      <vt:lpstr>Document</vt:lpstr>
      <vt:lpstr>Equation</vt:lpstr>
      <vt:lpstr>Picture</vt:lpstr>
      <vt:lpstr>Слайд 1</vt:lpstr>
      <vt:lpstr>Кінетика ферментативних реакцій</vt:lpstr>
      <vt:lpstr>Кінетика ферментативних реакцій</vt:lpstr>
      <vt:lpstr>Кінетика ферментативних реакцій</vt:lpstr>
      <vt:lpstr>Кінетика ферментативних реакцій</vt:lpstr>
      <vt:lpstr>Кінетика ферментативних реакцій</vt:lpstr>
      <vt:lpstr>Кінетика ферментативних реакцій</vt:lpstr>
      <vt:lpstr>Кінетика ферментативних реакцій</vt:lpstr>
      <vt:lpstr>Кінетика ферментативних реакцій</vt:lpstr>
      <vt:lpstr>Кінетика ферментативних реакцій</vt:lpstr>
      <vt:lpstr>Кінетика ферментативних реакцій</vt:lpstr>
      <vt:lpstr>Специфічність ферментів по відношенню до субстратів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19</cp:revision>
  <dcterms:created xsi:type="dcterms:W3CDTF">2014-07-11T15:15:51Z</dcterms:created>
  <dcterms:modified xsi:type="dcterms:W3CDTF">2014-07-12T08:46:27Z</dcterms:modified>
</cp:coreProperties>
</file>