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25" r:id="rId3"/>
    <p:sldId id="365" r:id="rId4"/>
    <p:sldId id="366" r:id="rId5"/>
    <p:sldId id="363" r:id="rId6"/>
    <p:sldId id="367" r:id="rId7"/>
    <p:sldId id="368" r:id="rId8"/>
    <p:sldId id="381" r:id="rId9"/>
    <p:sldId id="382" r:id="rId10"/>
    <p:sldId id="370" r:id="rId11"/>
    <p:sldId id="369" r:id="rId12"/>
    <p:sldId id="371" r:id="rId13"/>
    <p:sldId id="314" r:id="rId14"/>
    <p:sldId id="334" r:id="rId15"/>
    <p:sldId id="326" r:id="rId16"/>
    <p:sldId id="333" r:id="rId17"/>
    <p:sldId id="335" r:id="rId18"/>
    <p:sldId id="327" r:id="rId19"/>
    <p:sldId id="324" r:id="rId20"/>
    <p:sldId id="375" r:id="rId21"/>
    <p:sldId id="377" r:id="rId22"/>
    <p:sldId id="329" r:id="rId23"/>
    <p:sldId id="330" r:id="rId24"/>
    <p:sldId id="378" r:id="rId25"/>
    <p:sldId id="331" r:id="rId26"/>
    <p:sldId id="319" r:id="rId27"/>
    <p:sldId id="373" r:id="rId28"/>
    <p:sldId id="383" r:id="rId29"/>
    <p:sldId id="384" r:id="rId30"/>
    <p:sldId id="385" r:id="rId31"/>
    <p:sldId id="380" r:id="rId3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55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F990CC6-AC8D-440D-82D7-01124F19949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9FBC0EA-797B-4B29-ADDB-41442235F0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767100" y="3353930"/>
            <a:ext cx="7560840" cy="687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Дисципліна «</a:t>
            </a:r>
            <a:r>
              <a:rPr lang="uk-UA" sz="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Металообробні верстати </a:t>
            </a:r>
          </a:p>
          <a:p>
            <a:r>
              <a:rPr lang="uk-UA" sz="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та промислова робототехніка» </a:t>
            </a:r>
            <a:endParaRPr lang="uk-UA" sz="6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FF0000"/>
                </a:solidFill>
              </a:rPr>
              <a:t>Типи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виробництва</a:t>
            </a:r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  <a:r>
              <a:rPr lang="uk-UA" dirty="0"/>
              <a:t>Машинобудівне виробництво визначають як виробництво, в якому використовуються технологічні процеси механічної обробки і складання. Основним структурним підрозділом є </a:t>
            </a:r>
            <a:r>
              <a:rPr lang="uk-UA" i="1" dirty="0"/>
              <a:t>цех</a:t>
            </a:r>
            <a:r>
              <a:rPr lang="uk-UA" dirty="0"/>
              <a:t>. Цех складається з виробничих ділянок, які організовуються за </a:t>
            </a:r>
            <a:r>
              <a:rPr lang="uk-UA" dirty="0" smtClean="0"/>
              <a:t>предметною </a:t>
            </a:r>
            <a:r>
              <a:rPr lang="uk-UA" dirty="0"/>
              <a:t>чи </a:t>
            </a:r>
            <a:r>
              <a:rPr lang="uk-UA" dirty="0" smtClean="0"/>
              <a:t>предметно-технологічною </a:t>
            </a:r>
            <a:r>
              <a:rPr lang="uk-UA" dirty="0"/>
              <a:t>ознакою.</a:t>
            </a:r>
            <a:endParaRPr lang="ru-RU" dirty="0"/>
          </a:p>
          <a:p>
            <a:r>
              <a:rPr lang="uk-UA" sz="2000" b="1" u="sng" dirty="0">
                <a:solidFill>
                  <a:srgbClr val="FF0000"/>
                </a:solidFill>
              </a:rPr>
              <a:t>Обсяг випуску </a:t>
            </a:r>
            <a:r>
              <a:rPr lang="uk-UA" sz="2000" dirty="0"/>
              <a:t>- це кількість виробів певного найменування, типорозміру, виконання, які виготовляються (ремонтуються) протягом планованого періоду. </a:t>
            </a:r>
            <a:endParaRPr lang="uk-UA" sz="2000" dirty="0" smtClean="0"/>
          </a:p>
          <a:p>
            <a:r>
              <a:rPr lang="uk-UA" sz="2000" b="1" u="sng" dirty="0">
                <a:solidFill>
                  <a:srgbClr val="FF0000"/>
                </a:solidFill>
              </a:rPr>
              <a:t>Програма випуску </a:t>
            </a:r>
            <a:r>
              <a:rPr lang="uk-UA" sz="2000" dirty="0"/>
              <a:t>- встановлений для даного підприємства перелік виробів, що виготовляються із зазначенням обсягу випуску протягом планованого періоду. </a:t>
            </a:r>
            <a:endParaRPr lang="uk-UA" sz="2000" dirty="0" smtClean="0"/>
          </a:p>
          <a:p>
            <a:r>
              <a:rPr lang="uk-UA" sz="2000" b="1" u="sng" dirty="0">
                <a:solidFill>
                  <a:srgbClr val="FF0000"/>
                </a:solidFill>
              </a:rPr>
              <a:t>Робоче місце </a:t>
            </a:r>
            <a:r>
              <a:rPr lang="uk-UA" sz="2000" dirty="0"/>
              <a:t>- це елементарна одиниця структури підприємства, де розміщується виконавець робіт, що обслуговується технологічне обладнання, оснащення і предмети праці</a:t>
            </a:r>
            <a:r>
              <a:rPr lang="uk-UA" sz="2000" dirty="0" smtClean="0"/>
              <a:t>.</a:t>
            </a:r>
            <a:endParaRPr lang="ru-RU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95372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165304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</p:spTree>
    <p:extLst>
      <p:ext uri="{BB962C8B-B14F-4D97-AF65-F5344CB8AC3E}">
        <p14:creationId xmlns:p14="http://schemas.microsoft.com/office/powerpoint/2010/main" val="2466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5608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Для визначення типу виробництва використовується коефіцієнт закріплення операції: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/>
              <a:t> </a:t>
            </a: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 О - сумарна кількість виконуваних на ділянці операцій протягом планового періоду; Р - кількість робочих місць на ділянці.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67" y="2163757"/>
            <a:ext cx="1944216" cy="12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95372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165304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</p:spTree>
    <p:extLst>
      <p:ext uri="{BB962C8B-B14F-4D97-AF65-F5344CB8AC3E}">
        <p14:creationId xmlns:p14="http://schemas.microsoft.com/office/powerpoint/2010/main" val="5605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91" y="1052736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Визначені такі </a:t>
            </a:r>
            <a:r>
              <a:rPr lang="uk-UA" sz="2800" b="1" i="1" dirty="0" smtClean="0">
                <a:solidFill>
                  <a:srgbClr val="FF0000"/>
                </a:solidFill>
              </a:rPr>
              <a:t>типи виробництва</a:t>
            </a:r>
            <a:r>
              <a:rPr lang="uk-UA" sz="2800" dirty="0" smtClean="0"/>
              <a:t>:</a:t>
            </a:r>
          </a:p>
          <a:p>
            <a:endParaRPr lang="uk-UA" sz="2800" dirty="0" smtClean="0"/>
          </a:p>
          <a:p>
            <a:pPr marL="342900" lvl="0" indent="-342900">
              <a:buAutoNum type="arabicPeriod"/>
            </a:pPr>
            <a:r>
              <a:rPr lang="uk-UA" sz="2800" dirty="0" smtClean="0">
                <a:solidFill>
                  <a:srgbClr val="FF0000"/>
                </a:solidFill>
              </a:rPr>
              <a:t>Масовий тип </a:t>
            </a:r>
            <a:r>
              <a:rPr lang="uk-UA" sz="2800" b="1" i="1" dirty="0" smtClean="0">
                <a:solidFill>
                  <a:srgbClr val="FF0000"/>
                </a:solidFill>
              </a:rPr>
              <a:t>виробництва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(</a:t>
            </a:r>
            <a:r>
              <a:rPr lang="uk-UA" sz="2800" dirty="0" err="1" smtClean="0"/>
              <a:t>К</a:t>
            </a:r>
            <a:r>
              <a:rPr lang="uk-UA" sz="2800" baseline="-25000" dirty="0" err="1" smtClean="0"/>
              <a:t>зо</a:t>
            </a:r>
            <a:r>
              <a:rPr lang="uk-UA" sz="2800" dirty="0" smtClean="0"/>
              <a:t>=1)</a:t>
            </a:r>
          </a:p>
          <a:p>
            <a:pPr marL="228600" lvl="0" indent="-228600">
              <a:buAutoNum type="arabicPeriod"/>
            </a:pPr>
            <a:endParaRPr lang="uk-UA" sz="2800" dirty="0" smtClean="0"/>
          </a:p>
          <a:p>
            <a:pPr lvl="0"/>
            <a:endParaRPr lang="uk-UA" sz="2800" dirty="0" smtClean="0"/>
          </a:p>
          <a:p>
            <a:pPr lvl="0"/>
            <a:r>
              <a:rPr lang="uk-UA" sz="2800" dirty="0" smtClean="0">
                <a:solidFill>
                  <a:srgbClr val="FF0000"/>
                </a:solidFill>
              </a:rPr>
              <a:t>2. Серійний тип </a:t>
            </a:r>
            <a:r>
              <a:rPr lang="uk-UA" sz="2800" b="1" i="1" dirty="0" smtClean="0">
                <a:solidFill>
                  <a:srgbClr val="FF0000"/>
                </a:solidFill>
              </a:rPr>
              <a:t>виробництва </a:t>
            </a:r>
            <a:r>
              <a:rPr lang="uk-UA" sz="2800" dirty="0" smtClean="0"/>
              <a:t>:</a:t>
            </a:r>
          </a:p>
          <a:p>
            <a:pPr lvl="1"/>
            <a:r>
              <a:rPr lang="uk-UA" sz="2800" dirty="0" smtClean="0"/>
              <a:t>- крупносерійне виробництва (</a:t>
            </a:r>
            <a:r>
              <a:rPr lang="uk-UA" sz="2800" dirty="0" err="1" smtClean="0"/>
              <a:t>К</a:t>
            </a:r>
            <a:r>
              <a:rPr lang="uk-UA" sz="2800" baseline="-25000" dirty="0" err="1" smtClean="0"/>
              <a:t>зо</a:t>
            </a:r>
            <a:r>
              <a:rPr lang="uk-UA" sz="2800" dirty="0" smtClean="0"/>
              <a:t>&lt;10)</a:t>
            </a:r>
          </a:p>
          <a:p>
            <a:pPr lvl="1"/>
            <a:r>
              <a:rPr lang="uk-UA" sz="2800" dirty="0" smtClean="0"/>
              <a:t>- середньо серійне виробництва (10&lt;</a:t>
            </a:r>
            <a:r>
              <a:rPr lang="uk-UA" sz="2800" dirty="0" err="1" smtClean="0"/>
              <a:t>К</a:t>
            </a:r>
            <a:r>
              <a:rPr lang="uk-UA" sz="2800" baseline="-25000" dirty="0" err="1" smtClean="0"/>
              <a:t>зо</a:t>
            </a:r>
            <a:r>
              <a:rPr lang="uk-UA" sz="2800" dirty="0" smtClean="0"/>
              <a:t>&lt;20)</a:t>
            </a:r>
          </a:p>
          <a:p>
            <a:pPr marL="742950" lvl="1" indent="-285750">
              <a:buFontTx/>
              <a:buChar char="-"/>
            </a:pPr>
            <a:r>
              <a:rPr lang="uk-UA" sz="2800" dirty="0" smtClean="0"/>
              <a:t>дрібносерійне виробництва (20&lt;</a:t>
            </a:r>
            <a:r>
              <a:rPr lang="uk-UA" sz="2800" dirty="0" err="1" smtClean="0"/>
              <a:t>К</a:t>
            </a:r>
            <a:r>
              <a:rPr lang="uk-UA" sz="2800" baseline="-25000" dirty="0" err="1" smtClean="0"/>
              <a:t>зо</a:t>
            </a:r>
            <a:r>
              <a:rPr lang="uk-UA" sz="2800" dirty="0" smtClean="0"/>
              <a:t>&lt;40)</a:t>
            </a:r>
          </a:p>
          <a:p>
            <a:pPr marL="742950" lvl="1" indent="-285750">
              <a:buFontTx/>
              <a:buChar char="-"/>
            </a:pPr>
            <a:endParaRPr lang="uk-UA" sz="2800" dirty="0" smtClean="0"/>
          </a:p>
          <a:p>
            <a:pPr marL="0" lvl="1"/>
            <a:r>
              <a:rPr lang="uk-UA" sz="2800" dirty="0" smtClean="0">
                <a:solidFill>
                  <a:srgbClr val="FF0000"/>
                </a:solidFill>
              </a:rPr>
              <a:t>3. Одиничне </a:t>
            </a:r>
            <a:r>
              <a:rPr lang="uk-UA" sz="2800" b="1" i="1" dirty="0" smtClean="0">
                <a:solidFill>
                  <a:srgbClr val="FF0000"/>
                </a:solidFill>
              </a:rPr>
              <a:t>виробництво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(</a:t>
            </a:r>
            <a:r>
              <a:rPr lang="uk-UA" sz="2800" dirty="0" err="1" smtClean="0"/>
              <a:t>К</a:t>
            </a:r>
            <a:r>
              <a:rPr lang="uk-UA" sz="2800" baseline="-25000" dirty="0" err="1" smtClean="0"/>
              <a:t>зо</a:t>
            </a:r>
            <a:r>
              <a:rPr lang="uk-UA" sz="2800" dirty="0" smtClean="0"/>
              <a:t>&gt;40)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165304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</a:t>
            </a:r>
            <a:r>
              <a:rPr lang="uk-UA" b="1" i="1" dirty="0"/>
              <a:t>Операційна оцінка типу виробництва</a:t>
            </a:r>
          </a:p>
        </p:txBody>
      </p:sp>
    </p:spTree>
    <p:extLst>
      <p:ext uri="{BB962C8B-B14F-4D97-AF65-F5344CB8AC3E}">
        <p14:creationId xmlns:p14="http://schemas.microsoft.com/office/powerpoint/2010/main" val="42458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455634" cy="32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94371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Токарно-гвинторізний верстат: 1 - коробка швидкостей; 2 </a:t>
            </a:r>
            <a:r>
              <a:rPr lang="uk-UA" dirty="0" smtClean="0"/>
              <a:t>- коробка </a:t>
            </a:r>
            <a:r>
              <a:rPr lang="uk-UA" dirty="0"/>
              <a:t>подач; 3 - станина; 4 - вузол інструменту (супорт); 5 - рукоятка управління; 6 - пристосування для закріплення заготовки (патрон)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38" y="699268"/>
            <a:ext cx="4017162" cy="4316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799" y="683404"/>
            <a:ext cx="347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Универсальное оборудование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74" y="362835"/>
            <a:ext cx="854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виробництва</a:t>
            </a:r>
          </a:p>
          <a:p>
            <a:endParaRPr lang="ru-RU" b="1" i="1" dirty="0"/>
          </a:p>
          <a:p>
            <a:r>
              <a:rPr lang="ru-RU" dirty="0" smtClean="0"/>
              <a:t>1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35" y="5805264"/>
            <a:ext cx="854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виробництва</a:t>
            </a:r>
          </a:p>
          <a:p>
            <a:endParaRPr lang="ru-RU" b="1" i="1" dirty="0"/>
          </a:p>
          <a:p>
            <a:r>
              <a:rPr lang="ru-RU" dirty="0" smtClean="0"/>
              <a:t>1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8" y="1484784"/>
            <a:ext cx="7732582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023119"/>
            <a:ext cx="7073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Планування ділянки з універсальним обладнанням</a:t>
            </a:r>
            <a:endParaRPr lang="ru-RU" sz="228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733256"/>
            <a:ext cx="854462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виробництва</a:t>
            </a:r>
          </a:p>
          <a:p>
            <a:endParaRPr lang="ru-RU" b="1" i="1" dirty="0"/>
          </a:p>
          <a:p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001900"/>
            <a:ext cx="300582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8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Автоматичні лінії</a:t>
            </a:r>
            <a:endParaRPr lang="uk-UA" sz="228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933056"/>
            <a:ext cx="7313313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8" y="1484784"/>
            <a:ext cx="4087972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73" y="5871808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384762" cy="435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172769"/>
            <a:ext cx="361137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Роторно-конвеєрні лінії</a:t>
            </a:r>
            <a:endParaRPr lang="uk-UA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609" y="6051608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9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8227"/>
            <a:ext cx="6719837" cy="4626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92696"/>
            <a:ext cx="5112568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Компоновка роторно-конвеєрної лінії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725" y="5921712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5318" y="1076459"/>
            <a:ext cx="241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Автоматичні лінії 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3486"/>
            <a:ext cx="3732417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7781"/>
            <a:ext cx="3944112" cy="3366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7152"/>
            <a:ext cx="2252593" cy="1629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4297"/>
            <a:ext cx="3048000" cy="149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524" y="6211669"/>
            <a:ext cx="843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71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336704" cy="41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30819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6"/>
                </a:solidFill>
              </a:rPr>
              <a:t>Автоматична лінія обробки валика </a:t>
            </a:r>
            <a:endParaRPr lang="uk-UA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733" y="5877272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47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4" y="1113158"/>
            <a:ext cx="3499790" cy="2333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518" y="651493"/>
            <a:ext cx="514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Сучасне машинобудівне виробництво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5" y="3489392"/>
            <a:ext cx="4065694" cy="267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5931" y="1243536"/>
            <a:ext cx="400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Особливості реального виробництва: </a:t>
            </a:r>
            <a:r>
              <a:rPr lang="uk-UA" b="1" i="1" dirty="0" smtClean="0"/>
              <a:t>- </a:t>
            </a:r>
            <a:r>
              <a:rPr lang="uk-UA" dirty="0" smtClean="0"/>
              <a:t>багато </a:t>
            </a:r>
            <a:r>
              <a:rPr lang="uk-UA" dirty="0" err="1" smtClean="0"/>
              <a:t>номенклатурність</a:t>
            </a:r>
            <a:r>
              <a:rPr lang="uk-UA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постійна </a:t>
            </a:r>
            <a:r>
              <a:rPr lang="uk-UA" dirty="0" err="1" smtClean="0"/>
              <a:t>оновлюваність</a:t>
            </a:r>
            <a:r>
              <a:rPr lang="uk-UA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 малі партії,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скорочення термінів виробництва,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необхідна конкурентна якість.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675" y="3835650"/>
            <a:ext cx="4003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Вимоги до обладнання: 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продуктивність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гнучкість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наскрізна </a:t>
            </a:r>
            <a:r>
              <a:rPr lang="uk-UA" dirty="0"/>
              <a:t>комп'ютеризація управління,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тотальний </a:t>
            </a:r>
            <a:r>
              <a:rPr lang="uk-UA" dirty="0"/>
              <a:t>контроль операцій,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надійні </a:t>
            </a:r>
            <a:r>
              <a:rPr lang="uk-UA" dirty="0"/>
              <a:t>технології та інструмент</a:t>
            </a:r>
            <a:r>
              <a:rPr lang="uk-UA" dirty="0" smtClean="0"/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432" y="297522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3747" y="6309320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97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16536"/>
            <a:ext cx="612068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Одиночний верстат з ЧПУ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356992"/>
            <a:ext cx="404684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7" y="1536733"/>
            <a:ext cx="4212468" cy="2828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614" y="6093296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566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6680"/>
            <a:ext cx="741682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8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</a:t>
            </a:r>
            <a:r>
              <a:rPr lang="ru-RU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ОБРОБЛЮЧИЙ ЦЕНТР з ЧПУ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9350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650721" cy="3818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815" y="5805264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70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1628800"/>
            <a:ext cx="325377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Агрегатні верстати</a:t>
            </a:r>
            <a:endParaRPr lang="uk-UA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265598" cy="3019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4" y="3717032"/>
            <a:ext cx="3637520" cy="23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3031"/>
            <a:ext cx="4194880" cy="2402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74" y="6031387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80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37155"/>
            <a:ext cx="477919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 Багатошпиндельні верстати, </a:t>
            </a:r>
          </a:p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автомати і напівавтомати</a:t>
            </a:r>
            <a:endParaRPr lang="uk-UA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677389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9827"/>
            <a:ext cx="2664296" cy="3254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74" y="4653136"/>
            <a:ext cx="2114431" cy="1583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" y="3645024"/>
            <a:ext cx="3512125" cy="272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74" y="6236918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15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661"/>
            <a:ext cx="756084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  Оброблюючи центри з промисловими роботами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88" y="2996952"/>
            <a:ext cx="4556545" cy="3040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02068" cy="284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52" y="6037022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52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48514"/>
            <a:ext cx="450726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 </a:t>
            </a:r>
            <a:r>
              <a:rPr lang="uk-UA" sz="228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Роботизовані</a:t>
            </a:r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технологічні</a:t>
            </a:r>
          </a:p>
          <a:p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комплекси</a:t>
            </a:r>
            <a:endParaRPr lang="uk-UA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578"/>
            <a:ext cx="5544616" cy="4353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874" y="362835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274" y="6148391"/>
            <a:ext cx="85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</a:t>
            </a:r>
            <a:r>
              <a:rPr lang="uk-UA" b="1" i="1" dirty="0"/>
              <a:t>Види технологічного обладнання для машинобудівного </a:t>
            </a:r>
            <a:r>
              <a:rPr lang="uk-UA" b="1" i="1" dirty="0" smtClean="0"/>
              <a:t>виробництва</a:t>
            </a:r>
            <a:endParaRPr lang="ru-RU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61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923" y="21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95539"/>
              </p:ext>
            </p:extLst>
          </p:nvPr>
        </p:nvGraphicFramePr>
        <p:xfrm>
          <a:off x="179512" y="1608476"/>
          <a:ext cx="5530994" cy="474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AutoCAD Drawing" r:id="rId3" imgW="6915150" imgH="3886200" progId="AutoCAD.Drawing.17">
                  <p:embed/>
                </p:oleObj>
              </mc:Choice>
              <mc:Fallback>
                <p:oleObj name="AutoCAD Drawing" r:id="rId3" imgW="6915150" imgH="3886200" progId="AutoCAD.Drawing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399" t="9535" r="20042" b="9264"/>
                      <a:stretch>
                        <a:fillRect/>
                      </a:stretch>
                    </p:blipFill>
                    <p:spPr bwMode="auto">
                      <a:xfrm>
                        <a:off x="179512" y="1608476"/>
                        <a:ext cx="5530994" cy="4740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94784" y="1916832"/>
            <a:ext cx="3110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1 - універсальні з ручним управлінням,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2 - автоматичні лінії (АЛ),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3 – одиночні верстати з ЧПУ;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4 – оброблюючи центри;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5 - агрегатні верстати;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6 - багатошпиндельні верстати, автомати і напівавтомати;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- оброблюючи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центри з промисловими роботами;</a:t>
            </a:r>
          </a:p>
          <a:p>
            <a:pPr lvl="0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8 -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роботизовані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технологічні комплекси.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220" y="836712"/>
            <a:ext cx="557242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Області ефективного застосування </a:t>
            </a:r>
          </a:p>
          <a:p>
            <a:pPr algn="ctr"/>
            <a:r>
              <a:rPr lang="uk-UA" sz="228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різних видів обладнання</a:t>
            </a:r>
            <a:endParaRPr lang="uk-UA" sz="2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828" y="310414"/>
            <a:ext cx="846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4. Області </a:t>
            </a:r>
            <a:r>
              <a:rPr lang="uk-UA" b="1" i="1" dirty="0"/>
              <a:t>ефективного використання різних видів технологічного обладнання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5766" y="6237312"/>
            <a:ext cx="846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4. Області </a:t>
            </a:r>
            <a:r>
              <a:rPr lang="uk-UA" b="1" i="1" dirty="0"/>
              <a:t>ефективного використання різних видів технологічного обладнання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8764"/>
              </p:ext>
            </p:extLst>
          </p:nvPr>
        </p:nvGraphicFramePr>
        <p:xfrm>
          <a:off x="611560" y="1484784"/>
          <a:ext cx="5400600" cy="445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AutoCAD Drawing" r:id="rId3" imgW="6915150" imgH="3886200" progId="AutoCAD.Drawing.17">
                  <p:embed/>
                </p:oleObj>
              </mc:Choice>
              <mc:Fallback>
                <p:oleObj name="AutoCAD Drawing" r:id="rId3" imgW="6915150" imgH="3886200" progId="AutoCAD.Drawing.1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711" t="1482" r="16190"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5400600" cy="4450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7119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СОБІВАРТІСТЬ  ОБРОБКИ ДЕТАЛЕЙ НА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РІЗНИХ ВИДАХ ОБЛАДНАННЯ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075" y="1556793"/>
            <a:ext cx="3110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1 - універсальні з ручним управлінням,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2 - автоматичні лінії (АЛ),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3 – одиночні верстати з ЧПУ;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4 – оброблюючи центри;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5 - агрегатні верстати;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6 - багатошпиндельні верстати, автомати і напівавтомати;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7 - оброблюючи центри з промисловими роботами;</a:t>
            </a: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8 -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роботизовані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технологічні комплекси.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828" y="310414"/>
            <a:ext cx="846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4. Області </a:t>
            </a:r>
            <a:r>
              <a:rPr lang="uk-UA" b="1" i="1" dirty="0"/>
              <a:t>ефективного використання різних видів технологічного обладнання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2826" y="5934670"/>
            <a:ext cx="846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4. Області </a:t>
            </a:r>
            <a:r>
              <a:rPr lang="uk-UA" b="1" i="1" dirty="0"/>
              <a:t>ефективного використання різних видів технологічного обладнання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664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37450" cy="40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2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7413" y="2274496"/>
            <a:ext cx="8351838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Arial" charset="0"/>
              </a:rPr>
              <a:t>2. </a:t>
            </a:r>
            <a:r>
              <a:rPr lang="uk-UA" altLang="ru-RU" sz="2000" b="1" dirty="0" smtClean="0">
                <a:latin typeface="Arial" charset="0"/>
              </a:rPr>
              <a:t>Перерахуйте результати проведення ТПВ по виконанню відповідних задач. </a:t>
            </a:r>
            <a:endParaRPr lang="uk-UA" altLang="ru-RU" sz="2000" b="1" dirty="0">
              <a:latin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0330" y="1221465"/>
            <a:ext cx="8351837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uk-UA" sz="2000" b="1" dirty="0">
                <a:latin typeface="Arial" charset="0"/>
              </a:rPr>
              <a:t>Які можливості повинне мати сучасне металообробне обладнання</a:t>
            </a:r>
            <a:r>
              <a:rPr lang="ru-RU" altLang="ru-RU" sz="2000" b="1" dirty="0" smtClean="0">
                <a:latin typeface="Arial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" y="4221088"/>
            <a:ext cx="8351838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000" b="1" dirty="0" smtClean="0">
                <a:latin typeface="Arial" charset="0"/>
              </a:rPr>
              <a:t>4. </a:t>
            </a:r>
            <a:r>
              <a:rPr lang="uk-UA" altLang="ru-RU" sz="2000" b="1" dirty="0" smtClean="0">
                <a:latin typeface="Arial" charset="0"/>
              </a:rPr>
              <a:t>Яке металообробне обладнання доцільно застосовувати і придбати в наш час? </a:t>
            </a:r>
            <a:endParaRPr lang="uk-UA" altLang="ru-RU" sz="2000" b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8249" y="3323863"/>
            <a:ext cx="8351838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000" b="1" dirty="0" smtClean="0">
                <a:latin typeface="Arial" charset="0"/>
              </a:rPr>
              <a:t>3</a:t>
            </a:r>
            <a:r>
              <a:rPr lang="ru-RU" altLang="ru-RU" sz="2000" b="1" dirty="0">
                <a:latin typeface="Arial" charset="0"/>
              </a:rPr>
              <a:t>. </a:t>
            </a:r>
            <a:r>
              <a:rPr lang="uk-UA" altLang="ru-RU" sz="2000" b="1" dirty="0" err="1" smtClean="0">
                <a:latin typeface="Arial" charset="0"/>
              </a:rPr>
              <a:t>Обгрунтуйте</a:t>
            </a:r>
            <a:r>
              <a:rPr lang="uk-UA" altLang="ru-RU" sz="2000" b="1" dirty="0" smtClean="0">
                <a:latin typeface="Arial" charset="0"/>
              </a:rPr>
              <a:t>, який тип виробництва домінує в наш час і буде домінувати у майбутньому. </a:t>
            </a:r>
            <a:endParaRPr lang="uk-UA" altLang="ru-RU" sz="2000" b="1" dirty="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850" y="5229200"/>
            <a:ext cx="8351838" cy="13234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000" b="1" dirty="0" smtClean="0">
                <a:latin typeface="Arial" charset="0"/>
              </a:rPr>
              <a:t>5</a:t>
            </a:r>
            <a:r>
              <a:rPr lang="ru-RU" altLang="ru-RU" sz="2000" b="1" dirty="0">
                <a:latin typeface="Arial" charset="0"/>
              </a:rPr>
              <a:t>. </a:t>
            </a:r>
            <a:r>
              <a:rPr lang="uk-UA" sz="2000" b="1" dirty="0">
                <a:latin typeface="Arial" charset="0"/>
              </a:rPr>
              <a:t>Яке металообробне обладнання може забезпечити найкращі економічні показники у фармацевтичній галузі, виробництві продуктів харчування і ювелірної промисловості відповідно? Наведіть приклади.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457738"/>
            <a:ext cx="349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Питання по лекції</a:t>
            </a:r>
            <a:endParaRPr lang="ru-RU" sz="2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901" y="9087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Основні </a:t>
            </a:r>
            <a:r>
              <a:rPr lang="uk-UA" b="1" i="1" u="sng" dirty="0">
                <a:solidFill>
                  <a:srgbClr val="FF0000"/>
                </a:solidFill>
              </a:rPr>
              <a:t>поняття </a:t>
            </a:r>
            <a:r>
              <a:rPr lang="uk-UA" b="1" i="1" u="sng" dirty="0" smtClean="0">
                <a:solidFill>
                  <a:srgbClr val="FF0000"/>
                </a:solidFill>
              </a:rPr>
              <a:t>ТПВ.</a:t>
            </a:r>
            <a:r>
              <a:rPr lang="uk-UA" dirty="0" smtClean="0"/>
              <a:t> </a:t>
            </a:r>
          </a:p>
          <a:p>
            <a:endParaRPr lang="uk-UA" dirty="0"/>
          </a:p>
          <a:p>
            <a:r>
              <a:rPr lang="uk-UA" b="1" i="1" u="sng" dirty="0" smtClean="0">
                <a:solidFill>
                  <a:srgbClr val="FF0000"/>
                </a:solidFill>
              </a:rPr>
              <a:t>ТПВ</a:t>
            </a:r>
            <a:r>
              <a:rPr lang="uk-UA" dirty="0" smtClean="0"/>
              <a:t> </a:t>
            </a:r>
            <a:r>
              <a:rPr lang="uk-UA" dirty="0"/>
              <a:t>- технологічна підготовка виробництва. </a:t>
            </a:r>
            <a:endParaRPr lang="uk-UA" dirty="0" smtClean="0"/>
          </a:p>
          <a:p>
            <a:endParaRPr lang="uk-UA" dirty="0"/>
          </a:p>
          <a:p>
            <a:r>
              <a:rPr lang="uk-UA" b="1" i="1" u="sng" dirty="0">
                <a:solidFill>
                  <a:srgbClr val="FF0000"/>
                </a:solidFill>
              </a:rPr>
              <a:t>Об'єкт виробництва</a:t>
            </a:r>
            <a:r>
              <a:rPr lang="uk-UA" dirty="0"/>
              <a:t> - це вироблена на підприємстві продукція, загальна назва об'єкта виробництва - </a:t>
            </a:r>
            <a:r>
              <a:rPr lang="uk-UA" b="1" i="1" u="sng" dirty="0">
                <a:solidFill>
                  <a:srgbClr val="FF0000"/>
                </a:solidFill>
              </a:rPr>
              <a:t>виріб. </a:t>
            </a:r>
          </a:p>
          <a:p>
            <a:r>
              <a:rPr lang="uk-UA" dirty="0" smtClean="0"/>
              <a:t>Вироби </a:t>
            </a:r>
            <a:r>
              <a:rPr lang="uk-UA" dirty="0"/>
              <a:t>бувають основного виробництва (на реалізацію) і допоміжного (для власного виробництва). </a:t>
            </a:r>
            <a:endParaRPr lang="uk-UA" dirty="0" smtClean="0"/>
          </a:p>
          <a:p>
            <a:endParaRPr lang="uk-UA" dirty="0"/>
          </a:p>
          <a:p>
            <a:r>
              <a:rPr lang="uk-UA" b="1" i="1" u="sng" dirty="0">
                <a:solidFill>
                  <a:srgbClr val="FF0000"/>
                </a:solidFill>
              </a:rPr>
              <a:t>Виріб</a:t>
            </a:r>
            <a:r>
              <a:rPr lang="uk-UA" dirty="0" smtClean="0"/>
              <a:t> </a:t>
            </a:r>
            <a:r>
              <a:rPr lang="uk-UA" dirty="0"/>
              <a:t>- це предмет або набір, підлягає виготовлення</a:t>
            </a:r>
            <a:r>
              <a:rPr lang="uk-UA" dirty="0" smtClean="0"/>
              <a:t>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900" y="3950403"/>
            <a:ext cx="5237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>
                <a:solidFill>
                  <a:srgbClr val="FF0000"/>
                </a:solidFill>
              </a:rPr>
              <a:t>Ефективність роботи обладнання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/>
              <a:t>визначається: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продуктивністю,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якістю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надійністю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собівартістю </a:t>
            </a:r>
            <a:r>
              <a:rPr lang="uk-UA" dirty="0"/>
              <a:t>обробки і т</a:t>
            </a:r>
            <a:r>
              <a:rPr lang="uk-UA" dirty="0" smtClean="0"/>
              <a:t>. д.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3093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25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91368" y="1907599"/>
            <a:ext cx="7489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Кафедра технології металів і матеріалознавства</a:t>
            </a:r>
            <a:endParaRPr lang="uk-UA" altLang="ru-RU" sz="28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3789363"/>
            <a:ext cx="763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Доц. Дудукалов Юрій Володимирович</a:t>
            </a:r>
            <a:endParaRPr lang="uk-UA" altLang="ru-R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00113" y="4652963"/>
            <a:ext cx="727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E-mail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r>
              <a:rPr lang="en-US" altLang="ru-RU" sz="16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y_dudukalov@i.ua</a:t>
            </a:r>
            <a:endParaRPr lang="ru-RU" altLang="ru-RU" sz="16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08175" y="5269429"/>
            <a:ext cx="511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Харків, вул. Ярослава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Мудрого,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25, ХНАДУ</a:t>
            </a:r>
          </a:p>
        </p:txBody>
      </p:sp>
    </p:spTree>
    <p:extLst>
      <p:ext uri="{BB962C8B-B14F-4D97-AF65-F5344CB8AC3E}">
        <p14:creationId xmlns:p14="http://schemas.microsoft.com/office/powerpoint/2010/main" val="1601451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796" y="12687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Мета ТПВ </a:t>
            </a:r>
            <a:r>
              <a:rPr lang="uk-UA" dirty="0"/>
              <a:t>- забезпечити повну технологічну готовність підприємства до виробництва виробів </a:t>
            </a:r>
            <a:r>
              <a:rPr lang="uk-UA" b="1" i="1" dirty="0" smtClean="0">
                <a:solidFill>
                  <a:srgbClr val="FF0000"/>
                </a:solidFill>
              </a:rPr>
              <a:t>конкурентної // високої категорії</a:t>
            </a:r>
            <a:r>
              <a:rPr lang="uk-UA" dirty="0" smtClean="0"/>
              <a:t>  </a:t>
            </a:r>
            <a:r>
              <a:rPr lang="uk-UA" dirty="0"/>
              <a:t>якості відповідно до заданих </a:t>
            </a:r>
            <a:r>
              <a:rPr lang="uk-UA" dirty="0" smtClean="0"/>
              <a:t>техніко-економічних показників </a:t>
            </a:r>
            <a:r>
              <a:rPr lang="uk-UA" dirty="0"/>
              <a:t>з високим технічним рівнем, і мінімальними трудовими і матеріальними витратами.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solidFill>
                  <a:srgbClr val="FF0000"/>
                </a:solidFill>
              </a:rPr>
              <a:t>Завдання </a:t>
            </a:r>
            <a:r>
              <a:rPr lang="uk-UA" b="1" i="1" u="sng" dirty="0" smtClean="0">
                <a:solidFill>
                  <a:srgbClr val="FF0000"/>
                </a:solidFill>
              </a:rPr>
              <a:t>ТПВ</a:t>
            </a:r>
            <a:r>
              <a:rPr lang="uk-UA" dirty="0" smtClean="0"/>
              <a:t> </a:t>
            </a:r>
            <a:r>
              <a:rPr lang="uk-UA" dirty="0"/>
              <a:t>- групуються за такими основними функціями: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забезпечення </a:t>
            </a:r>
            <a:r>
              <a:rPr lang="uk-UA" dirty="0"/>
              <a:t>технологічності конструкції виробу;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розробка </a:t>
            </a:r>
            <a:r>
              <a:rPr lang="uk-UA" dirty="0"/>
              <a:t>технологічних процесів;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проектування </a:t>
            </a:r>
            <a:r>
              <a:rPr lang="uk-UA" dirty="0"/>
              <a:t>і виготовлення засобів технологічного оснащення;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організація </a:t>
            </a:r>
            <a:r>
              <a:rPr lang="uk-UA" dirty="0"/>
              <a:t>і управління процесом </a:t>
            </a:r>
            <a:r>
              <a:rPr lang="uk-UA" dirty="0" smtClean="0"/>
              <a:t>ТПП.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8426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6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588" y="1050995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Виробничий процес</a:t>
            </a:r>
            <a:r>
              <a:rPr lang="uk-UA" dirty="0" smtClean="0"/>
              <a:t> - це </a:t>
            </a:r>
            <a:r>
              <a:rPr lang="uk-UA" dirty="0"/>
              <a:t>сукупність всіх дій людей і знарядь виробництва, необхідних на даному підприємстві для виробництва виробів: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виробничі </a:t>
            </a:r>
            <a:r>
              <a:rPr lang="uk-UA" dirty="0"/>
              <a:t>підрозділи (</a:t>
            </a:r>
            <a:r>
              <a:rPr lang="uk-UA" dirty="0" smtClean="0"/>
              <a:t>цехи),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відділи </a:t>
            </a:r>
            <a:r>
              <a:rPr lang="uk-UA" dirty="0"/>
              <a:t>матеріально-технічного постачання,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відділ </a:t>
            </a:r>
            <a:r>
              <a:rPr lang="uk-UA" dirty="0"/>
              <a:t>збуту,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адміністрація </a:t>
            </a:r>
            <a:r>
              <a:rPr lang="uk-UA" dirty="0"/>
              <a:t>підприємства, загальне управління або організація робіт,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бухгалтерія </a:t>
            </a:r>
            <a:r>
              <a:rPr lang="uk-UA" dirty="0"/>
              <a:t>(фінансові підрозділи),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err="1" smtClean="0"/>
              <a:t>конструкторсько</a:t>
            </a:r>
            <a:r>
              <a:rPr lang="uk-UA" dirty="0" smtClean="0"/>
              <a:t>-технологічний підрозділ 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ru-RU" b="1" dirty="0"/>
          </a:p>
          <a:p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Технологічний </a:t>
            </a:r>
            <a:r>
              <a:rPr lang="uk-UA" b="1" dirty="0">
                <a:solidFill>
                  <a:srgbClr val="FF0000"/>
                </a:solidFill>
              </a:rPr>
              <a:t>процес </a:t>
            </a:r>
            <a:r>
              <a:rPr lang="uk-UA" dirty="0"/>
              <a:t>- частина виробничого процесу, яка містить цілеспрямовані дії по зміні і (або) </a:t>
            </a:r>
            <a:r>
              <a:rPr lang="uk-UA" dirty="0" smtClean="0"/>
              <a:t>визначенню </a:t>
            </a:r>
            <a:r>
              <a:rPr lang="uk-UA" dirty="0"/>
              <a:t>стану предмета праці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Технологічна операція</a:t>
            </a:r>
            <a:r>
              <a:rPr lang="uk-UA" dirty="0"/>
              <a:t> - при обробці різанням, закінчена частина технологічного процесу обробки заготовки, яка виконується на одному робочому </a:t>
            </a:r>
            <a:r>
              <a:rPr lang="uk-UA" dirty="0" smtClean="0"/>
              <a:t>місці.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2373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1. </a:t>
            </a:r>
            <a:r>
              <a:rPr lang="uk-UA" b="1" i="1" dirty="0"/>
              <a:t>Зміст технологічної підготовки машинобудівного виробництва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98072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Технологічний </a:t>
            </a:r>
            <a:r>
              <a:rPr lang="uk-UA" dirty="0"/>
              <a:t>процес складається з </a:t>
            </a:r>
            <a:r>
              <a:rPr lang="uk-UA" b="1" dirty="0">
                <a:solidFill>
                  <a:srgbClr val="FF0000"/>
                </a:solidFill>
              </a:rPr>
              <a:t>технологічних операцій (ТО)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>
                <a:solidFill>
                  <a:srgbClr val="FF0000"/>
                </a:solidFill>
              </a:rPr>
              <a:t>Технологічна операція</a:t>
            </a:r>
            <a:r>
              <a:rPr lang="uk-UA" dirty="0"/>
              <a:t> - це закінчена частина технологічного процесу, виконувана безперервно на одному робочому місці над одним і тим же або кількома виробами одним або декількома робітниками. </a:t>
            </a:r>
            <a:endParaRPr lang="uk-UA" dirty="0" smtClean="0"/>
          </a:p>
          <a:p>
            <a:r>
              <a:rPr lang="uk-UA" dirty="0" smtClean="0"/>
              <a:t>Технологічна </a:t>
            </a:r>
            <a:r>
              <a:rPr lang="uk-UA" dirty="0"/>
              <a:t>операція ділиться на </a:t>
            </a:r>
            <a:r>
              <a:rPr lang="uk-UA" b="1" dirty="0">
                <a:solidFill>
                  <a:srgbClr val="FF0000"/>
                </a:solidFill>
              </a:rPr>
              <a:t>технологічні і допоміжні переходи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/>
              <a:t>Технологічні переходи складаються з </a:t>
            </a:r>
            <a:r>
              <a:rPr lang="uk-UA" b="1" dirty="0" smtClean="0">
                <a:solidFill>
                  <a:srgbClr val="FF0000"/>
                </a:solidFill>
              </a:rPr>
              <a:t>робочих </a:t>
            </a:r>
            <a:r>
              <a:rPr lang="uk-UA" b="1" dirty="0">
                <a:solidFill>
                  <a:srgbClr val="FF0000"/>
                </a:solidFill>
              </a:rPr>
              <a:t>і допоміжних ходів</a:t>
            </a:r>
            <a:r>
              <a:rPr lang="uk-UA" dirty="0"/>
              <a:t>. </a:t>
            </a:r>
            <a:r>
              <a:rPr lang="uk-UA" b="1" dirty="0">
                <a:solidFill>
                  <a:srgbClr val="FF0000"/>
                </a:solidFill>
              </a:rPr>
              <a:t>Технологічний перехід </a:t>
            </a:r>
            <a:r>
              <a:rPr lang="uk-UA" dirty="0"/>
              <a:t>- це закінчена частина технологічної операції, що характеризується постійністю вживаного інструменту та оброблюваної поверхні. </a:t>
            </a:r>
            <a:r>
              <a:rPr lang="uk-UA" b="1" dirty="0">
                <a:solidFill>
                  <a:srgbClr val="FF0000"/>
                </a:solidFill>
              </a:rPr>
              <a:t>Допоміжний перехід </a:t>
            </a:r>
            <a:r>
              <a:rPr lang="uk-UA" dirty="0"/>
              <a:t>- це закінчена частина технологічної операції, що складається з дій, що не супроводжуються зміною форми і розмірів.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29" y="4869160"/>
            <a:ext cx="6494165" cy="6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093296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5092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uk-UA" b="1" dirty="0">
                <a:solidFill>
                  <a:srgbClr val="FF0000"/>
                </a:solidFill>
              </a:rPr>
              <a:t>Робочий хід</a:t>
            </a:r>
            <a:r>
              <a:rPr lang="uk-UA" dirty="0"/>
              <a:t> - це закінчена частина технологічного переходу, що складається з одноразового переміщення інструменту відносно заготовки на робочих режимах обробки. </a:t>
            </a: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Допоміжний </a:t>
            </a:r>
            <a:r>
              <a:rPr lang="uk-UA" b="1" dirty="0">
                <a:solidFill>
                  <a:srgbClr val="FF0000"/>
                </a:solidFill>
              </a:rPr>
              <a:t>хі</a:t>
            </a:r>
            <a:r>
              <a:rPr lang="uk-UA" dirty="0"/>
              <a:t>д - це закінчена частина технологічного переходу, що складається з одноразового переміщення інструменту або деталі без зміни розмірів і форми деталі (виконується зазвичай прискорено</a:t>
            </a:r>
            <a:r>
              <a:rPr lang="uk-UA" dirty="0" smtClean="0"/>
              <a:t>).</a:t>
            </a: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Прийом</a:t>
            </a:r>
            <a:r>
              <a:rPr lang="uk-UA" dirty="0"/>
              <a:t> - це закінчена частина дій робітника при виконанні допоміжних і технологічних переходів, наприклад, дії, спрямовані на закріплення деталі. </a:t>
            </a:r>
            <a:r>
              <a:rPr lang="uk-UA" b="1" dirty="0">
                <a:solidFill>
                  <a:srgbClr val="FF0000"/>
                </a:solidFill>
              </a:rPr>
              <a:t>Установ</a:t>
            </a:r>
            <a:r>
              <a:rPr lang="uk-UA" dirty="0"/>
              <a:t> - частина технологічної операції, виконувана при незмінному закріпленні деталі. </a:t>
            </a:r>
            <a:endParaRPr lang="uk-UA" dirty="0" smtClean="0"/>
          </a:p>
          <a:p>
            <a:r>
              <a:rPr lang="uk-UA" b="1" dirty="0">
                <a:solidFill>
                  <a:srgbClr val="FF0000"/>
                </a:solidFill>
              </a:rPr>
              <a:t>Позиція</a:t>
            </a:r>
            <a:r>
              <a:rPr lang="uk-UA" dirty="0" smtClean="0"/>
              <a:t> </a:t>
            </a:r>
            <a:r>
              <a:rPr lang="uk-UA" dirty="0"/>
              <a:t>- фіксоване положення, займане незмінно закріпленою деталлю щодо інструменту</a:t>
            </a:r>
            <a:r>
              <a:rPr lang="uk-UA" dirty="0" smtClean="0"/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5" y="4221088"/>
            <a:ext cx="4719489" cy="228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305923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81592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Основний зміст робіт по ТПВ на різних стадіях </a:t>
            </a:r>
          </a:p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проектування і виготовлення виробу 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Технічне завдання </a:t>
            </a:r>
            <a:r>
              <a:rPr lang="uk-UA" dirty="0" smtClean="0"/>
              <a:t>- встановити вимоги щодо технологічності і визначити підприємство-виробник </a:t>
            </a:r>
          </a:p>
          <a:p>
            <a:pPr marL="342900" indent="-342900"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Технічна пропозиція</a:t>
            </a:r>
            <a:r>
              <a:rPr lang="uk-UA" dirty="0" smtClean="0"/>
              <a:t> - проведення на підприємстві-виробнику аналізу орган.-технічного рівня виробництва.</a:t>
            </a:r>
          </a:p>
          <a:p>
            <a:pPr marL="342900" indent="-342900"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Ескізний проект </a:t>
            </a:r>
            <a:r>
              <a:rPr lang="uk-UA" dirty="0" smtClean="0"/>
              <a:t>- розробка плану заходів щодо підвищення </a:t>
            </a:r>
            <a:r>
              <a:rPr lang="uk-UA" dirty="0" err="1" smtClean="0"/>
              <a:t>організ</a:t>
            </a:r>
            <a:r>
              <a:rPr lang="uk-UA" dirty="0" smtClean="0"/>
              <a:t>.-технічного рівня. </a:t>
            </a:r>
          </a:p>
          <a:p>
            <a:pPr marL="342900" indent="-342900"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Технічний проект </a:t>
            </a:r>
            <a:r>
              <a:rPr lang="uk-UA" dirty="0" smtClean="0"/>
              <a:t>- визначення номенклатури технологічних процесів за видами виробництва, які підлягають розробці проведення експертно-дослідних робіт з удосконалення технології визначення та розміщення замовлень на виробництві по кооперації заготовок, деталей, складальних одиниць, оснащення.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7976" y="6245696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5. Робоча документація 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dirty="0" smtClean="0"/>
              <a:t>класифікація </a:t>
            </a:r>
            <a:r>
              <a:rPr lang="uk-UA" dirty="0"/>
              <a:t>деталей, складальних одиниць і прив'язка до діючих типовим технологічним процесам і стандартних засобів технологічного оснащення;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розробка </a:t>
            </a:r>
            <a:r>
              <a:rPr lang="uk-UA" dirty="0"/>
              <a:t>прогресивних </a:t>
            </a:r>
            <a:r>
              <a:rPr lang="uk-UA" dirty="0" smtClean="0"/>
              <a:t>технологічних </a:t>
            </a:r>
            <a:r>
              <a:rPr lang="uk-UA" dirty="0"/>
              <a:t>процесів виготовлення, контролю, випробування деталей, </a:t>
            </a:r>
            <a:r>
              <a:rPr lang="uk-UA" dirty="0" smtClean="0"/>
              <a:t>виробів;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розробка </a:t>
            </a:r>
            <a:r>
              <a:rPr lang="uk-UA" dirty="0"/>
              <a:t>відомості потреби в коштах технологічного оснащення розробка </a:t>
            </a:r>
            <a:r>
              <a:rPr lang="uk-UA" dirty="0" smtClean="0"/>
              <a:t>технічних </a:t>
            </a:r>
            <a:r>
              <a:rPr lang="uk-UA" dirty="0"/>
              <a:t>завдань на дослідно-конструкторські роботи зі створення спеціальних засобів технологічного </a:t>
            </a:r>
            <a:r>
              <a:rPr lang="uk-UA" dirty="0" smtClean="0"/>
              <a:t>оснащення;</a:t>
            </a:r>
          </a:p>
          <a:p>
            <a:pPr marL="285750" indent="-285750">
              <a:buFontTx/>
              <a:buChar char="-"/>
            </a:pPr>
            <a:r>
              <a:rPr lang="uk-UA" dirty="0"/>
              <a:t>розробка робочої конструкторської документації на спец. </a:t>
            </a:r>
            <a:r>
              <a:rPr lang="uk-UA" dirty="0" err="1"/>
              <a:t>технол</a:t>
            </a:r>
            <a:r>
              <a:rPr lang="uk-UA" dirty="0"/>
              <a:t>. обладнання, оснащення, засоби контролю, механізацію та автоматизацію виробничих </a:t>
            </a:r>
            <a:r>
              <a:rPr lang="uk-UA" dirty="0" smtClean="0"/>
              <a:t>процесів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розрахунок </a:t>
            </a:r>
            <a:r>
              <a:rPr lang="uk-UA" dirty="0"/>
              <a:t>планової трудомісткості </a:t>
            </a:r>
            <a:endParaRPr lang="uk-UA" dirty="0" smtClean="0"/>
          </a:p>
          <a:p>
            <a:r>
              <a:rPr lang="uk-UA" b="1" i="1" dirty="0">
                <a:solidFill>
                  <a:srgbClr val="FF0000"/>
                </a:solidFill>
              </a:rPr>
              <a:t>6. Виготовлення виробів</a:t>
            </a:r>
          </a:p>
          <a:p>
            <a:r>
              <a:rPr lang="uk-UA" dirty="0" smtClean="0"/>
              <a:t> </a:t>
            </a:r>
            <a:r>
              <a:rPr lang="uk-UA" dirty="0"/>
              <a:t>- виготовлення засобів </a:t>
            </a:r>
            <a:r>
              <a:rPr lang="uk-UA" dirty="0" smtClean="0"/>
              <a:t>технологічного </a:t>
            </a:r>
            <a:r>
              <a:rPr lang="uk-UA" dirty="0"/>
              <a:t>оснащення; </a:t>
            </a:r>
            <a:r>
              <a:rPr lang="uk-UA" dirty="0" smtClean="0"/>
              <a:t>переналагодження технологічного </a:t>
            </a:r>
            <a:r>
              <a:rPr lang="uk-UA" dirty="0"/>
              <a:t>оснащення, агрегатного устаткування, ЧПУ;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впровадження </a:t>
            </a:r>
            <a:r>
              <a:rPr lang="uk-UA" dirty="0"/>
              <a:t>розроблених </a:t>
            </a:r>
            <a:r>
              <a:rPr lang="uk-UA" dirty="0" smtClean="0"/>
              <a:t>технологічних </a:t>
            </a:r>
            <a:r>
              <a:rPr lang="uk-UA" dirty="0"/>
              <a:t>процесів;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розрахунок </a:t>
            </a:r>
            <a:r>
              <a:rPr lang="uk-UA" dirty="0"/>
              <a:t>техніко-економічних показників; </a:t>
            </a:r>
            <a:r>
              <a:rPr lang="uk-UA" dirty="0" smtClean="0"/>
              <a:t>оцінка </a:t>
            </a:r>
            <a:r>
              <a:rPr lang="uk-UA" dirty="0"/>
              <a:t>і атестація </a:t>
            </a:r>
            <a:r>
              <a:rPr lang="uk-UA" dirty="0" smtClean="0"/>
              <a:t>технологічних </a:t>
            </a:r>
            <a:r>
              <a:rPr lang="uk-UA" dirty="0"/>
              <a:t>процесів і </a:t>
            </a:r>
            <a:r>
              <a:rPr lang="uk-UA" dirty="0" smtClean="0"/>
              <a:t>технічного </a:t>
            </a:r>
            <a:r>
              <a:rPr lang="uk-UA" dirty="0"/>
              <a:t>рівня </a:t>
            </a:r>
            <a:r>
              <a:rPr lang="uk-UA" dirty="0" smtClean="0"/>
              <a:t>виробництва.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462628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3754" y="467380"/>
            <a:ext cx="699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</a:t>
            </a:r>
            <a:r>
              <a:rPr lang="uk-UA" b="1" i="1" dirty="0"/>
              <a:t>Зміст технологічної підготовки машинобудівного </a:t>
            </a:r>
            <a:r>
              <a:rPr lang="uk-UA" b="1" i="1" dirty="0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4050</TotalTime>
  <Words>1465</Words>
  <Application>Microsoft Office PowerPoint</Application>
  <PresentationFormat>Экран (4:3)</PresentationFormat>
  <Paragraphs>196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NewsPrint</vt:lpstr>
      <vt:lpstr>AutoCAD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Yurij</dc:creator>
  <cp:lastModifiedBy>ITAR</cp:lastModifiedBy>
  <cp:revision>97</cp:revision>
  <cp:lastPrinted>2017-02-07T08:48:22Z</cp:lastPrinted>
  <dcterms:created xsi:type="dcterms:W3CDTF">2016-02-11T02:16:11Z</dcterms:created>
  <dcterms:modified xsi:type="dcterms:W3CDTF">2021-10-08T17:18:26Z</dcterms:modified>
</cp:coreProperties>
</file>