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6" r:id="rId8"/>
    <p:sldId id="267" r:id="rId9"/>
    <p:sldId id="261" r:id="rId10"/>
    <p:sldId id="263" r:id="rId11"/>
    <p:sldId id="264" r:id="rId12"/>
    <p:sldId id="265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592"/>
    <a:srgbClr val="3A5896"/>
    <a:srgbClr val="173A8D"/>
    <a:srgbClr val="1D3C7A"/>
    <a:srgbClr val="21396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465"/>
          <a:stretch/>
        </p:blipFill>
        <p:spPr>
          <a:xfrm>
            <a:off x="0" y="0"/>
            <a:ext cx="9144000" cy="1350335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175437" y="180753"/>
            <a:ext cx="8793126" cy="988828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0754"/>
            <a:ext cx="7886700" cy="98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4333335"/>
            <a:ext cx="4444409" cy="196702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669" y="5311404"/>
            <a:ext cx="4025069" cy="988954"/>
          </a:xfrm>
        </p:spPr>
        <p:txBody>
          <a:bodyPr>
            <a:noAutofit/>
          </a:bodyPr>
          <a:lstStyle/>
          <a:p>
            <a:r>
              <a:rPr lang="uk-UA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Тренд: теоретичний аспект</a:t>
            </a:r>
            <a:endParaRPr lang="en-US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C297CC-540E-D381-4020-2804D29A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1CBAA5-1685-140D-1C06-9874CBE9F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93" y="1507573"/>
            <a:ext cx="8594863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Сама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трендспоттингу</a:t>
            </a:r>
            <a:r>
              <a:rPr lang="ru-RU" dirty="0"/>
              <a:t> як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сфер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з’явилася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далекому 1903 р.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французькому</a:t>
            </a:r>
            <a:r>
              <a:rPr lang="ru-RU" dirty="0"/>
              <a:t> </a:t>
            </a:r>
            <a:r>
              <a:rPr lang="ru-RU" dirty="0" err="1"/>
              <a:t>вченому</a:t>
            </a:r>
            <a:r>
              <a:rPr lang="ru-RU" dirty="0"/>
              <a:t> та </a:t>
            </a:r>
            <a:r>
              <a:rPr lang="ru-RU" dirty="0" err="1"/>
              <a:t>соціологу</a:t>
            </a:r>
            <a:r>
              <a:rPr lang="ru-RU" dirty="0"/>
              <a:t> </a:t>
            </a:r>
            <a:r>
              <a:rPr lang="ru-RU" b="1" dirty="0" err="1"/>
              <a:t>Габріелю</a:t>
            </a:r>
            <a:r>
              <a:rPr lang="ru-RU" b="1" dirty="0"/>
              <a:t> </a:t>
            </a:r>
            <a:r>
              <a:rPr lang="ru-RU" b="1" dirty="0" err="1"/>
              <a:t>Тарду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перший </a:t>
            </a:r>
            <a:r>
              <a:rPr lang="ru-RU" dirty="0" err="1"/>
              <a:t>звернув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інновації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/>
              <a:t>розподіляються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нерівномірно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певна</a:t>
            </a:r>
            <a:r>
              <a:rPr lang="ru-RU" dirty="0"/>
              <a:t> </a:t>
            </a:r>
            <a:r>
              <a:rPr lang="ru-RU" dirty="0" err="1"/>
              <a:t>категорія</a:t>
            </a:r>
            <a:r>
              <a:rPr lang="ru-RU" dirty="0"/>
              <a:t> людей, </a:t>
            </a:r>
          </a:p>
          <a:p>
            <a:pPr marL="0" indent="0">
              <a:buNone/>
            </a:pP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сприймають</a:t>
            </a:r>
            <a:r>
              <a:rPr lang="ru-RU" dirty="0"/>
              <a:t> все </a:t>
            </a:r>
            <a:r>
              <a:rPr lang="ru-RU" dirty="0" err="1"/>
              <a:t>нове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</a:p>
          <a:p>
            <a:pPr marL="0" indent="0">
              <a:buNone/>
            </a:pPr>
            <a:r>
              <a:rPr lang="ru-RU" dirty="0" err="1"/>
              <a:t>швидко</a:t>
            </a:r>
            <a:r>
              <a:rPr lang="ru-RU" dirty="0"/>
              <a:t> та </a:t>
            </a:r>
            <a:r>
              <a:rPr lang="ru-RU" dirty="0" err="1"/>
              <a:t>природно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3074" name="Picture 2" descr="Габріель Тард — Вікіпедія">
            <a:extLst>
              <a:ext uri="{FF2B5EF4-FFF2-40B4-BE49-F238E27FC236}">
                <a16:creationId xmlns:a16="http://schemas.microsoft.com/office/drawing/2014/main" id="{F15310D1-F2AF-F6B2-CB26-DDA953BFF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78" y="3026798"/>
            <a:ext cx="3506029" cy="388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822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9E818-4989-7380-EC90-6F1B549A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C4A8DD-9FD3-45FD-EAAB-BF68400DA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1457740"/>
            <a:ext cx="8322365" cy="511533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експерт</a:t>
            </a:r>
            <a:r>
              <a:rPr lang="ru-RU" dirty="0"/>
              <a:t> з </a:t>
            </a:r>
            <a:r>
              <a:rPr lang="ru-RU" dirty="0" err="1"/>
              <a:t>трендів</a:t>
            </a:r>
            <a:r>
              <a:rPr lang="ru-RU" dirty="0"/>
              <a:t> </a:t>
            </a:r>
            <a:r>
              <a:rPr lang="ru-RU" b="1" dirty="0"/>
              <a:t>Р. </a:t>
            </a:r>
            <a:r>
              <a:rPr lang="ru-RU" b="1" dirty="0" err="1"/>
              <a:t>Бхаргава</a:t>
            </a:r>
            <a:r>
              <a:rPr lang="ru-RU" dirty="0"/>
              <a:t>, автор </a:t>
            </a:r>
            <a:r>
              <a:rPr lang="ru-RU" dirty="0" err="1"/>
              <a:t>бестселеру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„ Не очевидно. Как выявлять тренды раньше других” (2016)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на </a:t>
            </a:r>
            <a:r>
              <a:rPr lang="ru-RU" b="1" dirty="0"/>
              <a:t>5 </a:t>
            </a:r>
            <a:r>
              <a:rPr lang="ru-RU" b="1" dirty="0" err="1"/>
              <a:t>міфів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стосуються</a:t>
            </a:r>
            <a:r>
              <a:rPr lang="ru-RU" b="1" dirty="0"/>
              <a:t> </a:t>
            </a:r>
            <a:r>
              <a:rPr lang="ru-RU" b="1" dirty="0" err="1"/>
              <a:t>трендів</a:t>
            </a:r>
            <a:r>
              <a:rPr lang="ru-RU" b="1" dirty="0"/>
              <a:t>: </a:t>
            </a:r>
          </a:p>
          <a:p>
            <a:r>
              <a:rPr lang="ru-RU" dirty="0"/>
              <a:t>1.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раптово</a:t>
            </a:r>
            <a:r>
              <a:rPr lang="ru-RU" dirty="0"/>
              <a:t>. </a:t>
            </a:r>
          </a:p>
          <a:p>
            <a:r>
              <a:rPr lang="ru-RU" dirty="0"/>
              <a:t>2.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передбачаються</a:t>
            </a:r>
            <a:r>
              <a:rPr lang="ru-RU" dirty="0"/>
              <a:t> </a:t>
            </a:r>
            <a:r>
              <a:rPr lang="ru-RU" dirty="0" err="1"/>
              <a:t>галузевими</a:t>
            </a:r>
            <a:r>
              <a:rPr lang="ru-RU" dirty="0"/>
              <a:t> </a:t>
            </a:r>
            <a:r>
              <a:rPr lang="ru-RU" dirty="0" err="1"/>
              <a:t>фахівцями</a:t>
            </a:r>
            <a:r>
              <a:rPr lang="ru-RU" dirty="0"/>
              <a:t>. </a:t>
            </a:r>
          </a:p>
          <a:p>
            <a:r>
              <a:rPr lang="ru-RU" dirty="0"/>
              <a:t>3.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базуються</a:t>
            </a:r>
            <a:r>
              <a:rPr lang="ru-RU" dirty="0"/>
              <a:t> на </a:t>
            </a:r>
            <a:r>
              <a:rPr lang="ru-RU" dirty="0" err="1"/>
              <a:t>точних</a:t>
            </a:r>
            <a:r>
              <a:rPr lang="ru-RU" dirty="0"/>
              <a:t> </a:t>
            </a:r>
            <a:r>
              <a:rPr lang="ru-RU" dirty="0" err="1"/>
              <a:t>кількісних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. </a:t>
            </a:r>
          </a:p>
          <a:p>
            <a:r>
              <a:rPr lang="ru-RU" dirty="0"/>
              <a:t>4.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миттєву</a:t>
            </a:r>
            <a:r>
              <a:rPr lang="ru-RU" dirty="0"/>
              <a:t> </a:t>
            </a:r>
            <a:r>
              <a:rPr lang="ru-RU" dirty="0" err="1"/>
              <a:t>популярність</a:t>
            </a:r>
            <a:r>
              <a:rPr lang="ru-RU" dirty="0"/>
              <a:t>. </a:t>
            </a:r>
          </a:p>
          <a:p>
            <a:r>
              <a:rPr lang="ru-RU" dirty="0"/>
              <a:t>5. </a:t>
            </a:r>
            <a:r>
              <a:rPr lang="ru-RU" dirty="0" err="1"/>
              <a:t>Тенденції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прогнози</a:t>
            </a:r>
            <a:r>
              <a:rPr lang="ru-RU" dirty="0"/>
              <a:t>. </a:t>
            </a:r>
          </a:p>
          <a:p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є </a:t>
            </a:r>
            <a:r>
              <a:rPr lang="ru-RU" dirty="0" err="1"/>
              <a:t>зауваження</a:t>
            </a:r>
            <a:r>
              <a:rPr lang="ru-RU" dirty="0"/>
              <a:t> Р. </a:t>
            </a:r>
            <a:r>
              <a:rPr lang="ru-RU" dirty="0" err="1"/>
              <a:t>Бхаргаві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„неочевидна </a:t>
            </a:r>
            <a:r>
              <a:rPr lang="ru-RU" dirty="0" err="1"/>
              <a:t>тенденція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, яка </a:t>
            </a:r>
            <a:r>
              <a:rPr lang="ru-RU" dirty="0" err="1"/>
              <a:t>новим</a:t>
            </a:r>
            <a:r>
              <a:rPr lang="ru-RU" dirty="0"/>
              <a:t>, </a:t>
            </a:r>
            <a:r>
              <a:rPr lang="ru-RU" dirty="0" err="1"/>
              <a:t>унікальним</a:t>
            </a:r>
            <a:r>
              <a:rPr lang="ru-RU" dirty="0"/>
              <a:t> способом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теперішнє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прискоренням</a:t>
            </a:r>
            <a:r>
              <a:rPr lang="ru-RU" dirty="0"/>
              <a:t>”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31801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1B7C0-D31C-487B-13B7-114CD085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ж </a:t>
            </a:r>
            <a:r>
              <a:rPr lang="ru-RU" dirty="0" err="1">
                <a:solidFill>
                  <a:schemeClr val="bg1"/>
                </a:solidFill>
              </a:rPr>
              <a:t>необхідні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здібності</a:t>
            </a:r>
            <a:r>
              <a:rPr lang="ru-RU" dirty="0">
                <a:solidFill>
                  <a:schemeClr val="bg1"/>
                </a:solidFill>
              </a:rPr>
              <a:t> для того, </a:t>
            </a:r>
            <a:r>
              <a:rPr lang="ru-RU" dirty="0" err="1">
                <a:solidFill>
                  <a:schemeClr val="bg1"/>
                </a:solidFill>
              </a:rPr>
              <a:t>щоб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навчитися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бачити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тренди</a:t>
            </a:r>
            <a:r>
              <a:rPr lang="ru-RU" dirty="0">
                <a:solidFill>
                  <a:schemeClr val="bg1"/>
                </a:solidFill>
              </a:rPr>
              <a:t>?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9EB404-2DCF-9520-3171-7C156F284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563757"/>
            <a:ext cx="8587408" cy="4613206"/>
          </a:xfrm>
        </p:spPr>
        <p:txBody>
          <a:bodyPr>
            <a:normAutofit/>
          </a:bodyPr>
          <a:lstStyle/>
          <a:p>
            <a:r>
              <a:rPr lang="ru-RU" dirty="0" err="1"/>
              <a:t>Р.Бхаргава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b="1" dirty="0"/>
              <a:t>„куратор </a:t>
            </a:r>
            <a:r>
              <a:rPr lang="ru-RU" b="1" dirty="0" err="1"/>
              <a:t>тенденцій</a:t>
            </a:r>
            <a:r>
              <a:rPr lang="ru-RU" b="1" dirty="0"/>
              <a:t>”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яка </a:t>
            </a:r>
            <a:r>
              <a:rPr lang="ru-RU" dirty="0" err="1"/>
              <a:t>вміє</a:t>
            </a:r>
            <a:r>
              <a:rPr lang="ru-RU" dirty="0"/>
              <a:t> </a:t>
            </a:r>
            <a:r>
              <a:rPr lang="ru-RU" dirty="0" err="1"/>
              <a:t>відслідковувати</a:t>
            </a:r>
            <a:r>
              <a:rPr lang="ru-RU" dirty="0"/>
              <a:t> </a:t>
            </a:r>
            <a:r>
              <a:rPr lang="ru-RU" dirty="0" err="1"/>
              <a:t>тренди</a:t>
            </a:r>
            <a:r>
              <a:rPr lang="ru-RU" dirty="0"/>
              <a:t>. </a:t>
            </a:r>
          </a:p>
          <a:p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ефективного</a:t>
            </a:r>
            <a:r>
              <a:rPr lang="ru-RU" dirty="0"/>
              <a:t> „куратора </a:t>
            </a:r>
            <a:r>
              <a:rPr lang="ru-RU" dirty="0" err="1"/>
              <a:t>тенденцій</a:t>
            </a:r>
            <a:r>
              <a:rPr lang="ru-RU" dirty="0"/>
              <a:t>”: </a:t>
            </a:r>
          </a:p>
          <a:p>
            <a:r>
              <a:rPr lang="ru-RU" dirty="0"/>
              <a:t>1. </a:t>
            </a:r>
            <a:r>
              <a:rPr lang="ru-RU" dirty="0" err="1"/>
              <a:t>Допитливість</a:t>
            </a:r>
            <a:r>
              <a:rPr lang="ru-RU" dirty="0"/>
              <a:t>, </a:t>
            </a:r>
            <a:r>
              <a:rPr lang="ru-RU" dirty="0" err="1"/>
              <a:t>цікавість</a:t>
            </a:r>
            <a:r>
              <a:rPr lang="ru-RU" dirty="0"/>
              <a:t>. </a:t>
            </a:r>
          </a:p>
          <a:p>
            <a:r>
              <a:rPr lang="ru-RU" dirty="0"/>
              <a:t>2. </a:t>
            </a:r>
            <a:r>
              <a:rPr lang="ru-RU" dirty="0" err="1"/>
              <a:t>Спостережливість</a:t>
            </a:r>
            <a:r>
              <a:rPr lang="ru-RU" dirty="0"/>
              <a:t>. </a:t>
            </a:r>
          </a:p>
          <a:p>
            <a:r>
              <a:rPr lang="ru-RU" dirty="0"/>
              <a:t>3. </a:t>
            </a:r>
            <a:r>
              <a:rPr lang="ru-RU" dirty="0" err="1"/>
              <a:t>Сприйнятливість</a:t>
            </a:r>
            <a:r>
              <a:rPr lang="ru-RU" dirty="0"/>
              <a:t>. </a:t>
            </a:r>
          </a:p>
          <a:p>
            <a:r>
              <a:rPr lang="ru-RU" dirty="0"/>
              <a:t>4. </a:t>
            </a:r>
            <a:r>
              <a:rPr lang="ru-RU" dirty="0" err="1"/>
              <a:t>Вдумливість</a:t>
            </a:r>
            <a:r>
              <a:rPr lang="ru-RU" dirty="0"/>
              <a:t>. </a:t>
            </a:r>
          </a:p>
          <a:p>
            <a:r>
              <a:rPr lang="ru-RU" dirty="0"/>
              <a:t>5. </a:t>
            </a:r>
            <a:r>
              <a:rPr lang="ru-RU" dirty="0" err="1"/>
              <a:t>Елегантність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492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91781-6518-DF72-1D86-12E6D84B9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Проблемна </a:t>
            </a:r>
            <a:r>
              <a:rPr lang="ru-RU" dirty="0" err="1">
                <a:solidFill>
                  <a:schemeClr val="bg1"/>
                </a:solidFill>
              </a:rPr>
              <a:t>ситуація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966E6D-EFD3-4DD2-B78E-B71354A11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Спробуйте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ресторанної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та </a:t>
            </a:r>
            <a:r>
              <a:rPr lang="ru-RU" dirty="0" err="1"/>
              <a:t>схарактеризуйте</a:t>
            </a:r>
            <a:r>
              <a:rPr lang="ru-RU" dirty="0"/>
              <a:t>: </a:t>
            </a:r>
          </a:p>
          <a:p>
            <a:r>
              <a:rPr lang="ru-RU" dirty="0"/>
              <a:t>а)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очікування</a:t>
            </a:r>
            <a:r>
              <a:rPr lang="ru-RU" dirty="0"/>
              <a:t>, </a:t>
            </a:r>
            <a:r>
              <a:rPr lang="ru-RU" dirty="0" err="1"/>
              <a:t>переваги</a:t>
            </a:r>
            <a:r>
              <a:rPr lang="ru-RU" dirty="0"/>
              <a:t>; </a:t>
            </a:r>
          </a:p>
          <a:p>
            <a:r>
              <a:rPr lang="ru-RU" dirty="0"/>
              <a:t>б)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очікування</a:t>
            </a:r>
            <a:r>
              <a:rPr lang="ru-RU" dirty="0"/>
              <a:t>, </a:t>
            </a:r>
            <a:r>
              <a:rPr lang="ru-RU" dirty="0" err="1"/>
              <a:t>ризики</a:t>
            </a:r>
            <a:r>
              <a:rPr lang="ru-RU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84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5FB4D-A7DF-EF77-BC9D-247BDBD01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Практичне завдання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93E22-4979-9D31-3030-E6E26BC1D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0748"/>
            <a:ext cx="7886700" cy="4666215"/>
          </a:xfrm>
        </p:spPr>
        <p:txBody>
          <a:bodyPr>
            <a:normAutofit/>
          </a:bodyPr>
          <a:lstStyle/>
          <a:p>
            <a:r>
              <a:rPr lang="uk-UA" sz="2200" dirty="0"/>
              <a:t>Завдання 1. Які якості необхідні майбутньому фахівцю індустрії гостинності для успішної реалізації завдань </a:t>
            </a:r>
            <a:r>
              <a:rPr lang="uk-UA" sz="2200" dirty="0" err="1"/>
              <a:t>трендспоттінгу</a:t>
            </a:r>
            <a:r>
              <a:rPr lang="uk-UA" sz="2200" dirty="0"/>
              <a:t>? Наскільки освітній простір в університеті створює передумови для формування таких якостей? Заповніть таблицю:</a:t>
            </a:r>
          </a:p>
          <a:p>
            <a:r>
              <a:rPr lang="uk-UA" dirty="0"/>
              <a:t> </a:t>
            </a:r>
          </a:p>
          <a:p>
            <a:endParaRPr lang="uk-UA" dirty="0"/>
          </a:p>
          <a:p>
            <a:endParaRPr lang="uk-UA" dirty="0"/>
          </a:p>
          <a:p>
            <a:r>
              <a:rPr lang="uk-UA" sz="2000" dirty="0"/>
              <a:t>Завдання 2. Складіть таблицю «Сучасні тренди в ресторанному бізнесі». Який із відомих вам ресторанних трендів є найбільш значущим? Чому?</a:t>
            </a:r>
          </a:p>
          <a:p>
            <a:r>
              <a:rPr lang="uk-UA" dirty="0"/>
              <a:t>		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C62ED1-D5C3-EC37-4697-E87980BE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955" y="3081855"/>
            <a:ext cx="5797550" cy="1524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90ED79C5-D49A-8D50-0419-9F9F321B2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940823"/>
              </p:ext>
            </p:extLst>
          </p:nvPr>
        </p:nvGraphicFramePr>
        <p:xfrm>
          <a:off x="1485692" y="5680900"/>
          <a:ext cx="5934075" cy="496062"/>
        </p:xfrm>
        <a:graphic>
          <a:graphicData uri="http://schemas.openxmlformats.org/drawingml/2006/table">
            <a:tbl>
              <a:tblPr firstRow="1" firstCol="1" bandRow="1"/>
              <a:tblGrid>
                <a:gridCol w="1978025">
                  <a:extLst>
                    <a:ext uri="{9D8B030D-6E8A-4147-A177-3AD203B41FA5}">
                      <a16:colId xmlns:a16="http://schemas.microsoft.com/office/drawing/2014/main" val="1444407131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932344349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14514219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Ресторанний тренд</a:t>
                      </a:r>
                      <a:endParaRPr lang="ru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Позитивні аспекти</a:t>
                      </a:r>
                      <a:endParaRPr lang="ru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Можливі ризики</a:t>
                      </a:r>
                      <a:endParaRPr lang="ru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302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UA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6312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188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8" y="1"/>
            <a:ext cx="8827758" cy="1339702"/>
          </a:xfrm>
        </p:spPr>
        <p:txBody>
          <a:bodyPr/>
          <a:lstStyle/>
          <a:p>
            <a:pPr algn="ctr"/>
            <a:r>
              <a:rPr lang="uk-UA" b="1" dirty="0">
                <a:ln/>
                <a:pattFill prst="ltUpDiag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Поняття «тренд», його сутність </a:t>
            </a:r>
            <a:endParaRPr lang="en-US" b="1" dirty="0">
              <a:ln/>
              <a:pattFill prst="ltUp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93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8" y="1592900"/>
            <a:ext cx="8322364" cy="4917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4" name="Прямоугольник 9"/>
          <p:cNvSpPr/>
          <p:nvPr/>
        </p:nvSpPr>
        <p:spPr>
          <a:xfrm>
            <a:off x="2729948" y="1770453"/>
            <a:ext cx="56719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Тренд </a:t>
            </a:r>
            <a:r>
              <a:rPr lang="ru-RU" sz="2000" dirty="0" err="1"/>
              <a:t>це</a:t>
            </a:r>
            <a:r>
              <a:rPr lang="ru-RU" sz="2000" dirty="0"/>
              <a:t>:</a:t>
            </a:r>
          </a:p>
          <a:p>
            <a:pPr algn="ctr"/>
            <a:r>
              <a:rPr lang="ru-RU" sz="2000" dirty="0"/>
              <a:t>(</a:t>
            </a:r>
            <a:r>
              <a:rPr lang="ru-RU" sz="2000" dirty="0" err="1"/>
              <a:t>від</a:t>
            </a:r>
            <a:r>
              <a:rPr lang="ru-RU" sz="2000" dirty="0"/>
              <a:t> англ. </a:t>
            </a:r>
            <a:r>
              <a:rPr lang="ru-RU" sz="2000" dirty="0" err="1"/>
              <a:t>trend</a:t>
            </a:r>
            <a:r>
              <a:rPr lang="ru-RU" sz="2000" dirty="0"/>
              <a:t> – </a:t>
            </a:r>
            <a:r>
              <a:rPr lang="ru-RU" sz="2000" dirty="0" err="1"/>
              <a:t>тенденція</a:t>
            </a:r>
            <a:r>
              <a:rPr lang="ru-RU" sz="2000" dirty="0"/>
              <a:t>) – </a:t>
            </a:r>
            <a:r>
              <a:rPr lang="ru-RU" sz="2000" dirty="0" err="1"/>
              <a:t>основна</a:t>
            </a:r>
            <a:r>
              <a:rPr lang="ru-RU" sz="2000" dirty="0"/>
              <a:t> </a:t>
            </a:r>
            <a:r>
              <a:rPr lang="ru-RU" sz="2000" dirty="0" err="1"/>
              <a:t>тенденція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часового ряду;</a:t>
            </a:r>
          </a:p>
        </p:txBody>
      </p:sp>
      <p:sp>
        <p:nvSpPr>
          <p:cNvPr id="95" name="Прямоугольник 10"/>
          <p:cNvSpPr/>
          <p:nvPr/>
        </p:nvSpPr>
        <p:spPr>
          <a:xfrm>
            <a:off x="958501" y="1914014"/>
            <a:ext cx="979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01</a:t>
            </a:r>
          </a:p>
        </p:txBody>
      </p:sp>
      <p:sp>
        <p:nvSpPr>
          <p:cNvPr id="96" name="Прямоугольник 26"/>
          <p:cNvSpPr/>
          <p:nvPr/>
        </p:nvSpPr>
        <p:spPr>
          <a:xfrm>
            <a:off x="958501" y="2967335"/>
            <a:ext cx="979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02</a:t>
            </a:r>
          </a:p>
        </p:txBody>
      </p:sp>
      <p:sp>
        <p:nvSpPr>
          <p:cNvPr id="97" name="Прямоугольник 27"/>
          <p:cNvSpPr/>
          <p:nvPr/>
        </p:nvSpPr>
        <p:spPr>
          <a:xfrm>
            <a:off x="958501" y="4051488"/>
            <a:ext cx="979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03</a:t>
            </a:r>
          </a:p>
        </p:txBody>
      </p:sp>
      <p:sp>
        <p:nvSpPr>
          <p:cNvPr id="98" name="Прямоугольник 30"/>
          <p:cNvSpPr/>
          <p:nvPr/>
        </p:nvSpPr>
        <p:spPr>
          <a:xfrm>
            <a:off x="2729948" y="3066330"/>
            <a:ext cx="5671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 </a:t>
            </a:r>
            <a:r>
              <a:rPr lang="ru-RU" sz="2000" dirty="0" err="1"/>
              <a:t>зміна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визначає</a:t>
            </a:r>
            <a:r>
              <a:rPr lang="ru-RU" sz="2000" dirty="0"/>
              <a:t> </a:t>
            </a:r>
            <a:r>
              <a:rPr lang="ru-RU" sz="2000" dirty="0" err="1"/>
              <a:t>загальний</a:t>
            </a:r>
            <a:r>
              <a:rPr lang="ru-RU" sz="2000" dirty="0"/>
              <a:t> </a:t>
            </a:r>
            <a:r>
              <a:rPr lang="ru-RU" sz="2000" dirty="0" err="1"/>
              <a:t>напрямок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, </a:t>
            </a:r>
            <a:r>
              <a:rPr lang="ru-RU" sz="2000" dirty="0" err="1"/>
              <a:t>зміни</a:t>
            </a:r>
            <a:r>
              <a:rPr lang="ru-RU" sz="2000" dirty="0"/>
              <a:t> </a:t>
            </a:r>
            <a:r>
              <a:rPr lang="ru-RU" sz="2000" dirty="0" err="1"/>
              <a:t>якого-небудь</a:t>
            </a:r>
            <a:r>
              <a:rPr lang="ru-RU" sz="2000" dirty="0"/>
              <a:t> </a:t>
            </a:r>
            <a:r>
              <a:rPr lang="ru-RU" sz="2000" dirty="0" err="1"/>
              <a:t>процесу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явища</a:t>
            </a:r>
            <a:r>
              <a:rPr lang="ru-RU" sz="2000" dirty="0"/>
              <a:t>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C5D788-09CA-32B4-3769-C573A196C5D5}"/>
              </a:ext>
            </a:extLst>
          </p:cNvPr>
          <p:cNvSpPr txBox="1"/>
          <p:nvPr/>
        </p:nvSpPr>
        <p:spPr>
          <a:xfrm>
            <a:off x="2859441" y="4113924"/>
            <a:ext cx="5436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загальна</a:t>
            </a:r>
            <a:r>
              <a:rPr lang="ru-RU" sz="2000" dirty="0"/>
              <a:t> модна </a:t>
            </a:r>
            <a:r>
              <a:rPr lang="ru-RU" sz="2000" dirty="0" err="1"/>
              <a:t>тенденція</a:t>
            </a:r>
            <a:r>
              <a:rPr lang="ru-RU" sz="2000" dirty="0"/>
              <a:t> сезону, яку </a:t>
            </a:r>
            <a:r>
              <a:rPr lang="ru-RU" sz="2000" dirty="0" err="1"/>
              <a:t>характеризує</a:t>
            </a:r>
            <a:r>
              <a:rPr lang="ru-RU" sz="2000" dirty="0"/>
              <a:t> </a:t>
            </a:r>
            <a:r>
              <a:rPr lang="ru-RU" sz="2000" dirty="0" err="1"/>
              <a:t>вираженість</a:t>
            </a:r>
            <a:r>
              <a:rPr lang="ru-RU" sz="2000" dirty="0"/>
              <a:t>, </a:t>
            </a:r>
            <a:r>
              <a:rPr lang="ru-RU" sz="2000" dirty="0" err="1"/>
              <a:t>впізнаваність</a:t>
            </a:r>
            <a:r>
              <a:rPr lang="ru-RU" sz="2000" dirty="0"/>
              <a:t> і </a:t>
            </a:r>
            <a:r>
              <a:rPr lang="ru-RU" sz="2000" dirty="0" err="1"/>
              <a:t>масовість</a:t>
            </a:r>
            <a:r>
              <a:rPr lang="ru-RU" sz="2000" dirty="0"/>
              <a:t>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91032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AAF9F4-F3EC-0CDD-7DC6-66505B0E7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579" y="4139823"/>
            <a:ext cx="3923813" cy="24399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3582-750D-DD4B-7A81-5352D11D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4BB877-2AFA-CBA4-AD61-C26175C3C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608" y="1547329"/>
            <a:ext cx="8356324" cy="4654688"/>
          </a:xfrm>
        </p:spPr>
        <p:txBody>
          <a:bodyPr>
            <a:normAutofit/>
          </a:bodyPr>
          <a:lstStyle/>
          <a:p>
            <a:r>
              <a:rPr lang="ru-RU" sz="2400" dirty="0" err="1"/>
              <a:t>Термін</a:t>
            </a:r>
            <a:r>
              <a:rPr lang="ru-RU" sz="2400" dirty="0"/>
              <a:t> «тренд» </a:t>
            </a:r>
            <a:r>
              <a:rPr lang="ru-RU" sz="2400" dirty="0" err="1"/>
              <a:t>запозичений</a:t>
            </a:r>
            <a:r>
              <a:rPr lang="ru-RU" sz="2400" dirty="0"/>
              <a:t> з </a:t>
            </a:r>
            <a:r>
              <a:rPr lang="ru-RU" sz="2400" dirty="0" err="1"/>
              <a:t>англійської</a:t>
            </a:r>
            <a:r>
              <a:rPr lang="ru-RU" sz="2400" dirty="0"/>
              <a:t> </a:t>
            </a:r>
            <a:r>
              <a:rPr lang="ru-RU" sz="2400" dirty="0" err="1"/>
              <a:t>мови</a:t>
            </a:r>
            <a:r>
              <a:rPr lang="ru-RU" sz="2400" dirty="0"/>
              <a:t> в ХХ ст. у широкому </a:t>
            </a:r>
            <a:r>
              <a:rPr lang="ru-RU" sz="2400" dirty="0" err="1"/>
              <a:t>розумінні</a:t>
            </a:r>
            <a:r>
              <a:rPr lang="ru-RU" sz="2400" dirty="0"/>
              <a:t> </a:t>
            </a:r>
            <a:r>
              <a:rPr lang="ru-RU" sz="2400" dirty="0" err="1"/>
              <a:t>означає</a:t>
            </a:r>
            <a:r>
              <a:rPr lang="ru-RU" sz="2400" dirty="0"/>
              <a:t> «</a:t>
            </a:r>
            <a:r>
              <a:rPr lang="ru-RU" sz="2400" dirty="0" err="1"/>
              <a:t>напрямок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в будь-</a:t>
            </a:r>
            <a:r>
              <a:rPr lang="ru-RU" sz="2400" dirty="0" err="1"/>
              <a:t>якій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; </a:t>
            </a:r>
            <a:r>
              <a:rPr lang="ru-RU" sz="2400" dirty="0" err="1"/>
              <a:t>певне</a:t>
            </a:r>
            <a:r>
              <a:rPr lang="ru-RU" sz="2400" dirty="0"/>
              <a:t> </a:t>
            </a:r>
            <a:r>
              <a:rPr lang="ru-RU" sz="2400" dirty="0" err="1"/>
              <a:t>явище</a:t>
            </a:r>
            <a:r>
              <a:rPr lang="ru-RU" sz="2400" dirty="0"/>
              <a:t>, продукт </a:t>
            </a:r>
            <a:r>
              <a:rPr lang="ru-RU" sz="2400" dirty="0" err="1"/>
              <a:t>або</a:t>
            </a:r>
            <a:r>
              <a:rPr lang="ru-RU" sz="2400" dirty="0"/>
              <a:t> предмет,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задає</a:t>
            </a:r>
            <a:r>
              <a:rPr lang="ru-RU" sz="2400" dirty="0"/>
              <a:t> тон у </a:t>
            </a:r>
            <a:r>
              <a:rPr lang="ru-RU" sz="2400" dirty="0" err="1"/>
              <a:t>цій</a:t>
            </a:r>
            <a:r>
              <a:rPr lang="ru-RU" sz="2400" dirty="0"/>
              <a:t> </a:t>
            </a:r>
            <a:r>
              <a:rPr lang="ru-RU" sz="2400" dirty="0" err="1"/>
              <a:t>галузі</a:t>
            </a:r>
            <a:r>
              <a:rPr lang="ru-RU" sz="2400" dirty="0"/>
              <a:t>». </a:t>
            </a:r>
          </a:p>
          <a:p>
            <a:r>
              <a:rPr lang="uk-UA" sz="2400" dirty="0"/>
              <a:t>Сьогодні «тренд» тлумачиться як «зміна, що визначає загальний напрямок розвитку чогось (наприклад, якоїсь області або індустрії)». Його використовують практично у всіх сферах життя.</a:t>
            </a:r>
          </a:p>
          <a:p>
            <a:endParaRPr lang="uk-UA" sz="2400" dirty="0"/>
          </a:p>
          <a:p>
            <a:pPr marL="0" indent="0">
              <a:buNone/>
            </a:pPr>
            <a:r>
              <a:rPr lang="uk-UA" sz="2400" dirty="0"/>
              <a:t>          Отже, що таке </a:t>
            </a:r>
            <a:r>
              <a:rPr lang="uk-UA" sz="2400" b="1" dirty="0"/>
              <a:t>тренд </a:t>
            </a:r>
          </a:p>
          <a:p>
            <a:pPr marL="0" indent="0">
              <a:buNone/>
            </a:pPr>
            <a:r>
              <a:rPr lang="uk-UA" sz="2400" b="1" dirty="0"/>
              <a:t>       у ресторанному бізнесі</a:t>
            </a:r>
            <a:r>
              <a:rPr lang="uk-UA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51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4FD07-8915-5B3D-773C-A891156DB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9850D-6B89-9C43-7FD0-81C85F7C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428058"/>
            <a:ext cx="4200939" cy="5249187"/>
          </a:xfrm>
        </p:spPr>
        <p:txBody>
          <a:bodyPr>
            <a:normAutofit/>
          </a:bodyPr>
          <a:lstStyle/>
          <a:p>
            <a:r>
              <a:rPr lang="ru-RU" dirty="0" err="1"/>
              <a:t>Індустрія</a:t>
            </a:r>
            <a:r>
              <a:rPr lang="ru-RU" dirty="0"/>
              <a:t> </a:t>
            </a:r>
            <a:r>
              <a:rPr lang="ru-RU" dirty="0" err="1"/>
              <a:t>гостинності</a:t>
            </a:r>
            <a:r>
              <a:rPr lang="ru-RU" dirty="0"/>
              <a:t> </a:t>
            </a:r>
            <a:r>
              <a:rPr lang="ru-RU" dirty="0" err="1"/>
              <a:t>випускає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продукт, </a:t>
            </a:r>
            <a:r>
              <a:rPr lang="ru-RU" dirty="0" err="1"/>
              <a:t>який</a:t>
            </a:r>
            <a:r>
              <a:rPr lang="ru-RU" dirty="0"/>
              <a:t> у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підхоплюють</a:t>
            </a:r>
            <a:r>
              <a:rPr lang="ru-RU" dirty="0"/>
              <a:t> </a:t>
            </a:r>
            <a:r>
              <a:rPr lang="ru-RU" dirty="0" err="1"/>
              <a:t>трендсеттери</a:t>
            </a:r>
            <a:r>
              <a:rPr lang="ru-RU" dirty="0"/>
              <a:t> і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обраної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заохочують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до нового </a:t>
            </a:r>
            <a:r>
              <a:rPr lang="ru-RU" dirty="0" err="1"/>
              <a:t>напрямку</a:t>
            </a:r>
            <a:r>
              <a:rPr lang="ru-RU" dirty="0"/>
              <a:t>, а з часом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 вона </a:t>
            </a:r>
            <a:r>
              <a:rPr lang="ru-RU" dirty="0" err="1"/>
              <a:t>перетворюється</a:t>
            </a:r>
            <a:r>
              <a:rPr lang="ru-RU" dirty="0"/>
              <a:t> в тренд.</a:t>
            </a:r>
            <a:endParaRPr lang="uk-UA" dirty="0"/>
          </a:p>
        </p:txBody>
      </p:sp>
      <p:pic>
        <p:nvPicPr>
          <p:cNvPr id="1026" name="Picture 2" descr="Юлія Чеснокова про світові ресторанні тренди й можливості індустрії у 2021  році">
            <a:extLst>
              <a:ext uri="{FF2B5EF4-FFF2-40B4-BE49-F238E27FC236}">
                <a16:creationId xmlns:a16="http://schemas.microsoft.com/office/drawing/2014/main" id="{9EE425E3-07F0-5E5A-0852-C87E0999C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983" y="3627657"/>
            <a:ext cx="4572000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F91FB-DCF6-C6DB-AD3E-185DB4856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983" y="573157"/>
            <a:ext cx="4569349" cy="285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89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85E7E-C52F-5E2D-6BCF-6CC5129AF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Особливості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становлення</a:t>
            </a:r>
            <a:r>
              <a:rPr lang="ru-RU" dirty="0">
                <a:solidFill>
                  <a:schemeClr val="bg1"/>
                </a:solidFill>
              </a:rPr>
              <a:t> тренду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6006F2-15EC-8B35-93BC-3498C45E3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34077"/>
            <a:ext cx="8913743" cy="4351338"/>
          </a:xfrm>
        </p:spPr>
        <p:txBody>
          <a:bodyPr>
            <a:normAutofit/>
          </a:bodyPr>
          <a:lstStyle/>
          <a:p>
            <a:r>
              <a:rPr lang="ru-RU" sz="2600" b="1" dirty="0" err="1"/>
              <a:t>Трендспоттинг</a:t>
            </a:r>
            <a:r>
              <a:rPr lang="ru-RU" sz="2600" b="1" dirty="0"/>
              <a:t> </a:t>
            </a:r>
            <a:r>
              <a:rPr lang="ru-RU" sz="2600" dirty="0" err="1"/>
              <a:t>або</a:t>
            </a:r>
            <a:r>
              <a:rPr lang="ru-RU" sz="2600" b="1" dirty="0"/>
              <a:t> </a:t>
            </a:r>
            <a:r>
              <a:rPr lang="ru-RU" sz="2600" b="1" dirty="0" err="1"/>
              <a:t>Трендвотчинг</a:t>
            </a:r>
            <a:r>
              <a:rPr lang="ru-RU" sz="2600" dirty="0"/>
              <a:t> (</a:t>
            </a:r>
            <a:r>
              <a:rPr lang="ru-RU" sz="2600" dirty="0" err="1"/>
              <a:t>від</a:t>
            </a:r>
            <a:r>
              <a:rPr lang="ru-RU" sz="2600" dirty="0"/>
              <a:t> англ. </a:t>
            </a:r>
            <a:r>
              <a:rPr lang="en-US" sz="2600" dirty="0"/>
              <a:t>trend – «</a:t>
            </a:r>
            <a:r>
              <a:rPr lang="ru-RU" sz="2600" dirty="0" err="1"/>
              <a:t>тенденція</a:t>
            </a:r>
            <a:r>
              <a:rPr lang="ru-RU" sz="2600" dirty="0"/>
              <a:t>», </a:t>
            </a:r>
            <a:r>
              <a:rPr lang="en-US" sz="2600" dirty="0"/>
              <a:t>watching – «</a:t>
            </a:r>
            <a:r>
              <a:rPr lang="ru-RU" sz="2600" dirty="0" err="1"/>
              <a:t>спостереження</a:t>
            </a:r>
            <a:r>
              <a:rPr lang="ru-RU" sz="2600" dirty="0"/>
              <a:t>») </a:t>
            </a:r>
            <a:r>
              <a:rPr lang="ru-RU" sz="2600" dirty="0" err="1"/>
              <a:t>означає</a:t>
            </a:r>
            <a:r>
              <a:rPr lang="ru-RU" sz="2600" dirty="0"/>
              <a:t> </a:t>
            </a:r>
            <a:r>
              <a:rPr lang="ru-RU" sz="2600" dirty="0" err="1"/>
              <a:t>діяльність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спрямована</a:t>
            </a:r>
            <a:r>
              <a:rPr lang="ru-RU" sz="2600" dirty="0"/>
              <a:t> на </a:t>
            </a:r>
            <a:r>
              <a:rPr lang="ru-RU" sz="2600" dirty="0" err="1"/>
              <a:t>спостереження</a:t>
            </a:r>
            <a:r>
              <a:rPr lang="ru-RU" sz="2600" dirty="0"/>
              <a:t> за </a:t>
            </a:r>
            <a:r>
              <a:rPr lang="ru-RU" sz="2600" dirty="0" err="1"/>
              <a:t>новими</a:t>
            </a:r>
            <a:r>
              <a:rPr lang="ru-RU" sz="2600" dirty="0"/>
              <a:t> </a:t>
            </a:r>
            <a:r>
              <a:rPr lang="ru-RU" sz="2600" dirty="0" err="1"/>
              <a:t>тенденціями</a:t>
            </a:r>
            <a:r>
              <a:rPr lang="ru-RU" sz="2600" dirty="0"/>
              <a:t>. </a:t>
            </a:r>
          </a:p>
          <a:p>
            <a:r>
              <a:rPr lang="ru-RU" sz="2600" dirty="0" err="1"/>
              <a:t>Цей</a:t>
            </a:r>
            <a:r>
              <a:rPr lang="ru-RU" sz="2600" dirty="0"/>
              <a:t> </a:t>
            </a:r>
            <a:r>
              <a:rPr lang="ru-RU" sz="2600" dirty="0" err="1"/>
              <a:t>термін</a:t>
            </a:r>
            <a:r>
              <a:rPr lang="ru-RU" sz="2600" dirty="0"/>
              <a:t>, як правило, </a:t>
            </a:r>
            <a:r>
              <a:rPr lang="ru-RU" sz="2600" dirty="0" err="1"/>
              <a:t>використовується</a:t>
            </a:r>
            <a:r>
              <a:rPr lang="ru-RU" sz="2600" dirty="0"/>
              <a:t> для </a:t>
            </a:r>
            <a:r>
              <a:rPr lang="ru-RU" sz="2600" dirty="0" err="1"/>
              <a:t>позначення</a:t>
            </a:r>
            <a:r>
              <a:rPr lang="ru-RU" sz="2600" dirty="0"/>
              <a:t> </a:t>
            </a:r>
            <a:r>
              <a:rPr lang="ru-RU" sz="2600" dirty="0" err="1"/>
              <a:t>діяльності</a:t>
            </a:r>
            <a:r>
              <a:rPr lang="ru-RU" sz="2600" dirty="0"/>
              <a:t> </a:t>
            </a:r>
            <a:r>
              <a:rPr lang="ru-RU" sz="2600" dirty="0" err="1"/>
              <a:t>вузькопрофільних</a:t>
            </a:r>
            <a:r>
              <a:rPr lang="ru-RU" sz="2600" dirty="0"/>
              <a:t> </a:t>
            </a:r>
            <a:r>
              <a:rPr lang="ru-RU" sz="2600" dirty="0" err="1"/>
              <a:t>відділів</a:t>
            </a:r>
            <a:r>
              <a:rPr lang="ru-RU" sz="2600" dirty="0"/>
              <a:t> </a:t>
            </a:r>
            <a:r>
              <a:rPr lang="ru-RU" sz="2600" dirty="0" err="1"/>
              <a:t>маркетингових</a:t>
            </a:r>
            <a:r>
              <a:rPr lang="ru-RU" sz="2600" dirty="0"/>
              <a:t> </a:t>
            </a:r>
            <a:r>
              <a:rPr lang="ru-RU" sz="2600" dirty="0" err="1"/>
              <a:t>компаній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самостійних</a:t>
            </a:r>
            <a:r>
              <a:rPr lang="ru-RU" sz="2600" dirty="0"/>
              <a:t> </a:t>
            </a:r>
            <a:r>
              <a:rPr lang="ru-RU" sz="2600" dirty="0" err="1"/>
              <a:t>трендвотчингових</a:t>
            </a:r>
            <a:r>
              <a:rPr lang="ru-RU" sz="2600" dirty="0"/>
              <a:t> агентств,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займаються</a:t>
            </a:r>
            <a:r>
              <a:rPr lang="ru-RU" sz="2600" dirty="0"/>
              <a:t> </a:t>
            </a:r>
            <a:r>
              <a:rPr lang="ru-RU" sz="2600" dirty="0" err="1"/>
              <a:t>постійним</a:t>
            </a:r>
            <a:r>
              <a:rPr lang="ru-RU" sz="2600" dirty="0"/>
              <a:t> </a:t>
            </a:r>
            <a:r>
              <a:rPr lang="ru-RU" sz="2600" dirty="0" err="1"/>
              <a:t>моніторингом</a:t>
            </a:r>
            <a:r>
              <a:rPr lang="ru-RU" sz="2600" dirty="0"/>
              <a:t> </a:t>
            </a:r>
            <a:r>
              <a:rPr lang="ru-RU" sz="2600" dirty="0" err="1"/>
              <a:t>нових</a:t>
            </a:r>
            <a:r>
              <a:rPr lang="ru-RU" sz="2600" dirty="0"/>
              <a:t> </a:t>
            </a:r>
            <a:r>
              <a:rPr lang="ru-RU" sz="2600" dirty="0" err="1"/>
              <a:t>трендів</a:t>
            </a:r>
            <a:r>
              <a:rPr lang="ru-RU" sz="2600" dirty="0"/>
              <a:t> і </a:t>
            </a:r>
            <a:r>
              <a:rPr lang="ru-RU" sz="2600" dirty="0" err="1"/>
              <a:t>прогнозуванням</a:t>
            </a:r>
            <a:r>
              <a:rPr lang="ru-RU" sz="2600" dirty="0"/>
              <a:t> </a:t>
            </a:r>
            <a:r>
              <a:rPr lang="ru-RU" sz="2600" dirty="0" err="1"/>
              <a:t>їх</a:t>
            </a:r>
            <a:r>
              <a:rPr lang="ru-RU" sz="2600" dirty="0"/>
              <a:t> </a:t>
            </a:r>
            <a:r>
              <a:rPr lang="ru-RU" sz="2600" dirty="0" err="1"/>
              <a:t>затребуваності</a:t>
            </a:r>
            <a:r>
              <a:rPr lang="ru-RU" sz="2600" dirty="0"/>
              <a:t> й </a:t>
            </a:r>
            <a:r>
              <a:rPr lang="ru-RU" sz="2600" dirty="0" err="1"/>
              <a:t>успішності</a:t>
            </a:r>
            <a:r>
              <a:rPr lang="ru-RU" sz="2600" dirty="0"/>
              <a:t> в </a:t>
            </a:r>
            <a:r>
              <a:rPr lang="ru-RU" sz="2600" dirty="0" err="1"/>
              <a:t>кінцевого</a:t>
            </a:r>
            <a:r>
              <a:rPr lang="ru-RU" sz="2600" dirty="0"/>
              <a:t> </a:t>
            </a:r>
            <a:r>
              <a:rPr lang="ru-RU" sz="2600" dirty="0" err="1"/>
              <a:t>споживача</a:t>
            </a:r>
            <a:r>
              <a:rPr lang="ru-RU" sz="2600" dirty="0"/>
              <a:t> в </a:t>
            </a:r>
            <a:r>
              <a:rPr lang="ru-RU" sz="2600" dirty="0" err="1"/>
              <a:t>майбутньому</a:t>
            </a:r>
            <a:r>
              <a:rPr lang="ru-RU" sz="2600" dirty="0"/>
              <a:t>.</a:t>
            </a:r>
            <a:endParaRPr lang="uk-UA" sz="2600" dirty="0"/>
          </a:p>
        </p:txBody>
      </p:sp>
      <p:pic>
        <p:nvPicPr>
          <p:cNvPr id="5" name="Picture 4" descr="Тренди у дизайні інтер'єру кафе та ресторану на 2022 рік | Блог Poster">
            <a:extLst>
              <a:ext uri="{FF2B5EF4-FFF2-40B4-BE49-F238E27FC236}">
                <a16:creationId xmlns:a16="http://schemas.microsoft.com/office/drawing/2014/main" id="{B3CFA5C7-26A8-8AD4-AA3C-E10920FA3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11149"/>
            <a:ext cx="3988905" cy="194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4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D3756-0144-20DC-EA04-8300A48D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31C154-01B6-8087-6C5B-324B7E25D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dirty="0" err="1"/>
              <a:t>Трендхантинг</a:t>
            </a:r>
            <a:r>
              <a:rPr lang="ru-RU" sz="2400" b="1" dirty="0"/>
              <a:t> (</a:t>
            </a:r>
            <a:r>
              <a:rPr lang="ru-RU" sz="2400" b="1" dirty="0" err="1"/>
              <a:t>кулхантинг</a:t>
            </a:r>
            <a:r>
              <a:rPr lang="ru-RU" sz="2400" b="1" dirty="0"/>
              <a:t>) </a:t>
            </a:r>
            <a:r>
              <a:rPr lang="ru-RU" sz="2400" dirty="0"/>
              <a:t>(</a:t>
            </a:r>
            <a:r>
              <a:rPr lang="ru-RU" sz="2400" dirty="0" err="1"/>
              <a:t>від</a:t>
            </a:r>
            <a:r>
              <a:rPr lang="ru-RU" sz="2400" dirty="0"/>
              <a:t> англ. </a:t>
            </a:r>
            <a:r>
              <a:rPr lang="en-US" sz="2400" dirty="0"/>
              <a:t>trend – «</a:t>
            </a:r>
            <a:r>
              <a:rPr lang="ru-RU" sz="2400" dirty="0" err="1"/>
              <a:t>загальний</a:t>
            </a:r>
            <a:r>
              <a:rPr lang="ru-RU" sz="2400" dirty="0"/>
              <a:t> </a:t>
            </a:r>
            <a:r>
              <a:rPr lang="ru-RU" sz="2400" dirty="0" err="1"/>
              <a:t>напрямок</a:t>
            </a:r>
            <a:r>
              <a:rPr lang="ru-RU" sz="2400" dirty="0"/>
              <a:t>, </a:t>
            </a:r>
            <a:r>
              <a:rPr lang="ru-RU" sz="2400" dirty="0" err="1"/>
              <a:t>тенденція</a:t>
            </a:r>
            <a:r>
              <a:rPr lang="ru-RU" sz="2400" dirty="0"/>
              <a:t>»; </a:t>
            </a:r>
            <a:r>
              <a:rPr lang="en-US" sz="2400" dirty="0"/>
              <a:t>cool – «</a:t>
            </a:r>
            <a:r>
              <a:rPr lang="ru-RU" sz="2400" dirty="0" err="1"/>
              <a:t>чудовий</a:t>
            </a:r>
            <a:r>
              <a:rPr lang="ru-RU" sz="2400" dirty="0"/>
              <a:t>, </a:t>
            </a:r>
            <a:r>
              <a:rPr lang="ru-RU" sz="2400" dirty="0" err="1"/>
              <a:t>крутий</a:t>
            </a:r>
            <a:r>
              <a:rPr lang="ru-RU" sz="2400" dirty="0"/>
              <a:t>»; </a:t>
            </a:r>
            <a:r>
              <a:rPr lang="en-US" sz="2400" dirty="0"/>
              <a:t>hunting – «</a:t>
            </a:r>
            <a:r>
              <a:rPr lang="ru-RU" sz="2400" dirty="0" err="1"/>
              <a:t>полювання</a:t>
            </a:r>
            <a:r>
              <a:rPr lang="ru-RU" sz="2400" dirty="0"/>
              <a:t>») </a:t>
            </a:r>
            <a:r>
              <a:rPr lang="ru-RU" sz="2400" dirty="0" err="1"/>
              <a:t>означає</a:t>
            </a:r>
            <a:r>
              <a:rPr lang="ru-RU" sz="2400" dirty="0"/>
              <a:t> «</a:t>
            </a:r>
            <a:r>
              <a:rPr lang="ru-RU" sz="2400" dirty="0" err="1"/>
              <a:t>полювання</a:t>
            </a:r>
            <a:r>
              <a:rPr lang="ru-RU" sz="2400" dirty="0"/>
              <a:t> за </a:t>
            </a:r>
            <a:r>
              <a:rPr lang="ru-RU" sz="2400" dirty="0" err="1"/>
              <a:t>тенденціями</a:t>
            </a:r>
            <a:r>
              <a:rPr lang="ru-RU" sz="2400" dirty="0"/>
              <a:t>», «</a:t>
            </a:r>
            <a:r>
              <a:rPr lang="ru-RU" sz="2400" dirty="0" err="1"/>
              <a:t>полювання</a:t>
            </a:r>
            <a:r>
              <a:rPr lang="ru-RU" sz="2400" dirty="0"/>
              <a:t> за крутим». </a:t>
            </a:r>
            <a:r>
              <a:rPr lang="ru-RU" sz="2400" dirty="0" err="1"/>
              <a:t>Термін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збір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 в </a:t>
            </a:r>
            <a:r>
              <a:rPr lang="ru-RU" sz="2400" dirty="0" err="1"/>
              <a:t>середовищі</a:t>
            </a:r>
            <a:r>
              <a:rPr lang="ru-RU" sz="2400" dirty="0"/>
              <a:t> </a:t>
            </a:r>
            <a:r>
              <a:rPr lang="ru-RU" sz="2400" dirty="0" err="1"/>
              <a:t>потенційних</a:t>
            </a:r>
            <a:r>
              <a:rPr lang="ru-RU" sz="2400" dirty="0"/>
              <a:t> </a:t>
            </a:r>
            <a:r>
              <a:rPr lang="ru-RU" sz="2400" dirty="0" err="1"/>
              <a:t>споживачів</a:t>
            </a:r>
            <a:r>
              <a:rPr lang="ru-RU" sz="2400" dirty="0"/>
              <a:t> і </a:t>
            </a:r>
            <a:r>
              <a:rPr lang="ru-RU" sz="2400" dirty="0" err="1"/>
              <a:t>розглядається</a:t>
            </a:r>
            <a:r>
              <a:rPr lang="ru-RU" sz="2400" dirty="0"/>
              <a:t> як один з </a:t>
            </a:r>
            <a:r>
              <a:rPr lang="ru-RU" sz="2400" dirty="0" err="1"/>
              <a:t>інструментів</a:t>
            </a:r>
            <a:r>
              <a:rPr lang="ru-RU" sz="2400" dirty="0"/>
              <a:t> </a:t>
            </a:r>
            <a:r>
              <a:rPr lang="ru-RU" sz="2400" dirty="0" err="1"/>
              <a:t>трендвотчингу</a:t>
            </a:r>
            <a:r>
              <a:rPr lang="ru-RU" sz="2400" dirty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спостереження</a:t>
            </a:r>
            <a:r>
              <a:rPr lang="ru-RU" sz="2400" dirty="0"/>
              <a:t> за </a:t>
            </a:r>
            <a:r>
              <a:rPr lang="ru-RU" sz="2400" dirty="0" err="1"/>
              <a:t>новими</a:t>
            </a:r>
            <a:r>
              <a:rPr lang="ru-RU" sz="2400" dirty="0"/>
              <a:t> трендами,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зароджуються</a:t>
            </a:r>
            <a:r>
              <a:rPr lang="ru-RU" sz="2400" dirty="0"/>
              <a:t> в </a:t>
            </a:r>
            <a:r>
              <a:rPr lang="ru-RU" sz="2400" dirty="0" err="1"/>
              <a:t>суспільстві</a:t>
            </a:r>
            <a:r>
              <a:rPr lang="ru-RU" sz="2400" dirty="0"/>
              <a:t>. </a:t>
            </a:r>
          </a:p>
          <a:p>
            <a:r>
              <a:rPr lang="uk-UA" sz="2400" b="1" dirty="0" err="1"/>
              <a:t>Трендхантер</a:t>
            </a:r>
            <a:r>
              <a:rPr lang="uk-UA" sz="2400" dirty="0"/>
              <a:t> – фахівець, який відслідковує та аналізує тренди в певній галузі.</a:t>
            </a:r>
          </a:p>
          <a:p>
            <a:r>
              <a:rPr lang="uk-UA" sz="2400" dirty="0"/>
              <a:t>З розвитком історії </a:t>
            </a:r>
            <a:r>
              <a:rPr lang="uk-UA" sz="2400" dirty="0" err="1"/>
              <a:t>трендхантинг</a:t>
            </a:r>
            <a:r>
              <a:rPr lang="uk-UA" sz="2400" dirty="0"/>
              <a:t> формувався як спостереження за групами споживачів, які швидше за інших сприймають нововведення. </a:t>
            </a:r>
          </a:p>
        </p:txBody>
      </p:sp>
    </p:spTree>
    <p:extLst>
      <p:ext uri="{BB962C8B-B14F-4D97-AF65-F5344CB8AC3E}">
        <p14:creationId xmlns:p14="http://schemas.microsoft.com/office/powerpoint/2010/main" val="3977275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B3BF7-824F-9D00-E454-E1990B228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EB1C53-C6DF-C9CC-CC87-6190198E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трендхантингу</a:t>
            </a:r>
            <a:r>
              <a:rPr lang="ru-RU" dirty="0"/>
              <a:t> як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: </a:t>
            </a:r>
          </a:p>
          <a:p>
            <a:r>
              <a:rPr lang="ru-RU" dirty="0"/>
              <a:t>➢ </a:t>
            </a:r>
            <a:r>
              <a:rPr lang="ru-RU" dirty="0" err="1"/>
              <a:t>класичний</a:t>
            </a:r>
            <a:r>
              <a:rPr lang="ru-RU" dirty="0"/>
              <a:t> </a:t>
            </a:r>
            <a:r>
              <a:rPr lang="ru-RU" dirty="0" err="1"/>
              <a:t>трендхантинг</a:t>
            </a:r>
            <a:r>
              <a:rPr lang="ru-RU" dirty="0"/>
              <a:t>; </a:t>
            </a:r>
          </a:p>
          <a:p>
            <a:r>
              <a:rPr lang="ru-RU" dirty="0"/>
              <a:t>➢ </a:t>
            </a:r>
            <a:r>
              <a:rPr lang="ru-RU" dirty="0" err="1"/>
              <a:t>трендхантинг</a:t>
            </a:r>
            <a:r>
              <a:rPr lang="ru-RU" dirty="0"/>
              <a:t> у </a:t>
            </a:r>
            <a:r>
              <a:rPr lang="ru-RU" dirty="0" err="1"/>
              <a:t>відкритих</a:t>
            </a:r>
            <a:r>
              <a:rPr lang="ru-RU" dirty="0"/>
              <a:t> ресурсах; </a:t>
            </a:r>
          </a:p>
          <a:p>
            <a:r>
              <a:rPr lang="ru-RU" dirty="0"/>
              <a:t>➢ робота з фокус-</a:t>
            </a:r>
            <a:r>
              <a:rPr lang="ru-RU" dirty="0" err="1"/>
              <a:t>групами</a:t>
            </a:r>
            <a:r>
              <a:rPr lang="ru-RU" dirty="0"/>
              <a:t>; </a:t>
            </a:r>
          </a:p>
          <a:p>
            <a:r>
              <a:rPr lang="ru-RU" dirty="0"/>
              <a:t>➢ </a:t>
            </a:r>
            <a:r>
              <a:rPr lang="ru-RU" dirty="0" err="1"/>
              <a:t>прихований</a:t>
            </a:r>
            <a:r>
              <a:rPr lang="ru-RU" dirty="0"/>
              <a:t> </a:t>
            </a:r>
            <a:r>
              <a:rPr lang="ru-RU" dirty="0" err="1"/>
              <a:t>трендхантинг</a:t>
            </a:r>
            <a:r>
              <a:rPr lang="ru-RU" dirty="0"/>
              <a:t>; </a:t>
            </a:r>
          </a:p>
          <a:p>
            <a:r>
              <a:rPr lang="ru-RU" dirty="0"/>
              <a:t>➢ он-</a:t>
            </a:r>
            <a:r>
              <a:rPr lang="ru-RU" dirty="0" err="1"/>
              <a:t>лайновий</a:t>
            </a:r>
            <a:r>
              <a:rPr lang="ru-RU" dirty="0"/>
              <a:t> </a:t>
            </a:r>
            <a:r>
              <a:rPr lang="ru-RU" dirty="0" err="1"/>
              <a:t>трендхантинг</a:t>
            </a:r>
            <a:r>
              <a:rPr lang="ru-RU" dirty="0"/>
              <a:t>; </a:t>
            </a:r>
          </a:p>
          <a:p>
            <a:r>
              <a:rPr lang="ru-RU" dirty="0"/>
              <a:t>➢ анти-</a:t>
            </a:r>
            <a:r>
              <a:rPr lang="ru-RU" dirty="0" err="1"/>
              <a:t>трендхантинг</a:t>
            </a:r>
            <a:r>
              <a:rPr lang="ru-RU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5596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5E6B6-145D-67F2-002F-1BD76219E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69D186-C25F-7A99-D024-282E3CBE4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етапи</a:t>
            </a:r>
            <a:r>
              <a:rPr lang="ru-RU" dirty="0"/>
              <a:t> </a:t>
            </a:r>
            <a:r>
              <a:rPr lang="ru-RU" dirty="0" err="1"/>
              <a:t>трендхантингового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: ➢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 </a:t>
            </a:r>
          </a:p>
          <a:p>
            <a:r>
              <a:rPr lang="ru-RU" dirty="0"/>
              <a:t>➢ </a:t>
            </a:r>
            <a:r>
              <a:rPr lang="ru-RU" dirty="0" err="1"/>
              <a:t>відбір</a:t>
            </a:r>
            <a:r>
              <a:rPr lang="ru-RU" dirty="0"/>
              <a:t> та </a:t>
            </a:r>
            <a:r>
              <a:rPr lang="ru-RU" dirty="0" err="1"/>
              <a:t>ранжирування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; </a:t>
            </a:r>
          </a:p>
          <a:p>
            <a:r>
              <a:rPr lang="ru-RU" dirty="0"/>
              <a:t>➢ </a:t>
            </a:r>
            <a:r>
              <a:rPr lang="ru-RU" dirty="0" err="1"/>
              <a:t>безпосередня</a:t>
            </a:r>
            <a:r>
              <a:rPr lang="ru-RU" dirty="0"/>
              <a:t> </a:t>
            </a:r>
            <a:r>
              <a:rPr lang="ru-RU" dirty="0" err="1"/>
              <a:t>обробка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трендів</a:t>
            </a:r>
            <a:r>
              <a:rPr lang="ru-RU" dirty="0"/>
              <a:t>; </a:t>
            </a:r>
          </a:p>
          <a:p>
            <a:r>
              <a:rPr lang="ru-RU" dirty="0"/>
              <a:t>➢ </a:t>
            </a:r>
            <a:r>
              <a:rPr lang="ru-RU" dirty="0" err="1"/>
              <a:t>рекомендації</a:t>
            </a:r>
            <a:r>
              <a:rPr lang="ru-RU" dirty="0"/>
              <a:t> та(</a:t>
            </a:r>
            <a:r>
              <a:rPr lang="ru-RU" dirty="0" err="1"/>
              <a:t>або</a:t>
            </a:r>
            <a:r>
              <a:rPr lang="ru-RU" dirty="0"/>
              <a:t>) передача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представникам</a:t>
            </a:r>
            <a:r>
              <a:rPr lang="ru-RU" dirty="0"/>
              <a:t> тих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2442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1732E-5380-4E97-B532-DB4890008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Складові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трендспоттингового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аналізу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5D8EE0-1ECE-47D4-A347-7884188E2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6441"/>
            <a:ext cx="7886700" cy="4351338"/>
          </a:xfrm>
        </p:spPr>
        <p:txBody>
          <a:bodyPr/>
          <a:lstStyle/>
          <a:p>
            <a:r>
              <a:rPr lang="ru-RU" dirty="0" err="1"/>
              <a:t>поява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 у </a:t>
            </a:r>
            <a:r>
              <a:rPr lang="ru-RU" dirty="0" err="1"/>
              <a:t>трендсеттерів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dirty="0" err="1"/>
              <a:t>кулхантингський</a:t>
            </a:r>
            <a:r>
              <a:rPr lang="ru-RU" dirty="0"/>
              <a:t> </a:t>
            </a:r>
            <a:r>
              <a:rPr lang="ru-RU" dirty="0" err="1"/>
              <a:t>збір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тенденцій</a:t>
            </a:r>
            <a:r>
              <a:rPr lang="ru-RU" dirty="0"/>
              <a:t>; </a:t>
            </a:r>
          </a:p>
          <a:p>
            <a:r>
              <a:rPr lang="ru-RU" dirty="0" err="1"/>
              <a:t>трендвотчингове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. </a:t>
            </a:r>
            <a:endParaRPr lang="uk-UA" dirty="0"/>
          </a:p>
        </p:txBody>
      </p:sp>
      <p:pic>
        <p:nvPicPr>
          <p:cNvPr id="7" name="Picture 2" descr="Дизайн меню та персоналізація: 7 маркетингових трендів для ресторанів |  Waitron.Menu Blog">
            <a:extLst>
              <a:ext uri="{FF2B5EF4-FFF2-40B4-BE49-F238E27FC236}">
                <a16:creationId xmlns:a16="http://schemas.microsoft.com/office/drawing/2014/main" id="{174A371E-AEEC-094B-F6BE-53DCCA400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707" y="3999592"/>
            <a:ext cx="3562376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3ED91C-CB9C-373C-FC89-0FE89DCA9B9D}"/>
              </a:ext>
            </a:extLst>
          </p:cNvPr>
          <p:cNvSpPr txBox="1"/>
          <p:nvPr/>
        </p:nvSpPr>
        <p:spPr>
          <a:xfrm>
            <a:off x="848139" y="4180344"/>
            <a:ext cx="48237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/>
              <a:t>Трендсеттер</a:t>
            </a:r>
            <a:r>
              <a:rPr lang="ru-RU" sz="2800" dirty="0"/>
              <a:t> – </a:t>
            </a:r>
            <a:r>
              <a:rPr lang="ru-RU" sz="2800" dirty="0" err="1"/>
              <a:t>фахівець-інноватор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</a:t>
            </a:r>
            <a:r>
              <a:rPr lang="ru-RU" sz="2800" dirty="0" err="1"/>
              <a:t>сприймає</a:t>
            </a:r>
            <a:r>
              <a:rPr lang="ru-RU" sz="2800" dirty="0"/>
              <a:t> </a:t>
            </a:r>
            <a:r>
              <a:rPr lang="ru-RU" sz="2800" dirty="0" err="1"/>
              <a:t>нові</a:t>
            </a:r>
            <a:r>
              <a:rPr lang="ru-RU" sz="2800" dirty="0"/>
              <a:t> </a:t>
            </a:r>
            <a:r>
              <a:rPr lang="ru-RU" sz="2800" dirty="0" err="1"/>
              <a:t>ідеї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тренди</a:t>
            </a:r>
            <a:r>
              <a:rPr lang="ru-RU" sz="2800" dirty="0"/>
              <a:t> </a:t>
            </a:r>
            <a:r>
              <a:rPr lang="ru-RU" sz="2800" dirty="0" err="1"/>
              <a:t>раніше</a:t>
            </a:r>
            <a:r>
              <a:rPr lang="ru-RU" sz="2800" dirty="0"/>
              <a:t> </a:t>
            </a:r>
            <a:r>
              <a:rPr lang="ru-RU" sz="2800" dirty="0" err="1"/>
              <a:t>інших</a:t>
            </a:r>
            <a:r>
              <a:rPr lang="ru-RU" sz="2800" dirty="0"/>
              <a:t> </a:t>
            </a:r>
            <a:r>
              <a:rPr lang="ru-RU" sz="2800" dirty="0" err="1"/>
              <a:t>фахівців</a:t>
            </a:r>
            <a:r>
              <a:rPr lang="ru-RU" sz="2800" dirty="0"/>
              <a:t>, </a:t>
            </a:r>
            <a:r>
              <a:rPr lang="ru-RU" sz="2800" dirty="0" err="1"/>
              <a:t>сприяє</a:t>
            </a:r>
            <a:r>
              <a:rPr lang="ru-RU" sz="2800" dirty="0"/>
              <a:t> </a:t>
            </a:r>
            <a:r>
              <a:rPr lang="ru-RU" sz="2800" dirty="0" err="1"/>
              <a:t>впровадженню</a:t>
            </a:r>
            <a:r>
              <a:rPr lang="ru-RU" sz="2800" dirty="0"/>
              <a:t> </a:t>
            </a:r>
            <a:r>
              <a:rPr lang="ru-RU" sz="2800" dirty="0" err="1"/>
              <a:t>новацій</a:t>
            </a:r>
            <a:r>
              <a:rPr lang="ru-RU" sz="2800" dirty="0"/>
              <a:t> у </a:t>
            </a:r>
            <a:r>
              <a:rPr lang="ru-RU" sz="2800" dirty="0" err="1"/>
              <a:t>масову</a:t>
            </a:r>
            <a:r>
              <a:rPr lang="ru-RU" sz="2800" dirty="0"/>
              <a:t> практику.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96792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771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Тренд: теоретичний аспект</vt:lpstr>
      <vt:lpstr>Поняття «тренд», його сутність </vt:lpstr>
      <vt:lpstr>Презентация PowerPoint</vt:lpstr>
      <vt:lpstr>Презентация PowerPoint</vt:lpstr>
      <vt:lpstr>Особливості становлення тренду</vt:lpstr>
      <vt:lpstr>Презентация PowerPoint</vt:lpstr>
      <vt:lpstr>Презентация PowerPoint</vt:lpstr>
      <vt:lpstr>Презентация PowerPoint</vt:lpstr>
      <vt:lpstr>Складові трендспоттингового аналізу:</vt:lpstr>
      <vt:lpstr>Презентация PowerPoint</vt:lpstr>
      <vt:lpstr>Презентация PowerPoint</vt:lpstr>
      <vt:lpstr>Які ж необхідні здібності для того, щоб навчитися бачити тренди?</vt:lpstr>
      <vt:lpstr>Проблемна ситуація</vt:lpstr>
      <vt:lpstr>Практичне завдання 1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Анна Сидорук</cp:lastModifiedBy>
  <cp:revision>10</cp:revision>
  <dcterms:created xsi:type="dcterms:W3CDTF">2016-11-18T14:12:19Z</dcterms:created>
  <dcterms:modified xsi:type="dcterms:W3CDTF">2022-09-05T20:03:26Z</dcterms:modified>
</cp:coreProperties>
</file>