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298" r:id="rId5"/>
    <p:sldId id="299" r:id="rId6"/>
    <p:sldId id="269" r:id="rId7"/>
    <p:sldId id="300" r:id="rId8"/>
    <p:sldId id="272" r:id="rId9"/>
    <p:sldId id="273" r:id="rId10"/>
    <p:sldId id="274" r:id="rId11"/>
    <p:sldId id="275" r:id="rId12"/>
    <p:sldId id="276" r:id="rId13"/>
    <p:sldId id="285" r:id="rId14"/>
    <p:sldId id="292" r:id="rId15"/>
    <p:sldId id="304" r:id="rId16"/>
    <p:sldId id="303" r:id="rId17"/>
    <p:sldId id="277" r:id="rId18"/>
    <p:sldId id="301" r:id="rId19"/>
    <p:sldId id="305" r:id="rId20"/>
    <p:sldId id="295" r:id="rId21"/>
    <p:sldId id="281" r:id="rId22"/>
    <p:sldId id="297" r:id="rId23"/>
    <p:sldId id="265" r:id="rId2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8625385" cy="2729554"/>
          </a:xfrm>
        </p:spPr>
        <p:txBody>
          <a:bodyPr>
            <a:normAutofit/>
          </a:bodyPr>
          <a:lstStyle/>
          <a:p>
            <a:r>
              <a:rPr lang="uk-UA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Причини </a:t>
            </a:r>
            <a:r>
              <a:rPr lang="uk-UA" sz="36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моногенних</a:t>
            </a:r>
            <a:r>
              <a:rPr lang="uk-UA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 та спадкові захворювання крові</a:t>
            </a:r>
            <a:endParaRPr lang="ru-UA" sz="36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Лекція 10</a:t>
            </a: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-8832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176EA-16BF-3B1D-5D3B-C59FF57EFB5E}"/>
              </a:ext>
            </a:extLst>
          </p:cNvPr>
          <p:cNvSpPr txBox="1"/>
          <p:nvPr/>
        </p:nvSpPr>
        <p:spPr>
          <a:xfrm>
            <a:off x="166698" y="365873"/>
            <a:ext cx="11681927" cy="551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Спричинюють спадкові захворювання патологічна спадковість від батьків та поява нових мутацій.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Найчастіше хворі зі спадковими патологіями народжуються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фенотипово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хдорових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батьків, які є гетерозиготними носіями патологічного гену.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Імовірність прояву хвороби двох гетерозиготних носіїв патологічного гену зростає в разі близькоспоріднених шлюбів. Саме тому такі шлюби небажані, а в деяких країнах навіть заборонені законом.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Спадкова патологія виявляється в різному віці. Багато захворювань та вад розвитку з’являються в ембріональний період, інші – в постнатальний, частіше у дитинстві, але нерідко в зрілому і навіть похилому віці.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FBFD4-CF4F-19F1-E5E8-648F027BF6C4}"/>
              </a:ext>
            </a:extLst>
          </p:cNvPr>
          <p:cNvSpPr txBox="1"/>
          <p:nvPr/>
        </p:nvSpPr>
        <p:spPr>
          <a:xfrm>
            <a:off x="130629" y="1184750"/>
            <a:ext cx="11877869" cy="433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Більшості спадкових захворювань притаманні множинні порушення скелета, психіки, нервової системи, надмірна клінічна варіабельність від легких до тяжких ступенів, зниження генеративної функції, висока смертність.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Інтелект у разі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синдромів порушується частіше, ніж за умов синдромів, спричинених аномаліями статевих хромосом.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не лікують антибактеріальною терапією.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 спричинені порушенням генетичного апарату – це головна причина викиднів,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мертвонароджень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зниження життєздатності та дитячої смертності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8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6DD01-663D-7652-E460-E85262E2FCA6}"/>
              </a:ext>
            </a:extLst>
          </p:cNvPr>
          <p:cNvSpPr txBox="1"/>
          <p:nvPr/>
        </p:nvSpPr>
        <p:spPr>
          <a:xfrm>
            <a:off x="233266" y="1212908"/>
            <a:ext cx="8278585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даними ВООЗ на земній кулі налічується понад 100 млн осіб з аномаліями будови гемоглобіну, близько 300 тисяч – із дефіцитом глюкозо-6-фосфат-дигідрогенази еритроцитів. У структурі гематологічної патології серед дітей спадкові захворювання посідають перше місце. Прикладами спадкових захворювань крові є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гіпоапластичні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гемолітичні анемії, спадкові порушення синтезу гемоглобіну, спадкові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тромбоцитопенії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гапурские ученые научились делать клетки крови из клеток кожи -  Hi-News.ru">
            <a:extLst>
              <a:ext uri="{FF2B5EF4-FFF2-40B4-BE49-F238E27FC236}">
                <a16:creationId xmlns:a16="http://schemas.microsoft.com/office/drawing/2014/main" id="{2E1F9F98-B2AA-AC39-6EF5-FE29FC19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36953" y="1633383"/>
            <a:ext cx="4229936" cy="2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65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7C470-D1B3-FD8D-0F7B-E206773C6B19}"/>
              </a:ext>
            </a:extLst>
          </p:cNvPr>
          <p:cNvSpPr txBox="1"/>
          <p:nvPr/>
        </p:nvSpPr>
        <p:spPr>
          <a:xfrm>
            <a:off x="171061" y="412193"/>
            <a:ext cx="11849877" cy="539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них: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Гемолітична хвороба новонароджених, спричинена несумісністю крові матері й плода;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Захворювання, зумовлені дефіцитом ферментних систем еритроцитів (спадкові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еритропатії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Спадковий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мікросфероцитоз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(родинна гемолітична анемія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Мінковського-Шоффара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Гемоглобінопатії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(серпоподібно-клітинна анемія,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таласемія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природжена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гіпопластична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анемія Раймонда-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Блекфена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анемія Фаншоні);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Спадкова патологія лейкоцитів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нейтрофілопенії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лейкози тощо);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Спадкові захворювання обміну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булкув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крові (спадкові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імунодефіцитні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анальбумінемія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коагулопатія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Спадковий дефіцит факторів згортання крові.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2DC6B-5FDA-809E-232E-F5745C92E4E2}"/>
              </a:ext>
            </a:extLst>
          </p:cNvPr>
          <p:cNvSpPr txBox="1"/>
          <p:nvPr/>
        </p:nvSpPr>
        <p:spPr>
          <a:xfrm>
            <a:off x="241040" y="74153"/>
            <a:ext cx="11709919" cy="581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Прикладом спадкового захворювання крові, яке зчеплене зі статтю, є гемофілія. Клінічно гемофілія може виявлятись по-різному від незначних крововиливів до сильних кровотеч. Це можна пояснити різними мутаціями одного гена, які призводять до дефіциту різних факторів згортання крові.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Розрізняють гемофілію А, В і С, які характеризуються відсутністю в плазмі крові хворих різних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антигемофільних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глобулінів.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Залежно від дефіциту факторів згортання виділяють гемофілію А, яка зумовлена дефіцитом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ru-RU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фактору -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антигемофільного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глобуліну, гемофілію В, зумовлену дефіцитом фактору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гемофілію С – дефіцит ХІ фактору. Частота з якою трапляються захворювання в середньому 1 : 5000 новонароджених хлопчиків. Гемофілія А трапляється в 5 разів частіше.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60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4098" name="Picture 2" descr="Згортання крові, гемокоагуляція - презентация онлайн">
            <a:extLst>
              <a:ext uri="{FF2B5EF4-FFF2-40B4-BE49-F238E27FC236}">
                <a16:creationId xmlns:a16="http://schemas.microsoft.com/office/drawing/2014/main" id="{5A2FB953-2BC8-1DE6-81C1-F5C49D6F4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7"/>
          <a:stretch/>
        </p:blipFill>
        <p:spPr bwMode="auto">
          <a:xfrm>
            <a:off x="122400" y="431482"/>
            <a:ext cx="8783661" cy="599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80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074" name="Picture 2" descr="Згортання крові, гемокоагуляція - презентация онлайн">
            <a:extLst>
              <a:ext uri="{FF2B5EF4-FFF2-40B4-BE49-F238E27FC236}">
                <a16:creationId xmlns:a16="http://schemas.microsoft.com/office/drawing/2014/main" id="{2B84A538-C9B7-9BAB-D550-FFF29CA6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562926"/>
            <a:ext cx="8027670" cy="60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5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02D8B-B254-AF2E-8D77-6B034B663A62}"/>
              </a:ext>
            </a:extLst>
          </p:cNvPr>
          <p:cNvSpPr txBox="1"/>
          <p:nvPr/>
        </p:nvSpPr>
        <p:spPr>
          <a:xfrm>
            <a:off x="149289" y="1042275"/>
            <a:ext cx="11943183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Поранення навіть подряпини або удар можуть стати причиною сильних зовнішніх або внутрішніх кровотеч, які досить часто закінчуються смертю. Захворювання розпізнається, як правило, на 2-3 році життя, коли дитина починає ходити. Для захворювання характерний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гематомний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 кровотеч. Переважають крововиливи у великі суглоби кінцівок (частіше кровотечі під час травм, видалення зубів, хірургічних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втручань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За наявності гемофілії рецесивний ген лежить у негомологічній ділянці Х хромосоми, тому на гемофілію частіше хворіють чоловіки, а передають її жінки. Захворювання передається від діда до онука через майже здорову дочку-носія.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44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4EC2D6-9E08-9FE1-F71B-76444B72B3C5}"/>
              </a:ext>
            </a:extLst>
          </p:cNvPr>
          <p:cNvSpPr txBox="1"/>
          <p:nvPr/>
        </p:nvSpPr>
        <p:spPr>
          <a:xfrm>
            <a:off x="133729" y="129028"/>
            <a:ext cx="11924523" cy="581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Гемофілія є класичним прикладом Х-зчепленого рецесивного аномального гену, що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фенотипово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проявляється переважно у чоловіків.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здорова жінка вийде заміж за хворого на гемофілію чоловіка, то всі діти такого шлюбу будуть здорові, проте всі дівчата будуть носіями мутантного гену. У шлюбі дочок-носіїв мутантного гена з здоровим чоловіком в другому поколінні 50% синів можуть бути хворими на гемофілію.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Хвора на гемофілію дівчинка може народитись в шлюбі хворого чоловіка та жінки-носія мутантного гена. Але такі шлюби майже не трапляються. Відомо лише кілька випадків гемофілії у жінок. Гемофілія в жінок буває порівняно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рідко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тому, що переважно відбувається елімінація ембріонів жіночої статі з обома мутантними за цим геном Х хромосомами.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9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7170" name="Picture 2" descr="Гемофілія: рідкісне порушення згортання крові">
            <a:extLst>
              <a:ext uri="{FF2B5EF4-FFF2-40B4-BE49-F238E27FC236}">
                <a16:creationId xmlns:a16="http://schemas.microsoft.com/office/drawing/2014/main" id="{E9AD05C2-55AF-A0D2-AE37-CE47E42C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8" y="354626"/>
            <a:ext cx="9546188" cy="49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0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1517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Причини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моногенних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спадкових захворювань крові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5045669"/>
                  </p:ext>
                </p:extLst>
              </p:nvPr>
            </p:nvGraphicFramePr>
            <p:xfrm>
              <a:off x="7767194" y="1577130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194" y="1577130"/>
                <a:ext cx="2245898" cy="5324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BA7B1-66E2-F6AE-D7AE-F5C725FEF1E7}"/>
              </a:ext>
            </a:extLst>
          </p:cNvPr>
          <p:cNvSpPr txBox="1"/>
          <p:nvPr/>
        </p:nvSpPr>
        <p:spPr>
          <a:xfrm>
            <a:off x="401215" y="1880069"/>
            <a:ext cx="11476653" cy="333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Незважаючи на те, що в кожному поколінні відбувається відсіювання гену гемофілії, частота його в популяції не зменшується. Це пояснює поява нових мутацій.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Лікування хворих на гемофілію проводять шляхом замісної терапії – введенням суцільної донорської крові або її окремих компонентів. Профілактика гемофілії полягає у виявленні жінок-носіїв та інформуванні їх про можливість виникнення захворювання у їхніх дітей.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0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6146" name="Picture 2" descr="Презентація з теми: &quot;Генетика статі й успадкування, зчеплене зі статтю&quot;">
            <a:extLst>
              <a:ext uri="{FF2B5EF4-FFF2-40B4-BE49-F238E27FC236}">
                <a16:creationId xmlns:a16="http://schemas.microsoft.com/office/drawing/2014/main" id="{658308E3-AEFB-ED67-A216-E69527DA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" y="559837"/>
            <a:ext cx="9409305" cy="52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5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570076"/>
            <a:ext cx="11737911" cy="428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Помогайбо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Генетика людини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Київ : ВЦ «Академія», 2014. 280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Рубан Э.Д. Генетика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основами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генетики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Ростов-на-Дону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Феникс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2015. 319 с.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Korf, Bruce R. Human Genetics and Genomics. 4-th edition. Wiley-Blackwell, 2013. 281 p.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B55C8-9217-E5A5-17C7-CAB0A8A82EC3}"/>
              </a:ext>
            </a:extLst>
          </p:cNvPr>
          <p:cNvSpPr txBox="1"/>
          <p:nvPr/>
        </p:nvSpPr>
        <p:spPr>
          <a:xfrm>
            <a:off x="223935" y="1184750"/>
            <a:ext cx="11756571" cy="433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Нині існує три типи класифікації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моногенних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захворювань: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Генетична класифікація враховує типи успадкування: аутосомно-домінантні, аутосомно-рецесивні, Х-зчеплені домінантні, Х-зчеплені рецесивні,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зчеплені.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Клінічна класифікація враховує, який орган або система органів ушкоджені. Наприклад: спадкові захворювання опорно-рухової системи, захворювання крові тощо.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Патогенетична класифікація враховує головну патогенетичну ланку. Наприклад: вроджена вада розвитку,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ферментопатія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комбінований стан. 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62A49-DD3C-FEE7-7F26-9DB423DC6F21}"/>
              </a:ext>
            </a:extLst>
          </p:cNvPr>
          <p:cNvSpPr txBox="1"/>
          <p:nvPr/>
        </p:nvSpPr>
        <p:spPr>
          <a:xfrm>
            <a:off x="251927" y="791501"/>
            <a:ext cx="11476653" cy="461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Причина генних захворювань – порушення (мутація) хімічної структури гена. Тому ці хвороби називають ще молекулярними. 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Генні мутації можуть з’являтись в структурних (більшість захворювань) і регуляторних генах.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 генних захворювань призводить до порушення обміну речовин (метаболізму). Послідовність патогенезу цих захворювань відбувається за схемою ген-фермент-біохімічна реакція-ознака захворювання. Мутація гена спричиняє такі наслідки: змінюється або зникає фермент, унаслідок цього не відбувається певна метаболічна реакція, що призводить до зміни або порушення розвитку окремих ознак організму. </a:t>
            </a:r>
          </a:p>
        </p:txBody>
      </p:sp>
    </p:spTree>
    <p:extLst>
      <p:ext uri="{BB962C8B-B14F-4D97-AF65-F5344CB8AC3E}">
        <p14:creationId xmlns:p14="http://schemas.microsoft.com/office/powerpoint/2010/main" val="33235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27323-7446-F10A-2D97-3401DE62EB38}"/>
              </a:ext>
            </a:extLst>
          </p:cNvPr>
          <p:cNvSpPr txBox="1"/>
          <p:nvPr/>
        </p:nvSpPr>
        <p:spPr>
          <a:xfrm>
            <a:off x="541176" y="255045"/>
            <a:ext cx="11411338" cy="523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Загальна схема метаболічного процесу виглядає так: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1D0C04-F222-4E35-84B3-35866190E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4" y="995544"/>
            <a:ext cx="6358716" cy="44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D9D39D-F8DB-A4EC-7923-5DB568D6B81B}"/>
              </a:ext>
            </a:extLst>
          </p:cNvPr>
          <p:cNvSpPr txBox="1"/>
          <p:nvPr/>
        </p:nvSpPr>
        <p:spPr>
          <a:xfrm>
            <a:off x="5965742" y="1049722"/>
            <a:ext cx="6097554" cy="442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Структурний ген А містить інформацію про білок-фермент 1А, який перетворюватиме речовину А на речовину В. Для того щоб речовина В перетворилась на речовину С необхідний фермент 2В, інформацію про який закладено в гені В. Відповідно, щоб субстрат С перетворився на кінцевий продукт метаболічного ланцюга Д, потрібен фермент С, інформація про який міститься в структурному гені 3С.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A9EC-9C55-5F7C-7A75-91ADDD3B9159}"/>
              </a:ext>
            </a:extLst>
          </p:cNvPr>
          <p:cNvSpPr txBox="1"/>
          <p:nvPr/>
        </p:nvSpPr>
        <p:spPr>
          <a:xfrm>
            <a:off x="234042" y="239963"/>
            <a:ext cx="8425543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Мутація будь-якого з генів спричинює інактивацію відповідного ферменту, перериває (блокує) хід метаболічних реакцій. Отже, в організмі відбувається накопичення проміжних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недоокиснених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продуктів метаболізму, які й спричинюють патологічний процес. Інший наслідок мутації гена полягає в тому, що в разі блокади метаболічного шляху в організмі не відбувається синтез речовини Д, і її дефіцит також спричиняє захворювання.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Лабораторна діагностика - ФЕРМЕНТИ: що це? Фермент являє собою специфічну  органічну молекулу, яка прискорює реакцію в біологічних системах, діючи як  біокатализатор. Це дозволяє проводити реакції при відносно низьких  температурах, нейтральному рН і">
            <a:extLst>
              <a:ext uri="{FF2B5EF4-FFF2-40B4-BE49-F238E27FC236}">
                <a16:creationId xmlns:a16="http://schemas.microsoft.com/office/drawing/2014/main" id="{4EBC5AC8-C4A8-89F5-5FA4-217EF04F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02" y="4401246"/>
            <a:ext cx="4468586" cy="232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Що таке ферменти">
            <a:extLst>
              <a:ext uri="{FF2B5EF4-FFF2-40B4-BE49-F238E27FC236}">
                <a16:creationId xmlns:a16="http://schemas.microsoft.com/office/drawing/2014/main" id="{55123AA0-B5EB-55CC-A02E-E954AAAD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59978" y="1261221"/>
            <a:ext cx="4322133" cy="25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7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4223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E193F-F2F7-CFFA-2529-E238F8F44C75}"/>
              </a:ext>
            </a:extLst>
          </p:cNvPr>
          <p:cNvSpPr txBox="1"/>
          <p:nvPr/>
        </p:nvSpPr>
        <p:spPr>
          <a:xfrm>
            <a:off x="143069" y="635309"/>
            <a:ext cx="11905862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Розглянемо це на прикладі метаболічного ланцюга обміну амінокислоти фенілаланіну.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нормі фенілаланін розщеплюється за схемою поданою нижче. У разі блокади на стадії А з’являється генне захворювання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фенілкетонурія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під час якої в крові буде накопичуватися фенілаланін. Його вміст може досягати 0,012108 і навіть 0,024216 при нормі 0,006054. У разі блокади на стадії В накопичується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оксифенілпіруват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гидроксифенілпіруват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на стадії С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гомогентизинова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кислота, що спричинює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алкаптонурію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разі блокади на стадії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розвивається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кретинизм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стадії Е ДОФА не може перетворюватися на пігмент меланін – у цьому разі розвивається альбінізм.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0B60D3-43C9-1AD4-1326-C7CD827CF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9" y="274814"/>
            <a:ext cx="9538855" cy="5377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98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B9627B-5E3F-9E54-7016-7FF817BB0C1B}"/>
              </a:ext>
            </a:extLst>
          </p:cNvPr>
          <p:cNvSpPr txBox="1"/>
          <p:nvPr/>
        </p:nvSpPr>
        <p:spPr>
          <a:xfrm>
            <a:off x="130629" y="1635002"/>
            <a:ext cx="11952514" cy="362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генна мутація зумовлює зміну активності або відсутність білка. Від первинного аномального продукту починається порушений ланцюг біохімічних реакцій, який і призводить до клінічних проявів хвороби. На тлі порушення обміну речовин розгортаються всі патологічні реакції, симптоми, синдроми. Окрім того, на відміну від набутих захворювань, під час спадкових захворювань етіологічний чинник (причина – функціонування мутантного гену) діє постійно. І через це спадкові захворювання переважно тривають безперервно і прогресують.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562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1304</Words>
  <Application>Microsoft Office PowerPoint</Application>
  <PresentationFormat>Широкоэкранный</PresentationFormat>
  <Paragraphs>51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Avenir Next LT Pro</vt:lpstr>
      <vt:lpstr>Bookman Old Style</vt:lpstr>
      <vt:lpstr>Calibri</vt:lpstr>
      <vt:lpstr>Modern Love</vt:lpstr>
      <vt:lpstr>Symbol</vt:lpstr>
      <vt:lpstr>BohemianVTI</vt:lpstr>
      <vt:lpstr>Причини моногенних захворювань та спадкові захворювання крові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19</cp:revision>
  <dcterms:created xsi:type="dcterms:W3CDTF">2023-02-19T16:14:39Z</dcterms:created>
  <dcterms:modified xsi:type="dcterms:W3CDTF">2024-04-13T17:19:36Z</dcterms:modified>
</cp:coreProperties>
</file>