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60" r:id="rId7"/>
    <p:sldId id="278" r:id="rId8"/>
    <p:sldId id="261" r:id="rId9"/>
    <p:sldId id="263" r:id="rId10"/>
    <p:sldId id="279" r:id="rId11"/>
    <p:sldId id="264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6" r:id="rId20"/>
    <p:sldId id="277" r:id="rId21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2880"/>
            <a:ext cx="822852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2880"/>
            <a:ext cx="822852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2880"/>
            <a:ext cx="822852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2852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bLxwsAthc2I" TargetMode="External"/><Relationship Id="rId3" Type="http://schemas.openxmlformats.org/officeDocument/2006/relationships/hyperlink" Target="https://www.youtube.com/watch?v=kBzhJHYeoj0" TargetMode="External"/><Relationship Id="rId7" Type="http://schemas.openxmlformats.org/officeDocument/2006/relationships/hyperlink" Target="https://www.youtube.com/watch?v=hc7cauZHNK8" TargetMode="External"/><Relationship Id="rId2" Type="http://schemas.openxmlformats.org/officeDocument/2006/relationships/hyperlink" Target="https://www.youtube.com/watch?v=GSHez85LKeo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youtube.com/watch?v=m2fR4Yx0Tbk" TargetMode="External"/><Relationship Id="rId5" Type="http://schemas.openxmlformats.org/officeDocument/2006/relationships/hyperlink" Target="https://www.youtube.com/watch?v=_0-L6YzEiSw" TargetMode="External"/><Relationship Id="rId10" Type="http://schemas.openxmlformats.org/officeDocument/2006/relationships/hyperlink" Target="https://www.youtube.com/watch?v=krUNzAcLyCI" TargetMode="External"/><Relationship Id="rId4" Type="http://schemas.openxmlformats.org/officeDocument/2006/relationships/hyperlink" Target="https://www.youtube.com/watch?v=RGkDkfqtxYg" TargetMode="External"/><Relationship Id="rId9" Type="http://schemas.openxmlformats.org/officeDocument/2006/relationships/hyperlink" Target="https://www.youtube.com/watch?v=0USpLdXNBM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214200" y="216000"/>
            <a:ext cx="8714520" cy="43997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Лабораторне</a:t>
            </a:r>
            <a:r>
              <a:rPr lang="ru-RU" sz="4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44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заняття</a:t>
            </a:r>
            <a:r>
              <a:rPr lang="ru-RU" sz="4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№ </a:t>
            </a:r>
            <a:r>
              <a:rPr lang="en-US" sz="4400" b="1" strike="noStrike" spc="-1" dirty="0" smtClean="0">
                <a:solidFill>
                  <a:srgbClr val="FF0000"/>
                </a:solidFill>
                <a:latin typeface="Calibri"/>
                <a:ea typeface="DejaVu Sans"/>
              </a:rPr>
              <a:t>8</a:t>
            </a:r>
            <a:endParaRPr lang="ru-RU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4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Комплекси</a:t>
            </a:r>
            <a:r>
              <a:rPr lang="ru-RU" sz="44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 БАР з </a:t>
            </a:r>
            <a:r>
              <a:rPr lang="ru-RU" sz="4400" b="1" strike="noStrike" spc="-1" dirty="0" err="1" smtClean="0">
                <a:solidFill>
                  <a:srgbClr val="7030A0"/>
                </a:solidFill>
                <a:latin typeface="Calibri"/>
                <a:ea typeface="DejaVu Sans"/>
              </a:rPr>
              <a:t>вуглеводами</a:t>
            </a:r>
            <a:r>
              <a:rPr lang="ru-RU" sz="4400" b="1" strike="noStrike" spc="-1" dirty="0" smtClean="0">
                <a:solidFill>
                  <a:srgbClr val="7030A0"/>
                </a:solidFill>
                <a:latin typeface="Calibri"/>
                <a:ea typeface="DejaVu Sans"/>
              </a:rPr>
              <a:t>. </a:t>
            </a:r>
            <a:endParaRPr lang="ru-RU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4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Кардіостероїди</a:t>
            </a:r>
            <a:r>
              <a:rPr lang="ru-RU" sz="44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. </a:t>
            </a:r>
            <a:endParaRPr lang="ru-RU" sz="4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МЕТА 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ЗАНЯТТЯ: </a:t>
            </a: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навчитися</a:t>
            </a:r>
            <a:r>
              <a:rPr lang="ru-RU" sz="24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проводити</a:t>
            </a:r>
            <a:r>
              <a:rPr lang="ru-RU" sz="24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експрес-аналіз</a:t>
            </a:r>
            <a:r>
              <a:rPr lang="ru-RU" sz="24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 комплексу БАР з </a:t>
            </a:r>
            <a:r>
              <a:rPr lang="ru-RU" sz="24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вуглеводами</a:t>
            </a:r>
            <a:r>
              <a:rPr lang="ru-RU" sz="24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 у </a:t>
            </a:r>
            <a:r>
              <a:rPr lang="ru-RU" sz="24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свіжій</a:t>
            </a:r>
            <a:r>
              <a:rPr lang="ru-RU" sz="24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лікарській</a:t>
            </a:r>
            <a:r>
              <a:rPr lang="ru-RU" sz="24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рослинній</a:t>
            </a:r>
            <a:r>
              <a:rPr lang="ru-RU" sz="24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сировині</a:t>
            </a:r>
            <a:r>
              <a:rPr lang="ru-RU" sz="24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 (ЛРС), </a:t>
            </a:r>
            <a:r>
              <a:rPr lang="ru-RU" sz="24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навчитись</a:t>
            </a:r>
            <a:r>
              <a:rPr lang="ru-RU" sz="24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проводити</a:t>
            </a:r>
            <a:r>
              <a:rPr lang="ru-RU" sz="24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якісний</a:t>
            </a:r>
            <a:r>
              <a:rPr lang="ru-RU" sz="24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 та </a:t>
            </a:r>
            <a:r>
              <a:rPr lang="ru-RU" sz="24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кількісний</a:t>
            </a:r>
            <a:r>
              <a:rPr lang="ru-RU" sz="24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аналіз</a:t>
            </a:r>
            <a:r>
              <a:rPr lang="ru-RU" sz="24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 ЛРС на </a:t>
            </a:r>
            <a:r>
              <a:rPr lang="ru-RU" sz="24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вміст</a:t>
            </a:r>
            <a:r>
              <a:rPr lang="ru-RU" sz="24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кардіостероїдів</a:t>
            </a:r>
            <a:r>
              <a:rPr lang="ru-RU" sz="24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 (</a:t>
            </a:r>
            <a:r>
              <a:rPr lang="ru-RU" sz="24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серцевих</a:t>
            </a:r>
            <a:r>
              <a:rPr lang="ru-RU" sz="24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глікозидів</a:t>
            </a:r>
            <a:r>
              <a:rPr lang="ru-RU" sz="2400" b="1" strike="noStrike" spc="-1" dirty="0" smtClean="0">
                <a:solidFill>
                  <a:srgbClr val="7030A0"/>
                </a:solidFill>
                <a:latin typeface="Calibri"/>
                <a:ea typeface="DejaVu Sans"/>
              </a:rPr>
              <a:t>), </a:t>
            </a:r>
            <a:r>
              <a:rPr lang="ru-RU" sz="24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ознайомитися</a:t>
            </a:r>
            <a:r>
              <a:rPr lang="ru-RU" sz="24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 з ЛР, </a:t>
            </a:r>
            <a:r>
              <a:rPr lang="ru-RU" sz="24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які</a:t>
            </a:r>
            <a:r>
              <a:rPr lang="ru-RU" sz="24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ростуть</a:t>
            </a:r>
            <a:r>
              <a:rPr lang="ru-RU" sz="24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 на </a:t>
            </a:r>
            <a:r>
              <a:rPr lang="ru-RU" sz="24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території</a:t>
            </a:r>
            <a:r>
              <a:rPr lang="ru-RU" sz="24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України</a:t>
            </a:r>
            <a:r>
              <a:rPr lang="ru-RU" sz="24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.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Рисунок 125"/>
          <p:cNvPicPr/>
          <p:nvPr/>
        </p:nvPicPr>
        <p:blipFill>
          <a:blip r:embed="rId2"/>
          <a:stretch/>
        </p:blipFill>
        <p:spPr>
          <a:xfrm>
            <a:off x="504000" y="144000"/>
            <a:ext cx="4049640" cy="6598440"/>
          </a:xfrm>
          <a:prstGeom prst="rect">
            <a:avLst/>
          </a:prstGeom>
          <a:ln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5015345" y="1063200"/>
            <a:ext cx="3806914" cy="38765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pc="-1" dirty="0" err="1">
                <a:solidFill>
                  <a:srgbClr val="FC0621"/>
                </a:solidFill>
                <a:latin typeface="Times New Roman"/>
              </a:rPr>
              <a:t>Реакція</a:t>
            </a:r>
            <a:r>
              <a:rPr lang="ru-RU" sz="2800" b="1" spc="-1" dirty="0">
                <a:solidFill>
                  <a:srgbClr val="FC0621"/>
                </a:solidFill>
                <a:latin typeface="Times New Roman"/>
              </a:rPr>
              <a:t> на </a:t>
            </a:r>
            <a:r>
              <a:rPr lang="ru-RU" sz="2800" b="1" spc="-1" dirty="0" err="1">
                <a:solidFill>
                  <a:srgbClr val="FC0621"/>
                </a:solidFill>
                <a:latin typeface="Times New Roman"/>
              </a:rPr>
              <a:t>чисту</a:t>
            </a:r>
            <a:r>
              <a:rPr lang="ru-RU" sz="2800" b="1" spc="-1" dirty="0">
                <a:solidFill>
                  <a:srgbClr val="FC0621"/>
                </a:solidFill>
                <a:latin typeface="Times New Roman"/>
              </a:rPr>
              <a:t> </a:t>
            </a:r>
            <a:r>
              <a:rPr lang="ru-RU" sz="2800" b="1" spc="-1" dirty="0" err="1">
                <a:solidFill>
                  <a:srgbClr val="FC0621"/>
                </a:solidFill>
                <a:latin typeface="Times New Roman"/>
              </a:rPr>
              <a:t>клітковину</a:t>
            </a:r>
            <a:r>
              <a:rPr lang="ru-RU" sz="2800" b="1" spc="-1" dirty="0">
                <a:solidFill>
                  <a:srgbClr val="FC0621"/>
                </a:solidFill>
                <a:latin typeface="Times New Roman"/>
              </a:rPr>
              <a:t> з </a:t>
            </a:r>
            <a:r>
              <a:rPr lang="ru-RU" sz="2800" b="1" spc="-1" dirty="0" smtClean="0">
                <a:solidFill>
                  <a:srgbClr val="FC0621"/>
                </a:solidFill>
                <a:latin typeface="Times New Roman"/>
              </a:rPr>
              <a:t>хлор-цинк-йодом</a:t>
            </a: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</a:rPr>
              <a:t>.</a:t>
            </a:r>
            <a:r>
              <a:rPr lang="ru-RU" sz="2800" b="1" strike="noStrike" spc="-1" dirty="0" smtClean="0">
                <a:latin typeface="Arial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ru-RU" b="1" spc="-1" dirty="0" err="1" smtClean="0"/>
              <a:t>Провідний</a:t>
            </a:r>
            <a:r>
              <a:rPr lang="ru-RU" b="1" spc="-1" dirty="0" smtClean="0"/>
              <a:t> пучок листка </a:t>
            </a:r>
            <a:r>
              <a:rPr lang="ru-RU" b="1" spc="-1" dirty="0" err="1" smtClean="0"/>
              <a:t>капусти</a:t>
            </a:r>
            <a:r>
              <a:rPr lang="ru-RU" b="1" spc="-1" dirty="0" smtClean="0"/>
              <a:t>. </a:t>
            </a:r>
          </a:p>
          <a:p>
            <a:pPr>
              <a:lnSpc>
                <a:spcPct val="100000"/>
              </a:lnSpc>
            </a:pPr>
            <a:r>
              <a:rPr lang="ru-RU" b="1" spc="-1" dirty="0" smtClean="0"/>
              <a:t>1 – </a:t>
            </a:r>
            <a:r>
              <a:rPr lang="ru-RU" b="1" spc="-1" dirty="0" err="1" smtClean="0"/>
              <a:t>коленхіма</a:t>
            </a:r>
            <a:r>
              <a:rPr lang="ru-RU" b="1" spc="-1" dirty="0" smtClean="0"/>
              <a:t> пучка; </a:t>
            </a:r>
          </a:p>
          <a:p>
            <a:pPr>
              <a:lnSpc>
                <a:spcPct val="100000"/>
              </a:lnSpc>
            </a:pPr>
            <a:r>
              <a:rPr lang="ru-RU" b="1" spc="-1" dirty="0" smtClean="0"/>
              <a:t>2 – </a:t>
            </a:r>
            <a:r>
              <a:rPr lang="ru-RU" b="1" spc="-1" dirty="0" err="1" smtClean="0"/>
              <a:t>паренхіма</a:t>
            </a:r>
            <a:r>
              <a:rPr lang="ru-RU" b="1" spc="-1" dirty="0" smtClean="0"/>
              <a:t> пучка; </a:t>
            </a:r>
          </a:p>
          <a:p>
            <a:pPr>
              <a:lnSpc>
                <a:spcPct val="100000"/>
              </a:lnSpc>
            </a:pPr>
            <a:r>
              <a:rPr lang="ru-RU" b="1" spc="-1" dirty="0" smtClean="0"/>
              <a:t>3 – ксилема; </a:t>
            </a:r>
          </a:p>
          <a:p>
            <a:pPr>
              <a:lnSpc>
                <a:spcPct val="100000"/>
              </a:lnSpc>
            </a:pPr>
            <a:r>
              <a:rPr lang="ru-RU" b="1" spc="-1" dirty="0" smtClean="0"/>
              <a:t>4 – </a:t>
            </a:r>
            <a:r>
              <a:rPr lang="ru-RU" b="1" spc="-1" dirty="0" err="1" smtClean="0"/>
              <a:t>паренхіма</a:t>
            </a:r>
            <a:r>
              <a:rPr lang="ru-RU" b="1" spc="-1" dirty="0" smtClean="0"/>
              <a:t> </a:t>
            </a:r>
            <a:r>
              <a:rPr lang="ru-RU" b="1" spc="-1" dirty="0" err="1" smtClean="0"/>
              <a:t>ксилеми</a:t>
            </a:r>
            <a:r>
              <a:rPr lang="ru-RU" b="1" spc="-1" dirty="0" smtClean="0"/>
              <a:t>; </a:t>
            </a:r>
          </a:p>
          <a:p>
            <a:pPr>
              <a:lnSpc>
                <a:spcPct val="100000"/>
              </a:lnSpc>
            </a:pPr>
            <a:r>
              <a:rPr lang="ru-RU" b="1" spc="-1" dirty="0" smtClean="0"/>
              <a:t>5 – </a:t>
            </a:r>
            <a:r>
              <a:rPr lang="ru-RU" b="1" spc="-1" dirty="0" err="1" smtClean="0"/>
              <a:t>камбій</a:t>
            </a:r>
            <a:r>
              <a:rPr lang="ru-RU" b="1" spc="-1" dirty="0" smtClean="0"/>
              <a:t>; </a:t>
            </a:r>
          </a:p>
          <a:p>
            <a:pPr>
              <a:lnSpc>
                <a:spcPct val="100000"/>
              </a:lnSpc>
            </a:pPr>
            <a:r>
              <a:rPr lang="ru-RU" b="1" spc="-1" dirty="0" smtClean="0"/>
              <a:t>6 – </a:t>
            </a:r>
            <a:r>
              <a:rPr lang="ru-RU" b="1" spc="-1" dirty="0" err="1" smtClean="0"/>
              <a:t>флоема</a:t>
            </a:r>
            <a:r>
              <a:rPr lang="ru-RU" b="1" spc="-1" dirty="0" smtClean="0"/>
              <a:t> </a:t>
            </a:r>
          </a:p>
          <a:p>
            <a:pPr>
              <a:lnSpc>
                <a:spcPct val="100000"/>
              </a:lnSpc>
            </a:pPr>
            <a:r>
              <a:rPr lang="ru-RU" b="1" spc="-1" dirty="0" smtClean="0"/>
              <a:t>(</a:t>
            </a:r>
            <a:r>
              <a:rPr lang="ru-RU" b="1" spc="-1" dirty="0" err="1" smtClean="0"/>
              <a:t>збільшення</a:t>
            </a:r>
            <a:r>
              <a:rPr lang="ru-RU" b="1" spc="-1" dirty="0" smtClean="0"/>
              <a:t> 7 </a:t>
            </a:r>
            <a:r>
              <a:rPr lang="uk-UA" b="1" spc="-1" dirty="0" smtClean="0"/>
              <a:t>х</a:t>
            </a:r>
            <a:r>
              <a:rPr lang="en-US" b="1" spc="-1" dirty="0" smtClean="0"/>
              <a:t> 40)</a:t>
            </a:r>
            <a:endParaRPr lang="ru-RU" b="1" spc="-1" dirty="0" smtClean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429491" y="144000"/>
            <a:ext cx="8498869" cy="113731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lang="ru-RU" sz="2000" b="1" strike="noStrike" spc="-1" dirty="0">
                <a:solidFill>
                  <a:srgbClr val="FC0621"/>
                </a:solidFill>
                <a:latin typeface="Arial"/>
              </a:rPr>
              <a:t>ОФОРМІТЬ У ВИГЛЯДІ ТАБЛИЦІ, </a:t>
            </a:r>
            <a:r>
              <a:rPr lang="ru-RU" sz="2000" b="1" strike="noStrike" spc="-1" dirty="0" err="1">
                <a:solidFill>
                  <a:srgbClr val="FC0621"/>
                </a:solidFill>
                <a:latin typeface="Arial"/>
              </a:rPr>
              <a:t>бажано</a:t>
            </a:r>
            <a:r>
              <a:rPr lang="ru-RU" sz="2000" b="1" strike="noStrike" spc="-1" dirty="0">
                <a:solidFill>
                  <a:srgbClr val="FC0621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C0621"/>
                </a:solidFill>
                <a:latin typeface="Arial"/>
              </a:rPr>
              <a:t>замалювати</a:t>
            </a:r>
            <a:r>
              <a:rPr lang="ru-RU" sz="2000" b="1" strike="noStrike" spc="-1" dirty="0">
                <a:solidFill>
                  <a:srgbClr val="FC0621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C0621"/>
                </a:solidFill>
                <a:latin typeface="Arial"/>
              </a:rPr>
              <a:t>малюнки</a:t>
            </a:r>
            <a:r>
              <a:rPr lang="ru-RU" sz="2000" b="1" strike="noStrike" spc="-1" dirty="0">
                <a:solidFill>
                  <a:srgbClr val="FC0621"/>
                </a:solidFill>
                <a:latin typeface="Arial"/>
              </a:rPr>
              <a:t>: </a:t>
            </a:r>
          </a:p>
          <a:p>
            <a:r>
              <a:rPr lang="ru-RU" sz="2000" b="1" strike="noStrike" spc="-1" dirty="0" err="1">
                <a:solidFill>
                  <a:srgbClr val="FC0621"/>
                </a:solidFill>
                <a:latin typeface="Arial"/>
              </a:rPr>
              <a:t>крохмаль</a:t>
            </a:r>
            <a:r>
              <a:rPr lang="ru-RU" sz="2000" b="1" strike="noStrike" spc="-1" dirty="0">
                <a:solidFill>
                  <a:srgbClr val="FC0621"/>
                </a:solidFill>
                <a:latin typeface="Arial"/>
              </a:rPr>
              <a:t>, </a:t>
            </a:r>
            <a:r>
              <a:rPr lang="ru-RU" sz="2000" b="1" strike="noStrike" spc="-1" dirty="0" err="1">
                <a:solidFill>
                  <a:srgbClr val="FC0621"/>
                </a:solidFill>
                <a:latin typeface="Arial"/>
              </a:rPr>
              <a:t>інулін</a:t>
            </a:r>
            <a:r>
              <a:rPr lang="ru-RU" sz="2000" b="1" strike="noStrike" spc="-1" dirty="0">
                <a:solidFill>
                  <a:srgbClr val="FC0621"/>
                </a:solidFill>
                <a:latin typeface="Arial"/>
              </a:rPr>
              <a:t>, </a:t>
            </a:r>
            <a:r>
              <a:rPr lang="ru-RU" sz="2000" b="1" strike="noStrike" spc="-1" dirty="0" err="1" smtClean="0">
                <a:solidFill>
                  <a:srgbClr val="FC0621"/>
                </a:solidFill>
                <a:latin typeface="Arial"/>
              </a:rPr>
              <a:t>слиз</a:t>
            </a:r>
            <a:endParaRPr lang="ru-RU" sz="2000" b="1" strike="noStrike" spc="-1" dirty="0" smtClean="0">
              <a:solidFill>
                <a:srgbClr val="FC0621"/>
              </a:solidFill>
              <a:latin typeface="Arial"/>
            </a:endParaRPr>
          </a:p>
          <a:p>
            <a:pPr algn="ctr"/>
            <a:r>
              <a:rPr lang="uk-UA" sz="2800" b="1" spc="-1" dirty="0" smtClean="0">
                <a:solidFill>
                  <a:srgbClr val="7030A0"/>
                </a:solidFill>
                <a:latin typeface="Arial"/>
              </a:rPr>
              <a:t>Методи аналізу полісахаридів: якісний аналіз</a:t>
            </a:r>
            <a:endParaRPr lang="ru-RU" sz="2800" b="1" strike="noStrike" spc="-1" dirty="0">
              <a:solidFill>
                <a:srgbClr val="7030A0"/>
              </a:solidFill>
              <a:latin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343514"/>
              </p:ext>
            </p:extLst>
          </p:nvPr>
        </p:nvGraphicFramePr>
        <p:xfrm>
          <a:off x="231615" y="1469043"/>
          <a:ext cx="8579874" cy="469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975">
                  <a:extLst>
                    <a:ext uri="{9D8B030D-6E8A-4147-A177-3AD203B41FA5}">
                      <a16:colId xmlns:a16="http://schemas.microsoft.com/office/drawing/2014/main" val="797756939"/>
                    </a:ext>
                  </a:extLst>
                </a:gridCol>
                <a:gridCol w="2352330">
                  <a:extLst>
                    <a:ext uri="{9D8B030D-6E8A-4147-A177-3AD203B41FA5}">
                      <a16:colId xmlns:a16="http://schemas.microsoft.com/office/drawing/2014/main" val="2031066793"/>
                    </a:ext>
                  </a:extLst>
                </a:gridCol>
                <a:gridCol w="4511569">
                  <a:extLst>
                    <a:ext uri="{9D8B030D-6E8A-4147-A177-3AD203B41FA5}">
                      <a16:colId xmlns:a16="http://schemas.microsoft.com/office/drawing/2014/main" val="3724141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800" b="1" spc="-1" dirty="0" smtClean="0">
                          <a:solidFill>
                            <a:srgbClr val="FFFF00"/>
                          </a:solidFill>
                          <a:latin typeface="+mn-lt"/>
                        </a:rPr>
                        <a:t>Полісахарид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Реактив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Аналітичний</a:t>
                      </a:r>
                      <a:r>
                        <a:rPr lang="uk-UA" baseline="0" dirty="0" smtClean="0"/>
                        <a:t> ефект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192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Слизи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Метиленовий синій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Блакитний</a:t>
                      </a:r>
                      <a:r>
                        <a:rPr lang="uk-UA" baseline="0" dirty="0" smtClean="0"/>
                        <a:t> колір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70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Розчин </a:t>
                      </a:r>
                      <a:r>
                        <a:rPr lang="es-ES" dirty="0" smtClean="0"/>
                        <a:t>NaOH, KOH</a:t>
                      </a:r>
                      <a:r>
                        <a:rPr lang="uk-UA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Лимонно-жовте</a:t>
                      </a:r>
                      <a:r>
                        <a:rPr lang="uk-UA" baseline="0" dirty="0" smtClean="0"/>
                        <a:t> забарвлення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859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Розчин</a:t>
                      </a:r>
                      <a:r>
                        <a:rPr lang="es-ES" dirty="0" smtClean="0"/>
                        <a:t> </a:t>
                      </a:r>
                      <a:r>
                        <a:rPr lang="ru-RU" dirty="0" err="1" smtClean="0"/>
                        <a:t>чо</a:t>
                      </a:r>
                      <a:r>
                        <a:rPr lang="uk-UA" dirty="0" err="1" smtClean="0"/>
                        <a:t>рної</a:t>
                      </a:r>
                      <a:r>
                        <a:rPr lang="uk-UA" baseline="0" dirty="0" smtClean="0"/>
                        <a:t> туші у воді (1:10)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На темно-сірому (майже</a:t>
                      </a:r>
                      <a:r>
                        <a:rPr lang="uk-UA" baseline="0" dirty="0" smtClean="0"/>
                        <a:t> чорному) фоні часточки слизу виділяються у вигляді білих острівців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098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Целюлоза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Cl</a:t>
                      </a:r>
                      <a:r>
                        <a:rPr lang="en-US" dirty="0" smtClean="0"/>
                        <a:t>-Zn-J2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aseline="0" dirty="0" smtClean="0"/>
                        <a:t>Синьо-фіолетове забарвлення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549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J2+H2SO4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Синій колір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019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J2+KJ</a:t>
                      </a:r>
                      <a:r>
                        <a:rPr lang="en-US" baseline="0" dirty="0" smtClean="0"/>
                        <a:t> (</a:t>
                      </a:r>
                      <a:r>
                        <a:rPr lang="uk-UA" baseline="0" dirty="0" smtClean="0"/>
                        <a:t>р-н </a:t>
                      </a:r>
                      <a:r>
                        <a:rPr lang="uk-UA" baseline="0" dirty="0" err="1" smtClean="0"/>
                        <a:t>Люголю</a:t>
                      </a:r>
                      <a:r>
                        <a:rPr lang="en-US" baseline="0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Жовте</a:t>
                      </a:r>
                      <a:r>
                        <a:rPr lang="uk-UA" baseline="0" dirty="0" smtClean="0"/>
                        <a:t> забарвлення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200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Крохмаль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Розчин </a:t>
                      </a:r>
                      <a:r>
                        <a:rPr lang="en-US" dirty="0" smtClean="0"/>
                        <a:t>J2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Синій колір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263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Інулін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Спиртовий</a:t>
                      </a:r>
                      <a:r>
                        <a:rPr lang="uk-UA" baseline="0" dirty="0" smtClean="0"/>
                        <a:t> (15-20%) розчин а-нафтолу або тимолу (реактив </a:t>
                      </a:r>
                      <a:r>
                        <a:rPr lang="uk-UA" baseline="0" dirty="0" err="1" smtClean="0"/>
                        <a:t>Моліша</a:t>
                      </a:r>
                      <a:r>
                        <a:rPr lang="uk-UA" baseline="0" dirty="0" smtClean="0"/>
                        <a:t>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Рожево-фіолетове</a:t>
                      </a:r>
                      <a:r>
                        <a:rPr lang="uk-UA" baseline="0" dirty="0" smtClean="0"/>
                        <a:t> забарвлення (а-нафтол) або червоне (тимол)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73568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144000" y="209160"/>
            <a:ext cx="8714520" cy="630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Частина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2.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ЗАВДАННЯ 1.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Виконайте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лабораторну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роботу (див.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додаток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):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виділення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та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якісні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реакції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заповніть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таблиці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в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завданні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4 (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використовуйте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лекцію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метод.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вказівки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до лаб.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роботи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та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матеріал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із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запропонованих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підручників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).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ЗАВДАННЯ 2.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Використовуючи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матеріали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лекції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,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основної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та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додаткової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рекомендованої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літератури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,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складіть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загальну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схему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метаболізму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утворення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серцевих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глікозидів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/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тіо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-/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ціаноглікозидів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 smtClean="0">
                <a:solidFill>
                  <a:srgbClr val="FF0000"/>
                </a:solidFill>
                <a:latin typeface="Calibri"/>
                <a:ea typeface="DejaVu Sans"/>
              </a:rPr>
              <a:t>із</a:t>
            </a:r>
            <a:r>
              <a:rPr lang="ru-RU" sz="2400" b="1" strike="noStrike" spc="-1" dirty="0" smtClean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зазначенням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проміжних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продуктів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.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запишіть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проміжні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продукти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або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замалюйте схему)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 dirty="0" err="1">
                <a:solidFill>
                  <a:srgbClr val="FC0621"/>
                </a:solidFill>
                <a:latin typeface="Calibri"/>
                <a:ea typeface="DejaVu Sans"/>
              </a:rPr>
              <a:t>Завдання</a:t>
            </a:r>
            <a:r>
              <a:rPr lang="ru-RU" sz="2400" b="1" strike="noStrike" spc="-1" dirty="0">
                <a:solidFill>
                  <a:srgbClr val="FC0621"/>
                </a:solidFill>
                <a:latin typeface="Calibri"/>
                <a:ea typeface="DejaVu Sans"/>
              </a:rPr>
              <a:t> 3. </a:t>
            </a:r>
            <a:r>
              <a:rPr lang="ru-RU" sz="2400" b="1" strike="noStrike" spc="-1" dirty="0" err="1">
                <a:solidFill>
                  <a:srgbClr val="FC0621"/>
                </a:solidFill>
                <a:latin typeface="Calibri"/>
                <a:ea typeface="DejaVu Sans"/>
              </a:rPr>
              <a:t>Проаналізуйте</a:t>
            </a:r>
            <a:r>
              <a:rPr lang="ru-RU" sz="2400" b="1" strike="noStrike" spc="-1" dirty="0">
                <a:solidFill>
                  <a:srgbClr val="FC0621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FC0621"/>
                </a:solidFill>
                <a:latin typeface="Calibri"/>
                <a:ea typeface="DejaVu Sans"/>
              </a:rPr>
              <a:t>зв'язок</a:t>
            </a:r>
            <a:r>
              <a:rPr lang="ru-RU" sz="2400" b="1" strike="noStrike" spc="-1" dirty="0">
                <a:solidFill>
                  <a:srgbClr val="FC0621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FC0621"/>
                </a:solidFill>
                <a:latin typeface="Calibri"/>
                <a:ea typeface="DejaVu Sans"/>
              </a:rPr>
              <a:t>між</a:t>
            </a:r>
            <a:r>
              <a:rPr lang="ru-RU" sz="2400" b="1" strike="noStrike" spc="-1" dirty="0">
                <a:solidFill>
                  <a:srgbClr val="FC0621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FC0621"/>
                </a:solidFill>
                <a:latin typeface="Calibri"/>
                <a:ea typeface="DejaVu Sans"/>
              </a:rPr>
              <a:t>хімічною</a:t>
            </a:r>
            <a:r>
              <a:rPr lang="ru-RU" sz="2400" b="1" strike="noStrike" spc="-1" dirty="0">
                <a:solidFill>
                  <a:srgbClr val="FC0621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FC0621"/>
                </a:solidFill>
                <a:latin typeface="Calibri"/>
                <a:ea typeface="DejaVu Sans"/>
              </a:rPr>
              <a:t>будовою</a:t>
            </a:r>
            <a:r>
              <a:rPr lang="ru-RU" sz="2400" b="1" strike="noStrike" spc="-1" dirty="0">
                <a:solidFill>
                  <a:srgbClr val="FC0621"/>
                </a:solidFill>
                <a:latin typeface="Calibri"/>
                <a:ea typeface="DejaVu Sans"/>
              </a:rPr>
              <a:t> та </a:t>
            </a:r>
            <a:r>
              <a:rPr lang="ru-RU" sz="2400" b="1" strike="noStrike" spc="-1" dirty="0" err="1">
                <a:solidFill>
                  <a:srgbClr val="FC0621"/>
                </a:solidFill>
                <a:latin typeface="Calibri"/>
                <a:ea typeface="DejaVu Sans"/>
              </a:rPr>
              <a:t>фармакологічною</a:t>
            </a:r>
            <a:r>
              <a:rPr lang="ru-RU" sz="2400" b="1" strike="noStrike" spc="-1" dirty="0">
                <a:solidFill>
                  <a:srgbClr val="FC0621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FC0621"/>
                </a:solidFill>
                <a:latin typeface="Calibri"/>
                <a:ea typeface="DejaVu Sans"/>
              </a:rPr>
              <a:t>дією</a:t>
            </a:r>
            <a:r>
              <a:rPr lang="ru-RU" sz="2400" b="1" strike="noStrike" spc="-1" dirty="0">
                <a:solidFill>
                  <a:srgbClr val="FC0621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FC0621"/>
                </a:solidFill>
                <a:latin typeface="Calibri"/>
                <a:ea typeface="DejaVu Sans"/>
              </a:rPr>
              <a:t>серцевих</a:t>
            </a:r>
            <a:r>
              <a:rPr lang="ru-RU" sz="2400" b="1" strike="noStrike" spc="-1" dirty="0">
                <a:solidFill>
                  <a:srgbClr val="FC0621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FC0621"/>
                </a:solidFill>
                <a:latin typeface="Calibri"/>
                <a:ea typeface="DejaVu Sans"/>
              </a:rPr>
              <a:t>глікозидів</a:t>
            </a:r>
            <a:r>
              <a:rPr lang="ru-RU" sz="2400" b="1" strike="noStrike" spc="-1" dirty="0">
                <a:solidFill>
                  <a:srgbClr val="FC0621"/>
                </a:solidFill>
                <a:latin typeface="Calibri"/>
                <a:ea typeface="DejaVu Sans"/>
              </a:rPr>
              <a:t>. </a:t>
            </a:r>
            <a:r>
              <a:rPr lang="ru-RU" sz="2400" b="1" strike="noStrike" spc="-1" dirty="0" err="1">
                <a:solidFill>
                  <a:srgbClr val="FC0621"/>
                </a:solidFill>
                <a:latin typeface="Calibri"/>
                <a:ea typeface="DejaVu Sans"/>
              </a:rPr>
              <a:t>Зазначте</a:t>
            </a:r>
            <a:r>
              <a:rPr lang="ru-RU" sz="2400" b="1" strike="noStrike" spc="-1" dirty="0">
                <a:solidFill>
                  <a:srgbClr val="FC0621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FC0621"/>
                </a:solidFill>
                <a:latin typeface="Calibri"/>
                <a:ea typeface="DejaVu Sans"/>
              </a:rPr>
              <a:t>основні</a:t>
            </a:r>
            <a:r>
              <a:rPr lang="ru-RU" sz="2400" b="1" strike="noStrike" spc="-1" dirty="0">
                <a:solidFill>
                  <a:srgbClr val="FC0621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FC0621"/>
                </a:solidFill>
                <a:latin typeface="Calibri"/>
                <a:ea typeface="DejaVu Sans"/>
              </a:rPr>
              <a:t>особливості</a:t>
            </a:r>
            <a:r>
              <a:rPr lang="ru-RU" sz="2400" b="1" strike="noStrike" spc="-1" dirty="0">
                <a:solidFill>
                  <a:srgbClr val="FC0621"/>
                </a:solidFill>
                <a:latin typeface="Calibri"/>
                <a:ea typeface="DejaVu Sans"/>
              </a:rPr>
              <a:t>.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запишіть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окремі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особливості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будови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 природа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лактонного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кільця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наявність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замісників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подвійних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зв’язків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природа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вуглеводного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компонента,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стереохімічні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особливості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молекули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та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їх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вплив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на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біологічну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активність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Рисунок 133"/>
          <p:cNvPicPr/>
          <p:nvPr/>
        </p:nvPicPr>
        <p:blipFill>
          <a:blip r:embed="rId2"/>
          <a:srcRect l="25649" t="21639" r="22849" b="18976"/>
          <a:stretch/>
        </p:blipFill>
        <p:spPr>
          <a:xfrm>
            <a:off x="993960" y="144000"/>
            <a:ext cx="6997680" cy="4535640"/>
          </a:xfrm>
          <a:prstGeom prst="rect">
            <a:avLst/>
          </a:prstGeom>
          <a:ln>
            <a:noFill/>
          </a:ln>
        </p:spPr>
      </p:pic>
      <p:sp>
        <p:nvSpPr>
          <p:cNvPr id="135" name="CustomShape 1"/>
          <p:cNvSpPr/>
          <p:nvPr/>
        </p:nvSpPr>
        <p:spPr>
          <a:xfrm>
            <a:off x="216000" y="4608000"/>
            <a:ext cx="8855640" cy="237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500" b="1" strike="noStrike" spc="-1">
                <a:latin typeface="Arial"/>
              </a:rPr>
              <a:t>Метильний радикал у С-10 зумовлює кумулятивний ефект.</a:t>
            </a:r>
            <a:endParaRPr lang="ru-RU" sz="15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500" b="1" strike="noStrike" spc="-1">
                <a:latin typeface="Arial"/>
              </a:rPr>
              <a:t>Глікозиди з карбоксильною групою у С-10 втрачають кардіотонічну дію.</a:t>
            </a:r>
            <a:endParaRPr lang="ru-RU" sz="15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500" b="1" strike="noStrike" spc="-1">
                <a:latin typeface="Arial"/>
              </a:rPr>
              <a:t>Зміна орієнтації лактонного кільця з 17β- на 17α, відновлення подвійного зв’язку/утворення ізокарденолідів - різке зниження кардіотонічної активності.</a:t>
            </a:r>
            <a:endParaRPr lang="ru-RU" sz="15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500" b="1" strike="noStrike" spc="-1">
                <a:latin typeface="Arial"/>
              </a:rPr>
              <a:t>Глікозиди з цис-сполученням кілець А і В активніші, ніж транс-форми.</a:t>
            </a:r>
            <a:endParaRPr lang="ru-RU" sz="15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500" b="1" strike="noStrike" spc="-1">
                <a:latin typeface="Arial"/>
              </a:rPr>
              <a:t>ОН-група у С-11α і С-12β підвищує біологічну активність, а у С-7β- / С-16β — знижує.</a:t>
            </a:r>
            <a:endParaRPr lang="ru-RU" sz="15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500" b="1" strike="noStrike" spc="-1">
                <a:latin typeface="Arial"/>
              </a:rPr>
              <a:t>Глікозиди з цукром L-ряду значно активніші за глікозиди із залишком D-ряду. Біологічна активність агліконів буфадієнолідного ряду вища, але дія їх коротша.</a:t>
            </a:r>
            <a:endParaRPr lang="ru-RU" sz="15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500" b="1" strike="noStrike" spc="-1">
                <a:latin typeface="Arial"/>
              </a:rPr>
              <a:t>При цис-конфігурації С/ D кілець серцевих глікозидів активність вища, ніж при транс.</a:t>
            </a:r>
            <a:endParaRPr lang="ru-RU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5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374072" y="380858"/>
            <a:ext cx="8304185" cy="26762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 dirty="0" err="1">
                <a:solidFill>
                  <a:srgbClr val="FC0621"/>
                </a:solidFill>
                <a:latin typeface="Arial"/>
              </a:rPr>
              <a:t>Завдання</a:t>
            </a:r>
            <a:r>
              <a:rPr lang="ru-RU" sz="2800" b="1" strike="noStrike" spc="-1" dirty="0">
                <a:solidFill>
                  <a:srgbClr val="FC0621"/>
                </a:solidFill>
                <a:latin typeface="Arial"/>
              </a:rPr>
              <a:t> 5. </a:t>
            </a:r>
            <a:r>
              <a:rPr lang="ru-RU" sz="2800" b="1" strike="noStrike" spc="-1" dirty="0" err="1">
                <a:solidFill>
                  <a:srgbClr val="FC0621"/>
                </a:solidFill>
                <a:latin typeface="Arial"/>
              </a:rPr>
              <a:t>Проаналізуйте</a:t>
            </a:r>
            <a:r>
              <a:rPr lang="ru-RU" sz="2800" b="1" strike="noStrike" spc="-1" dirty="0">
                <a:solidFill>
                  <a:srgbClr val="FC0621"/>
                </a:solidFill>
                <a:latin typeface="Arial"/>
              </a:rPr>
              <a:t> </a:t>
            </a:r>
            <a:r>
              <a:rPr lang="ru-RU" sz="2800" b="1" strike="noStrike" spc="-1" dirty="0" err="1">
                <a:solidFill>
                  <a:srgbClr val="FC0621"/>
                </a:solidFill>
                <a:latin typeface="Arial"/>
              </a:rPr>
              <a:t>методи</a:t>
            </a:r>
            <a:r>
              <a:rPr lang="ru-RU" sz="2800" b="1" strike="noStrike" spc="-1" dirty="0">
                <a:solidFill>
                  <a:srgbClr val="FC0621"/>
                </a:solidFill>
                <a:latin typeface="Arial"/>
              </a:rPr>
              <a:t> </a:t>
            </a:r>
            <a:r>
              <a:rPr lang="ru-RU" sz="2800" b="1" u="sng" strike="noStrike" spc="-1" dirty="0" err="1">
                <a:solidFill>
                  <a:srgbClr val="FC0621"/>
                </a:solidFill>
                <a:uFillTx/>
                <a:latin typeface="Arial"/>
              </a:rPr>
              <a:t>кількісного</a:t>
            </a:r>
            <a:r>
              <a:rPr lang="ru-RU" sz="2800" b="1" u="sng" strike="noStrike" spc="-1" dirty="0">
                <a:solidFill>
                  <a:srgbClr val="FC0621"/>
                </a:solidFill>
                <a:uFillTx/>
                <a:latin typeface="Arial"/>
              </a:rPr>
              <a:t> </a:t>
            </a:r>
            <a:r>
              <a:rPr lang="ru-RU" sz="2800" b="1" u="sng" strike="noStrike" spc="-1" dirty="0" err="1">
                <a:solidFill>
                  <a:srgbClr val="FC0621"/>
                </a:solidFill>
                <a:uFillTx/>
                <a:latin typeface="Arial"/>
              </a:rPr>
              <a:t>аналізу</a:t>
            </a:r>
            <a:r>
              <a:rPr lang="ru-RU" sz="2800" b="1" u="sng" strike="noStrike" spc="-1" dirty="0">
                <a:solidFill>
                  <a:srgbClr val="FC0621"/>
                </a:solidFill>
                <a:uFillTx/>
                <a:latin typeface="Arial"/>
              </a:rPr>
              <a:t> ЛРС</a:t>
            </a:r>
            <a:r>
              <a:rPr lang="ru-RU" sz="2800" b="1" strike="noStrike" spc="-1" dirty="0">
                <a:solidFill>
                  <a:srgbClr val="FC0621"/>
                </a:solidFill>
                <a:latin typeface="Arial"/>
              </a:rPr>
              <a:t>, яка </a:t>
            </a:r>
            <a:r>
              <a:rPr lang="ru-RU" sz="2800" b="1" strike="noStrike" spc="-1" dirty="0" err="1">
                <a:solidFill>
                  <a:srgbClr val="FC0621"/>
                </a:solidFill>
                <a:latin typeface="Arial"/>
              </a:rPr>
              <a:t>містить</a:t>
            </a:r>
            <a:r>
              <a:rPr lang="ru-RU" sz="2800" b="1" strike="noStrike" spc="-1" dirty="0">
                <a:solidFill>
                  <a:srgbClr val="FC0621"/>
                </a:solidFill>
                <a:latin typeface="Arial"/>
              </a:rPr>
              <a:t> </a:t>
            </a:r>
            <a:r>
              <a:rPr lang="ru-RU" sz="2800" b="1" strike="noStrike" spc="-1" dirty="0" err="1">
                <a:solidFill>
                  <a:srgbClr val="FC0621"/>
                </a:solidFill>
                <a:latin typeface="Arial"/>
              </a:rPr>
              <a:t>серцеві</a:t>
            </a:r>
            <a:r>
              <a:rPr lang="ru-RU" sz="2800" b="1" strike="noStrike" spc="-1" dirty="0">
                <a:solidFill>
                  <a:srgbClr val="FC0621"/>
                </a:solidFill>
                <a:latin typeface="Arial"/>
              </a:rPr>
              <a:t> </a:t>
            </a:r>
            <a:r>
              <a:rPr lang="ru-RU" sz="2800" b="1" strike="noStrike" spc="-1" dirty="0" err="1">
                <a:solidFill>
                  <a:srgbClr val="FC0621"/>
                </a:solidFill>
                <a:latin typeface="Arial"/>
              </a:rPr>
              <a:t>глікозиди</a:t>
            </a:r>
            <a:r>
              <a:rPr lang="ru-RU" sz="2800" b="1" strike="noStrike" spc="-1" dirty="0">
                <a:solidFill>
                  <a:srgbClr val="FC0621"/>
                </a:solidFill>
                <a:latin typeface="Arial"/>
              </a:rPr>
              <a:t>.</a:t>
            </a:r>
            <a:endParaRPr lang="ru-RU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 dirty="0" err="1">
                <a:solidFill>
                  <a:srgbClr val="000000"/>
                </a:solidFill>
                <a:latin typeface="Arial"/>
              </a:rPr>
              <a:t>Розгляньте</a:t>
            </a:r>
            <a:r>
              <a:rPr lang="ru-RU" sz="2800" b="1" strike="noStrike" spc="-1" dirty="0">
                <a:solidFill>
                  <a:srgbClr val="000000"/>
                </a:solidFill>
                <a:latin typeface="Arial"/>
              </a:rPr>
              <a:t> методику в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Arial"/>
              </a:rPr>
              <a:t>представленому</a:t>
            </a:r>
            <a:r>
              <a:rPr lang="ru-RU" sz="2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Arial"/>
              </a:rPr>
              <a:t>нижче</a:t>
            </a:r>
            <a:r>
              <a:rPr lang="ru-RU" sz="2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Arial"/>
              </a:rPr>
              <a:t>завданні</a:t>
            </a:r>
            <a:r>
              <a:rPr lang="ru-RU" sz="2800" b="1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Arial"/>
              </a:rPr>
              <a:t>розрахуйте</a:t>
            </a:r>
            <a:r>
              <a:rPr lang="ru-RU" sz="2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Arial"/>
              </a:rPr>
              <a:t>Rf</a:t>
            </a:r>
            <a:r>
              <a:rPr lang="ru-RU" sz="2800" b="1" strike="noStrike" spc="-1" dirty="0">
                <a:solidFill>
                  <a:srgbClr val="000000"/>
                </a:solidFill>
                <a:latin typeface="Arial"/>
              </a:rPr>
              <a:t> для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Arial"/>
              </a:rPr>
              <a:t>типової</a:t>
            </a:r>
            <a:r>
              <a:rPr lang="ru-RU" sz="2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Arial"/>
              </a:rPr>
              <a:t>хроматограми</a:t>
            </a:r>
            <a:r>
              <a:rPr lang="ru-RU" sz="2800" b="1" strike="noStrike" spc="-1" smtClean="0">
                <a:solidFill>
                  <a:srgbClr val="000000"/>
                </a:solidFill>
                <a:latin typeface="Arial"/>
              </a:rPr>
              <a:t>.</a:t>
            </a:r>
            <a:endParaRPr lang="ru-RU" sz="2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2"/>
          <p:cNvSpPr/>
          <p:nvPr/>
        </p:nvSpPr>
        <p:spPr>
          <a:xfrm>
            <a:off x="4128639" y="3544511"/>
            <a:ext cx="4862978" cy="30763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b="1" i="1" spc="-1" dirty="0" err="1"/>
              <a:t>Довжина</a:t>
            </a:r>
            <a:r>
              <a:rPr lang="ru-RU" b="1" i="1" spc="-1" dirty="0"/>
              <a:t> </a:t>
            </a:r>
            <a:r>
              <a:rPr lang="ru-RU" b="1" i="1" spc="-1" dirty="0" err="1"/>
              <a:t>пробігу</a:t>
            </a:r>
            <a:r>
              <a:rPr lang="ru-RU" b="1" i="1" spc="-1" dirty="0"/>
              <a:t> </a:t>
            </a:r>
            <a:r>
              <a:rPr lang="ru-RU" b="1" i="1" spc="-1" dirty="0" err="1"/>
              <a:t>рухомої</a:t>
            </a:r>
            <a:r>
              <a:rPr lang="ru-RU" b="1" i="1" spc="-1" dirty="0"/>
              <a:t> </a:t>
            </a:r>
            <a:r>
              <a:rPr lang="ru-RU" b="1" i="1" spc="-1" dirty="0" err="1"/>
              <a:t>фази</a:t>
            </a:r>
            <a:r>
              <a:rPr lang="ru-RU" b="1" i="1" spc="-1" dirty="0"/>
              <a:t> 12 см.</a:t>
            </a:r>
            <a:r>
              <a:rPr lang="ru-RU" sz="1600" b="1" spc="-1" dirty="0"/>
              <a:t> </a:t>
            </a:r>
            <a:r>
              <a:rPr lang="ru-RU" sz="1600" b="1" spc="-1" dirty="0" smtClean="0"/>
              <a:t>Як </a:t>
            </a:r>
            <a:r>
              <a:rPr lang="ru-RU" sz="1600" b="1" spc="-1" dirty="0" err="1"/>
              <a:t>рухома</a:t>
            </a:r>
            <a:r>
              <a:rPr lang="ru-RU" sz="1600" b="1" spc="-1" dirty="0"/>
              <a:t> фаза </a:t>
            </a:r>
            <a:r>
              <a:rPr lang="ru-RU" sz="1600" b="1" spc="-1" dirty="0" err="1"/>
              <a:t>використовується</a:t>
            </a:r>
            <a:r>
              <a:rPr lang="ru-RU" sz="1600" b="1" spc="-1" dirty="0"/>
              <a:t> система: хлороформ - </a:t>
            </a:r>
            <a:r>
              <a:rPr lang="ru-RU" sz="1600" b="1" spc="-1" dirty="0" err="1"/>
              <a:t>етиловий</a:t>
            </a:r>
            <a:r>
              <a:rPr lang="ru-RU" sz="1600" b="1" spc="-1" dirty="0"/>
              <a:t> спирт - </a:t>
            </a:r>
            <a:r>
              <a:rPr lang="ru-RU" sz="1600" b="1" spc="-1" dirty="0" smtClean="0"/>
              <a:t>бензол-</a:t>
            </a:r>
            <a:r>
              <a:rPr lang="ru-RU" sz="1600" b="1" spc="-1" dirty="0" err="1" smtClean="0"/>
              <a:t>формамід</a:t>
            </a:r>
            <a:r>
              <a:rPr lang="ru-RU" sz="1600" b="1" spc="-1" dirty="0" smtClean="0"/>
              <a:t> </a:t>
            </a:r>
            <a:r>
              <a:rPr lang="ru-RU" sz="1600" b="1" spc="-1" dirty="0"/>
              <a:t>(59 : 10 : 30 : 1</a:t>
            </a:r>
            <a:r>
              <a:rPr lang="ru-RU" sz="1600" b="1" spc="-1" dirty="0" smtClean="0"/>
              <a:t>).</a:t>
            </a:r>
          </a:p>
          <a:p>
            <a:pPr>
              <a:lnSpc>
                <a:spcPct val="100000"/>
              </a:lnSpc>
            </a:pPr>
            <a:r>
              <a:rPr lang="ru-RU" sz="1600" b="1" spc="-1" dirty="0" err="1" smtClean="0"/>
              <a:t>Обробляють</a:t>
            </a:r>
            <a:r>
              <a:rPr lang="ru-RU" sz="1600" b="1" spc="-1" dirty="0" smtClean="0"/>
              <a:t> </a:t>
            </a:r>
            <a:r>
              <a:rPr lang="ru-RU" sz="1600" b="1" spc="-1" dirty="0"/>
              <a:t>25%-ним </a:t>
            </a:r>
            <a:r>
              <a:rPr lang="ru-RU" sz="1600" b="1" spc="-1" dirty="0" err="1"/>
              <a:t>розчином</a:t>
            </a:r>
            <a:r>
              <a:rPr lang="ru-RU" sz="1600" b="1" spc="-1" dirty="0"/>
              <a:t> </a:t>
            </a:r>
            <a:r>
              <a:rPr lang="ru-RU" sz="1600" b="1" spc="-1" dirty="0" err="1"/>
              <a:t>трихлороцтової</a:t>
            </a:r>
            <a:r>
              <a:rPr lang="ru-RU" sz="1600" b="1" spc="-1" dirty="0"/>
              <a:t> </a:t>
            </a:r>
            <a:r>
              <a:rPr lang="ru-RU" sz="1600" b="1" spc="-1" dirty="0" err="1"/>
              <a:t>кислоти</a:t>
            </a:r>
            <a:r>
              <a:rPr lang="ru-RU" sz="1600" b="1" spc="-1" dirty="0"/>
              <a:t> в </a:t>
            </a:r>
            <a:r>
              <a:rPr lang="ru-RU" sz="1600" b="1" spc="-1" dirty="0" err="1"/>
              <a:t>етиловому</a:t>
            </a:r>
            <a:r>
              <a:rPr lang="ru-RU" sz="1600" b="1" spc="-1" dirty="0"/>
              <a:t> </a:t>
            </a:r>
            <a:r>
              <a:rPr lang="ru-RU" sz="1600" b="1" spc="-1" dirty="0" err="1"/>
              <a:t>спирті</a:t>
            </a:r>
            <a:r>
              <a:rPr lang="ru-RU" sz="1600" b="1" spc="-1" dirty="0"/>
              <a:t> з </a:t>
            </a:r>
            <a:r>
              <a:rPr lang="ru-RU" sz="1600" b="1" spc="-1" dirty="0" err="1"/>
              <a:t>додаванням</a:t>
            </a:r>
            <a:r>
              <a:rPr lang="ru-RU" sz="1600" b="1" spc="-1" dirty="0"/>
              <a:t> 0,2% </a:t>
            </a:r>
            <a:r>
              <a:rPr lang="ru-RU" sz="1600" b="1" spc="-1" dirty="0" err="1"/>
              <a:t>хлораміну</a:t>
            </a:r>
            <a:r>
              <a:rPr lang="ru-RU" sz="1600" b="1" spc="-1" dirty="0"/>
              <a:t> Т</a:t>
            </a:r>
            <a:r>
              <a:rPr lang="ru-RU" sz="1600" b="1" spc="-1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sz="1600" b="1" spc="-1" dirty="0" err="1" smtClean="0"/>
              <a:t>Rf</a:t>
            </a:r>
            <a:r>
              <a:rPr lang="en-US" sz="1600" b="1" spc="-1" dirty="0" smtClean="0"/>
              <a:t> </a:t>
            </a:r>
            <a:r>
              <a:rPr lang="ru-RU" sz="1600" b="1" spc="-1" dirty="0" err="1"/>
              <a:t>плям</a:t>
            </a:r>
            <a:r>
              <a:rPr lang="ru-RU" sz="1600" b="1" spc="-1" dirty="0"/>
              <a:t> </a:t>
            </a:r>
            <a:r>
              <a:rPr lang="ru-RU" sz="1600" b="1" spc="-1" dirty="0" err="1"/>
              <a:t>ланатозидів</a:t>
            </a:r>
            <a:r>
              <a:rPr lang="ru-RU" sz="1600" b="1" spc="-1" dirty="0"/>
              <a:t> у </a:t>
            </a:r>
            <a:r>
              <a:rPr lang="ru-RU" sz="1600" b="1" spc="-1" dirty="0" err="1"/>
              <a:t>цій</a:t>
            </a:r>
            <a:r>
              <a:rPr lang="ru-RU" sz="1600" b="1" spc="-1" dirty="0"/>
              <a:t> </a:t>
            </a:r>
            <a:r>
              <a:rPr lang="ru-RU" sz="1600" b="1" spc="-1" dirty="0" err="1"/>
              <a:t>системі</a:t>
            </a:r>
            <a:r>
              <a:rPr lang="ru-RU" sz="1600" b="1" spc="-1" dirty="0"/>
              <a:t>: </a:t>
            </a:r>
          </a:p>
          <a:p>
            <a:pPr>
              <a:lnSpc>
                <a:spcPct val="100000"/>
              </a:lnSpc>
            </a:pPr>
            <a:r>
              <a:rPr lang="ru-RU" sz="1600" b="1" i="1" spc="-1" dirty="0" smtClean="0"/>
              <a:t>А </a:t>
            </a:r>
            <a:r>
              <a:rPr lang="ru-RU" sz="1600" b="1" i="1" spc="-1" dirty="0"/>
              <a:t>- 0,74; В - 0,43; З - </a:t>
            </a:r>
            <a:r>
              <a:rPr lang="ru-RU" sz="1600" b="1" i="1" spc="-1" dirty="0" smtClean="0"/>
              <a:t>0,24</a:t>
            </a:r>
          </a:p>
          <a:p>
            <a:pPr>
              <a:lnSpc>
                <a:spcPct val="100000"/>
              </a:lnSpc>
            </a:pPr>
            <a:r>
              <a:rPr lang="ru-RU" sz="1600" b="1" i="1" spc="-1" dirty="0" err="1" smtClean="0"/>
              <a:t>Ланатозид</a:t>
            </a:r>
            <a:r>
              <a:rPr lang="ru-RU" sz="1600" b="1" i="1" spc="-1" dirty="0" smtClean="0"/>
              <a:t> </a:t>
            </a:r>
            <a:r>
              <a:rPr lang="ru-RU" sz="1600" b="1" i="1" spc="-1" dirty="0"/>
              <a:t>А </a:t>
            </a:r>
            <a:r>
              <a:rPr lang="ru-RU" sz="1600" b="1" spc="-1" dirty="0" err="1"/>
              <a:t>має</a:t>
            </a:r>
            <a:r>
              <a:rPr lang="ru-RU" sz="1600" b="1" spc="-1" dirty="0"/>
              <a:t> </a:t>
            </a:r>
            <a:r>
              <a:rPr lang="ru-RU" sz="1600" b="1" spc="-1" dirty="0" err="1"/>
              <a:t>яскраво-жовту</a:t>
            </a:r>
            <a:r>
              <a:rPr lang="ru-RU" sz="1600" b="1" spc="-1" dirty="0"/>
              <a:t> </a:t>
            </a:r>
            <a:r>
              <a:rPr lang="ru-RU" sz="1600" b="1" spc="-1" dirty="0" err="1"/>
              <a:t>флуоресценцію</a:t>
            </a:r>
            <a:r>
              <a:rPr lang="ru-RU" sz="1600" b="1" spc="-1" dirty="0"/>
              <a:t>;  </a:t>
            </a:r>
            <a:r>
              <a:rPr lang="ru-RU" sz="1600" b="1" i="1" spc="-1" dirty="0" smtClean="0"/>
              <a:t>В</a:t>
            </a:r>
            <a:r>
              <a:rPr lang="ru-RU" sz="1600" b="1" spc="-1" dirty="0" smtClean="0"/>
              <a:t> </a:t>
            </a:r>
            <a:r>
              <a:rPr lang="ru-RU" sz="1600" b="1" spc="-1" dirty="0"/>
              <a:t>- </a:t>
            </a:r>
            <a:r>
              <a:rPr lang="ru-RU" sz="1600" b="1" spc="-1" dirty="0" err="1"/>
              <a:t>зеленувато-блакитний</a:t>
            </a:r>
            <a:r>
              <a:rPr lang="ru-RU" sz="1600" b="1" spc="-1" dirty="0"/>
              <a:t>; </a:t>
            </a:r>
            <a:endParaRPr lang="ru-RU" sz="1600" b="1" spc="-1" dirty="0" smtClean="0"/>
          </a:p>
          <a:p>
            <a:pPr>
              <a:lnSpc>
                <a:spcPct val="100000"/>
              </a:lnSpc>
            </a:pPr>
            <a:r>
              <a:rPr lang="ru-RU" sz="1600" b="1" i="1" spc="-1" dirty="0" smtClean="0"/>
              <a:t>С </a:t>
            </a:r>
            <a:r>
              <a:rPr lang="ru-RU" sz="1600" b="1" spc="-1" dirty="0"/>
              <a:t>- </a:t>
            </a:r>
            <a:r>
              <a:rPr lang="ru-RU" sz="1600" b="1" spc="-1" dirty="0" err="1"/>
              <a:t>блакитний</a:t>
            </a:r>
            <a:r>
              <a:rPr lang="ru-RU" sz="1600" b="1" spc="-1" dirty="0"/>
              <a:t>.</a:t>
            </a:r>
            <a:endParaRPr lang="ru-RU" sz="1600" b="1" strike="noStrike" spc="-1" dirty="0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91891" y="144000"/>
            <a:ext cx="433647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FF0000"/>
                </a:solidFill>
              </a:rPr>
              <a:t>Схема тонкошарової </a:t>
            </a:r>
            <a:r>
              <a:rPr lang="uk-UA" sz="2000" b="1" i="1" dirty="0" err="1" smtClean="0">
                <a:solidFill>
                  <a:srgbClr val="FF0000"/>
                </a:solidFill>
              </a:rPr>
              <a:t>хроматограми</a:t>
            </a:r>
            <a:r>
              <a:rPr lang="uk-UA" sz="2000" b="1" i="1" dirty="0" smtClean="0">
                <a:solidFill>
                  <a:srgbClr val="FF0000"/>
                </a:solidFill>
              </a:rPr>
              <a:t> серцевих </a:t>
            </a:r>
            <a:r>
              <a:rPr lang="uk-UA" sz="2000" b="1" i="1" dirty="0" err="1" smtClean="0">
                <a:solidFill>
                  <a:srgbClr val="FF0000"/>
                </a:solidFill>
              </a:rPr>
              <a:t>глікозидів</a:t>
            </a:r>
            <a:r>
              <a:rPr lang="uk-UA" sz="2000" b="1" i="1" dirty="0" smtClean="0">
                <a:solidFill>
                  <a:srgbClr val="FF0000"/>
                </a:solidFill>
              </a:rPr>
              <a:t> наперстянки шерстистої:</a:t>
            </a:r>
          </a:p>
          <a:p>
            <a:r>
              <a:rPr lang="uk-UA" b="1" dirty="0" smtClean="0"/>
              <a:t>І – частина </a:t>
            </a:r>
            <a:r>
              <a:rPr lang="uk-UA" b="1" dirty="0" err="1" smtClean="0"/>
              <a:t>хроматоргафічної</a:t>
            </a:r>
            <a:r>
              <a:rPr lang="uk-UA" b="1" dirty="0" smtClean="0"/>
              <a:t> пластинки, оброблена реактивом; </a:t>
            </a:r>
          </a:p>
          <a:p>
            <a:r>
              <a:rPr lang="uk-UA" b="1" dirty="0" smtClean="0"/>
              <a:t>ІІ - необроблена реактивом; </a:t>
            </a:r>
          </a:p>
          <a:p>
            <a:r>
              <a:rPr lang="uk-UA" b="1" dirty="0" smtClean="0"/>
              <a:t>1 – спиртовий розчин «абіцину»; </a:t>
            </a:r>
          </a:p>
          <a:p>
            <a:r>
              <a:rPr lang="uk-UA" b="1" dirty="0" smtClean="0"/>
              <a:t>А - </a:t>
            </a:r>
            <a:r>
              <a:rPr lang="ru-RU" b="1" spc="-1" dirty="0" err="1" smtClean="0"/>
              <a:t>ланатозид</a:t>
            </a:r>
            <a:r>
              <a:rPr lang="ru-RU" b="1" spc="-1" dirty="0" smtClean="0"/>
              <a:t> А; В - </a:t>
            </a:r>
            <a:r>
              <a:rPr lang="ru-RU" b="1" spc="-1" dirty="0" err="1" smtClean="0"/>
              <a:t>ланатозид</a:t>
            </a:r>
            <a:r>
              <a:rPr lang="ru-RU" b="1" spc="-1" dirty="0" smtClean="0"/>
              <a:t> В; </a:t>
            </a:r>
          </a:p>
          <a:p>
            <a:r>
              <a:rPr lang="ru-RU" b="1" spc="-1" dirty="0" smtClean="0"/>
              <a:t>С – </a:t>
            </a:r>
            <a:r>
              <a:rPr lang="ru-RU" b="1" spc="-1" dirty="0" err="1" smtClean="0"/>
              <a:t>ланатозид</a:t>
            </a:r>
            <a:r>
              <a:rPr lang="ru-RU" b="1" spc="-1" dirty="0" smtClean="0"/>
              <a:t>  С; 2 і 3 – очищений </a:t>
            </a:r>
            <a:r>
              <a:rPr lang="ru-RU" b="1" spc="-1" dirty="0" err="1" smtClean="0"/>
              <a:t>витяг</a:t>
            </a:r>
            <a:r>
              <a:rPr lang="ru-RU" b="1" spc="-1" dirty="0" smtClean="0"/>
              <a:t> з </a:t>
            </a:r>
            <a:r>
              <a:rPr lang="ru-RU" b="1" spc="-1" dirty="0" err="1" smtClean="0"/>
              <a:t>листя</a:t>
            </a:r>
            <a:r>
              <a:rPr lang="ru-RU" b="1" spc="-1" dirty="0" smtClean="0"/>
              <a:t> наперстянки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9" y="512619"/>
            <a:ext cx="4008630" cy="55695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4716360" y="714546"/>
            <a:ext cx="4081276" cy="56616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2400" b="1" spc="-1" dirty="0" smtClean="0">
                <a:solidFill>
                  <a:srgbClr val="FF0000"/>
                </a:solidFill>
              </a:rPr>
              <a:t>Схема паперової </a:t>
            </a:r>
            <a:r>
              <a:rPr lang="uk-UA" sz="2400" b="1" spc="-1" dirty="0" err="1">
                <a:solidFill>
                  <a:srgbClr val="FF0000"/>
                </a:solidFill>
              </a:rPr>
              <a:t>х</a:t>
            </a:r>
            <a:r>
              <a:rPr lang="uk-UA" sz="2400" b="1" spc="-1" dirty="0" err="1" smtClean="0">
                <a:solidFill>
                  <a:srgbClr val="FF0000"/>
                </a:solidFill>
              </a:rPr>
              <a:t>роматограми</a:t>
            </a:r>
            <a:r>
              <a:rPr lang="uk-UA" sz="2400" b="1" spc="-1" dirty="0" smtClean="0">
                <a:solidFill>
                  <a:srgbClr val="FF0000"/>
                </a:solidFill>
              </a:rPr>
              <a:t> серцевих </a:t>
            </a:r>
            <a:r>
              <a:rPr lang="uk-UA" sz="2400" b="1" spc="-1" dirty="0" err="1" smtClean="0">
                <a:solidFill>
                  <a:srgbClr val="FF0000"/>
                </a:solidFill>
              </a:rPr>
              <a:t>глікозидів</a:t>
            </a:r>
            <a:r>
              <a:rPr lang="uk-UA" sz="2400" b="1" spc="-1" dirty="0" smtClean="0">
                <a:solidFill>
                  <a:srgbClr val="FF0000"/>
                </a:solidFill>
              </a:rPr>
              <a:t> листя конвалії:</a:t>
            </a:r>
          </a:p>
          <a:p>
            <a:pPr>
              <a:lnSpc>
                <a:spcPct val="100000"/>
              </a:lnSpc>
            </a:pPr>
            <a:r>
              <a:rPr lang="uk-UA" sz="2400" b="1" spc="-1" dirty="0" smtClean="0"/>
              <a:t>1 – </a:t>
            </a:r>
            <a:r>
              <a:rPr lang="uk-UA" sz="2400" b="1" spc="-1" dirty="0" err="1" smtClean="0"/>
              <a:t>конвалятоксин</a:t>
            </a:r>
            <a:r>
              <a:rPr lang="uk-UA" sz="2400" b="1" spc="-1" dirty="0" smtClean="0"/>
              <a:t>;</a:t>
            </a:r>
          </a:p>
          <a:p>
            <a:pPr>
              <a:lnSpc>
                <a:spcPct val="100000"/>
              </a:lnSpc>
            </a:pPr>
            <a:r>
              <a:rPr lang="uk-UA" sz="2400" b="1" spc="-1" dirty="0" smtClean="0"/>
              <a:t>2 – очищений </a:t>
            </a:r>
            <a:r>
              <a:rPr lang="uk-UA" sz="2400" b="1" spc="-1" dirty="0"/>
              <a:t>в</a:t>
            </a:r>
            <a:r>
              <a:rPr lang="uk-UA" sz="2400" b="1" spc="-1" dirty="0" smtClean="0"/>
              <a:t>итяг з листя конвалії</a:t>
            </a:r>
            <a:endParaRPr lang="ru-RU" sz="2400" b="1" spc="-1" dirty="0" smtClean="0"/>
          </a:p>
          <a:p>
            <a:pPr>
              <a:lnSpc>
                <a:spcPct val="100000"/>
              </a:lnSpc>
            </a:pPr>
            <a:endParaRPr lang="ru-RU" b="1" spc="-1" dirty="0"/>
          </a:p>
          <a:p>
            <a:pPr>
              <a:lnSpc>
                <a:spcPct val="100000"/>
              </a:lnSpc>
            </a:pPr>
            <a:endParaRPr lang="ru-RU" b="1" spc="-1" dirty="0" smtClean="0"/>
          </a:p>
          <a:p>
            <a:pPr>
              <a:lnSpc>
                <a:spcPct val="100000"/>
              </a:lnSpc>
            </a:pPr>
            <a:r>
              <a:rPr lang="ru-RU" sz="2000" b="1" spc="-1" dirty="0" smtClean="0"/>
              <a:t>У </a:t>
            </a:r>
            <a:r>
              <a:rPr lang="ru-RU" sz="2000" b="1" spc="-1" dirty="0" err="1"/>
              <a:t>системі</a:t>
            </a:r>
            <a:r>
              <a:rPr lang="ru-RU" sz="2000" b="1" spc="-1" dirty="0"/>
              <a:t> </a:t>
            </a:r>
            <a:r>
              <a:rPr lang="ru-RU" sz="2000" b="1" spc="-1" dirty="0" err="1"/>
              <a:t>етилацетат</a:t>
            </a:r>
            <a:r>
              <a:rPr lang="ru-RU" sz="2000" b="1" spc="-1" dirty="0"/>
              <a:t> - вода (2:1) </a:t>
            </a:r>
            <a:r>
              <a:rPr lang="ru-RU" sz="2000" b="1" spc="-1" dirty="0" err="1"/>
              <a:t>протягом</a:t>
            </a:r>
            <a:r>
              <a:rPr lang="ru-RU" sz="2000" b="1" spc="-1" dirty="0"/>
              <a:t> 20-24 </a:t>
            </a:r>
            <a:r>
              <a:rPr lang="ru-RU" sz="2000" b="1" spc="-1" dirty="0" err="1"/>
              <a:t>год.Проявник</a:t>
            </a:r>
            <a:r>
              <a:rPr lang="ru-RU" sz="2000" b="1" spc="-1" dirty="0"/>
              <a:t> – </a:t>
            </a:r>
            <a:r>
              <a:rPr lang="ru-RU" sz="2000" b="1" spc="-1" dirty="0" err="1"/>
              <a:t>насичений</a:t>
            </a:r>
            <a:r>
              <a:rPr lang="ru-RU" sz="2000" b="1" spc="-1" dirty="0"/>
              <a:t> </a:t>
            </a:r>
            <a:r>
              <a:rPr lang="ru-RU" sz="2000" b="1" spc="-1" dirty="0" err="1"/>
              <a:t>розчин</a:t>
            </a:r>
            <a:r>
              <a:rPr lang="ru-RU" sz="2000" b="1" spc="-1" dirty="0"/>
              <a:t> </a:t>
            </a:r>
            <a:r>
              <a:rPr lang="ru-RU" sz="2000" b="1" spc="-1" dirty="0" err="1"/>
              <a:t>трихлористої</a:t>
            </a:r>
            <a:r>
              <a:rPr lang="ru-RU" sz="2000" b="1" spc="-1" dirty="0"/>
              <a:t> </a:t>
            </a:r>
            <a:r>
              <a:rPr lang="ru-RU" sz="2000" b="1" spc="-1" dirty="0" err="1"/>
              <a:t>сурми</a:t>
            </a:r>
            <a:r>
              <a:rPr lang="ru-RU" sz="2000" b="1" spc="-1" dirty="0"/>
              <a:t> у метиловому </a:t>
            </a:r>
            <a:r>
              <a:rPr lang="ru-RU" sz="2000" b="1" spc="-1" dirty="0" err="1"/>
              <a:t>спирті</a:t>
            </a:r>
            <a:r>
              <a:rPr lang="ru-RU" sz="2000" b="1" spc="-1" dirty="0"/>
              <a:t>. </a:t>
            </a:r>
            <a:r>
              <a:rPr lang="ru-RU" sz="2000" b="1" spc="-1" dirty="0" err="1"/>
              <a:t>Плями</a:t>
            </a:r>
            <a:r>
              <a:rPr lang="ru-RU" sz="2000" b="1" spc="-1" dirty="0"/>
              <a:t> </a:t>
            </a:r>
            <a:r>
              <a:rPr lang="ru-RU" sz="2000" b="1" spc="-1" dirty="0" err="1"/>
              <a:t>глікозидів</a:t>
            </a:r>
            <a:r>
              <a:rPr lang="ru-RU" sz="2000" b="1" spc="-1" dirty="0"/>
              <a:t> </a:t>
            </a:r>
            <a:r>
              <a:rPr lang="ru-RU" sz="2000" b="1" spc="-1" dirty="0" err="1"/>
              <a:t>забарвлюються</a:t>
            </a:r>
            <a:r>
              <a:rPr lang="ru-RU" sz="2000" b="1" spc="-1" dirty="0"/>
              <a:t> в </a:t>
            </a:r>
            <a:r>
              <a:rPr lang="ru-RU" sz="2000" b="1" spc="-1" dirty="0" err="1"/>
              <a:t>рожево-фіолетовий</a:t>
            </a:r>
            <a:r>
              <a:rPr lang="ru-RU" sz="2000" b="1" spc="-1" dirty="0"/>
              <a:t> </a:t>
            </a:r>
            <a:r>
              <a:rPr lang="ru-RU" sz="2000" b="1" spc="-1" dirty="0" err="1"/>
              <a:t>колір</a:t>
            </a:r>
            <a:r>
              <a:rPr lang="ru-RU" sz="2000" b="1" spc="-1" dirty="0"/>
              <a:t>.</a:t>
            </a:r>
            <a:endParaRPr lang="ru-RU" sz="2000" b="1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54" y="271200"/>
            <a:ext cx="4184219" cy="6295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457200" y="2214720"/>
            <a:ext cx="8228520" cy="249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i="1" strike="noStrike" spc="-1">
                <a:solidFill>
                  <a:srgbClr val="7030A0"/>
                </a:solidFill>
                <a:latin typeface="Calibri"/>
                <a:ea typeface="DejaVu Sans"/>
              </a:rPr>
              <a:t>Дякую </a:t>
            </a:r>
            <a:r>
              <a:t/>
            </a:r>
            <a:br/>
            <a:r>
              <a:rPr lang="ru-RU" sz="5400" b="1" i="1" strike="noStrike" spc="-1">
                <a:solidFill>
                  <a:srgbClr val="7030A0"/>
                </a:solidFill>
                <a:latin typeface="Calibri"/>
                <a:ea typeface="DejaVu Sans"/>
              </a:rPr>
              <a:t>за увагу!</a:t>
            </a:r>
            <a:endParaRPr lang="ru-RU" sz="5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1224000" y="144000"/>
            <a:ext cx="7271640" cy="118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ПЕРЕГЛЯНЬТЕ ВІДЕО </a:t>
            </a:r>
            <a:endParaRPr lang="ru-RU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(для додаткової інформації/за бажанням)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360000" y="1429091"/>
            <a:ext cx="7260000" cy="4522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u="sng" strike="noStrike" spc="-1" dirty="0" smtClean="0">
                <a:solidFill>
                  <a:srgbClr val="0000FF"/>
                </a:solidFill>
                <a:uFillTx/>
                <a:latin typeface="Arial"/>
                <a:hlinkClick r:id="rId2"/>
              </a:rPr>
              <a:t>https</a:t>
            </a:r>
            <a:r>
              <a:rPr lang="ru-RU" sz="1800" b="0" u="sng" strike="noStrike" spc="-1" dirty="0">
                <a:solidFill>
                  <a:srgbClr val="0000FF"/>
                </a:solidFill>
                <a:uFillTx/>
                <a:latin typeface="Arial"/>
                <a:hlinkClick r:id="rId2"/>
              </a:rPr>
              <a:t>://www.youtube.com/watch?v=GSHez85LKeo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FF"/>
                </a:solidFill>
                <a:latin typeface="Arial"/>
              </a:rPr>
              <a:t>(</a:t>
            </a:r>
            <a:r>
              <a:rPr lang="ru-RU" sz="1800" b="0" strike="noStrike" spc="-1" dirty="0" err="1">
                <a:solidFill>
                  <a:srgbClr val="0000FF"/>
                </a:solidFill>
                <a:latin typeface="Arial"/>
              </a:rPr>
              <a:t>різні</a:t>
            </a:r>
            <a:r>
              <a:rPr lang="ru-RU" sz="1800" b="0" strike="noStrike" spc="-1" dirty="0">
                <a:solidFill>
                  <a:srgbClr val="0000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0000FF"/>
                </a:solidFill>
                <a:latin typeface="Arial"/>
              </a:rPr>
              <a:t>групи</a:t>
            </a:r>
            <a:r>
              <a:rPr lang="ru-RU" sz="1800" b="0" strike="noStrike" spc="-1" dirty="0">
                <a:solidFill>
                  <a:srgbClr val="0000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0000FF"/>
                </a:solidFill>
                <a:latin typeface="Arial"/>
              </a:rPr>
              <a:t>вторинних</a:t>
            </a:r>
            <a:r>
              <a:rPr lang="ru-RU" sz="1800" b="0" strike="noStrike" spc="-1" dirty="0">
                <a:solidFill>
                  <a:srgbClr val="0000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0000FF"/>
                </a:solidFill>
                <a:latin typeface="Arial"/>
              </a:rPr>
              <a:t>метаболітів</a:t>
            </a:r>
            <a:r>
              <a:rPr lang="ru-RU" sz="1800" b="0" strike="noStrike" spc="-1" dirty="0" smtClean="0">
                <a:solidFill>
                  <a:srgbClr val="0000FF"/>
                </a:solidFill>
                <a:latin typeface="Arial"/>
              </a:rPr>
              <a:t>)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u="sng" strike="noStrike" spc="-1" dirty="0" smtClean="0">
                <a:solidFill>
                  <a:srgbClr val="0000FF"/>
                </a:solidFill>
                <a:uFillTx/>
                <a:latin typeface="Arial"/>
                <a:hlinkClick r:id="rId3"/>
              </a:rPr>
              <a:t>https</a:t>
            </a:r>
            <a:r>
              <a:rPr lang="ru-RU" sz="1800" b="0" u="sng" strike="noStrike" spc="-1" dirty="0">
                <a:solidFill>
                  <a:srgbClr val="0000FF"/>
                </a:solidFill>
                <a:uFillTx/>
                <a:latin typeface="Arial"/>
                <a:hlinkClick r:id="rId3"/>
              </a:rPr>
              <a:t>://www.youtube.com/watch?v=kBzhJHYeoj0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u="sng" strike="noStrike" spc="-1" dirty="0">
                <a:solidFill>
                  <a:srgbClr val="0000FF"/>
                </a:solidFill>
                <a:uFillTx/>
                <a:latin typeface="Arial"/>
                <a:hlinkClick r:id="rId4"/>
              </a:rPr>
              <a:t>https://www.youtube.com/watch?v=RGkDkfqtxYg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u="sng" strike="noStrike" spc="-1" dirty="0">
                <a:solidFill>
                  <a:srgbClr val="0000FF"/>
                </a:solidFill>
                <a:uFillTx/>
                <a:latin typeface="Arial"/>
                <a:hlinkClick r:id="rId5"/>
              </a:rPr>
              <a:t>https://www.youtube.com/watch?v=_0-L6YzEiSw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FF"/>
                </a:solidFill>
                <a:latin typeface="Arial"/>
              </a:rPr>
              <a:t>(</a:t>
            </a:r>
            <a:r>
              <a:rPr lang="ru-RU" sz="1800" b="0" strike="noStrike" spc="-1" dirty="0" err="1">
                <a:solidFill>
                  <a:srgbClr val="0000FF"/>
                </a:solidFill>
                <a:latin typeface="Arial"/>
              </a:rPr>
              <a:t>серцеві</a:t>
            </a:r>
            <a:r>
              <a:rPr lang="ru-RU" sz="1800" b="0" strike="noStrike" spc="-1" dirty="0">
                <a:solidFill>
                  <a:srgbClr val="0000FF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0000FF"/>
                </a:solidFill>
                <a:latin typeface="Arial"/>
              </a:rPr>
              <a:t>глікозиди</a:t>
            </a:r>
            <a:r>
              <a:rPr lang="ru-RU" sz="1800" b="0" strike="noStrike" spc="-1" dirty="0">
                <a:solidFill>
                  <a:srgbClr val="0000FF"/>
                </a:solidFill>
                <a:latin typeface="Arial"/>
              </a:rPr>
              <a:t>)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u="sng" strike="noStrike" spc="-1" dirty="0">
                <a:solidFill>
                  <a:srgbClr val="0000FF"/>
                </a:solidFill>
                <a:uFillTx/>
                <a:latin typeface="Arial"/>
                <a:hlinkClick r:id="rId6"/>
              </a:rPr>
              <a:t>https://www.youtube.com/watch?v=m2fR4Yx0Tbk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FF"/>
                </a:solidFill>
                <a:latin typeface="Arial"/>
              </a:rPr>
              <a:t>(</a:t>
            </a:r>
            <a:r>
              <a:rPr lang="ru-RU" sz="1800" b="0" strike="noStrike" spc="-1" dirty="0" err="1">
                <a:solidFill>
                  <a:srgbClr val="0000FF"/>
                </a:solidFill>
                <a:latin typeface="Arial"/>
              </a:rPr>
              <a:t>Келлер-Кіліані</a:t>
            </a:r>
            <a:r>
              <a:rPr lang="ru-RU" sz="1800" b="0" strike="noStrike" spc="-1" dirty="0">
                <a:solidFill>
                  <a:srgbClr val="0000FF"/>
                </a:solidFill>
                <a:latin typeface="Arial"/>
              </a:rPr>
              <a:t> тест</a:t>
            </a:r>
            <a:r>
              <a:rPr lang="ru-RU" sz="1800" b="0" strike="noStrike" spc="-1" dirty="0" smtClean="0">
                <a:solidFill>
                  <a:srgbClr val="0000FF"/>
                </a:solidFill>
                <a:latin typeface="Arial"/>
              </a:rPr>
              <a:t>)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u="sng" strike="noStrike" spc="-1" dirty="0">
                <a:solidFill>
                  <a:srgbClr val="0000FF"/>
                </a:solidFill>
                <a:uFillTx/>
                <a:latin typeface="Arial"/>
                <a:hlinkClick r:id="rId7"/>
              </a:rPr>
              <a:t>https://www.youtube.com/watch?v=hc7cauZHNK8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FF"/>
                </a:solidFill>
                <a:latin typeface="Arial"/>
              </a:rPr>
              <a:t>(</a:t>
            </a:r>
            <a:r>
              <a:rPr lang="ru-RU" sz="1800" b="0" strike="noStrike" spc="-1" dirty="0" err="1">
                <a:solidFill>
                  <a:srgbClr val="0000FF"/>
                </a:solidFill>
                <a:latin typeface="Arial"/>
              </a:rPr>
              <a:t>Лібермана-Бурхарда</a:t>
            </a:r>
            <a:r>
              <a:rPr lang="ru-RU" sz="1800" b="0" strike="noStrike" spc="-1" dirty="0">
                <a:solidFill>
                  <a:srgbClr val="0000FF"/>
                </a:solidFill>
                <a:latin typeface="Arial"/>
              </a:rPr>
              <a:t> тест)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u="sng" strike="noStrike" spc="-1" dirty="0">
                <a:solidFill>
                  <a:srgbClr val="0000FF"/>
                </a:solidFill>
                <a:uFillTx/>
                <a:latin typeface="Arial"/>
                <a:hlinkClick r:id="rId8"/>
              </a:rPr>
              <a:t>https://www.youtube.com/watch?v=bLxwsAthc2I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u="sng" strike="noStrike" spc="-1" dirty="0">
                <a:solidFill>
                  <a:srgbClr val="0000FF"/>
                </a:solidFill>
                <a:uFillTx/>
                <a:latin typeface="Arial"/>
                <a:hlinkClick r:id="rId9"/>
              </a:rPr>
              <a:t>https://www.youtube.com/watch?v=0USpLdXNBME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u="sng" strike="noStrike" spc="-1" dirty="0">
                <a:solidFill>
                  <a:srgbClr val="0000FF"/>
                </a:solidFill>
                <a:uFillTx/>
                <a:latin typeface="Arial"/>
                <a:hlinkClick r:id="rId10"/>
              </a:rPr>
              <a:t>https://www.youtube.com/watch?v=krUNzAcLyCI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457200" y="0"/>
            <a:ext cx="8228520" cy="71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i="1" strike="noStrike" spc="-1">
                <a:solidFill>
                  <a:srgbClr val="FF0000"/>
                </a:solidFill>
                <a:latin typeface="Calibri"/>
                <a:ea typeface="DejaVu Sans"/>
              </a:rPr>
              <a:t>Питання для самопідготовки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214200" y="642960"/>
            <a:ext cx="8714520" cy="57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b="1" strike="noStrike" spc="-1" dirty="0" smtClean="0">
                <a:solidFill>
                  <a:srgbClr val="000000"/>
                </a:solidFill>
                <a:latin typeface="Arial"/>
                <a:ea typeface="Times New Roman"/>
              </a:rPr>
              <a:t>1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.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Комплекси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БАР з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вуглеводами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.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Полісахариди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. </a:t>
            </a:r>
            <a:endParaRPr lang="ru-RU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b="1" strike="noStrike" spc="-1" dirty="0" smtClean="0">
                <a:solidFill>
                  <a:srgbClr val="0070C0"/>
                </a:solidFill>
                <a:latin typeface="Arial"/>
                <a:ea typeface="Times New Roman"/>
              </a:rPr>
              <a:t>2.1.1 </a:t>
            </a:r>
            <a:r>
              <a:rPr lang="ru-RU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КОМПЛЕКСИ БАР З ВУГЛЕВОДАМИ. </a:t>
            </a:r>
            <a:r>
              <a:rPr lang="ru-RU" b="1" strike="noStrike" spc="-1" dirty="0" err="1">
                <a:solidFill>
                  <a:srgbClr val="0070C0"/>
                </a:solidFill>
                <a:latin typeface="Arial"/>
                <a:ea typeface="Times New Roman"/>
              </a:rPr>
              <a:t>Глікозиди</a:t>
            </a:r>
            <a:r>
              <a:rPr lang="ru-RU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.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Визначення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та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класифікація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lang="ru-RU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2.1.2.Фізико-хімічні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властивості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глікозидів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lang="ru-RU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2.1.3.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Методи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якісного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та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кількісного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аналізу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цих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сполук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в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рослинній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сировині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lang="ru-RU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2.1.4.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Розповсюдження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lang="ru-RU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2.1.5.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Біогенез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lang="ru-RU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2.1.6.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Біологічна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дія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.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Представники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.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Рослини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які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містять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ці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сполуки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.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Біологічні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властивості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та</a:t>
            </a:r>
            <a:endParaRPr lang="ru-RU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застосування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в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медицині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lang="ru-RU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2.1.7.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Біологічна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активність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сірковмісних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та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ціаногенних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глікозидів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lang="ru-RU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b="1" strike="noStrike" spc="-1" dirty="0">
                <a:solidFill>
                  <a:srgbClr val="0070C0"/>
                </a:solidFill>
                <a:latin typeface="Arial"/>
                <a:ea typeface="Times New Roman"/>
              </a:rPr>
              <a:t>2.2.1 СЕРЦЕВІ ГЛІКОЗИДИ.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Визначення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та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класифікація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фізико-хімічні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властивості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lang="ru-RU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2.2.2.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Методи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якісного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та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кількісного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аналізу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цих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сполук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у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рослинній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сировині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lang="ru-RU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2.2.3.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Біологічна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дія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lang="ru-RU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2.2.4.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Біогенез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lang="ru-RU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2.2.5.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Представники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.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Розповсюдження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.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Рослини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які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містять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ці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сполуки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lang="ru-RU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2.2.6.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Біологічні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властивості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та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застосування</a:t>
            </a:r>
            <a:r>
              <a:rPr lang="ru-RU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в </a:t>
            </a:r>
            <a:r>
              <a:rPr lang="ru-RU" b="1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медицині</a:t>
            </a:r>
            <a:r>
              <a:rPr lang="ru-RU" b="1" strike="noStrike" spc="-1" dirty="0" smtClean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lang="ru-RU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1500120" y="3071880"/>
            <a:ext cx="6285600" cy="71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2"/>
          <p:cNvSpPr/>
          <p:nvPr/>
        </p:nvSpPr>
        <p:spPr>
          <a:xfrm>
            <a:off x="144000" y="144720"/>
            <a:ext cx="8857080" cy="32130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i="1" strike="noStrike" spc="-1" dirty="0" err="1" smtClean="0">
                <a:solidFill>
                  <a:srgbClr val="FF0000"/>
                </a:solidFill>
                <a:latin typeface="Arial"/>
                <a:ea typeface="DejaVu Sans"/>
              </a:rPr>
              <a:t>Частина</a:t>
            </a:r>
            <a:r>
              <a:rPr lang="ru-RU" sz="2000" b="1" i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 1. </a:t>
            </a:r>
            <a:r>
              <a:rPr lang="ru-RU" sz="2000" b="1" i="1" strike="noStrike" spc="-1" dirty="0" err="1" smtClean="0">
                <a:solidFill>
                  <a:srgbClr val="7030A0"/>
                </a:solidFill>
                <a:latin typeface="Arial"/>
                <a:ea typeface="DejaVu Sans"/>
              </a:rPr>
              <a:t>Сировина</a:t>
            </a:r>
            <a:r>
              <a:rPr lang="ru-RU" sz="2000" b="1" i="1" strike="noStrike" spc="-1" dirty="0" smtClean="0">
                <a:solidFill>
                  <a:srgbClr val="7030A0"/>
                </a:solidFill>
                <a:latin typeface="Arial"/>
                <a:ea typeface="DejaVu Sans"/>
              </a:rPr>
              <a:t> </a:t>
            </a:r>
            <a:r>
              <a:rPr lang="ru-RU" sz="2000" b="1" i="1" strike="noStrike" spc="-1" dirty="0">
                <a:solidFill>
                  <a:srgbClr val="7030A0"/>
                </a:solidFill>
                <a:latin typeface="Arial"/>
                <a:ea typeface="DejaVu Sans"/>
              </a:rPr>
              <a:t>для </a:t>
            </a:r>
            <a:r>
              <a:rPr lang="ru-RU" sz="2000" b="1" i="1" strike="noStrike" spc="-1" dirty="0" err="1">
                <a:solidFill>
                  <a:srgbClr val="7030A0"/>
                </a:solidFill>
                <a:latin typeface="Arial"/>
                <a:ea typeface="DejaVu Sans"/>
              </a:rPr>
              <a:t>гістохімічного</a:t>
            </a:r>
            <a:r>
              <a:rPr lang="ru-RU" sz="2000" b="1" i="1" strike="noStrike" spc="-1" dirty="0">
                <a:solidFill>
                  <a:srgbClr val="7030A0"/>
                </a:solidFill>
                <a:latin typeface="Arial"/>
                <a:ea typeface="DejaVu Sans"/>
              </a:rPr>
              <a:t> </a:t>
            </a:r>
            <a:r>
              <a:rPr lang="ru-RU" sz="2000" b="1" i="1" strike="noStrike" spc="-1" dirty="0" err="1" smtClean="0">
                <a:solidFill>
                  <a:srgbClr val="7030A0"/>
                </a:solidFill>
                <a:latin typeface="Arial"/>
                <a:ea typeface="DejaVu Sans"/>
              </a:rPr>
              <a:t>дослідження</a:t>
            </a:r>
            <a:r>
              <a:rPr lang="ru-RU" sz="2000" b="1" i="1" strike="noStrike" spc="-1" dirty="0" smtClean="0">
                <a:solidFill>
                  <a:srgbClr val="7030A0"/>
                </a:solidFill>
                <a:latin typeface="Arial"/>
                <a:ea typeface="DejaVu Sans"/>
              </a:rPr>
              <a:t> </a:t>
            </a:r>
            <a:r>
              <a:rPr lang="ru-RU" sz="2000" b="1" i="1" spc="-1" dirty="0" err="1" smtClean="0">
                <a:solidFill>
                  <a:srgbClr val="7030A0"/>
                </a:solidFill>
                <a:ea typeface="Times New Roman"/>
              </a:rPr>
              <a:t>комплексів</a:t>
            </a:r>
            <a:r>
              <a:rPr lang="ru-RU" sz="2000" b="1" i="1" spc="-1" dirty="0" smtClean="0">
                <a:solidFill>
                  <a:srgbClr val="7030A0"/>
                </a:solidFill>
                <a:ea typeface="Times New Roman"/>
              </a:rPr>
              <a:t> </a:t>
            </a:r>
            <a:r>
              <a:rPr lang="ru-RU" sz="2000" b="1" i="1" spc="-1" dirty="0">
                <a:solidFill>
                  <a:srgbClr val="7030A0"/>
                </a:solidFill>
                <a:ea typeface="Times New Roman"/>
              </a:rPr>
              <a:t>БАР з </a:t>
            </a:r>
            <a:r>
              <a:rPr lang="ru-RU" sz="2000" b="1" i="1" spc="-1" dirty="0" err="1" smtClean="0">
                <a:solidFill>
                  <a:srgbClr val="7030A0"/>
                </a:solidFill>
                <a:ea typeface="Times New Roman"/>
              </a:rPr>
              <a:t>вуглеводами</a:t>
            </a:r>
            <a:r>
              <a:rPr lang="ru-RU" sz="2000" b="1" i="1" spc="-1" dirty="0" smtClean="0">
                <a:solidFill>
                  <a:srgbClr val="7030A0"/>
                </a:solidFill>
                <a:ea typeface="Times New Roman"/>
              </a:rPr>
              <a:t>, </a:t>
            </a:r>
            <a:r>
              <a:rPr lang="ru-RU" sz="2000" b="1" i="1" spc="-1" dirty="0" err="1" smtClean="0">
                <a:solidFill>
                  <a:srgbClr val="7030A0"/>
                </a:solidFill>
                <a:ea typeface="Times New Roman"/>
              </a:rPr>
              <a:t>полісахаридів</a:t>
            </a:r>
            <a:r>
              <a:rPr lang="ru-RU" sz="2000" b="1" i="1" strike="noStrike" spc="-1" dirty="0" smtClean="0">
                <a:solidFill>
                  <a:srgbClr val="7030A0"/>
                </a:solidFill>
                <a:latin typeface="Arial"/>
                <a:ea typeface="DejaVu Sans"/>
              </a:rPr>
              <a:t>: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картопля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банан, мальва,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лілія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льон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мати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-й-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мачуха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алтея, подорожник,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ламінарія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цикорій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оман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ехінацея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кульбаба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тощо</a:t>
            </a:r>
            <a:r>
              <a:rPr lang="ru-RU" b="1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ru-RU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i="1" strike="noStrike" spc="-1" dirty="0" err="1">
                <a:solidFill>
                  <a:srgbClr val="FC0621"/>
                </a:solidFill>
                <a:latin typeface="Arial"/>
                <a:ea typeface="DejaVu Sans"/>
              </a:rPr>
              <a:t>Завдання</a:t>
            </a:r>
            <a:r>
              <a:rPr lang="ru-RU" sz="2000" b="1" i="1" strike="noStrike" spc="-1" dirty="0">
                <a:solidFill>
                  <a:srgbClr val="FC0621"/>
                </a:solidFill>
                <a:latin typeface="Arial"/>
                <a:ea typeface="DejaVu Sans"/>
              </a:rPr>
              <a:t> 1. </a:t>
            </a:r>
            <a:r>
              <a:rPr lang="ru-RU" sz="2000" b="1" i="1" strike="noStrike" spc="-1" dirty="0" err="1">
                <a:solidFill>
                  <a:srgbClr val="FC0621"/>
                </a:solidFill>
                <a:latin typeface="Arial"/>
                <a:ea typeface="DejaVu Sans"/>
              </a:rPr>
              <a:t>Гістохімічні</a:t>
            </a:r>
            <a:r>
              <a:rPr lang="ru-RU" sz="2000" b="1" i="1" strike="noStrike" spc="-1" dirty="0">
                <a:solidFill>
                  <a:srgbClr val="FC0621"/>
                </a:solidFill>
                <a:latin typeface="Arial"/>
                <a:ea typeface="DejaVu Sans"/>
              </a:rPr>
              <a:t> </a:t>
            </a:r>
            <a:r>
              <a:rPr lang="ru-RU" sz="2000" b="1" i="1" strike="noStrike" spc="-1" dirty="0" err="1">
                <a:solidFill>
                  <a:srgbClr val="FC0621"/>
                </a:solidFill>
                <a:latin typeface="Arial"/>
                <a:ea typeface="DejaVu Sans"/>
              </a:rPr>
              <a:t>реакції</a:t>
            </a:r>
            <a:r>
              <a:rPr lang="ru-RU" sz="2000" b="1" i="1" strike="noStrike" spc="-1" dirty="0">
                <a:solidFill>
                  <a:srgbClr val="FC0621"/>
                </a:solidFill>
                <a:latin typeface="Arial"/>
                <a:ea typeface="DejaVu Sans"/>
              </a:rPr>
              <a:t> на </a:t>
            </a:r>
            <a:r>
              <a:rPr lang="ru-RU" sz="2000" b="1" i="1" strike="noStrike" spc="-1" dirty="0" err="1">
                <a:solidFill>
                  <a:srgbClr val="FC0621"/>
                </a:solidFill>
                <a:latin typeface="Arial"/>
                <a:ea typeface="DejaVu Sans"/>
              </a:rPr>
              <a:t>крохмаль</a:t>
            </a:r>
            <a:r>
              <a:rPr lang="ru-RU" sz="2000" b="1" i="1" strike="noStrike" spc="-1" dirty="0">
                <a:solidFill>
                  <a:srgbClr val="FC0621"/>
                </a:solidFill>
                <a:latin typeface="Arial"/>
                <a:ea typeface="DejaVu Sans"/>
              </a:rPr>
              <a:t>.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Зріз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лікарської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рослинної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сировини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вміщують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в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краплину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розчину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Люголю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накривають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покривним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склом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і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спостерігають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у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мікроскопі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Крохмальні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зерна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забарвлюються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в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синій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або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фіолетовий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колір</a:t>
            </a:r>
            <a:r>
              <a:rPr lang="ru-RU" b="1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ru-RU" b="1" i="1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Види крохмальних </a:t>
            </a:r>
            <a:r>
              <a:rPr lang="uk-UA" sz="2000" b="1" dirty="0" err="1" smtClean="0">
                <a:solidFill>
                  <a:srgbClr val="FF0000"/>
                </a:solidFill>
              </a:rPr>
              <a:t>зерен</a:t>
            </a:r>
            <a:endParaRPr lang="uk-UA" sz="2000" b="1" dirty="0" smtClean="0">
              <a:solidFill>
                <a:srgbClr val="FF0000"/>
              </a:solidFill>
            </a:endParaRPr>
          </a:p>
          <a:p>
            <a:r>
              <a:rPr lang="uk-UA" b="1" i="1" dirty="0" smtClean="0">
                <a:solidFill>
                  <a:srgbClr val="7030A0"/>
                </a:solidFill>
              </a:rPr>
              <a:t>Просте зерно</a:t>
            </a:r>
            <a:r>
              <a:rPr lang="uk-UA" b="1" dirty="0" smtClean="0"/>
              <a:t> – шари крохмалю відкладаються довкола одного центру (кукурудза, квасоля, пшениця).</a:t>
            </a:r>
            <a:endParaRPr lang="ru-RU" b="1" dirty="0" smtClean="0"/>
          </a:p>
          <a:p>
            <a:pPr algn="just">
              <a:lnSpc>
                <a:spcPct val="100000"/>
              </a:lnSpc>
            </a:pPr>
            <a:r>
              <a:rPr lang="ru-RU" b="1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500" b="0" strike="noStrike" spc="-1" dirty="0">
              <a:latin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6" y="3428460"/>
            <a:ext cx="7405796" cy="3151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965" y="249382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Продукти запасу клітин, характерні для підземних органів, плодів, насіння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Типи крохмальних </a:t>
            </a:r>
            <a:r>
              <a:rPr lang="uk-UA" b="1" dirty="0" err="1" smtClean="0">
                <a:solidFill>
                  <a:srgbClr val="002060"/>
                </a:solidFill>
              </a:rPr>
              <a:t>зерен</a:t>
            </a:r>
            <a:r>
              <a:rPr lang="uk-UA" b="1" dirty="0" smtClean="0">
                <a:solidFill>
                  <a:srgbClr val="002060"/>
                </a:solidFill>
              </a:rPr>
              <a:t>: а – </a:t>
            </a:r>
            <a:r>
              <a:rPr lang="uk-UA" b="1" dirty="0" err="1" smtClean="0">
                <a:solidFill>
                  <a:srgbClr val="002060"/>
                </a:solidFill>
              </a:rPr>
              <a:t>картоплв</a:t>
            </a:r>
            <a:r>
              <a:rPr lang="uk-UA" b="1" dirty="0" smtClean="0">
                <a:solidFill>
                  <a:srgbClr val="002060"/>
                </a:solidFill>
              </a:rPr>
              <a:t>, б – пшениці, в – кукурудзи, 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г – гороху; д – сферокристали інуліну, які утворюються при витримуванні зрізів у спирті; е – алейронові зерна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5" y="1639426"/>
            <a:ext cx="8492835" cy="50484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1500120" y="3071880"/>
            <a:ext cx="6285600" cy="71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2"/>
          <p:cNvSpPr/>
          <p:nvPr/>
        </p:nvSpPr>
        <p:spPr>
          <a:xfrm>
            <a:off x="157854" y="324828"/>
            <a:ext cx="8857080" cy="61175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b="1" i="1" strike="noStrike" spc="-1" dirty="0" err="1" smtClean="0">
                <a:solidFill>
                  <a:srgbClr val="FC0621"/>
                </a:solidFill>
                <a:latin typeface="Arial"/>
                <a:ea typeface="DejaVu Sans"/>
              </a:rPr>
              <a:t>Завдання</a:t>
            </a:r>
            <a:r>
              <a:rPr lang="ru-RU" b="1" i="1" strike="noStrike" spc="-1" dirty="0" smtClean="0">
                <a:solidFill>
                  <a:srgbClr val="FC0621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>
                <a:solidFill>
                  <a:srgbClr val="FC0621"/>
                </a:solidFill>
                <a:latin typeface="Arial"/>
                <a:ea typeface="DejaVu Sans"/>
              </a:rPr>
              <a:t>2. </a:t>
            </a:r>
            <a:r>
              <a:rPr lang="ru-RU" b="1" i="1" strike="noStrike" spc="-1" dirty="0" err="1">
                <a:solidFill>
                  <a:srgbClr val="FC0621"/>
                </a:solidFill>
                <a:latin typeface="Arial"/>
                <a:ea typeface="DejaVu Sans"/>
              </a:rPr>
              <a:t>Гістохімічні</a:t>
            </a:r>
            <a:r>
              <a:rPr lang="ru-RU" b="1" i="1" strike="noStrike" spc="-1" dirty="0">
                <a:solidFill>
                  <a:srgbClr val="FC0621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FC0621"/>
                </a:solidFill>
                <a:latin typeface="Arial"/>
                <a:ea typeface="DejaVu Sans"/>
              </a:rPr>
              <a:t>реакції</a:t>
            </a:r>
            <a:r>
              <a:rPr lang="ru-RU" b="1" i="1" strike="noStrike" spc="-1" dirty="0">
                <a:solidFill>
                  <a:srgbClr val="FC0621"/>
                </a:solidFill>
                <a:latin typeface="Arial"/>
                <a:ea typeface="DejaVu Sans"/>
              </a:rPr>
              <a:t> на </a:t>
            </a:r>
            <a:r>
              <a:rPr lang="ru-RU" b="1" i="1" strike="noStrike" spc="-1" dirty="0" err="1">
                <a:solidFill>
                  <a:srgbClr val="FC0621"/>
                </a:solidFill>
                <a:latin typeface="Arial"/>
                <a:ea typeface="DejaVu Sans"/>
              </a:rPr>
              <a:t>інулін</a:t>
            </a:r>
            <a:r>
              <a:rPr lang="ru-RU" b="1" i="1" strike="noStrike" spc="-1" dirty="0">
                <a:solidFill>
                  <a:srgbClr val="FC0621"/>
                </a:solidFill>
                <a:latin typeface="Arial"/>
                <a:ea typeface="DejaVu Sans"/>
              </a:rPr>
              <a:t>.</a:t>
            </a:r>
            <a:endParaRPr lang="ru-RU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На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поперечний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зріз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лікарської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рослинної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сировини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наносять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2-3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краплини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20% спиртового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розчину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α-нафтолу і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краплину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концентрованої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сірчаної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кислоти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;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з’являється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фіолетово-рожеве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забарвлення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; при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заміні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α-нафтолу на резорцин –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червоне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α-тимол –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рожево-малинове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забарвлення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ru-RU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b="1" i="1" strike="noStrike" spc="-1" dirty="0" err="1">
                <a:solidFill>
                  <a:srgbClr val="FC0621"/>
                </a:solidFill>
                <a:latin typeface="Arial"/>
                <a:ea typeface="DejaVu Sans"/>
              </a:rPr>
              <a:t>Завдання</a:t>
            </a:r>
            <a:r>
              <a:rPr lang="ru-RU" b="1" i="1" strike="noStrike" spc="-1" dirty="0">
                <a:solidFill>
                  <a:srgbClr val="FC0621"/>
                </a:solidFill>
                <a:latin typeface="Arial"/>
                <a:ea typeface="DejaVu Sans"/>
              </a:rPr>
              <a:t> 3. </a:t>
            </a:r>
            <a:r>
              <a:rPr lang="ru-RU" b="1" i="1" strike="noStrike" spc="-1" dirty="0" err="1">
                <a:solidFill>
                  <a:srgbClr val="FC0621"/>
                </a:solidFill>
                <a:latin typeface="Arial"/>
                <a:ea typeface="DejaVu Sans"/>
              </a:rPr>
              <a:t>Реакція</a:t>
            </a:r>
            <a:r>
              <a:rPr lang="ru-RU" b="1" i="1" strike="noStrike" spc="-1" dirty="0">
                <a:solidFill>
                  <a:srgbClr val="FC0621"/>
                </a:solidFill>
                <a:latin typeface="Arial"/>
                <a:ea typeface="DejaVu Sans"/>
              </a:rPr>
              <a:t> на </a:t>
            </a:r>
            <a:r>
              <a:rPr lang="ru-RU" b="1" i="1" strike="noStrike" spc="-1" dirty="0" err="1">
                <a:solidFill>
                  <a:srgbClr val="FC0621"/>
                </a:solidFill>
                <a:latin typeface="Arial"/>
                <a:ea typeface="DejaVu Sans"/>
              </a:rPr>
              <a:t>слиз</a:t>
            </a:r>
            <a:r>
              <a:rPr lang="ru-RU" b="1" i="1" strike="noStrike" spc="-1" dirty="0">
                <a:solidFill>
                  <a:srgbClr val="FC0621"/>
                </a:solidFill>
                <a:latin typeface="Arial"/>
                <a:ea typeface="DejaVu Sans"/>
              </a:rPr>
              <a:t>. </a:t>
            </a:r>
            <a:endParaRPr lang="ru-RU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b="1" i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1. З </a:t>
            </a:r>
            <a:r>
              <a:rPr lang="ru-RU" b="1" i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метиленовим</a:t>
            </a:r>
            <a:r>
              <a:rPr lang="ru-RU" b="1" i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синім</a:t>
            </a:r>
            <a:r>
              <a:rPr lang="ru-RU" b="1" i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.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Зріз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вміщують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на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декілька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хвилин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в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розчин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метиленового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синього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у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спирті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(1:5000), а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потім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переносять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у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гліцерин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;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слиз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забарвлюється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в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блакитний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колір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спостереження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ведуть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у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мікроскопі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). </a:t>
            </a:r>
            <a:endParaRPr lang="ru-RU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b="1" i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2. </a:t>
            </a:r>
            <a:r>
              <a:rPr lang="ru-RU" b="1" i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Із</a:t>
            </a:r>
            <a:r>
              <a:rPr lang="ru-RU" b="1" i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 сульфатом </a:t>
            </a:r>
            <a:r>
              <a:rPr lang="ru-RU" b="1" i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міді</a:t>
            </a:r>
            <a:r>
              <a:rPr lang="ru-RU" b="1" i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 та лугом.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Зріз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вміщують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на 10-15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хвилин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у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насичений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розчин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міді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сульфату,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промивають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водою і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переносять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у 50%-й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розчин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калію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гідроксиду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;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слиз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забарвлюється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у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блакитний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колір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рослини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родини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мальвових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)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або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в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зелений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рослини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родини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лілійних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).</a:t>
            </a:r>
            <a:endParaRPr lang="ru-RU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b="1" i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3. З </a:t>
            </a:r>
            <a:r>
              <a:rPr lang="ru-RU" b="1" i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тушшю</a:t>
            </a:r>
            <a:r>
              <a:rPr lang="ru-RU" b="1" i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.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Суміш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туші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і води (1:9)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готують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у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міру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потреби.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Досліджуваний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порошок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розмішують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в 1-2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краплях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цієї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суміші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; на темно-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сірому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полі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зору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між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невиразно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розрізнюваними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часточками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досліджуваного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порошку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виділяються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білими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острівцями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скловидні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безструктурні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грудки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слизу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які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поступово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розбухають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і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розтікаються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внаслідок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розчинності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слизу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у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воді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мікрохімічна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реакція</a:t>
            </a:r>
            <a:r>
              <a:rPr lang="ru-RU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).</a:t>
            </a:r>
            <a:endParaRPr lang="ru-RU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27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760" y="332509"/>
            <a:ext cx="847202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Якісна реакція на інулін</a:t>
            </a:r>
          </a:p>
          <a:p>
            <a:pPr algn="just"/>
            <a:r>
              <a:rPr lang="uk-UA" sz="2400" b="1" dirty="0" smtClean="0">
                <a:solidFill>
                  <a:srgbClr val="7030A0"/>
                </a:solidFill>
              </a:rPr>
              <a:t>В спирті інулін утворює сферичні кристали з радіально розміщеними  голчастими кристаликами.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1628" y="2608804"/>
            <a:ext cx="2402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Інулін в клітинах </a:t>
            </a:r>
          </a:p>
          <a:p>
            <a:r>
              <a:rPr lang="uk-UA" sz="2400" b="1" dirty="0" err="1" smtClean="0">
                <a:solidFill>
                  <a:srgbClr val="7030A0"/>
                </a:solidFill>
              </a:rPr>
              <a:t>коренебульб</a:t>
            </a:r>
            <a:r>
              <a:rPr lang="uk-UA" sz="2400" b="1" dirty="0" smtClean="0">
                <a:solidFill>
                  <a:srgbClr val="7030A0"/>
                </a:solidFill>
              </a:rPr>
              <a:t> топінамбуру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7" y="1799782"/>
            <a:ext cx="5708073" cy="47573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527" y="5527964"/>
            <a:ext cx="3726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7030A0"/>
                </a:solidFill>
              </a:rPr>
              <a:t>Рис. Поперечний зріз кореня алтеї, забарвлення метиленовим синім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35493" y="5527964"/>
            <a:ext cx="38390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i="1" dirty="0" smtClean="0">
                <a:solidFill>
                  <a:srgbClr val="7030A0"/>
                </a:solidFill>
              </a:rPr>
              <a:t>Рис. Епідерма листа алтеї, </a:t>
            </a:r>
          </a:p>
          <a:p>
            <a:r>
              <a:rPr lang="uk-UA" sz="2000" b="1" i="1" dirty="0" smtClean="0">
                <a:solidFill>
                  <a:srgbClr val="7030A0"/>
                </a:solidFill>
              </a:rPr>
              <a:t>забарвлення метиленовим </a:t>
            </a:r>
          </a:p>
          <a:p>
            <a:r>
              <a:rPr lang="uk-UA" sz="2000" b="1" i="1" dirty="0" smtClean="0">
                <a:solidFill>
                  <a:srgbClr val="7030A0"/>
                </a:solidFill>
              </a:rPr>
              <a:t>синім</a:t>
            </a:r>
            <a:r>
              <a:rPr lang="uk-UA" sz="2000" dirty="0" smtClean="0"/>
              <a:t>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263236"/>
            <a:ext cx="8882947" cy="5112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367"/>
            <a:ext cx="9144000" cy="513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9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360000" y="288000"/>
            <a:ext cx="8382218" cy="6123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1" strike="noStrike" spc="-1" dirty="0" err="1">
                <a:solidFill>
                  <a:srgbClr val="FC0621"/>
                </a:solidFill>
                <a:latin typeface="Times New Roman"/>
              </a:rPr>
              <a:t>Завдання</a:t>
            </a:r>
            <a:r>
              <a:rPr lang="ru-RU" sz="2800" b="1" strike="noStrike" spc="-1" dirty="0">
                <a:solidFill>
                  <a:srgbClr val="FC0621"/>
                </a:solidFill>
                <a:latin typeface="Times New Roman"/>
              </a:rPr>
              <a:t> 4. </a:t>
            </a:r>
            <a:r>
              <a:rPr lang="ru-RU" sz="2800" b="1" strike="noStrike" spc="-1" dirty="0" err="1">
                <a:solidFill>
                  <a:srgbClr val="FC0621"/>
                </a:solidFill>
                <a:latin typeface="Times New Roman"/>
              </a:rPr>
              <a:t>Реакція</a:t>
            </a:r>
            <a:r>
              <a:rPr lang="ru-RU" sz="2800" b="1" strike="noStrike" spc="-1" dirty="0">
                <a:solidFill>
                  <a:srgbClr val="FC0621"/>
                </a:solidFill>
                <a:latin typeface="Times New Roman"/>
              </a:rPr>
              <a:t> на </a:t>
            </a:r>
            <a:r>
              <a:rPr lang="ru-RU" sz="2800" b="1" strike="noStrike" spc="-1" dirty="0" err="1">
                <a:solidFill>
                  <a:srgbClr val="FC0621"/>
                </a:solidFill>
                <a:latin typeface="Times New Roman"/>
              </a:rPr>
              <a:t>чисту</a:t>
            </a:r>
            <a:r>
              <a:rPr lang="ru-RU" sz="2800" b="1" strike="noStrike" spc="-1" dirty="0">
                <a:solidFill>
                  <a:srgbClr val="FC0621"/>
                </a:solidFill>
                <a:latin typeface="Times New Roman"/>
              </a:rPr>
              <a:t> </a:t>
            </a:r>
            <a:r>
              <a:rPr lang="ru-RU" sz="2800" b="1" strike="noStrike" spc="-1" dirty="0" err="1">
                <a:solidFill>
                  <a:srgbClr val="FC0621"/>
                </a:solidFill>
                <a:latin typeface="Times New Roman"/>
              </a:rPr>
              <a:t>клітковину</a:t>
            </a:r>
            <a:r>
              <a:rPr lang="ru-RU" sz="2800" b="1" strike="noStrike" spc="-1" dirty="0">
                <a:solidFill>
                  <a:srgbClr val="FC0621"/>
                </a:solidFill>
                <a:latin typeface="Times New Roman"/>
              </a:rPr>
              <a:t> з хлор-цинк-йодом.</a:t>
            </a: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Зріз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поміщають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предметне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скло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краплю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води,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розправляють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і воду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відсмоктують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фільтрувальним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папером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Краплю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реактиву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наносять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зріз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і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накривають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покривним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склом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. У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мікроскопі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спостерігають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синьо-фіолетове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або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лілове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забарвлення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оболонок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клітин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які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побудовані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з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чистої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клітковини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(деревина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забарвлюється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в у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жовтий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колір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).</a:t>
            </a: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b="1" i="1" strike="noStrike" spc="-1" dirty="0" err="1">
                <a:solidFill>
                  <a:srgbClr val="FC0621"/>
                </a:solidFill>
                <a:latin typeface="Times New Roman"/>
                <a:ea typeface="Times New Roman"/>
              </a:rPr>
              <a:t>Зробіть</a:t>
            </a:r>
            <a:r>
              <a:rPr lang="ru-RU" sz="2800" b="1" i="1" strike="noStrike" spc="-1" dirty="0">
                <a:solidFill>
                  <a:srgbClr val="FC0621"/>
                </a:solidFill>
                <a:latin typeface="Times New Roman"/>
                <a:ea typeface="Times New Roman"/>
              </a:rPr>
              <a:t> </a:t>
            </a:r>
            <a:r>
              <a:rPr lang="ru-RU" sz="2800" b="1" i="1" strike="noStrike" spc="-1" dirty="0" err="1">
                <a:solidFill>
                  <a:srgbClr val="FC0621"/>
                </a:solidFill>
                <a:latin typeface="Times New Roman"/>
                <a:ea typeface="Times New Roman"/>
              </a:rPr>
              <a:t>висновки</a:t>
            </a:r>
            <a:r>
              <a:rPr lang="ru-RU" sz="2800" b="1" i="1" strike="noStrike" spc="-1" dirty="0">
                <a:solidFill>
                  <a:srgbClr val="FC0621"/>
                </a:solidFill>
                <a:latin typeface="Times New Roman"/>
                <a:ea typeface="Times New Roman"/>
              </a:rPr>
              <a:t>. </a:t>
            </a: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b="1" i="1" strike="noStrike" spc="-1" dirty="0">
                <a:solidFill>
                  <a:srgbClr val="FC0621"/>
                </a:solidFill>
                <a:latin typeface="Times New Roman"/>
                <a:ea typeface="Times New Roman"/>
              </a:rPr>
              <a:t>ОФОРМІТЬ У ВИГЛЯДІ ЗАПРОПОНОВАНОЇ ТАБЛИЦІ.</a:t>
            </a:r>
            <a:endParaRPr lang="ru-RU" sz="2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</TotalTime>
  <Words>1271</Words>
  <Application>Microsoft Office PowerPoint</Application>
  <PresentationFormat>Экран (4:3)</PresentationFormat>
  <Paragraphs>134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РОСЛИНИ В МЕДИЦИНІ</dc:title>
  <dc:subject/>
  <dc:creator>hp</dc:creator>
  <dc:description/>
  <cp:lastModifiedBy>User</cp:lastModifiedBy>
  <cp:revision>198</cp:revision>
  <dcterms:created xsi:type="dcterms:W3CDTF">2018-09-16T21:40:10Z</dcterms:created>
  <dcterms:modified xsi:type="dcterms:W3CDTF">2023-10-27T00:11:09Z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18</vt:i4>
  </property>
</Properties>
</file>