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1585F768-460C-4B15-BCDF-CFF390819112}">
          <p14:sldIdLst>
            <p14:sldId id="256"/>
            <p14:sldId id="257"/>
            <p14:sldId id="276"/>
          </p14:sldIdLst>
        </p14:section>
        <p14:section name="Розділ без заголовка" id="{790F6C83-12C1-4DD1-A67F-E86C23774260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43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2428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5124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5515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4806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756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366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9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7781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447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095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652FA5E-7168-4BD8-89CC-6EEC4851771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9E41027-F106-4C99-B69D-7864A519A2F9}" type="slidenum">
              <a:rPr lang="uk-UA" smtClean="0"/>
              <a:t>‹№›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70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02444E-CAE4-008B-4A9D-81066CCF67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Менеджмент-маркетинг в бізнесі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B4E7D92-3FB6-BEEA-ED0B-6B231376CE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/>
              <a:t>Д.е.н</a:t>
            </a:r>
            <a:r>
              <a:rPr lang="uk-UA" dirty="0"/>
              <a:t>. </a:t>
            </a:r>
            <a:r>
              <a:rPr lang="uk-UA" dirty="0" err="1"/>
              <a:t>проф</a:t>
            </a:r>
            <a:r>
              <a:rPr lang="uk-UA" dirty="0"/>
              <a:t> Маркова С.В.</a:t>
            </a:r>
          </a:p>
        </p:txBody>
      </p:sp>
    </p:spTree>
    <p:extLst>
      <p:ext uri="{BB962C8B-B14F-4D97-AF65-F5344CB8AC3E}">
        <p14:creationId xmlns:p14="http://schemas.microsoft.com/office/powerpoint/2010/main" val="3098275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72F7427-D304-5001-B926-407F00775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481781"/>
            <a:ext cx="9720073" cy="5827579"/>
          </a:xfrm>
        </p:spPr>
        <p:txBody>
          <a:bodyPr>
            <a:normAutofit/>
          </a:bodyPr>
          <a:lstStyle/>
          <a:p>
            <a:r>
              <a:rPr lang="uk-UA" b="1" dirty="0"/>
              <a:t>Метою</a:t>
            </a:r>
            <a:r>
              <a:rPr lang="uk-UA" dirty="0"/>
              <a:t> вивчення навчальної дисципліни «Менеджмент-маркетинг у бізнесі» є набуття здобувачами вищої освіти вмінь використовувати в управлінській діяльності інструментарій діагностики зовнішнього середовища організації та її ринків збуту, здійснювати оцінку конкурентоспроможності організації та її продукції; застосовувати інструменти комплексу маркетингу для підвищення конкурентоспроможності організації.</a:t>
            </a:r>
          </a:p>
          <a:p>
            <a:r>
              <a:rPr lang="uk-UA" dirty="0"/>
              <a:t>Основними </a:t>
            </a:r>
            <a:r>
              <a:rPr lang="uk-UA" b="1" dirty="0"/>
              <a:t>завданнями</a:t>
            </a:r>
            <a:r>
              <a:rPr lang="uk-UA" dirty="0"/>
              <a:t> вивчення дисципліни «Менеджмент-маркетинг у бізнесі і» є: </a:t>
            </a:r>
          </a:p>
          <a:p>
            <a:pPr lvl="0"/>
            <a:r>
              <a:rPr lang="uk-UA" dirty="0"/>
              <a:t>засвоєння знань щодо методики аналізу зовнішнього середовища організації;</a:t>
            </a:r>
          </a:p>
          <a:p>
            <a:pPr lvl="0"/>
            <a:r>
              <a:rPr lang="uk-UA" dirty="0"/>
              <a:t>набуття вмінь здійснення збору та обробки ринкової інформації;</a:t>
            </a:r>
          </a:p>
          <a:p>
            <a:pPr lvl="0"/>
            <a:r>
              <a:rPr lang="uk-UA" dirty="0"/>
              <a:t>набуття навичок проведення конкурентного аналізу та розробки стратегій;</a:t>
            </a:r>
          </a:p>
          <a:p>
            <a:pPr lvl="0"/>
            <a:r>
              <a:rPr lang="uk-UA" dirty="0"/>
              <a:t>формування навичок визначення цільових сегментів покупців на ринку;</a:t>
            </a:r>
          </a:p>
          <a:p>
            <a:pPr lvl="0"/>
            <a:r>
              <a:rPr lang="uk-UA" dirty="0"/>
              <a:t>набуття вмінь формування та управління товарним асортиментом;</a:t>
            </a:r>
          </a:p>
          <a:p>
            <a:pPr lvl="0"/>
            <a:r>
              <a:rPr lang="uk-UA" dirty="0"/>
              <a:t>набуття вмінь організації збуту продукції та розробки політики комунікації.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84786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2">
            <a:extLst>
              <a:ext uri="{FF2B5EF4-FFF2-40B4-BE49-F238E27FC236}">
                <a16:creationId xmlns:a16="http://schemas.microsoft.com/office/drawing/2014/main" id="{E5EE3DE1-551C-62D9-0EBA-2F20834B242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92100" y="331788"/>
            <a:ext cx="11622088" cy="6227762"/>
          </a:xfrm>
        </p:spPr>
        <p:txBody>
          <a:bodyPr/>
          <a:lstStyle/>
          <a:p>
            <a:pPr marL="0" indent="0" algn="just">
              <a:buFont typeface="Garamond" panose="02020404030301010803" pitchFamily="18" charset="0"/>
              <a:buNone/>
            </a:pPr>
            <a:r>
              <a:rPr lang="uk-UA" alt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маркетингу (</a:t>
            </a:r>
            <a:r>
              <a:rPr lang="ru-RU" altLang="uk-UA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marketing-mix</a:t>
            </a:r>
            <a:r>
              <a:rPr lang="ru-RU" alt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змінних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uk-UA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піддаються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контролю, </a:t>
            </a:r>
            <a:r>
              <a:rPr lang="uk-UA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прагненні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бажану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відповідну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реакцію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ринку.</a:t>
            </a:r>
            <a:r>
              <a:rPr lang="uk-UA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Font typeface="Garamond" panose="02020404030301010803" pitchFamily="18" charset="0"/>
              <a:buNone/>
            </a:pPr>
            <a:r>
              <a:rPr lang="uk-UA" alt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uk-UA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alt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маркетинг-</a:t>
            </a:r>
            <a:r>
              <a:rPr lang="ru-RU" altLang="uk-UA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мікс</a:t>
            </a:r>
            <a:r>
              <a:rPr lang="ru-RU" alt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комплекс, не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задовольняє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максимізує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uk-UA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Font typeface="Garamond" panose="02020404030301010803" pitchFamily="18" charset="0"/>
              <a:buNone/>
            </a:pPr>
            <a:endParaRPr lang="uk-UA" alt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Font typeface="Garamond" panose="02020404030301010803" pitchFamily="18" charset="0"/>
              <a:buNone/>
            </a:pPr>
            <a:endParaRPr lang="uk-UA" alt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Font typeface="Garamond" panose="02020404030301010803" pitchFamily="18" charset="0"/>
              <a:buNone/>
            </a:pPr>
            <a:r>
              <a:rPr lang="uk-UA" alt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Дж.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Маккарті</a:t>
            </a:r>
            <a:endParaRPr lang="ru-RU" alt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Font typeface="Garamond" panose="02020404030301010803" pitchFamily="18" charset="0"/>
              <a:buNone/>
            </a:pP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наступному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spcBef>
                <a:spcPts val="600"/>
              </a:spcBef>
              <a:buFont typeface="Garamond" panose="02020404030301010803" pitchFamily="18" charset="0"/>
              <a:buNone/>
            </a:pP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маркетингу </a:t>
            </a:r>
          </a:p>
          <a:p>
            <a:pPr marL="0" indent="0">
              <a:spcBef>
                <a:spcPts val="600"/>
              </a:spcBef>
              <a:buFont typeface="Garamond" panose="02020404030301010803" pitchFamily="18" charset="0"/>
              <a:buNone/>
            </a:pP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</a:p>
          <a:p>
            <a:pPr marL="0" indent="0">
              <a:spcBef>
                <a:spcPts val="600"/>
              </a:spcBef>
              <a:buFont typeface="Garamond" panose="02020404030301010803" pitchFamily="18" charset="0"/>
              <a:buNone/>
            </a:pP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600"/>
              </a:spcBef>
              <a:buFont typeface="Garamond" panose="02020404030301010803" pitchFamily="18" charset="0"/>
              <a:buNone/>
            </a:pPr>
            <a:r>
              <a:rPr lang="ru-RU" alt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alt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«4Р» </a:t>
            </a:r>
            <a:endParaRPr lang="ru-RU" altLang="uk-UA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219" name="Группа 10">
            <a:extLst>
              <a:ext uri="{FF2B5EF4-FFF2-40B4-BE49-F238E27FC236}">
                <a16:creationId xmlns:a16="http://schemas.microsoft.com/office/drawing/2014/main" id="{FE5CF81D-B508-D0B3-A443-63AD5A7E1BF1}"/>
              </a:ext>
            </a:extLst>
          </p:cNvPr>
          <p:cNvGrpSpPr>
            <a:grpSpLocks/>
          </p:cNvGrpSpPr>
          <p:nvPr/>
        </p:nvGrpSpPr>
        <p:grpSpPr bwMode="auto">
          <a:xfrm>
            <a:off x="5202238" y="2517775"/>
            <a:ext cx="5722937" cy="4008438"/>
            <a:chOff x="2771748" y="2633866"/>
            <a:chExt cx="5102543" cy="3379306"/>
          </a:xfrm>
        </p:grpSpPr>
        <p:grpSp>
          <p:nvGrpSpPr>
            <p:cNvPr id="9221" name="Группа 9">
              <a:extLst>
                <a:ext uri="{FF2B5EF4-FFF2-40B4-BE49-F238E27FC236}">
                  <a16:creationId xmlns:a16="http://schemas.microsoft.com/office/drawing/2014/main" id="{88FFEACF-2304-950F-05B5-9BF8810501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71748" y="2633866"/>
              <a:ext cx="5102543" cy="3379306"/>
              <a:chOff x="2771748" y="2633866"/>
              <a:chExt cx="5102543" cy="3379306"/>
            </a:xfrm>
          </p:grpSpPr>
          <p:sp>
            <p:nvSpPr>
              <p:cNvPr id="5" name="Овал 4">
                <a:extLst>
                  <a:ext uri="{FF2B5EF4-FFF2-40B4-BE49-F238E27FC236}">
                    <a16:creationId xmlns:a16="http://schemas.microsoft.com/office/drawing/2014/main" id="{2ACEB319-D1FB-C280-EFA5-74A0F9397310}"/>
                  </a:ext>
                </a:extLst>
              </p:cNvPr>
              <p:cNvSpPr/>
              <p:nvPr/>
            </p:nvSpPr>
            <p:spPr>
              <a:xfrm>
                <a:off x="2771748" y="2633866"/>
                <a:ext cx="2536410" cy="1690322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uk-UA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Товар</a:t>
                </a:r>
              </a:p>
              <a:p>
                <a:pPr algn="ctr">
                  <a:defRPr/>
                </a:pPr>
                <a:r>
                  <a:rPr lang="uk-UA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ru-RU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product</a:t>
                </a:r>
                <a:r>
                  <a:rPr lang="uk-UA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6" name="Овал 5">
                <a:extLst>
                  <a:ext uri="{FF2B5EF4-FFF2-40B4-BE49-F238E27FC236}">
                    <a16:creationId xmlns:a16="http://schemas.microsoft.com/office/drawing/2014/main" id="{42E4FBCA-0F89-D5D3-4583-D2E7E497D650}"/>
                  </a:ext>
                </a:extLst>
              </p:cNvPr>
              <p:cNvSpPr/>
              <p:nvPr/>
            </p:nvSpPr>
            <p:spPr>
              <a:xfrm>
                <a:off x="2771748" y="4324188"/>
                <a:ext cx="2536410" cy="1688984"/>
              </a:xfrm>
              <a:prstGeom prst="ellipse">
                <a:avLst/>
              </a:prstGeom>
              <a:solidFill>
                <a:srgbClr val="FF99CC"/>
              </a:solidFill>
              <a:ln>
                <a:solidFill>
                  <a:srgbClr val="FF256E"/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uk-UA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Місце</a:t>
                </a:r>
              </a:p>
              <a:p>
                <a:pPr algn="ctr">
                  <a:defRPr/>
                </a:pPr>
                <a:r>
                  <a:rPr lang="ru-RU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(p</a:t>
                </a:r>
                <a:r>
                  <a:rPr lang="en-US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lace</a:t>
                </a:r>
                <a:r>
                  <a:rPr lang="ru-RU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>
                  <a:solidFill>
                    <a:srgbClr val="000000"/>
                  </a:solidFill>
                </a:endParaRPr>
              </a:p>
              <a:p>
                <a:pPr algn="ctr">
                  <a:defRPr/>
                </a:pPr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7" name="Овал 6">
                <a:extLst>
                  <a:ext uri="{FF2B5EF4-FFF2-40B4-BE49-F238E27FC236}">
                    <a16:creationId xmlns:a16="http://schemas.microsoft.com/office/drawing/2014/main" id="{DAACE5A1-067D-675C-4F38-2F1AE73BFB62}"/>
                  </a:ext>
                </a:extLst>
              </p:cNvPr>
              <p:cNvSpPr/>
              <p:nvPr/>
            </p:nvSpPr>
            <p:spPr>
              <a:xfrm>
                <a:off x="5337881" y="4324188"/>
                <a:ext cx="2536410" cy="1688984"/>
              </a:xfrm>
              <a:prstGeom prst="ellipse">
                <a:avLst/>
              </a:prstGeom>
              <a:solidFill>
                <a:srgbClr val="A2D668"/>
              </a:solidFill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uk-UA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П</a:t>
                </a:r>
                <a:r>
                  <a:rPr lang="ru-RU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росування </a:t>
                </a:r>
                <a:r>
                  <a:rPr lang="ru-RU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(promotion)</a:t>
                </a:r>
                <a:endParaRPr lang="ru-RU" sz="2400">
                  <a:solidFill>
                    <a:srgbClr val="000000"/>
                  </a:solidFill>
                </a:endParaRPr>
              </a:p>
            </p:txBody>
          </p:sp>
          <p:sp>
            <p:nvSpPr>
              <p:cNvPr id="9" name="Овал 8">
                <a:extLst>
                  <a:ext uri="{FF2B5EF4-FFF2-40B4-BE49-F238E27FC236}">
                    <a16:creationId xmlns:a16="http://schemas.microsoft.com/office/drawing/2014/main" id="{38AD2D1F-78AA-76D8-2699-396BCF2858FE}"/>
                  </a:ext>
                </a:extLst>
              </p:cNvPr>
              <p:cNvSpPr/>
              <p:nvPr/>
            </p:nvSpPr>
            <p:spPr>
              <a:xfrm>
                <a:off x="5337881" y="2633866"/>
                <a:ext cx="2536410" cy="1690322"/>
              </a:xfrm>
              <a:prstGeom prst="ellipse">
                <a:avLst/>
              </a:prstGeom>
              <a:solidFill>
                <a:srgbClr val="FFFF66"/>
              </a:solidFill>
              <a:ln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uk-UA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Ц</a:t>
                </a:r>
                <a:r>
                  <a:rPr lang="ru-RU" sz="24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іна </a:t>
                </a:r>
                <a:endParaRPr lang="uk-UA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algn="ctr">
                  <a:defRPr/>
                </a:pPr>
                <a:r>
                  <a:rPr lang="ru-RU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(р</a:t>
                </a:r>
                <a:r>
                  <a:rPr lang="en-US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r</a:t>
                </a:r>
                <a:r>
                  <a:rPr lang="uk-UA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r>
                  <a:rPr lang="ru-RU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с</a:t>
                </a:r>
                <a:r>
                  <a:rPr lang="uk-UA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ru-RU" sz="2400" b="1" i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sz="2400" b="1" i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" name="Овал 7">
              <a:extLst>
                <a:ext uri="{FF2B5EF4-FFF2-40B4-BE49-F238E27FC236}">
                  <a16:creationId xmlns:a16="http://schemas.microsoft.com/office/drawing/2014/main" id="{EA89FAD1-5843-531D-5A0F-45953C0FAA5C}"/>
                </a:ext>
              </a:extLst>
            </p:cNvPr>
            <p:cNvSpPr/>
            <p:nvPr/>
          </p:nvSpPr>
          <p:spPr>
            <a:xfrm>
              <a:off x="4582054" y="3742011"/>
              <a:ext cx="1453624" cy="116301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uk-UA" sz="4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4Р</a:t>
              </a:r>
              <a:endParaRPr lang="x-none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7FA5B1A2-4B86-6AD6-0318-6331997E20C9}"/>
              </a:ext>
            </a:extLst>
          </p:cNvPr>
          <p:cNvCxnSpPr>
            <a:cxnSpLocks/>
          </p:cNvCxnSpPr>
          <p:nvPr/>
        </p:nvCxnSpPr>
        <p:spPr>
          <a:xfrm flipV="1">
            <a:off x="2892425" y="4872038"/>
            <a:ext cx="1874838" cy="898525"/>
          </a:xfrm>
          <a:prstGeom prst="straightConnector1">
            <a:avLst/>
          </a:prstGeom>
          <a:ln w="50800">
            <a:solidFill>
              <a:srgbClr val="7030A0">
                <a:alpha val="61000"/>
              </a:srgb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нтеграл">
  <a:themeElements>
    <a:clrScheme name="І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І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І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</TotalTime>
  <Words>222</Words>
  <Application>Microsoft Office PowerPoint</Application>
  <PresentationFormat>Широкий екран</PresentationFormat>
  <Paragraphs>28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10" baseType="lpstr">
      <vt:lpstr>Calibri</vt:lpstr>
      <vt:lpstr>Garamond</vt:lpstr>
      <vt:lpstr>Times New Roman</vt:lpstr>
      <vt:lpstr>Tw Cen MT</vt:lpstr>
      <vt:lpstr>Tw Cen MT Condensed</vt:lpstr>
      <vt:lpstr>Wingdings 3</vt:lpstr>
      <vt:lpstr>Інтеграл</vt:lpstr>
      <vt:lpstr>Менеджмент-маркетинг в бізнесі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Svetlana</dc:creator>
  <cp:lastModifiedBy>Svetlana</cp:lastModifiedBy>
  <cp:revision>1</cp:revision>
  <dcterms:created xsi:type="dcterms:W3CDTF">2025-10-09T08:46:19Z</dcterms:created>
  <dcterms:modified xsi:type="dcterms:W3CDTF">2025-10-09T08:48:26Z</dcterms:modified>
</cp:coreProperties>
</file>