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1" r:id="rId55"/>
    <p:sldId id="310"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7" d="100"/>
          <a:sy n="87" d="100"/>
        </p:scale>
        <p:origin x="4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s-ES" dirty="0"/>
          </a:p>
        </p:txBody>
      </p:sp>
      <p:sp>
        <p:nvSpPr>
          <p:cNvPr id="4" name="3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11516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339757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320189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dirty="0"/>
          </a:p>
        </p:txBody>
      </p:sp>
      <p:sp>
        <p:nvSpPr>
          <p:cNvPr id="4" name="3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341240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119918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369181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7" name="6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348937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116262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187649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89009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4B8455E5-8298-4FD0-BD39-5CC146C60EB9}" type="datetimeFigureOut">
              <a:rPr lang="ru-RU" smtClean="0"/>
              <a:t>24.10.2023</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B04AA36-358B-4BE4-B205-3CB687B79220}" type="slidenum">
              <a:rPr lang="ru-RU" smtClean="0"/>
              <a:t>‹#›</a:t>
            </a:fld>
            <a:endParaRPr lang="ru-RU"/>
          </a:p>
        </p:txBody>
      </p:sp>
    </p:spTree>
    <p:extLst>
      <p:ext uri="{BB962C8B-B14F-4D97-AF65-F5344CB8AC3E}">
        <p14:creationId xmlns:p14="http://schemas.microsoft.com/office/powerpoint/2010/main" val="125811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55E5-8298-4FD0-BD39-5CC146C60EB9}" type="datetimeFigureOut">
              <a:rPr lang="ru-RU" smtClean="0"/>
              <a:t>24.10.2023</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AA36-358B-4BE4-B205-3CB687B79220}" type="slidenum">
              <a:rPr lang="ru-RU" smtClean="0"/>
              <a:t>‹#›</a:t>
            </a:fld>
            <a:endParaRPr lang="ru-RU"/>
          </a:p>
        </p:txBody>
      </p:sp>
      <p:pic>
        <p:nvPicPr>
          <p:cNvPr id="7" name="6 Imagen" descr="Dibujo.bmp"/>
          <p:cNvPicPr>
            <a:picLocks noChangeAspect="1"/>
          </p:cNvPicPr>
          <p:nvPr/>
        </p:nvPicPr>
        <p:blipFill>
          <a:blip r:embed="rId13"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3798666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fontScale="90000"/>
          </a:bodyPr>
          <a:lstStyle/>
          <a:p>
            <a:r>
              <a:rPr lang="uk-UA" dirty="0">
                <a:solidFill>
                  <a:srgbClr val="FF0000"/>
                </a:solidFill>
              </a:rPr>
              <a:t>Лекція 4. Освітня діяльність українських мусульман</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1" y="646545"/>
            <a:ext cx="12192000" cy="6211455"/>
          </a:xfrm>
        </p:spPr>
        <p:txBody>
          <a:bodyPr>
            <a:normAutofit fontScale="85000" lnSpcReduction="20000"/>
          </a:bodyPr>
          <a:lstStyle/>
          <a:p>
            <a:pPr indent="0" algn="ctr">
              <a:lnSpc>
                <a:spcPct val="115000"/>
              </a:lnSpc>
              <a:spcAft>
                <a:spcPts val="1000"/>
              </a:spcAft>
              <a:buNone/>
            </a:pPr>
            <a:r>
              <a:rPr lang="uk-UA"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Питання до обговорення:</a:t>
            </a:r>
            <a:endParaRPr lang="ru-RU"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Інституалізація системи відновлення релігійного знання. Соціологічний дослідницький проєкт «</a:t>
            </a:r>
            <a:r>
              <a:rPr lang="uk-UA" sz="2800" b="1"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Регіональна толерантність, ксенофобія та права людини в 2012 році</a:t>
            </a: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Лист голови Духовного управління мусульман України муфтія шейх Ахмед </a:t>
            </a:r>
            <a:r>
              <a:rPr lang="uk-UA" sz="2800" b="1" dirty="0" err="1">
                <a:effectLst/>
                <a:latin typeface="Times New Roman" panose="02020603050405020304" pitchFamily="18" charset="0"/>
                <a:ea typeface="Times New Roman" panose="02020603050405020304" pitchFamily="18" charset="0"/>
                <a:cs typeface="Times New Roman" panose="02020603050405020304" pitchFamily="18" charset="0"/>
              </a:rPr>
              <a:t>Тамім</a:t>
            </a:r>
            <a:r>
              <a:rPr lang="uk-UA" b="1" dirty="0" err="1">
                <a:latin typeface="Times New Roman" panose="02020603050405020304" pitchFamily="18" charset="0"/>
                <a:ea typeface="Times New Roman" panose="02020603050405020304" pitchFamily="18" charset="0"/>
                <a:cs typeface="Times New Roman" panose="02020603050405020304" pitchFamily="18" charset="0"/>
              </a:rPr>
              <a:t>а</a:t>
            </a: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 2016 р. на ім’я міністра освіти України Л. Гриневич щодо впровадження «Основ християнської етики» в школах. Створення у 2014-2019 рр. приватних шкіл з ісламською складовою.</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uk-UA" b="1" dirty="0">
                <a:latin typeface="Times New Roman" panose="02020603050405020304" pitchFamily="18" charset="0"/>
                <a:ea typeface="Times New Roman" panose="02020603050405020304" pitchFamily="18" charset="0"/>
                <a:cs typeface="Times New Roman" panose="02020603050405020304" pitchFamily="18" charset="0"/>
              </a:rPr>
              <a:t>І</a:t>
            </a: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Соціальне служіння як форма взаємодії мусульманської спільноти з суспільством.</a:t>
            </a:r>
            <a:r>
              <a:rPr lang="uk-UA" sz="2000" b="1" dirty="0">
                <a:effectLst/>
                <a:latin typeface="Calibri" panose="020F0502020204030204" pitchFamily="34" charset="0"/>
                <a:ea typeface="Calibri" panose="020F0502020204030204" pitchFamily="34" charset="0"/>
                <a:cs typeface="Times New Roman" panose="02020603050405020304" pitchFamily="18" charset="0"/>
              </a:rPr>
              <a:t> </a:t>
            </a:r>
            <a:r>
              <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rPr>
              <a:t>Поява в ЗСУ першого імама-капелана у 2014 р. в умовах російсько-української війни.</a:t>
            </a:r>
            <a:endParaRPr lang="ru-RU" dirty="0"/>
          </a:p>
        </p:txBody>
      </p:sp>
    </p:spTree>
    <p:extLst>
      <p:ext uri="{BB962C8B-B14F-4D97-AF65-F5344CB8AC3E}">
        <p14:creationId xmlns:p14="http://schemas.microsoft.com/office/powerpoint/2010/main" val="204422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31273"/>
            <a:ext cx="12192000" cy="6179126"/>
          </a:xfrm>
        </p:spPr>
        <p:txBody>
          <a:bodyPr>
            <a:noAutofit/>
          </a:bodyPr>
          <a:lstStyle/>
          <a:p>
            <a:pPr algn="just">
              <a:buFont typeface="Wingdings" panose="05000000000000000000" pitchFamily="2" charset="2"/>
              <a:buChar char="Ø"/>
            </a:pPr>
            <a:r>
              <a:rPr lang="uk-UA" sz="3700" b="1" dirty="0">
                <a:latin typeface="Times New Roman" panose="02020603050405020304" pitchFamily="18" charset="0"/>
                <a:cs typeface="Times New Roman" panose="02020603050405020304" pitchFamily="18" charset="0"/>
              </a:rPr>
              <a:t>На рівні кожної конкретної школи ситуація вирішувалася по-різному: в деяких місцях школа запрошувала священика читати дітям «</a:t>
            </a:r>
            <a:r>
              <a:rPr lang="uk-UA" sz="3700" b="1" dirty="0">
                <a:solidFill>
                  <a:srgbClr val="FF0000"/>
                </a:solidFill>
                <a:latin typeface="Times New Roman" panose="02020603050405020304" pitchFamily="18" charset="0"/>
                <a:cs typeface="Times New Roman" panose="02020603050405020304" pitchFamily="18" charset="0"/>
              </a:rPr>
              <a:t>Основи християнської етики</a:t>
            </a:r>
            <a:r>
              <a:rPr lang="uk-UA" sz="3700" b="1" dirty="0">
                <a:latin typeface="Times New Roman" panose="02020603050405020304" pitchFamily="18" charset="0"/>
                <a:cs typeface="Times New Roman" panose="02020603050405020304" pitchFamily="18" charset="0"/>
              </a:rPr>
              <a:t>», в інших – курс читав викладач історії або суспільствознавства. </a:t>
            </a:r>
          </a:p>
          <a:p>
            <a:pPr algn="just">
              <a:buFont typeface="Wingdings" panose="05000000000000000000" pitchFamily="2" charset="2"/>
              <a:buChar char="Ø"/>
            </a:pPr>
            <a:r>
              <a:rPr lang="uk-UA" sz="3700" b="1" dirty="0">
                <a:latin typeface="Times New Roman" panose="02020603050405020304" pitchFamily="18" charset="0"/>
                <a:cs typeface="Times New Roman" panose="02020603050405020304" pitchFamily="18" charset="0"/>
              </a:rPr>
              <a:t>Щоб привести суспільний попит у відповідність із законами України, у </a:t>
            </a:r>
            <a:r>
              <a:rPr lang="uk-UA" sz="3700" b="1" dirty="0">
                <a:highlight>
                  <a:srgbClr val="FFFF00"/>
                </a:highlight>
                <a:latin typeface="Times New Roman" panose="02020603050405020304" pitchFamily="18" charset="0"/>
                <a:cs typeface="Times New Roman" panose="02020603050405020304" pitchFamily="18" charset="0"/>
              </a:rPr>
              <a:t>2005 р. була створена комісія з розробки концептуальних основ вивчення класів духовно-морального виховання в загальноосвітніх навчальних закладах</a:t>
            </a:r>
            <a:r>
              <a:rPr lang="uk-UA" sz="3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331174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82993"/>
            <a:ext cx="12192000" cy="5427405"/>
          </a:xfrm>
        </p:spPr>
        <p:txBody>
          <a:bodyPr>
            <a:noAutofit/>
          </a:bodyPr>
          <a:lstStyle/>
          <a:p>
            <a:pPr marL="0" indent="0" algn="ctr">
              <a:buNone/>
            </a:pPr>
            <a:r>
              <a:rPr lang="uk-UA" sz="3200" b="1" u="sng" dirty="0">
                <a:solidFill>
                  <a:srgbClr val="C00000"/>
                </a:solidFill>
                <a:highlight>
                  <a:srgbClr val="FFFF00"/>
                </a:highlight>
                <a:latin typeface="Times New Roman" panose="02020603050405020304" pitchFamily="18" charset="0"/>
                <a:cs typeface="Times New Roman" panose="02020603050405020304" pitchFamily="18" charset="0"/>
              </a:rPr>
              <a:t>До функцій душпастирської ради також належать: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1. Узгодження кандидатів на посади священнослужителів (капеланів) в пенітенціарних органах і установах, уповноважених керівними органами Церков (релігійних організацій) на здійснення душпастирської опіки засуджених;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2. Відновлення (будівництво, реконструкція) культових будівель та інших приміщень для богослужінь і релігійних зібрань у пенітенціарних органах і установах і організація їх діяльності;</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3. Вивчення та аналіз результатів проведення душпастирської роботи із засудженими; </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0781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82993"/>
            <a:ext cx="12192000" cy="5427405"/>
          </a:xfrm>
        </p:spPr>
        <p:txBody>
          <a:bodyPr>
            <a:noAutofit/>
          </a:bodyPr>
          <a:lstStyle/>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4. Організація духовно-просвітницьких та благодійних заходів міжконфесійної співпраці в пенітенціарних органах і установах, а також надання допомоги для виховання, виправлення і реінтеграції в суспільство колишніх засуджених;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5. Затвердження порядку спеціальної підготовки священнослужителів (капеланів) і надання повноважень на здійснення заходів душпастирської опіки засуджених і осіб, узятих під варту, персоналу пенітенціарних органів і установ за погодженням з Мін’юстом.</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7420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1071716"/>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24233"/>
            <a:ext cx="12192000" cy="6086166"/>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До складу Ради входять представники всіх основних конфесій України, в тому числі представники Духовного управління мусульман України (ДУМУ). </a:t>
            </a:r>
          </a:p>
          <a:p>
            <a:pPr marL="0" indent="0" algn="just">
              <a:buNone/>
            </a:pPr>
            <a:r>
              <a:rPr lang="uk-UA" sz="3400" b="1" dirty="0">
                <a:latin typeface="Times New Roman" panose="02020603050405020304" pitchFamily="18" charset="0"/>
                <a:cs typeface="Times New Roman" panose="02020603050405020304" pitchFamily="18" charset="0"/>
              </a:rPr>
              <a:t>В рамках співпраці з Пенітенціарної службою України імами ДУМУ відвідують мусульман, які відбувають покарання в різних регіонах України, для задоволення їхніх духовних потреб.</a:t>
            </a:r>
          </a:p>
          <a:p>
            <a:pPr marL="0" indent="0" algn="just">
              <a:buNone/>
            </a:pPr>
            <a:r>
              <a:rPr lang="uk-UA" sz="3400" b="1" dirty="0">
                <a:latin typeface="Times New Roman" panose="02020603050405020304" pitchFamily="18" charset="0"/>
                <a:cs typeface="Times New Roman" panose="02020603050405020304" pitchFamily="18" charset="0"/>
              </a:rPr>
              <a:t> ДУМУ за допомогою своїх громад в регіонах регулярно підтримує зв’язок з ув’язненими, відвідує їх, намагається допомогти морально і матеріально, як, наприклад, забезпечити необхідними ліками, одягом і </a:t>
            </a:r>
            <a:r>
              <a:rPr lang="uk-UA" sz="3400" b="1" dirty="0" err="1">
                <a:latin typeface="Times New Roman" panose="02020603050405020304" pitchFamily="18" charset="0"/>
                <a:cs typeface="Times New Roman" panose="02020603050405020304" pitchFamily="18" charset="0"/>
              </a:rPr>
              <a:t>т.п</a:t>
            </a:r>
            <a:r>
              <a:rPr lang="uk-UA" sz="3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81191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42219"/>
            <a:ext cx="12192000" cy="5968179"/>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Крім того, важливе місце в роботі імамів ДУМУ приділяється релігійній освіті в середовищі ув’язнених, передачі їм достовірних релігійних знань, надання допомоги в дотриманні ритуалів (перш за все – у виконанні </a:t>
            </a:r>
            <a:r>
              <a:rPr lang="uk-UA" sz="3200" b="1" dirty="0" err="1">
                <a:latin typeface="Times New Roman" panose="02020603050405020304" pitchFamily="18" charset="0"/>
                <a:cs typeface="Times New Roman" panose="02020603050405020304" pitchFamily="18" charset="0"/>
              </a:rPr>
              <a:t>джума</a:t>
            </a:r>
            <a:r>
              <a:rPr lang="uk-UA" sz="3200" b="1" dirty="0">
                <a:latin typeface="Times New Roman" panose="02020603050405020304" pitchFamily="18" charset="0"/>
                <a:cs typeface="Times New Roman" panose="02020603050405020304" pitchFamily="18" charset="0"/>
              </a:rPr>
              <a:t>-намазу, </a:t>
            </a:r>
            <a:r>
              <a:rPr lang="uk-UA" sz="3200" b="1" dirty="0" err="1">
                <a:latin typeface="Times New Roman" panose="02020603050405020304" pitchFamily="18" charset="0"/>
                <a:cs typeface="Times New Roman" panose="02020603050405020304" pitchFamily="18" charset="0"/>
              </a:rPr>
              <a:t>джаназа</a:t>
            </a:r>
            <a:r>
              <a:rPr lang="uk-UA" sz="3200" b="1" dirty="0">
                <a:latin typeface="Times New Roman" panose="02020603050405020304" pitchFamily="18" charset="0"/>
                <a:cs typeface="Times New Roman" panose="02020603050405020304" pitchFamily="18" charset="0"/>
              </a:rPr>
              <a:t>-намазу і </a:t>
            </a:r>
            <a:r>
              <a:rPr lang="uk-UA" sz="3200" b="1" dirty="0" err="1">
                <a:latin typeface="Times New Roman" panose="02020603050405020304" pitchFamily="18" charset="0"/>
                <a:cs typeface="Times New Roman" panose="02020603050405020304" pitchFamily="18" charset="0"/>
              </a:rPr>
              <a:t>т.п</a:t>
            </a:r>
            <a:r>
              <a:rPr lang="uk-UA" sz="3200" b="1" dirty="0">
                <a:latin typeface="Times New Roman" panose="02020603050405020304" pitchFamily="18" charset="0"/>
                <a:cs typeface="Times New Roman" panose="02020603050405020304" pitchFamily="18" charset="0"/>
              </a:rPr>
              <a:t>.), виконанні своїх обов’язків, каятті від тих гріхів, які були в минулому, а також сприяє у відкритті релігійних бібліотек для ув’язнених. </a:t>
            </a:r>
          </a:p>
          <a:p>
            <a:pPr marL="0" indent="0" algn="just">
              <a:buNone/>
            </a:pPr>
            <a:r>
              <a:rPr lang="uk-UA" sz="3200" b="1" dirty="0">
                <a:latin typeface="Times New Roman" panose="02020603050405020304" pitchFamily="18" charset="0"/>
                <a:cs typeface="Times New Roman" panose="02020603050405020304" pitchFamily="18" charset="0"/>
              </a:rPr>
              <a:t>Також ДУМУ намагається допомогти деяким ув’язненим, звертаючись з клопотаннями з приводу перегляду </a:t>
            </a:r>
            <a:r>
              <a:rPr lang="uk-UA" sz="3200" b="1" dirty="0" err="1">
                <a:latin typeface="Times New Roman" panose="02020603050405020304" pitchFamily="18" charset="0"/>
                <a:cs typeface="Times New Roman" panose="02020603050405020304" pitchFamily="18" charset="0"/>
              </a:rPr>
              <a:t>вироку</a:t>
            </a:r>
            <a:r>
              <a:rPr lang="uk-UA" sz="3200" b="1" dirty="0">
                <a:latin typeface="Times New Roman" panose="02020603050405020304" pitchFamily="18" charset="0"/>
                <a:cs typeface="Times New Roman" panose="02020603050405020304" pitchFamily="18" charset="0"/>
              </a:rPr>
              <a:t>, скорочення терміну перебування у виправних установах, а після виходу на свободу – з пошуком роботи, та адаптацією в суспільстві.</a:t>
            </a:r>
          </a:p>
        </p:txBody>
      </p:sp>
    </p:spTree>
    <p:extLst>
      <p:ext uri="{BB962C8B-B14F-4D97-AF65-F5344CB8AC3E}">
        <p14:creationId xmlns:p14="http://schemas.microsoft.com/office/powerpoint/2010/main" val="22287943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82993"/>
            <a:ext cx="12192000" cy="5427405"/>
          </a:xfrm>
        </p:spPr>
        <p:txBody>
          <a:bodyPr>
            <a:noAutofit/>
          </a:bodyPr>
          <a:lstStyle/>
          <a:p>
            <a:pPr marL="0" indent="0" algn="just">
              <a:buNone/>
            </a:pPr>
            <a:r>
              <a:rPr lang="uk-UA" sz="4000" b="1" dirty="0">
                <a:latin typeface="Times New Roman" panose="02020603050405020304" pitchFamily="18" charset="0"/>
                <a:cs typeface="Times New Roman" panose="02020603050405020304" pitchFamily="18" charset="0"/>
              </a:rPr>
              <a:t>Зокрема, імами ДУМУ активно працюють в південноукраїнських областях (Херсонська, Миколаївська). Наприклад, 10 лютого 2013 р. у Вознесенській і Південноукраїнської виправних колоніях № 72 і № 83 пройшли зустрічі ув’язнених з головою мусульманської громади міста Миколаєва та області імамом Русланом </a:t>
            </a:r>
            <a:r>
              <a:rPr lang="uk-UA" sz="4000" b="1" dirty="0" err="1">
                <a:latin typeface="Times New Roman" panose="02020603050405020304" pitchFamily="18" charset="0"/>
                <a:cs typeface="Times New Roman" panose="02020603050405020304" pitchFamily="18" charset="0"/>
              </a:rPr>
              <a:t>Біналі</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огли</a:t>
            </a:r>
            <a:r>
              <a:rPr lang="uk-UA"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06335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307691"/>
            <a:ext cx="12192000" cy="5702708"/>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Крім роботи безпосередньо з мусульманами-ув’язненими, представники ДУМУ проводять навчальні курси для співробітників пенітенціарної системи України. На подібних курсах викладачі ДУМУ роз’яснюють релігійні потреби в’язнів-мусульман, такі як необхідність щоденної п’ятиразової молитви, п’ятничної колективної молитви, </a:t>
            </a:r>
            <a:r>
              <a:rPr lang="uk-UA" sz="3200" b="1" dirty="0" err="1">
                <a:latin typeface="Times New Roman" panose="02020603050405020304" pitchFamily="18" charset="0"/>
                <a:cs typeface="Times New Roman" panose="02020603050405020304" pitchFamily="18" charset="0"/>
              </a:rPr>
              <a:t>халяльної</a:t>
            </a:r>
            <a:r>
              <a:rPr lang="uk-UA" sz="3200" b="1" dirty="0">
                <a:latin typeface="Times New Roman" panose="02020603050405020304" pitchFamily="18" charset="0"/>
                <a:cs typeface="Times New Roman" panose="02020603050405020304" pitchFamily="18" charset="0"/>
              </a:rPr>
              <a:t> їжі та інших. </a:t>
            </a:r>
          </a:p>
          <a:p>
            <a:pPr marL="0" indent="0" algn="just">
              <a:buNone/>
            </a:pPr>
            <a:r>
              <a:rPr lang="uk-UA" sz="3200" b="1" dirty="0">
                <a:latin typeface="Times New Roman" panose="02020603050405020304" pitchFamily="18" charset="0"/>
                <a:cs typeface="Times New Roman" panose="02020603050405020304" pitchFamily="18" charset="0"/>
              </a:rPr>
              <a:t>Також співробітникам пенітенціарної системи пояснюється небезпека екстремістських ідей в середовищі ув’язнених, механізми вербування з боку представників радикальної ідеології, що залишаються на волі.</a:t>
            </a:r>
          </a:p>
        </p:txBody>
      </p:sp>
    </p:spTree>
    <p:extLst>
      <p:ext uri="{BB962C8B-B14F-4D97-AF65-F5344CB8AC3E}">
        <p14:creationId xmlns:p14="http://schemas.microsoft.com/office/powerpoint/2010/main" val="22293809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83227"/>
            <a:ext cx="12192000" cy="6027172"/>
          </a:xfrm>
        </p:spPr>
        <p:txBody>
          <a:bodyPr>
            <a:noAutofit/>
          </a:bodyPr>
          <a:lstStyle/>
          <a:p>
            <a:pPr marL="0" indent="0" algn="just">
              <a:buNone/>
            </a:pPr>
            <a:r>
              <a:rPr lang="uk-UA" b="1" dirty="0">
                <a:latin typeface="Times New Roman" panose="02020603050405020304" pitchFamily="18" charset="0"/>
                <a:cs typeface="Times New Roman" panose="02020603050405020304" pitchFamily="18" charset="0"/>
              </a:rPr>
              <a:t>Крім Духовного управління мусульман України, імами якого входять до складу згаданої душпастирської ради, з ув’язненими-мусульманами активно працюють представники ВАГО «</a:t>
            </a:r>
            <a:r>
              <a:rPr lang="uk-UA" b="1" dirty="0" err="1">
                <a:latin typeface="Times New Roman" panose="02020603050405020304" pitchFamily="18" charset="0"/>
                <a:cs typeface="Times New Roman" panose="02020603050405020304" pitchFamily="18" charset="0"/>
              </a:rPr>
              <a:t>Альраід</a:t>
            </a:r>
            <a:r>
              <a:rPr lang="uk-UA" b="1" dirty="0">
                <a:latin typeface="Times New Roman" panose="02020603050405020304" pitchFamily="18" charset="0"/>
                <a:cs typeface="Times New Roman" panose="02020603050405020304" pitchFamily="18" charset="0"/>
              </a:rPr>
              <a:t>» і Духовного управління мусульман України «</a:t>
            </a:r>
            <a:r>
              <a:rPr lang="uk-UA" b="1" dirty="0" err="1">
                <a:latin typeface="Times New Roman" panose="02020603050405020304" pitchFamily="18" charset="0"/>
                <a:cs typeface="Times New Roman" panose="02020603050405020304" pitchFamily="18" charset="0"/>
              </a:rPr>
              <a:t>Умма</a:t>
            </a:r>
            <a:r>
              <a:rPr lang="uk-UA" b="1" dirty="0">
                <a:latin typeface="Times New Roman" panose="02020603050405020304" pitchFamily="18" charset="0"/>
                <a:cs typeface="Times New Roman" panose="02020603050405020304" pitchFamily="18" charset="0"/>
              </a:rPr>
              <a:t>. При цьому, на відміну від імамів ДУМУ, які намагаються працювати централізовано,  через керівництво Пенітенціарної служби і керівництво колоній, представники цих організацій працюють адресно, за заявками самих ув’язнених. </a:t>
            </a:r>
          </a:p>
          <a:p>
            <a:pPr marL="0" indent="0" algn="just">
              <a:buNone/>
            </a:pPr>
            <a:r>
              <a:rPr lang="uk-UA" b="1" dirty="0">
                <a:latin typeface="Times New Roman" panose="02020603050405020304" pitchFamily="18" charset="0"/>
                <a:cs typeface="Times New Roman" panose="02020603050405020304" pitchFamily="18" charset="0"/>
              </a:rPr>
              <a:t>Зокрема, ДУМУ «</a:t>
            </a:r>
            <a:r>
              <a:rPr lang="uk-UA" b="1" dirty="0" err="1">
                <a:latin typeface="Times New Roman" panose="02020603050405020304" pitchFamily="18" charset="0"/>
                <a:cs typeface="Times New Roman" panose="02020603050405020304" pitchFamily="18" charset="0"/>
              </a:rPr>
              <a:t>Умма</a:t>
            </a:r>
            <a:r>
              <a:rPr lang="uk-UA" b="1" dirty="0">
                <a:latin typeface="Times New Roman" panose="02020603050405020304" pitchFamily="18" charset="0"/>
                <a:cs typeface="Times New Roman" panose="02020603050405020304" pitchFamily="18" charset="0"/>
              </a:rPr>
              <a:t>» надає підтримку ув’язненим з України та країн близького зарубіжжя (</a:t>
            </a:r>
            <a:r>
              <a:rPr lang="uk-UA" b="1" dirty="0" err="1">
                <a:latin typeface="Times New Roman" panose="02020603050405020304" pitchFamily="18" charset="0"/>
                <a:cs typeface="Times New Roman" panose="02020603050405020304" pitchFamily="18" charset="0"/>
              </a:rPr>
              <a:t>рф</a:t>
            </a:r>
            <a:r>
              <a:rPr lang="uk-UA" b="1" dirty="0">
                <a:latin typeface="Times New Roman" panose="02020603050405020304" pitchFamily="18" charset="0"/>
                <a:cs typeface="Times New Roman" panose="02020603050405020304" pitchFamily="18" charset="0"/>
              </a:rPr>
              <a:t>, Білорусії, Чехії). Кожен з цих людей свого часу проявив ініціативу, і почав переписку з духовним управлінням, адресу якого вони могли знайти в літературі, що надається тюремним бібліотекам. Їм надається моральна підтримка в особистому листуванні, а також – література, килимки для молитви.</a:t>
            </a:r>
          </a:p>
        </p:txBody>
      </p:sp>
    </p:spTree>
    <p:extLst>
      <p:ext uri="{BB962C8B-B14F-4D97-AF65-F5344CB8AC3E}">
        <p14:creationId xmlns:p14="http://schemas.microsoft.com/office/powerpoint/2010/main" val="4948446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52053"/>
            <a:ext cx="12192000" cy="5958346"/>
          </a:xfrm>
        </p:spPr>
        <p:txBody>
          <a:bodyPr>
            <a:noAutofit/>
          </a:bodyPr>
          <a:lstStyle/>
          <a:p>
            <a:pPr marL="0" indent="0" algn="just">
              <a:buNone/>
            </a:pPr>
            <a:r>
              <a:rPr lang="uk-UA" sz="3600" b="1" dirty="0">
                <a:latin typeface="Times New Roman" panose="02020603050405020304" pitchFamily="18" charset="0"/>
                <a:cs typeface="Times New Roman" panose="02020603050405020304" pitchFamily="18" charset="0"/>
              </a:rPr>
              <a:t>Тим мусульманам-ув’язненим, у кого поза тюремними стінами немає родичів або близьких, які можуть їм допомогти, при необхідності поставляється одяг, взуття та продукти. </a:t>
            </a:r>
          </a:p>
          <a:p>
            <a:pPr marL="0" indent="0" algn="just">
              <a:buNone/>
            </a:pPr>
            <a:r>
              <a:rPr lang="uk-UA" sz="3600" b="1" dirty="0">
                <a:latin typeface="Times New Roman" panose="02020603050405020304" pitchFamily="18" charset="0"/>
                <a:cs typeface="Times New Roman" panose="02020603050405020304" pitchFamily="18" charset="0"/>
              </a:rPr>
              <a:t>Як зазначив голова ДУМУ «</a:t>
            </a:r>
            <a:r>
              <a:rPr lang="uk-UA" sz="3600" b="1" dirty="0" err="1">
                <a:latin typeface="Times New Roman" panose="02020603050405020304" pitchFamily="18" charset="0"/>
                <a:cs typeface="Times New Roman" panose="02020603050405020304" pitchFamily="18" charset="0"/>
              </a:rPr>
              <a:t>Умма</a:t>
            </a:r>
            <a:r>
              <a:rPr lang="uk-UA" sz="3600" b="1" dirty="0">
                <a:latin typeface="Times New Roman" panose="02020603050405020304" pitchFamily="18" charset="0"/>
                <a:cs typeface="Times New Roman" panose="02020603050405020304" pitchFamily="18" charset="0"/>
              </a:rPr>
              <a:t>» Ігор </a:t>
            </a:r>
            <a:r>
              <a:rPr lang="uk-UA" sz="3600" b="1" dirty="0" err="1">
                <a:latin typeface="Times New Roman" panose="02020603050405020304" pitchFamily="18" charset="0"/>
                <a:cs typeface="Times New Roman" panose="02020603050405020304" pitchFamily="18" charset="0"/>
              </a:rPr>
              <a:t>Карпішен</a:t>
            </a:r>
            <a:r>
              <a:rPr lang="uk-UA" sz="3600" b="1" dirty="0">
                <a:latin typeface="Times New Roman" panose="02020603050405020304" pitchFamily="18" charset="0"/>
                <a:cs typeface="Times New Roman" panose="02020603050405020304" pitchFamily="18" charset="0"/>
              </a:rPr>
              <a:t>, розширення можливостей ув’язнених залежить виключно від них самих; ніхто ззовні не зможе облаштувати їх побут і надати умов для здійснення релігійної практики, якщо вони самі не виявлять ініціативи.</a:t>
            </a:r>
          </a:p>
        </p:txBody>
      </p:sp>
    </p:spTree>
    <p:extLst>
      <p:ext uri="{BB962C8B-B14F-4D97-AF65-F5344CB8AC3E}">
        <p14:creationId xmlns:p14="http://schemas.microsoft.com/office/powerpoint/2010/main" val="24529391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32387"/>
            <a:ext cx="12192000" cy="5978012"/>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Серед установ пенітенціарної системи України, з ув’язненими-мусульманами яких активно працюють представники «</a:t>
            </a:r>
            <a:r>
              <a:rPr lang="uk-UA" sz="3200" b="1" dirty="0" err="1">
                <a:latin typeface="Times New Roman" panose="02020603050405020304" pitchFamily="18" charset="0"/>
                <a:cs typeface="Times New Roman" panose="02020603050405020304" pitchFamily="18" charset="0"/>
              </a:rPr>
              <a:t>Альраіду</a:t>
            </a:r>
            <a:r>
              <a:rPr lang="uk-UA" sz="3200" b="1" dirty="0">
                <a:latin typeface="Times New Roman" panose="02020603050405020304" pitchFamily="18" charset="0"/>
                <a:cs typeface="Times New Roman" panose="02020603050405020304" pitchFamily="18" charset="0"/>
              </a:rPr>
              <a:t>» і ДУМУ «</a:t>
            </a:r>
            <a:r>
              <a:rPr lang="uk-UA" sz="3200" b="1" dirty="0" err="1">
                <a:latin typeface="Times New Roman" panose="02020603050405020304" pitchFamily="18" charset="0"/>
                <a:cs typeface="Times New Roman" panose="02020603050405020304" pitchFamily="18" charset="0"/>
              </a:rPr>
              <a:t>Умма</a:t>
            </a:r>
            <a:r>
              <a:rPr lang="uk-UA" sz="3200" b="1" dirty="0">
                <a:latin typeface="Times New Roman" panose="02020603050405020304" pitchFamily="18" charset="0"/>
                <a:cs typeface="Times New Roman" panose="02020603050405020304" pitchFamily="18" charset="0"/>
              </a:rPr>
              <a:t>», можна назвати </a:t>
            </a:r>
            <a:r>
              <a:rPr lang="uk-UA" sz="3200" b="1" dirty="0" err="1">
                <a:latin typeface="Times New Roman" panose="02020603050405020304" pitchFamily="18" charset="0"/>
                <a:cs typeface="Times New Roman" panose="02020603050405020304" pitchFamily="18" charset="0"/>
              </a:rPr>
              <a:t>Холодногірську</a:t>
            </a:r>
            <a:r>
              <a:rPr lang="uk-UA" sz="3200" b="1" dirty="0">
                <a:latin typeface="Times New Roman" panose="02020603050405020304" pitchFamily="18" charset="0"/>
                <a:cs typeface="Times New Roman" panose="02020603050405020304" pitchFamily="18" charset="0"/>
              </a:rPr>
              <a:t> виправну колонію № 18 (Харківська обл.) в якій в 2012 р. була відкрита молитовна кімната для в’язнів-мусульман, а також Житомирську виправну колонію № 4. При цьому обидві колонії призначені для засуджених за тяжкі та особливо тяжкі злочини.</a:t>
            </a:r>
          </a:p>
          <a:p>
            <a:pPr marL="0" indent="0" algn="just">
              <a:buNone/>
            </a:pPr>
            <a:r>
              <a:rPr lang="ru-RU" sz="3200" b="1" dirty="0" err="1">
                <a:latin typeface="Times New Roman" panose="02020603050405020304" pitchFamily="18" charset="0"/>
                <a:cs typeface="Times New Roman" panose="02020603050405020304" pitchFamily="18" charset="0"/>
              </a:rPr>
              <a:t>Можна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сказати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що</a:t>
            </a:r>
            <a:r>
              <a:rPr lang="ru-RU" sz="3200" b="1" dirty="0">
                <a:latin typeface="Times New Roman" panose="02020603050405020304" pitchFamily="18" charset="0"/>
                <a:cs typeface="Times New Roman" panose="02020603050405020304" pitchFamily="18" charset="0"/>
              </a:rPr>
              <a:t> в даний час в </a:t>
            </a:r>
            <a:r>
              <a:rPr lang="ru-RU" sz="3200" b="1" dirty="0" err="1">
                <a:latin typeface="Times New Roman" panose="02020603050405020304" pitchFamily="18" charset="0"/>
                <a:cs typeface="Times New Roman" panose="02020603050405020304" pitchFamily="18" charset="0"/>
              </a:rPr>
              <a:t>Україні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відбувається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активне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формування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системи</a:t>
            </a:r>
            <a:r>
              <a:rPr lang="ru-RU" sz="3200" b="1" dirty="0">
                <a:latin typeface="Times New Roman" panose="02020603050405020304" pitchFamily="18" charset="0"/>
                <a:cs typeface="Times New Roman" panose="02020603050405020304" pitchFamily="18" charset="0"/>
              </a:rPr>
              <a:t> тюремного </a:t>
            </a:r>
            <a:r>
              <a:rPr lang="ru-RU" sz="3200" b="1" dirty="0" err="1">
                <a:latin typeface="Times New Roman" panose="02020603050405020304" pitchFamily="18" charset="0"/>
                <a:cs typeface="Times New Roman" panose="02020603050405020304" pitchFamily="18" charset="0"/>
              </a:rPr>
              <a:t>капеланства</a:t>
            </a:r>
            <a:r>
              <a:rPr lang="ru-RU" sz="3200" b="1" dirty="0">
                <a:latin typeface="Times New Roman" panose="02020603050405020304" pitchFamily="18" charset="0"/>
                <a:cs typeface="Times New Roman" panose="02020603050405020304" pitchFamily="18" charset="0"/>
              </a:rPr>
              <a:t>, в </a:t>
            </a:r>
            <a:r>
              <a:rPr lang="ru-RU" sz="3200" b="1" dirty="0" err="1">
                <a:latin typeface="Times New Roman" panose="02020603050405020304" pitchFamily="18" charset="0"/>
                <a:cs typeface="Times New Roman" panose="02020603050405020304" pitchFamily="18" charset="0"/>
              </a:rPr>
              <a:t>якій</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беруть</a:t>
            </a:r>
            <a:r>
              <a:rPr lang="ru-RU" sz="3200" b="1" dirty="0">
                <a:latin typeface="Times New Roman" panose="02020603050405020304" pitchFamily="18" charset="0"/>
                <a:cs typeface="Times New Roman" panose="02020603050405020304" pitchFamily="18" charset="0"/>
              </a:rPr>
              <a:t> участь і </a:t>
            </a:r>
            <a:r>
              <a:rPr lang="ru-RU" sz="3200" b="1" dirty="0" err="1">
                <a:latin typeface="Times New Roman" panose="02020603050405020304" pitchFamily="18" charset="0"/>
                <a:cs typeface="Times New Roman" panose="02020603050405020304" pitchFamily="18" charset="0"/>
              </a:rPr>
              <a:t>мусульмани</a:t>
            </a:r>
            <a:r>
              <a:rPr lang="ru-RU" sz="3200" b="1" dirty="0">
                <a:latin typeface="Times New Roman" panose="02020603050405020304" pitchFamily="18" charset="0"/>
                <a:cs typeface="Times New Roman" panose="02020603050405020304" pitchFamily="18" charset="0"/>
              </a:rPr>
              <a:t>. При </a:t>
            </a:r>
            <a:r>
              <a:rPr lang="ru-RU" sz="3200" b="1" dirty="0" err="1">
                <a:latin typeface="Times New Roman" panose="02020603050405020304" pitchFamily="18" charset="0"/>
                <a:cs typeface="Times New Roman" panose="02020603050405020304" pitchFamily="18" charset="0"/>
              </a:rPr>
              <a:t>цьому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основні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проблеми</a:t>
            </a:r>
            <a:r>
              <a:rPr lang="ru-RU" sz="3200" b="1" dirty="0">
                <a:latin typeface="Times New Roman" panose="02020603050405020304" pitchFamily="18" charset="0"/>
                <a:cs typeface="Times New Roman" panose="02020603050405020304" pitchFamily="18" charset="0"/>
              </a:rPr>
              <a:t>, з </a:t>
            </a:r>
            <a:r>
              <a:rPr lang="ru-RU" sz="3200" b="1" dirty="0" err="1">
                <a:latin typeface="Times New Roman" panose="02020603050405020304" pitchFamily="18" charset="0"/>
                <a:cs typeface="Times New Roman" panose="02020603050405020304" pitchFamily="18" charset="0"/>
              </a:rPr>
              <a:t>якими</a:t>
            </a:r>
            <a:r>
              <a:rPr lang="ru-RU" sz="3200" b="1" dirty="0">
                <a:latin typeface="Times New Roman" panose="02020603050405020304" pitchFamily="18" charset="0"/>
                <a:cs typeface="Times New Roman" panose="02020603050405020304" pitchFamily="18" charset="0"/>
              </a:rPr>
              <a:t> доводиться </a:t>
            </a:r>
            <a:r>
              <a:rPr lang="ru-RU" sz="3200" b="1" dirty="0" err="1">
                <a:latin typeface="Times New Roman" panose="02020603050405020304" pitchFamily="18" charset="0"/>
                <a:cs typeface="Times New Roman" panose="02020603050405020304" pitchFamily="18" charset="0"/>
              </a:rPr>
              <a:t>стикатися</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тюремним</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імамів</a:t>
            </a:r>
            <a:r>
              <a:rPr lang="ru-RU" sz="3200" b="1" dirty="0">
                <a:latin typeface="Times New Roman" panose="02020603050405020304" pitchFamily="18" charset="0"/>
                <a:cs typeface="Times New Roman" panose="02020603050405020304" pitchFamily="18" charset="0"/>
              </a:rPr>
              <a:t>, і в </a:t>
            </a:r>
            <a:r>
              <a:rPr lang="ru-RU" sz="3200" b="1" dirty="0" err="1">
                <a:latin typeface="Times New Roman" panose="02020603050405020304" pitchFamily="18" charset="0"/>
                <a:cs typeface="Times New Roman" panose="02020603050405020304" pitchFamily="18" charset="0"/>
              </a:rPr>
              <a:t>цілому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пенітенціарній</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системі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України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можна</a:t>
            </a:r>
            <a:r>
              <a:rPr lang="ru-RU" sz="3200" b="1" dirty="0">
                <a:latin typeface="Times New Roman" panose="02020603050405020304" pitchFamily="18" charset="0"/>
                <a:cs typeface="Times New Roman" panose="02020603050405020304" pitchFamily="18" charset="0"/>
              </a:rPr>
              <a:t> розбити на </a:t>
            </a:r>
            <a:r>
              <a:rPr lang="ru-RU" sz="3200" b="1" dirty="0" err="1">
                <a:latin typeface="Times New Roman" panose="02020603050405020304" pitchFamily="18" charset="0"/>
                <a:cs typeface="Times New Roman" panose="02020603050405020304" pitchFamily="18" charset="0"/>
              </a:rPr>
              <a:t>дві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групи</a:t>
            </a:r>
            <a:r>
              <a:rPr lang="ru-RU" sz="3200" b="1" dirty="0">
                <a:latin typeface="Times New Roman" panose="02020603050405020304" pitchFamily="18" charset="0"/>
                <a:cs typeface="Times New Roman" panose="02020603050405020304" pitchFamily="18" charset="0"/>
              </a:rPr>
              <a:t>. </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773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179871"/>
            <a:ext cx="12192000" cy="5830527"/>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З одного боку, слабке знайомство представників пенітенціарної системи з потребами мусульман, і їх духовними потребами у вигляді індивідуальної п’ятиразової і п’ятничної колективної молитви, а також харчових обмежень. </a:t>
            </a:r>
          </a:p>
          <a:p>
            <a:pPr marL="0" indent="0" algn="just">
              <a:buNone/>
            </a:pPr>
            <a:r>
              <a:rPr lang="uk-UA" sz="3200" b="1" dirty="0">
                <a:latin typeface="Times New Roman" panose="02020603050405020304" pitchFamily="18" charset="0"/>
                <a:cs typeface="Times New Roman" panose="02020603050405020304" pitchFamily="18" charset="0"/>
              </a:rPr>
              <a:t>З іншого боку, в дуже короткий термін Україна стала місцем транзиту пострадянських </a:t>
            </a:r>
            <a:r>
              <a:rPr lang="uk-UA" sz="3200" b="1" dirty="0" err="1">
                <a:latin typeface="Times New Roman" panose="02020603050405020304" pitchFamily="18" charset="0"/>
                <a:cs typeface="Times New Roman" panose="02020603050405020304" pitchFamily="18" charset="0"/>
              </a:rPr>
              <a:t>джигадистів</a:t>
            </a:r>
            <a:r>
              <a:rPr lang="uk-UA" sz="3200" b="1" dirty="0">
                <a:latin typeface="Times New Roman" panose="02020603050405020304" pitchFamily="18" charset="0"/>
                <a:cs typeface="Times New Roman" panose="02020603050405020304" pitchFamily="18" charset="0"/>
              </a:rPr>
              <a:t>, які використовують місця позбавлення волі для поширення своєї радикальної ідеології. І держава виявилася не готовою до такого повороту подій. На даний момент складно сказати, наскільки успішним і ефективним стане інститут тюремних імамів в Україні, але можна констатувати, що певні зміни почалися.</a:t>
            </a:r>
          </a:p>
        </p:txBody>
      </p:sp>
    </p:spTree>
    <p:extLst>
      <p:ext uri="{BB962C8B-B14F-4D97-AF65-F5344CB8AC3E}">
        <p14:creationId xmlns:p14="http://schemas.microsoft.com/office/powerpoint/2010/main" val="150394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31273"/>
            <a:ext cx="12192000" cy="6179126"/>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Однак завдяки домінуванню в Україні віруючих різних християнських конфесій інтереси представників інших релігійних традицій відійшли на другий план. Більше того, траплялись випадки відкритого ігнорування інтересів нехристиянських конфесій, зокрема мусульман, які досягали різних форм </a:t>
            </a:r>
            <a:r>
              <a:rPr lang="uk-UA" sz="3300" b="1" dirty="0" err="1">
                <a:latin typeface="Times New Roman" panose="02020603050405020304" pitchFamily="18" charset="0"/>
                <a:cs typeface="Times New Roman" panose="02020603050405020304" pitchFamily="18" charset="0"/>
              </a:rPr>
              <a:t>ісламофобії</a:t>
            </a:r>
            <a:r>
              <a:rPr lang="uk-UA" sz="33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За даними соціологічного дослідницького проекту під назвою «</a:t>
            </a:r>
            <a:r>
              <a:rPr lang="uk-UA" sz="3300" b="1" dirty="0">
                <a:solidFill>
                  <a:srgbClr val="FF0000"/>
                </a:solidFill>
                <a:latin typeface="Times New Roman" panose="02020603050405020304" pitchFamily="18" charset="0"/>
                <a:cs typeface="Times New Roman" panose="02020603050405020304" pitchFamily="18" charset="0"/>
              </a:rPr>
              <a:t>Регіональна толерантність, ксенофобія та права людини в 2012 роц</a:t>
            </a:r>
            <a:r>
              <a:rPr lang="uk-UA" sz="3300" b="1" dirty="0">
                <a:latin typeface="Times New Roman" panose="02020603050405020304" pitchFamily="18" charset="0"/>
                <a:cs typeface="Times New Roman" panose="02020603050405020304" pitchFamily="18" charset="0"/>
              </a:rPr>
              <a:t>і», показник міжетнічної дистанції у 2012р. становив </a:t>
            </a:r>
            <a:r>
              <a:rPr lang="uk-UA" sz="3300" b="1" dirty="0">
                <a:solidFill>
                  <a:srgbClr val="FF0000"/>
                </a:solidFill>
                <a:latin typeface="Times New Roman" panose="02020603050405020304" pitchFamily="18" charset="0"/>
                <a:cs typeface="Times New Roman" panose="02020603050405020304" pitchFamily="18" charset="0"/>
              </a:rPr>
              <a:t>4,5</a:t>
            </a:r>
            <a:r>
              <a:rPr lang="uk-UA" sz="3300" b="1" dirty="0">
                <a:latin typeface="Times New Roman" panose="02020603050405020304" pitchFamily="18" charset="0"/>
                <a:cs typeface="Times New Roman" panose="02020603050405020304" pitchFamily="18" charset="0"/>
              </a:rPr>
              <a:t> із максимуму 7. Цей індекс характеризує міжетнічні, міжрасові та міжнародні відносини в українському суспільстві як просто «</a:t>
            </a:r>
            <a:r>
              <a:rPr lang="uk-UA" sz="3300" b="1" dirty="0" err="1">
                <a:highlight>
                  <a:srgbClr val="FFFF00"/>
                </a:highlight>
                <a:latin typeface="Times New Roman" panose="02020603050405020304" pitchFamily="18" charset="0"/>
                <a:cs typeface="Times New Roman" panose="02020603050405020304" pitchFamily="18" charset="0"/>
              </a:rPr>
              <a:t>відчужуючий</a:t>
            </a:r>
            <a:r>
              <a:rPr lang="uk-UA" sz="33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34617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179871"/>
            <a:ext cx="12192000" cy="5830527"/>
          </a:xfrm>
        </p:spPr>
        <p:txBody>
          <a:bodyPr>
            <a:noAutofit/>
          </a:bodyPr>
          <a:lstStyle/>
          <a:p>
            <a:pPr marL="0" indent="0" algn="just">
              <a:buNone/>
            </a:pPr>
            <a:r>
              <a:rPr lang="uk-UA" sz="3500" b="1" dirty="0">
                <a:latin typeface="Times New Roman" panose="02020603050405020304" pitchFamily="18" charset="0"/>
                <a:cs typeface="Times New Roman" panose="02020603050405020304" pitchFamily="18" charset="0"/>
              </a:rPr>
              <a:t>Свого розвитку набуває напрямок </a:t>
            </a:r>
            <a:r>
              <a:rPr lang="uk-UA" sz="3500" b="1" dirty="0">
                <a:highlight>
                  <a:srgbClr val="FFFF00"/>
                </a:highlight>
                <a:latin typeface="Times New Roman" panose="02020603050405020304" pitchFamily="18" charset="0"/>
                <a:cs typeface="Times New Roman" panose="02020603050405020304" pitchFamily="18" charset="0"/>
              </a:rPr>
              <a:t>медичного </a:t>
            </a:r>
            <a:r>
              <a:rPr lang="uk-UA" sz="3500" b="1" dirty="0" err="1">
                <a:highlight>
                  <a:srgbClr val="FFFF00"/>
                </a:highlight>
                <a:latin typeface="Times New Roman" panose="02020603050405020304" pitchFamily="18" charset="0"/>
                <a:cs typeface="Times New Roman" panose="02020603050405020304" pitchFamily="18" charset="0"/>
              </a:rPr>
              <a:t>капеланства</a:t>
            </a:r>
            <a:r>
              <a:rPr lang="uk-UA" sz="3500" b="1" dirty="0">
                <a:latin typeface="Times New Roman" panose="02020603050405020304" pitchFamily="18" charset="0"/>
                <a:cs typeface="Times New Roman" panose="02020603050405020304" pitchFamily="18" charset="0"/>
              </a:rPr>
              <a:t>. Так, в 2019 р. було підписано Міжконфесійну хартію про паліативну допомогу людям похилого віку, до якої приєднались майже всі мусульманські центри України. </a:t>
            </a:r>
          </a:p>
          <a:p>
            <a:pPr marL="0" indent="0" algn="just">
              <a:buNone/>
            </a:pPr>
            <a:r>
              <a:rPr lang="uk-UA" sz="3500" b="1" dirty="0">
                <a:latin typeface="Times New Roman" panose="02020603050405020304" pitchFamily="18" charset="0"/>
                <a:cs typeface="Times New Roman" panose="02020603050405020304" pitchFamily="18" charset="0"/>
              </a:rPr>
              <a:t>Цей документ </a:t>
            </a:r>
            <a:r>
              <a:rPr lang="uk-UA" sz="3500" b="1" dirty="0" err="1">
                <a:latin typeface="Times New Roman" panose="02020603050405020304" pitchFamily="18" charset="0"/>
                <a:cs typeface="Times New Roman" panose="02020603050405020304" pitchFamily="18" charset="0"/>
              </a:rPr>
              <a:t>ініційовали</a:t>
            </a:r>
            <a:r>
              <a:rPr lang="uk-UA" sz="3500" b="1" dirty="0">
                <a:latin typeface="Times New Roman" panose="02020603050405020304" pitchFamily="18" charset="0"/>
                <a:cs typeface="Times New Roman" panose="02020603050405020304" pitchFamily="18" charset="0"/>
              </a:rPr>
              <a:t> члени Комісії з питань соціального служіння Всеукраїнської ради Церков і релігійних організацій, яку підтримали у міністерствах соціальної політики та охорони здоров’я України, а також офісі Уповноваженого Верховної Ради України з прав людини.</a:t>
            </a:r>
          </a:p>
        </p:txBody>
      </p:sp>
    </p:spTree>
    <p:extLst>
      <p:ext uri="{BB962C8B-B14F-4D97-AF65-F5344CB8AC3E}">
        <p14:creationId xmlns:p14="http://schemas.microsoft.com/office/powerpoint/2010/main" val="269007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757382"/>
            <a:ext cx="12192000" cy="6253017"/>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У Західній Україні ксенофобія в першу чергу спрямована на арабів, африканців, кримських татар та євреїв, тоді як у Східній Україні вона спрямована на </a:t>
            </a:r>
            <a:r>
              <a:rPr lang="uk-UA" sz="3300" b="1" dirty="0">
                <a:highlight>
                  <a:srgbClr val="FFFF00"/>
                </a:highlight>
                <a:latin typeface="Times New Roman" panose="02020603050405020304" pitchFamily="18" charset="0"/>
                <a:cs typeface="Times New Roman" panose="02020603050405020304" pitchFamily="18" charset="0"/>
              </a:rPr>
              <a:t>азіатів, арабів та представників західноєвропейських та атлантичних національних та культурних груп (німці, французи, американці, канадці)</a:t>
            </a:r>
            <a:r>
              <a:rPr lang="uk-UA" sz="33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Результати дослідження свідчать про те, що мусульманські етнічні групи знаходяться вгорі списку з точки зору того, що вони найменш прийняті. Загалом, ми можемо погодитися з думкою керівника Групи з моніторингу прав меншин </a:t>
            </a:r>
            <a:r>
              <a:rPr lang="uk-UA" sz="3300" b="1" dirty="0" err="1">
                <a:latin typeface="Times New Roman" panose="02020603050405020304" pitchFamily="18" charset="0"/>
                <a:cs typeface="Times New Roman" panose="02020603050405020304" pitchFamily="18" charset="0"/>
              </a:rPr>
              <a:t>В.Лихачова</a:t>
            </a:r>
            <a:r>
              <a:rPr lang="uk-UA" sz="3300" b="1" dirty="0">
                <a:latin typeface="Times New Roman" panose="02020603050405020304" pitchFamily="18" charset="0"/>
                <a:cs typeface="Times New Roman" panose="02020603050405020304" pitchFamily="18" charset="0"/>
              </a:rPr>
              <a:t>, який вважає, що </a:t>
            </a:r>
            <a:r>
              <a:rPr lang="uk-UA" sz="3300" b="1" dirty="0" err="1">
                <a:solidFill>
                  <a:srgbClr val="FF0000"/>
                </a:solidFill>
                <a:latin typeface="Times New Roman" panose="02020603050405020304" pitchFamily="18" charset="0"/>
                <a:cs typeface="Times New Roman" panose="02020603050405020304" pitchFamily="18" charset="0"/>
              </a:rPr>
              <a:t>ісламофобія</a:t>
            </a:r>
            <a:r>
              <a:rPr lang="uk-UA" sz="3300" b="1" dirty="0">
                <a:solidFill>
                  <a:srgbClr val="FF0000"/>
                </a:solidFill>
                <a:latin typeface="Times New Roman" panose="02020603050405020304" pitchFamily="18" charset="0"/>
                <a:cs typeface="Times New Roman" panose="02020603050405020304" pitchFamily="18" charset="0"/>
              </a:rPr>
              <a:t> стала однією з найвизначніших форм ксенофобії в Україні</a:t>
            </a:r>
            <a:r>
              <a:rPr lang="uk-UA" sz="33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3195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graphicFrame>
        <p:nvGraphicFramePr>
          <p:cNvPr id="4" name="Объект 3">
            <a:extLst>
              <a:ext uri="{FF2B5EF4-FFF2-40B4-BE49-F238E27FC236}">
                <a16:creationId xmlns:a16="http://schemas.microsoft.com/office/drawing/2014/main" id="{FC8978EC-E9A3-394C-6B92-21B6068016EE}"/>
              </a:ext>
            </a:extLst>
          </p:cNvPr>
          <p:cNvGraphicFramePr>
            <a:graphicFrameLocks noGrp="1"/>
          </p:cNvGraphicFramePr>
          <p:nvPr>
            <p:ph idx="1"/>
            <p:extLst>
              <p:ext uri="{D42A27DB-BD31-4B8C-83A1-F6EECF244321}">
                <p14:modId xmlns:p14="http://schemas.microsoft.com/office/powerpoint/2010/main" val="2306781355"/>
              </p:ext>
            </p:extLst>
          </p:nvPr>
        </p:nvGraphicFramePr>
        <p:xfrm>
          <a:off x="572656" y="831272"/>
          <a:ext cx="11277600" cy="5772726"/>
        </p:xfrm>
        <a:graphic>
          <a:graphicData uri="http://schemas.openxmlformats.org/drawingml/2006/table">
            <a:tbl>
              <a:tblPr firstRow="1" firstCol="1" bandRow="1"/>
              <a:tblGrid>
                <a:gridCol w="3759200">
                  <a:extLst>
                    <a:ext uri="{9D8B030D-6E8A-4147-A177-3AD203B41FA5}">
                      <a16:colId xmlns:a16="http://schemas.microsoft.com/office/drawing/2014/main" val="1398673362"/>
                    </a:ext>
                  </a:extLst>
                </a:gridCol>
                <a:gridCol w="3759200">
                  <a:extLst>
                    <a:ext uri="{9D8B030D-6E8A-4147-A177-3AD203B41FA5}">
                      <a16:colId xmlns:a16="http://schemas.microsoft.com/office/drawing/2014/main" val="205043090"/>
                    </a:ext>
                  </a:extLst>
                </a:gridCol>
                <a:gridCol w="3759200">
                  <a:extLst>
                    <a:ext uri="{9D8B030D-6E8A-4147-A177-3AD203B41FA5}">
                      <a16:colId xmlns:a16="http://schemas.microsoft.com/office/drawing/2014/main" val="348119150"/>
                    </a:ext>
                  </a:extLst>
                </a:gridCol>
              </a:tblGrid>
              <a:tr h="962121">
                <a:tc>
                  <a:txBody>
                    <a:bodyPr/>
                    <a:lstStyle/>
                    <a:p>
                      <a:pPr algn="ctr">
                        <a:lnSpc>
                          <a:spcPct val="115000"/>
                        </a:lnSpc>
                        <a:spcAft>
                          <a:spcPts val="1000"/>
                        </a:spcAft>
                      </a:pPr>
                      <a:r>
                        <a:rPr lang="uk-UA"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Група</a:t>
                      </a:r>
                      <a:endParaRPr lang="ru-RU"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Листопад 2011 р.</a:t>
                      </a:r>
                      <a:endParaRPr lang="ru-RU"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Листопад 2012 р.</a:t>
                      </a:r>
                      <a:endParaRPr lang="ru-RU"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357928"/>
                  </a:ext>
                </a:extLst>
              </a:tr>
              <a:tr h="962121">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Азіати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368815"/>
                  </a:ext>
                </a:extLst>
              </a:tr>
              <a:tr h="962121">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Араби</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a:effectLst/>
                          <a:latin typeface="Times New Roman" panose="02020603050405020304" pitchFamily="18" charset="0"/>
                          <a:ea typeface="Calibri" panose="020F0502020204030204" pitchFamily="34" charset="0"/>
                          <a:cs typeface="Times New Roman" panose="02020603050405020304" pitchFamily="18" charset="0"/>
                        </a:rPr>
                        <a:t>5,6</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311332"/>
                  </a:ext>
                </a:extLst>
              </a:tr>
              <a:tr h="962121">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Кавказці</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205348"/>
                  </a:ext>
                </a:extLst>
              </a:tr>
              <a:tr h="962121">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Чорношкірі</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5,6</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186020"/>
                  </a:ext>
                </a:extLst>
              </a:tr>
              <a:tr h="962121">
                <a:tc>
                  <a:txBody>
                    <a:bodyPr/>
                    <a:lstStyle/>
                    <a:p>
                      <a:pPr algn="ctr">
                        <a:lnSpc>
                          <a:spcPct val="115000"/>
                        </a:lnSpc>
                        <a:spcAft>
                          <a:spcPts val="1000"/>
                        </a:spcAft>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Загалом</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uk-UA" sz="2800" kern="100" dirty="0">
                          <a:effectLst/>
                          <a:latin typeface="Times New Roman" panose="02020603050405020304" pitchFamily="18" charset="0"/>
                          <a:ea typeface="Calibri" panose="020F0502020204030204" pitchFamily="34" charset="0"/>
                          <a:cs typeface="Times New Roman" panose="02020603050405020304" pitchFamily="18" charset="0"/>
                        </a:rPr>
                        <a:t>5,5</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25621"/>
                  </a:ext>
                </a:extLst>
              </a:tr>
            </a:tbl>
          </a:graphicData>
        </a:graphic>
      </p:graphicFrame>
      <p:sp>
        <p:nvSpPr>
          <p:cNvPr id="5" name="Rectangle 1">
            <a:extLst>
              <a:ext uri="{FF2B5EF4-FFF2-40B4-BE49-F238E27FC236}">
                <a16:creationId xmlns:a16="http://schemas.microsoft.com/office/drawing/2014/main" id="{70DA2A89-97EA-E207-28D1-344E36E5CA6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77919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32873"/>
            <a:ext cx="12192000" cy="6077526"/>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Україна на законодавчому рівні закріпила рівність прав іноземців і громадян. Серед основних документів – Конституція України, Закон «Про правовий статус іноземців та осіб без громадянства», який набув чинності у грудні 2011року. </a:t>
            </a: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6 вересня 2012 року був прийнятий Закон України «Про засади запобігання та протидії дискримінації в Україні», який зазнав критики з боку громадських організацій, так як був прийнятий без врахування пропозицій робочої групи громадських організацій та офісу Уповноваженого ВРУ з прав людини.</a:t>
            </a:r>
          </a:p>
        </p:txBody>
      </p:sp>
    </p:spTree>
    <p:extLst>
      <p:ext uri="{BB962C8B-B14F-4D97-AF65-F5344CB8AC3E}">
        <p14:creationId xmlns:p14="http://schemas.microsoft.com/office/powerpoint/2010/main" val="321111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31273"/>
            <a:ext cx="12192000" cy="6179126"/>
          </a:xfrm>
        </p:spPr>
        <p:txBody>
          <a:bodyPr>
            <a:noAutofit/>
          </a:bodyPr>
          <a:lstStyle/>
          <a:p>
            <a:pPr algn="just">
              <a:buFont typeface="Wingdings" panose="05000000000000000000" pitchFamily="2" charset="2"/>
              <a:buChar char="Ø"/>
            </a:pPr>
            <a:r>
              <a:rPr lang="uk-UA" b="1" kern="0" dirty="0">
                <a:effectLst/>
                <a:latin typeface="Times New Roman" panose="02020603050405020304" pitchFamily="18" charset="0"/>
                <a:ea typeface="Calibri" panose="020F0502020204030204" pitchFamily="34" charset="0"/>
              </a:rPr>
              <a:t>Державою Україна ратифіковані міжнародні акти, спрямовані на запобігання дискримінації й расизму, у яких вказані явища визнаються кримінальними злочинами. Проте, правозахисники вказують на декларативність прийнятих законів. </a:t>
            </a:r>
          </a:p>
          <a:p>
            <a:pPr algn="just">
              <a:buFont typeface="Wingdings" panose="05000000000000000000" pitchFamily="2" charset="2"/>
              <a:buChar char="Ø"/>
            </a:pPr>
            <a:r>
              <a:rPr lang="uk-UA" b="1" kern="0" dirty="0">
                <a:effectLst/>
                <a:latin typeface="Times New Roman" panose="02020603050405020304" pitchFamily="18" charset="0"/>
                <a:ea typeface="Calibri" panose="020F0502020204030204" pitchFamily="34" charset="0"/>
              </a:rPr>
              <a:t>Відкрита ксенофобська установка у населення сформувалась: </a:t>
            </a:r>
            <a:r>
              <a:rPr lang="uk-UA" b="1" kern="0" dirty="0">
                <a:solidFill>
                  <a:srgbClr val="FF0000"/>
                </a:solidFill>
                <a:effectLst/>
                <a:latin typeface="Times New Roman" panose="02020603050405020304" pitchFamily="18" charset="0"/>
                <a:ea typeface="Calibri" panose="020F0502020204030204" pitchFamily="34" charset="0"/>
              </a:rPr>
              <a:t>в Західному регіоні – до арабів</a:t>
            </a:r>
            <a:r>
              <a:rPr lang="uk-UA" b="1" kern="0" dirty="0">
                <a:effectLst/>
                <a:latin typeface="Times New Roman" panose="02020603050405020304" pitchFamily="18" charset="0"/>
                <a:ea typeface="Calibri" panose="020F0502020204030204" pitchFamily="34" charset="0"/>
              </a:rPr>
              <a:t>, у </a:t>
            </a:r>
            <a:r>
              <a:rPr lang="uk-UA" b="1" kern="0" dirty="0">
                <a:solidFill>
                  <a:srgbClr val="FF0000"/>
                </a:solidFill>
                <a:effectLst/>
                <a:latin typeface="Times New Roman" panose="02020603050405020304" pitchFamily="18" charset="0"/>
                <a:ea typeface="Calibri" panose="020F0502020204030204" pitchFamily="34" charset="0"/>
              </a:rPr>
              <a:t>Східному – до азіатів та арабів</a:t>
            </a:r>
            <a:r>
              <a:rPr lang="uk-UA" b="1" kern="0" dirty="0">
                <a:effectLst/>
                <a:latin typeface="Times New Roman" panose="02020603050405020304" pitchFamily="18" charset="0"/>
                <a:ea typeface="Calibri" panose="020F0502020204030204" pitchFamily="34" charset="0"/>
              </a:rPr>
              <a:t>. </a:t>
            </a:r>
            <a:r>
              <a:rPr lang="uk-UA" b="1" u="sng" kern="0" dirty="0">
                <a:effectLst/>
                <a:latin typeface="Times New Roman" panose="02020603050405020304" pitchFamily="18" charset="0"/>
                <a:ea typeface="Calibri" panose="020F0502020204030204" pitchFamily="34" charset="0"/>
              </a:rPr>
              <a:t>Ставлення до чорношкірих серед респондентів на заході України також межує з відкритою ксенофобією</a:t>
            </a:r>
            <a:r>
              <a:rPr lang="uk-UA" b="1" kern="0" dirty="0">
                <a:effectLst/>
                <a:latin typeface="Times New Roman" panose="02020603050405020304" pitchFamily="18" charset="0"/>
                <a:ea typeface="Calibri" panose="020F0502020204030204" pitchFamily="34" charset="0"/>
              </a:rPr>
              <a:t>. </a:t>
            </a:r>
          </a:p>
          <a:p>
            <a:pPr algn="just">
              <a:buFont typeface="Wingdings" panose="05000000000000000000" pitchFamily="2" charset="2"/>
              <a:buChar char="Ø"/>
            </a:pPr>
            <a:r>
              <a:rPr lang="uk-UA" b="1" kern="0" dirty="0">
                <a:effectLst/>
                <a:latin typeface="Times New Roman" panose="02020603050405020304" pitchFamily="18" charset="0"/>
                <a:ea typeface="Calibri" panose="020F0502020204030204" pitchFamily="34" charset="0"/>
              </a:rPr>
              <a:t>За даними цього ж дослідження найбільший вплив на індекс міжетнічної дистанції має регіон і тип населеного пункту проживання респондента (місто чи село). </a:t>
            </a:r>
            <a:r>
              <a:rPr lang="uk-UA" b="1" kern="0" dirty="0">
                <a:effectLst/>
                <a:highlight>
                  <a:srgbClr val="FFFF00"/>
                </a:highlight>
                <a:latin typeface="Times New Roman" panose="02020603050405020304" pitchFamily="18" charset="0"/>
                <a:ea typeface="Calibri" panose="020F0502020204030204" pitchFamily="34" charset="0"/>
              </a:rPr>
              <a:t>Найвищі значення ІМД (Індекс міжетнічної </a:t>
            </a:r>
            <a:r>
              <a:rPr lang="uk-UA" b="1" kern="0" dirty="0" err="1">
                <a:effectLst/>
                <a:highlight>
                  <a:srgbClr val="FFFF00"/>
                </a:highlight>
                <a:latin typeface="Times New Roman" panose="02020603050405020304" pitchFamily="18" charset="0"/>
                <a:ea typeface="Calibri" panose="020F0502020204030204" pitchFamily="34" charset="0"/>
              </a:rPr>
              <a:t>дистанційованості</a:t>
            </a:r>
            <a:r>
              <a:rPr lang="uk-UA" b="1" kern="0" dirty="0">
                <a:effectLst/>
                <a:highlight>
                  <a:srgbClr val="FFFF00"/>
                </a:highlight>
                <a:latin typeface="Times New Roman" panose="02020603050405020304" pitchFamily="18" charset="0"/>
                <a:ea typeface="Calibri" panose="020F0502020204030204" pitchFamily="34" charset="0"/>
              </a:rPr>
              <a:t>) спостерігаються в Західному регіоні і в селі в порівнянні з містом</a:t>
            </a:r>
            <a:r>
              <a:rPr lang="uk-UA" b="1" kern="0" dirty="0">
                <a:effectLst/>
                <a:latin typeface="Times New Roman" panose="02020603050405020304" pitchFamily="18" charset="0"/>
                <a:ea typeface="Calibri" panose="020F0502020204030204" pitchFamily="34" charset="0"/>
              </a:rPr>
              <a:t>.</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90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1278194"/>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887794"/>
            <a:ext cx="12192000" cy="5122604"/>
          </a:xfrm>
        </p:spPr>
        <p:txBody>
          <a:bodyPr>
            <a:noAutofit/>
          </a:bodyPr>
          <a:lstStyle/>
          <a:p>
            <a:pPr algn="just">
              <a:buFont typeface="Wingdings" panose="05000000000000000000" pitchFamily="2" charset="2"/>
              <a:buChar char="Ø"/>
            </a:pPr>
            <a:r>
              <a:rPr lang="uk-UA" sz="3600" b="1" dirty="0">
                <a:latin typeface="Times New Roman" panose="02020603050405020304" pitchFamily="18" charset="0"/>
                <a:cs typeface="Times New Roman" panose="02020603050405020304" pitchFamily="18" charset="0"/>
              </a:rPr>
              <a:t>У 2016 р. в листі на ім’я міністра освіти України Лілії Гриневич (</a:t>
            </a:r>
            <a:r>
              <a:rPr lang="ru-RU" sz="3600" b="1" dirty="0">
                <a:latin typeface="Times New Roman" panose="02020603050405020304" pitchFamily="18" charset="0"/>
                <a:cs typeface="Times New Roman" panose="02020603050405020304" pitchFamily="18" charset="0"/>
              </a:rPr>
              <a:t>2016—2019 </a:t>
            </a:r>
            <a:r>
              <a:rPr lang="ru-RU" sz="3600" b="1" dirty="0" err="1">
                <a:latin typeface="Times New Roman" panose="02020603050405020304" pitchFamily="18" charset="0"/>
                <a:cs typeface="Times New Roman" panose="02020603050405020304" pitchFamily="18" charset="0"/>
              </a:rPr>
              <a:t>рр</a:t>
            </a:r>
            <a:r>
              <a:rPr lang="ru-RU" sz="3600" b="1" dirty="0">
                <a:latin typeface="Times New Roman" panose="02020603050405020304" pitchFamily="18" charset="0"/>
                <a:cs typeface="Times New Roman" panose="02020603050405020304" pitchFamily="18" charset="0"/>
              </a:rPr>
              <a:t>. в </a:t>
            </a:r>
            <a:r>
              <a:rPr lang="ru-RU" sz="3600" b="1" dirty="0" err="1">
                <a:latin typeface="Times New Roman" panose="02020603050405020304" pitchFamily="18" charset="0"/>
                <a:cs typeface="Times New Roman" panose="02020603050405020304" pitchFamily="18" charset="0"/>
              </a:rPr>
              <a:t>уряді</a:t>
            </a:r>
            <a:r>
              <a:rPr lang="ru-RU" sz="3600" b="1" dirty="0">
                <a:latin typeface="Times New Roman" panose="02020603050405020304" pitchFamily="18" charset="0"/>
                <a:cs typeface="Times New Roman" panose="02020603050405020304" pitchFamily="18" charset="0"/>
              </a:rPr>
              <a:t> В. Гройсмана) </a:t>
            </a:r>
            <a:r>
              <a:rPr lang="uk-UA" sz="3600" b="1" dirty="0">
                <a:latin typeface="Times New Roman" panose="02020603050405020304" pitchFamily="18" charset="0"/>
                <a:cs typeface="Times New Roman" panose="02020603050405020304" pitchFamily="18" charset="0"/>
              </a:rPr>
              <a:t>голова Духовного управління мусульман України муфтій шейх Ахмед </a:t>
            </a:r>
            <a:r>
              <a:rPr lang="uk-UA" sz="3600" b="1" dirty="0" err="1">
                <a:latin typeface="Times New Roman" panose="02020603050405020304" pitchFamily="18" charset="0"/>
                <a:cs typeface="Times New Roman" panose="02020603050405020304" pitchFamily="18" charset="0"/>
              </a:rPr>
              <a:t>Тамім</a:t>
            </a:r>
            <a:r>
              <a:rPr lang="uk-UA" sz="3600" b="1" dirty="0">
                <a:latin typeface="Times New Roman" panose="02020603050405020304" pitchFamily="18" charset="0"/>
                <a:cs typeface="Times New Roman" panose="02020603050405020304" pitchFamily="18" charset="0"/>
              </a:rPr>
              <a:t> звернув увагу міністра на те, що деякі шкільні підручники, рекомендовані Міністерством освіти містять помилкові уявлення про іслам як про агресивну релігію, жорстоку щодо віруючих інших конфесій.</a:t>
            </a:r>
          </a:p>
        </p:txBody>
      </p:sp>
    </p:spTree>
    <p:extLst>
      <p:ext uri="{BB962C8B-B14F-4D97-AF65-F5344CB8AC3E}">
        <p14:creationId xmlns:p14="http://schemas.microsoft.com/office/powerpoint/2010/main" val="298141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1376516"/>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602658"/>
            <a:ext cx="12192000" cy="5407740"/>
          </a:xfrm>
        </p:spPr>
        <p:txBody>
          <a:bodyPr>
            <a:noAutofit/>
          </a:bodyPr>
          <a:lstStyle/>
          <a:p>
            <a:pPr algn="just">
              <a:buFont typeface="Wingdings" panose="05000000000000000000" pitchFamily="2" charset="2"/>
              <a:buChar char="Ø"/>
            </a:pPr>
            <a:r>
              <a:rPr lang="uk-UA" sz="3600" b="1" dirty="0">
                <a:latin typeface="Times New Roman" panose="02020603050405020304" pitchFamily="18" charset="0"/>
                <a:cs typeface="Times New Roman" panose="02020603050405020304" pitchFamily="18" charset="0"/>
              </a:rPr>
              <a:t>У листі наводяться приклади таких помилкових уявлень у підручниках, наприклад:</a:t>
            </a:r>
          </a:p>
          <a:p>
            <a:pPr algn="just">
              <a:buFont typeface="Wingdings" panose="05000000000000000000" pitchFamily="2" charset="2"/>
              <a:buChar char="Ø"/>
            </a:pPr>
            <a:r>
              <a:rPr lang="uk-UA" sz="3600" b="1" dirty="0">
                <a:latin typeface="Times New Roman" panose="02020603050405020304" pitchFamily="18" charset="0"/>
                <a:cs typeface="Times New Roman" panose="02020603050405020304" pitchFamily="18" charset="0"/>
              </a:rPr>
              <a:t>«1) Обов’язок мусульман – брати участь у </a:t>
            </a:r>
            <a:r>
              <a:rPr lang="uk-UA" sz="3600" b="1" dirty="0" err="1">
                <a:latin typeface="Times New Roman" panose="02020603050405020304" pitchFamily="18" charset="0"/>
                <a:cs typeface="Times New Roman" panose="02020603050405020304" pitchFamily="18" charset="0"/>
              </a:rPr>
              <a:t>джигаді</a:t>
            </a:r>
            <a:r>
              <a:rPr lang="uk-UA" sz="3600" b="1" dirty="0">
                <a:latin typeface="Times New Roman" panose="02020603050405020304" pitchFamily="18" charset="0"/>
                <a:cs typeface="Times New Roman" panose="02020603050405020304" pitchFamily="18" charset="0"/>
              </a:rPr>
              <a:t> (газаваті) – священній війні – проти невірних;</a:t>
            </a:r>
          </a:p>
          <a:p>
            <a:pPr algn="just">
              <a:buFont typeface="Wingdings" panose="05000000000000000000" pitchFamily="2" charset="2"/>
              <a:buChar char="Ø"/>
            </a:pPr>
            <a:r>
              <a:rPr lang="uk-UA" sz="3600" b="1" dirty="0">
                <a:latin typeface="Times New Roman" panose="02020603050405020304" pitchFamily="18" charset="0"/>
                <a:cs typeface="Times New Roman" panose="02020603050405020304" pitchFamily="18" charset="0"/>
              </a:rPr>
              <a:t>2) Коран говорить: «Жінка – це верблюд, який повинен </a:t>
            </a:r>
            <a:r>
              <a:rPr lang="uk-UA" sz="3600" b="1" dirty="0" err="1">
                <a:latin typeface="Times New Roman" panose="02020603050405020304" pitchFamily="18" charset="0"/>
                <a:cs typeface="Times New Roman" panose="02020603050405020304" pitchFamily="18" charset="0"/>
              </a:rPr>
              <a:t>пронести</a:t>
            </a:r>
            <a:r>
              <a:rPr lang="uk-UA" sz="3600" b="1" dirty="0">
                <a:latin typeface="Times New Roman" panose="02020603050405020304" pitchFamily="18" charset="0"/>
                <a:cs typeface="Times New Roman" panose="02020603050405020304" pitchFamily="18" charset="0"/>
              </a:rPr>
              <a:t> чоловіка через пустелю його життя»; </a:t>
            </a:r>
          </a:p>
          <a:p>
            <a:pPr algn="just">
              <a:buFont typeface="Wingdings" panose="05000000000000000000" pitchFamily="2" charset="2"/>
              <a:buChar char="Ø"/>
            </a:pPr>
            <a:r>
              <a:rPr lang="uk-UA" sz="3600" b="1" dirty="0">
                <a:latin typeface="Times New Roman" panose="02020603050405020304" pitchFamily="18" charset="0"/>
                <a:cs typeface="Times New Roman" panose="02020603050405020304" pitchFamily="18" charset="0"/>
              </a:rPr>
              <a:t>3) Згідно з Кораном, жінки зобов’язані закривати обличчя».</a:t>
            </a:r>
          </a:p>
          <a:p>
            <a:pPr algn="just">
              <a:buFont typeface="Wingdings" panose="05000000000000000000" pitchFamily="2" charset="2"/>
              <a:buChar char="Ø"/>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15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317523"/>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317523"/>
            <a:ext cx="12192000" cy="5692875"/>
          </a:xfrm>
        </p:spPr>
        <p:txBody>
          <a:bodyPr>
            <a:noAutofit/>
          </a:bodyPr>
          <a:lstStyle/>
          <a:p>
            <a:pPr algn="just">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Крім того, у листі муфтій звернув увагу міністра на те, що Духовне управління мусульман України (ДУМУ) </a:t>
            </a:r>
            <a:r>
              <a:rPr lang="uk-UA" sz="3000" b="1" dirty="0">
                <a:highlight>
                  <a:srgbClr val="FFFF00"/>
                </a:highlight>
                <a:latin typeface="Times New Roman" panose="02020603050405020304" pitchFamily="18" charset="0"/>
                <a:cs typeface="Times New Roman" panose="02020603050405020304" pitchFamily="18" charset="0"/>
              </a:rPr>
              <a:t>було і залишається противником викладання в школах релігійно орієнтованого курсу етики</a:t>
            </a:r>
            <a:r>
              <a:rPr lang="uk-UA" sz="3000" b="1" dirty="0">
                <a:latin typeface="Times New Roman" panose="02020603050405020304" pitchFamily="18" charset="0"/>
                <a:cs typeface="Times New Roman" panose="02020603050405020304" pitchFamily="18" charset="0"/>
              </a:rPr>
              <a:t>. Як зазначається в листі, такий курс викликає дискомфорт у дітей, батьки яких не є членами цієї конфесії, хоча він повинен прищеплювати дитині загальнолюдські цінності, а не «прив’язувати» їх до однієї лише релігії, навіть якщо ця релігія є традиційною для конкретної держави. </a:t>
            </a:r>
          </a:p>
          <a:p>
            <a:pPr algn="just">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У свою чергу, беручи до уваги той факт, що рішення викладати «Основи християнської етики» в школах вже було прийнято на державному рівні, муфтій закликав міністра погодитись з необхідністю розробити курс з основ ісламської етики та культури.</a:t>
            </a:r>
          </a:p>
          <a:p>
            <a:pPr algn="just">
              <a:buFont typeface="Wingdings" panose="05000000000000000000" pitchFamily="2" charset="2"/>
              <a:buChar char="Ø"/>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65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1386348"/>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386349"/>
            <a:ext cx="12192000" cy="5624049"/>
          </a:xfrm>
        </p:spPr>
        <p:txBody>
          <a:bodyPr>
            <a:noAutofit/>
          </a:bodyPr>
          <a:lstStyle/>
          <a:p>
            <a:pPr algn="just">
              <a:buFont typeface="Wingdings" panose="05000000000000000000" pitchFamily="2" charset="2"/>
              <a:buChar char="Ø"/>
            </a:pPr>
            <a:r>
              <a:rPr lang="uk-UA" sz="3400" b="1" dirty="0">
                <a:latin typeface="Times New Roman" panose="02020603050405020304" pitchFamily="18" charset="0"/>
                <a:cs typeface="Times New Roman" panose="02020603050405020304" pitchFamily="18" charset="0"/>
              </a:rPr>
              <a:t>На даний час питання не вирішено, крім того, внаслідок появи нової автокефальної </a:t>
            </a:r>
            <a:r>
              <a:rPr lang="uk-UA" sz="3400" b="1" dirty="0">
                <a:highlight>
                  <a:srgbClr val="FFFF00"/>
                </a:highlight>
                <a:latin typeface="Times New Roman" panose="02020603050405020304" pitchFamily="18" charset="0"/>
                <a:cs typeface="Times New Roman" panose="02020603050405020304" pitchFamily="18" charset="0"/>
              </a:rPr>
              <a:t>Православної Церкви України</a:t>
            </a:r>
            <a:r>
              <a:rPr lang="uk-UA" sz="3400" b="1" dirty="0">
                <a:latin typeface="Times New Roman" panose="02020603050405020304" pitchFamily="18" charset="0"/>
                <a:cs typeface="Times New Roman" panose="02020603050405020304" pitchFamily="18" charset="0"/>
              </a:rPr>
              <a:t> (</a:t>
            </a:r>
            <a:r>
              <a:rPr lang="uk-UA" sz="3400" b="1" i="1" u="sng" dirty="0">
                <a:latin typeface="Times New Roman" panose="02020603050405020304" pitchFamily="18" charset="0"/>
                <a:cs typeface="Times New Roman" panose="02020603050405020304" pitchFamily="18" charset="0"/>
              </a:rPr>
              <a:t>у 2019 р., </a:t>
            </a:r>
            <a:r>
              <a:rPr lang="uk-UA" sz="3400" b="1" i="1" u="sng" dirty="0" err="1">
                <a:latin typeface="Times New Roman" panose="02020603050405020304" pitchFamily="18" charset="0"/>
                <a:cs typeface="Times New Roman" panose="02020603050405020304" pitchFamily="18" charset="0"/>
              </a:rPr>
              <a:t>Томос</a:t>
            </a:r>
            <a:r>
              <a:rPr lang="uk-UA" sz="3400" b="1" i="1" u="sng" dirty="0">
                <a:latin typeface="Times New Roman" panose="02020603050405020304" pitchFamily="18" charset="0"/>
                <a:cs typeface="Times New Roman" panose="02020603050405020304" pitchFamily="18" charset="0"/>
              </a:rPr>
              <a:t> про автокефалію Православної церкви України від Вселенського патріарха Варфоломія I та Священного Синоду Константинопольської православної церкви було отримано предстоятелем нової церкви митрополитом (митрополит Київський і всієї України) </a:t>
            </a:r>
            <a:r>
              <a:rPr lang="uk-UA" sz="3400" b="1" i="1" u="sng" dirty="0" err="1">
                <a:latin typeface="Times New Roman" panose="02020603050405020304" pitchFamily="18" charset="0"/>
                <a:cs typeface="Times New Roman" panose="02020603050405020304" pitchFamily="18" charset="0"/>
              </a:rPr>
              <a:t>Єпіфа</a:t>
            </a:r>
            <a:r>
              <a:rPr lang="uk-UA" sz="3400" b="1" dirty="0" err="1">
                <a:latin typeface="Times New Roman" panose="02020603050405020304" pitchFamily="18" charset="0"/>
                <a:cs typeface="Times New Roman" panose="02020603050405020304" pitchFamily="18" charset="0"/>
              </a:rPr>
              <a:t>нієм</a:t>
            </a:r>
            <a:r>
              <a:rPr lang="uk-UA" sz="3400" b="1" dirty="0">
                <a:latin typeface="Times New Roman" panose="02020603050405020304" pitchFamily="18" charset="0"/>
                <a:cs typeface="Times New Roman" panose="02020603050405020304" pitchFamily="18" charset="0"/>
              </a:rPr>
              <a:t>) православна громада посилила тиск на Міністерство освіти з метою більш широкого впровадження «</a:t>
            </a:r>
            <a:r>
              <a:rPr lang="uk-UA" sz="3400" b="1" dirty="0">
                <a:highlight>
                  <a:srgbClr val="FFFF00"/>
                </a:highlight>
                <a:latin typeface="Times New Roman" panose="02020603050405020304" pitchFamily="18" charset="0"/>
                <a:cs typeface="Times New Roman" panose="02020603050405020304" pitchFamily="18" charset="0"/>
              </a:rPr>
              <a:t>Основ християнської етики</a:t>
            </a:r>
            <a:r>
              <a:rPr lang="uk-UA" sz="3400" b="1" dirty="0">
                <a:latin typeface="Times New Roman" panose="02020603050405020304" pitchFamily="18" charset="0"/>
                <a:cs typeface="Times New Roman" panose="02020603050405020304" pitchFamily="18" charset="0"/>
              </a:rPr>
              <a:t>» в школах.</a:t>
            </a:r>
          </a:p>
        </p:txBody>
      </p:sp>
    </p:spTree>
    <p:extLst>
      <p:ext uri="{BB962C8B-B14F-4D97-AF65-F5344CB8AC3E}">
        <p14:creationId xmlns:p14="http://schemas.microsoft.com/office/powerpoint/2010/main" val="365750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766618"/>
            <a:ext cx="12192000" cy="6243781"/>
          </a:xfrm>
        </p:spPr>
        <p:txBody>
          <a:bodyPr>
            <a:normAutofit/>
          </a:bodyPr>
          <a:lstStyle/>
          <a:p>
            <a:pPr algn="just">
              <a:buFont typeface="Wingdings" panose="05000000000000000000" pitchFamily="2" charset="2"/>
              <a:buChar char="q"/>
            </a:pPr>
            <a:r>
              <a:rPr lang="uk-UA" sz="3000" b="1" kern="0" dirty="0">
                <a:effectLst/>
                <a:latin typeface="Times New Roman" panose="02020603050405020304" pitchFamily="18" charset="0"/>
                <a:ea typeface="Calibri" panose="020F0502020204030204" pitchFamily="34" charset="0"/>
              </a:rPr>
              <a:t>Важливим питанням є інституалізація системи відновлення релігійного знання, чим є система ісламської релігійної освіти. Саме система освіти формує і відтворює в нових поколіннях мусульман ті чи інші інтерпретації ісламу, що розглядаються в певній локальній групі мусульман як власне «справжній» іслам. </a:t>
            </a:r>
            <a:endParaRPr lang="en-US" sz="3000" b="1" kern="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q"/>
            </a:pPr>
            <a:r>
              <a:rPr lang="uk-UA" sz="3000" b="1" kern="0" dirty="0">
                <a:effectLst/>
                <a:latin typeface="Times New Roman" panose="02020603050405020304" pitchFamily="18" charset="0"/>
                <a:ea typeface="Calibri" panose="020F0502020204030204" pitchFamily="34" charset="0"/>
              </a:rPr>
              <a:t>Будучи спрямованою на формування уявлень про «правильний» або «правовірний» іслам, ісламська система освіти неминуче виявляється тісно пов’язаною з політичним, або, ширше – соціально-політичним контекстом. </a:t>
            </a:r>
            <a:endParaRPr lang="en-US" sz="3000" b="1" kern="0" dirty="0">
              <a:effectLst/>
              <a:latin typeface="Times New Roman" panose="02020603050405020304" pitchFamily="18" charset="0"/>
              <a:ea typeface="Calibri" panose="020F0502020204030204" pitchFamily="34" charset="0"/>
            </a:endParaRPr>
          </a:p>
          <a:p>
            <a:pPr algn="just">
              <a:buFont typeface="Wingdings" panose="05000000000000000000" pitchFamily="2" charset="2"/>
              <a:buChar char="q"/>
            </a:pPr>
            <a:r>
              <a:rPr lang="uk-UA" sz="3000" b="1" kern="0" dirty="0">
                <a:effectLst/>
                <a:latin typeface="Times New Roman" panose="02020603050405020304" pitchFamily="18" charset="0"/>
                <a:ea typeface="Calibri" panose="020F0502020204030204" pitchFamily="34" charset="0"/>
              </a:rPr>
              <a:t>Таким чином, від самого початку інституалізації ісламської освіти ключовою виявляється позиція держави, що потребує інтерпретації ісламу, сумісної з існуючим суспільно-політичним ладом. </a:t>
            </a:r>
            <a:endParaRPr lang="ru-RU" sz="3000" b="1" dirty="0"/>
          </a:p>
        </p:txBody>
      </p:sp>
    </p:spTree>
    <p:extLst>
      <p:ext uri="{BB962C8B-B14F-4D97-AF65-F5344CB8AC3E}">
        <p14:creationId xmlns:p14="http://schemas.microsoft.com/office/powerpoint/2010/main" val="320268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1297858"/>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455174"/>
            <a:ext cx="12192000" cy="5555224"/>
          </a:xfrm>
        </p:spPr>
        <p:txBody>
          <a:bodyPr>
            <a:noAutofit/>
          </a:bodyPr>
          <a:lstStyle/>
          <a:p>
            <a:pPr algn="just">
              <a:buFont typeface="Wingdings" panose="05000000000000000000" pitchFamily="2" charset="2"/>
              <a:buChar char="Ø"/>
            </a:pPr>
            <a:r>
              <a:rPr lang="uk-UA" sz="3100" b="1" dirty="0">
                <a:latin typeface="Times New Roman" panose="02020603050405020304" pitchFamily="18" charset="0"/>
                <a:cs typeface="Times New Roman" panose="02020603050405020304" pitchFamily="18" charset="0"/>
              </a:rPr>
              <a:t>Як заявив предстоятель Православної Церкви України митрополит </a:t>
            </a:r>
            <a:r>
              <a:rPr lang="uk-UA" sz="3100" b="1" dirty="0" err="1">
                <a:latin typeface="Times New Roman" panose="02020603050405020304" pitchFamily="18" charset="0"/>
                <a:cs typeface="Times New Roman" panose="02020603050405020304" pitchFamily="18" charset="0"/>
              </a:rPr>
              <a:t>Єпіфаній</a:t>
            </a:r>
            <a:r>
              <a:rPr lang="uk-UA" sz="3100" b="1" dirty="0">
                <a:latin typeface="Times New Roman" panose="02020603050405020304" pitchFamily="18" charset="0"/>
                <a:cs typeface="Times New Roman" panose="02020603050405020304" pitchFamily="18" charset="0"/>
              </a:rPr>
              <a:t>: «</a:t>
            </a:r>
            <a:r>
              <a:rPr lang="uk-UA" sz="3100" b="1" dirty="0">
                <a:highlight>
                  <a:srgbClr val="FFFF00"/>
                </a:highlight>
                <a:latin typeface="Times New Roman" panose="02020603050405020304" pitchFamily="18" charset="0"/>
                <a:cs typeface="Times New Roman" panose="02020603050405020304" pitchFamily="18" charset="0"/>
              </a:rPr>
              <a:t>Дивно, що ми стикаємося з таким запеклим опором. Наприклад, я не можу повністю зрозуміти, чому? Ми хочемо навчити – від дитячого садка до середньої школи – основам християнської етики, основам християнського життя. Але ми бачимо жорстокий опір ... Нещодавно ми підняли його [це питання] в Міністерстві освіти і науки України. Але ми  почули: «Давайте не будемо насильно впроваджувати цей предмет, він повинен бути добровільним... Але ми наполегливо пропонуватимемо Міністерству освіти, щоб цей предмет було повернуто для викладання в наших школах</a:t>
            </a:r>
            <a:r>
              <a:rPr lang="uk-UA" sz="31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1600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337187"/>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337187"/>
            <a:ext cx="12192000" cy="5673212"/>
          </a:xfrm>
        </p:spPr>
        <p:txBody>
          <a:bodyPr>
            <a:noAutofit/>
          </a:bodyPr>
          <a:lstStyle/>
          <a:p>
            <a:pPr algn="just">
              <a:buFont typeface="Wingdings" panose="05000000000000000000" pitchFamily="2" charset="2"/>
              <a:buChar char="Ø"/>
            </a:pPr>
            <a:r>
              <a:rPr lang="uk-UA" b="1" dirty="0">
                <a:latin typeface="Times New Roman" panose="02020603050405020304" pitchFamily="18" charset="0"/>
                <a:cs typeface="Times New Roman" panose="02020603050405020304" pitchFamily="18" charset="0"/>
              </a:rPr>
              <a:t>Наприклад, в Івано-Франківську обласна рада рекомендувала </a:t>
            </a:r>
            <a:r>
              <a:rPr lang="uk-UA" b="1" dirty="0">
                <a:highlight>
                  <a:srgbClr val="FFFF00"/>
                </a:highlight>
                <a:latin typeface="Times New Roman" panose="02020603050405020304" pitchFamily="18" charset="0"/>
                <a:cs typeface="Times New Roman" panose="02020603050405020304" pitchFamily="18" charset="0"/>
              </a:rPr>
              <a:t>розпочинати навчальний тиждень у школах області молитвою та запровадити обов’язковий урок «Християнська етика в школах»</a:t>
            </a:r>
            <a:r>
              <a:rPr lang="uk-UA" b="1" dirty="0">
                <a:latin typeface="Times New Roman" panose="02020603050405020304" pitchFamily="18" charset="0"/>
                <a:cs typeface="Times New Roman" panose="02020603050405020304" pitchFamily="18" charset="0"/>
              </a:rPr>
              <a:t>. </a:t>
            </a:r>
            <a:r>
              <a:rPr lang="uk-UA" b="1" i="1" u="sng" dirty="0">
                <a:latin typeface="Times New Roman" panose="02020603050405020304" pitchFamily="18" charset="0"/>
                <a:cs typeface="Times New Roman" panose="02020603050405020304" pitchFamily="18" charset="0"/>
              </a:rPr>
              <a:t>Крім того, депутати звернулись до Президента України із закликом запровадити «Основи християнської етики» в школах усіх регіонів України як обов’язковий предмет</a:t>
            </a:r>
            <a:r>
              <a:rPr lang="uk-UA" b="1" dirty="0">
                <a:latin typeface="Times New Roman" panose="02020603050405020304" pitchFamily="18" charset="0"/>
                <a:cs typeface="Times New Roman" panose="02020603050405020304" pitchFamily="18" charset="0"/>
              </a:rPr>
              <a:t>: «</a:t>
            </a:r>
            <a:r>
              <a:rPr lang="uk-UA" b="1" dirty="0">
                <a:highlight>
                  <a:srgbClr val="FFFF00"/>
                </a:highlight>
                <a:latin typeface="Times New Roman" panose="02020603050405020304" pitchFamily="18" charset="0"/>
                <a:cs typeface="Times New Roman" panose="02020603050405020304" pitchFamily="18" charset="0"/>
              </a:rPr>
              <a:t>Щоб не втратити незалежність, збудувати міцну державу, зберегти святий обов’язок перед минулими поколіннями українців, які залишили нам у спадок любов до України, вивірені часом і випробуваннями кращі риси національного характеру закликаємо … запровадити вивчення предмета «Основи християнської етики» у закладах освіти України … забезпечити інтегрований підхід щодо формування християнського світогляду при викладанні предметів природничого спрямування</a:t>
            </a:r>
            <a:r>
              <a:rPr lang="uk-UA"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9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1288026"/>
          </a:xfrm>
        </p:spPr>
        <p:txBody>
          <a:bodyPr>
            <a:noAutofit/>
          </a:bodyPr>
          <a:lstStyle/>
          <a:p>
            <a:r>
              <a:rPr lang="uk-UA" sz="2800" dirty="0">
                <a:solidFill>
                  <a:schemeClr val="bg1"/>
                </a:solidFill>
                <a:highlight>
                  <a:srgbClr val="FF0000"/>
                </a:highlight>
              </a:rPr>
              <a:t>2.	Лист голови Духовного управління мусульман України муфтія шейх Ахмед </a:t>
            </a:r>
            <a:r>
              <a:rPr lang="uk-UA" sz="2800" dirty="0" err="1">
                <a:solidFill>
                  <a:schemeClr val="bg1"/>
                </a:solidFill>
                <a:highlight>
                  <a:srgbClr val="FF0000"/>
                </a:highlight>
              </a:rPr>
              <a:t>Таміма</a:t>
            </a:r>
            <a:r>
              <a:rPr lang="uk-UA" sz="2800" dirty="0">
                <a:solidFill>
                  <a:schemeClr val="bg1"/>
                </a:solidFill>
                <a:highlight>
                  <a:srgbClr val="FF0000"/>
                </a:highlight>
              </a:rPr>
              <a:t> 2016р. на ім’я міністра освіти України Л. Гриневич щодо впровадження «Основ християнської етики» в школах</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288027"/>
            <a:ext cx="12192000" cy="5722371"/>
          </a:xfrm>
        </p:spPr>
        <p:txBody>
          <a:bodyPr>
            <a:noAutofit/>
          </a:bodyPr>
          <a:lstStyle/>
          <a:p>
            <a:pPr algn="just">
              <a:buClr>
                <a:srgbClr val="FF0000"/>
              </a:buClr>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Львівська обласна рада також внесла пропозицію зробити курс «Основи християнської етики» обов’язковим.</a:t>
            </a:r>
          </a:p>
          <a:p>
            <a:pPr algn="just">
              <a:buClr>
                <a:srgbClr val="FF0000"/>
              </a:buClr>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В іншому центрі західної України – Тернополі, громадські активісти </a:t>
            </a:r>
            <a:r>
              <a:rPr lang="uk-UA" sz="3000" b="1" u="sng" dirty="0">
                <a:latin typeface="Times New Roman" panose="02020603050405020304" pitchFamily="18" charset="0"/>
                <a:cs typeface="Times New Roman" panose="02020603050405020304" pitchFamily="18" charset="0"/>
              </a:rPr>
              <a:t>вимагали замінити курс «Основи християнської етики» </a:t>
            </a:r>
            <a:r>
              <a:rPr lang="uk-UA" sz="3000" b="1" dirty="0">
                <a:latin typeface="Times New Roman" panose="02020603050405020304" pitchFamily="18" charset="0"/>
                <a:cs typeface="Times New Roman" panose="02020603050405020304" pitchFamily="18" charset="0"/>
              </a:rPr>
              <a:t>на «</a:t>
            </a:r>
            <a:r>
              <a:rPr lang="uk-UA" sz="3000" b="1" dirty="0">
                <a:highlight>
                  <a:srgbClr val="FFFF00"/>
                </a:highlight>
                <a:latin typeface="Times New Roman" panose="02020603050405020304" pitchFamily="18" charset="0"/>
                <a:cs typeface="Times New Roman" panose="02020603050405020304" pitchFamily="18" charset="0"/>
              </a:rPr>
              <a:t>Релігієзнавство</a:t>
            </a:r>
            <a:r>
              <a:rPr lang="uk-UA" sz="3000" b="1" dirty="0">
                <a:latin typeface="Times New Roman" panose="02020603050405020304" pitchFamily="18" charset="0"/>
                <a:cs typeface="Times New Roman" panose="02020603050405020304" pitchFamily="18" charset="0"/>
              </a:rPr>
              <a:t>», але міська рада відмовилась це робити. Як заявив мер міста: «</a:t>
            </a:r>
            <a:r>
              <a:rPr lang="uk-UA" sz="3000" b="1" dirty="0">
                <a:highlight>
                  <a:srgbClr val="FFFF00"/>
                </a:highlight>
                <a:latin typeface="Times New Roman" panose="02020603050405020304" pitchFamily="18" charset="0"/>
                <a:cs typeface="Times New Roman" panose="02020603050405020304" pitchFamily="18" charset="0"/>
              </a:rPr>
              <a:t>Цей предмет був у Тернополі завжди, починаючи з часів Незалежності. Ці заняття є факультативними. Тобто ніхто нікого не примушує. Це була ініціатива громади, щоб такий предмет з’явився у школах з метою виховання правильних цінностей. Більшість тернополян розуміє значення християнства і християнської церкви для становлення українців, як нації, а також розуміє, що такі уроки несуть лише добро</a:t>
            </a:r>
            <a:r>
              <a:rPr lang="uk-UA"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23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1"/>
            <a:ext cx="12192000" cy="599768"/>
          </a:xfrm>
        </p:spPr>
        <p:txBody>
          <a:bodyPr>
            <a:noAutofit/>
          </a:bodyPr>
          <a:lstStyle/>
          <a:p>
            <a:r>
              <a:rPr kumimoji="0" lang="uk-UA" sz="2800" b="1" i="0" u="none" strike="noStrike" kern="1200" cap="none" spc="0" normalizeH="0" baseline="0" noProof="0" dirty="0">
                <a:ln w="18415" cmpd="sng">
                  <a:solidFill>
                    <a:srgbClr val="0066FF"/>
                  </a:solidFill>
                  <a:prstDash val="solid"/>
                </a:ln>
                <a:solidFill>
                  <a:prstClr val="white"/>
                </a:solidFill>
                <a:effectLst>
                  <a:outerShdw blurRad="63500" dir="3600000" algn="tl" rotWithShape="0">
                    <a:srgbClr val="000000">
                      <a:alpha val="70000"/>
                    </a:srgbClr>
                  </a:outerShdw>
                </a:effectLst>
                <a:highlight>
                  <a:srgbClr val="FF0000"/>
                </a:highlight>
                <a:uLnTx/>
                <a:uFillTx/>
                <a:latin typeface="Calibri"/>
                <a:ea typeface="+mj-ea"/>
                <a:cs typeface="+mj-cs"/>
              </a:rPr>
              <a:t>2.	Створення у 2014-2019 рр. приватних шкіл з ісламською складовою</a:t>
            </a:r>
            <a:endParaRPr lang="uk-UA" sz="2800" dirty="0">
              <a:solidFill>
                <a:schemeClr val="bg1"/>
              </a:solidFill>
              <a:highlight>
                <a:srgbClr val="FF0000"/>
              </a:highlight>
            </a:endParaRP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99769"/>
            <a:ext cx="12192000" cy="6410629"/>
          </a:xfrm>
        </p:spPr>
        <p:txBody>
          <a:bodyPr>
            <a:noAutofit/>
          </a:bodyPr>
          <a:lstStyle/>
          <a:p>
            <a:pPr algn="just">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В результаті такої ситуації мусульманські громади України намагаються вирішити проблему релігійного виховання своїх дітей у школі, відкривши приватні школи з ісламською складовою. </a:t>
            </a:r>
          </a:p>
          <a:p>
            <a:pPr algn="just">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На сьогодні існує декілька подібних шкіл, кожна з яких представляє одну з груп впливу в українській мусульманській громаді. Найбільш виразно  подібні відмінності та спільні риси можна побачити на прикладі трьох шкіл: </a:t>
            </a:r>
            <a:r>
              <a:rPr lang="uk-UA" sz="3000" b="1" u="sng" dirty="0">
                <a:latin typeface="Times New Roman" panose="02020603050405020304" pitchFamily="18" charset="0"/>
                <a:cs typeface="Times New Roman" panose="02020603050405020304" pitchFamily="18" charset="0"/>
              </a:rPr>
              <a:t>школа</a:t>
            </a:r>
            <a:r>
              <a:rPr lang="uk-UA" sz="3000" b="1" dirty="0">
                <a:latin typeface="Times New Roman" panose="02020603050405020304" pitchFamily="18" charset="0"/>
                <a:cs typeface="Times New Roman" panose="02020603050405020304" pitchFamily="18" charset="0"/>
              </a:rPr>
              <a:t> «</a:t>
            </a:r>
            <a:r>
              <a:rPr lang="uk-UA" sz="3000" b="1" dirty="0">
                <a:highlight>
                  <a:srgbClr val="FFFF00"/>
                </a:highlight>
                <a:latin typeface="Times New Roman" panose="02020603050405020304" pitchFamily="18" charset="0"/>
                <a:cs typeface="Times New Roman" panose="02020603050405020304" pitchFamily="18" charset="0"/>
              </a:rPr>
              <a:t>Аль-</a:t>
            </a:r>
            <a:r>
              <a:rPr lang="uk-UA" sz="3000" b="1" dirty="0" err="1">
                <a:highlight>
                  <a:srgbClr val="FFFF00"/>
                </a:highlight>
                <a:latin typeface="Times New Roman" panose="02020603050405020304" pitchFamily="18" charset="0"/>
                <a:cs typeface="Times New Roman" panose="02020603050405020304" pitchFamily="18" charset="0"/>
              </a:rPr>
              <a:t>Іршад</a:t>
            </a:r>
            <a:r>
              <a:rPr lang="uk-UA" sz="3000" b="1" dirty="0">
                <a:latin typeface="Times New Roman" panose="02020603050405020304" pitchFamily="18" charset="0"/>
                <a:cs typeface="Times New Roman" panose="02020603050405020304" pitchFamily="18" charset="0"/>
              </a:rPr>
              <a:t>» при Ісламському університеті Духовного управління мусульман України, </a:t>
            </a:r>
            <a:r>
              <a:rPr lang="uk-UA" sz="3000" b="1" u="sng" dirty="0">
                <a:latin typeface="Times New Roman" panose="02020603050405020304" pitchFamily="18" charset="0"/>
                <a:cs typeface="Times New Roman" panose="02020603050405020304" pitchFamily="18" charset="0"/>
              </a:rPr>
              <a:t>гімназія </a:t>
            </a:r>
            <a:r>
              <a:rPr lang="uk-UA" sz="3000" b="1" dirty="0">
                <a:latin typeface="Times New Roman" panose="02020603050405020304" pitchFamily="18" charset="0"/>
                <a:cs typeface="Times New Roman" panose="02020603050405020304" pitchFamily="18" charset="0"/>
              </a:rPr>
              <a:t>«</a:t>
            </a:r>
            <a:r>
              <a:rPr lang="uk-UA" sz="3000" b="1" dirty="0">
                <a:solidFill>
                  <a:srgbClr val="C00000"/>
                </a:solidFill>
                <a:latin typeface="Times New Roman" panose="02020603050405020304" pitchFamily="18" charset="0"/>
                <a:cs typeface="Times New Roman" panose="02020603050405020304" pitchFamily="18" charset="0"/>
              </a:rPr>
              <a:t>Наше майбутнє</a:t>
            </a:r>
            <a:r>
              <a:rPr lang="uk-UA" sz="3000" b="1" dirty="0">
                <a:latin typeface="Times New Roman" panose="02020603050405020304" pitchFamily="18" charset="0"/>
                <a:cs typeface="Times New Roman" panose="02020603050405020304" pitchFamily="18" charset="0"/>
              </a:rPr>
              <a:t>» при Ісламському культурному центрі асоціації «</a:t>
            </a:r>
            <a:r>
              <a:rPr lang="uk-UA" sz="3000" b="1" dirty="0" err="1">
                <a:latin typeface="Times New Roman" panose="02020603050405020304" pitchFamily="18" charset="0"/>
                <a:cs typeface="Times New Roman" panose="02020603050405020304" pitchFamily="18" charset="0"/>
              </a:rPr>
              <a:t>Альраід</a:t>
            </a:r>
            <a:r>
              <a:rPr lang="uk-UA" sz="3000" b="1" dirty="0">
                <a:latin typeface="Times New Roman" panose="02020603050405020304" pitchFamily="18" charset="0"/>
                <a:cs typeface="Times New Roman" panose="02020603050405020304" pitchFamily="18" charset="0"/>
              </a:rPr>
              <a:t>» та </a:t>
            </a:r>
            <a:r>
              <a:rPr lang="uk-UA" sz="3000" b="1" dirty="0">
                <a:highlight>
                  <a:srgbClr val="00FF00"/>
                </a:highlight>
                <a:latin typeface="Times New Roman" panose="02020603050405020304" pitchFamily="18" charset="0"/>
                <a:cs typeface="Times New Roman" panose="02020603050405020304" pitchFamily="18" charset="0"/>
              </a:rPr>
              <a:t>Міжнародна школа Хаджибей</a:t>
            </a:r>
            <a:r>
              <a:rPr lang="uk-UA" sz="3000" b="1" dirty="0">
                <a:latin typeface="Times New Roman" panose="02020603050405020304" pitchFamily="18" charset="0"/>
                <a:cs typeface="Times New Roman" panose="02020603050405020304" pitchFamily="18" charset="0"/>
              </a:rPr>
              <a:t>, заснована іммігрантами з Дагестану.</a:t>
            </a:r>
          </a:p>
        </p:txBody>
      </p:sp>
    </p:spTree>
    <p:extLst>
      <p:ext uri="{BB962C8B-B14F-4D97-AF65-F5344CB8AC3E}">
        <p14:creationId xmlns:p14="http://schemas.microsoft.com/office/powerpoint/2010/main" val="396014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11277"/>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11277"/>
            <a:ext cx="8878529" cy="6499121"/>
          </a:xfrm>
        </p:spPr>
        <p:txBody>
          <a:bodyPr>
            <a:noAutofit/>
          </a:bodyPr>
          <a:lstStyle/>
          <a:p>
            <a:pPr marL="0" indent="0" algn="ctr">
              <a:buNone/>
            </a:pPr>
            <a:r>
              <a:rPr lang="uk-UA" sz="3600" b="1" dirty="0">
                <a:highlight>
                  <a:srgbClr val="00FF00"/>
                </a:highlight>
                <a:latin typeface="Times New Roman" panose="02020603050405020304" pitchFamily="18" charset="0"/>
                <a:cs typeface="Times New Roman" panose="02020603050405020304" pitchFamily="18" charset="0"/>
              </a:rPr>
              <a:t>Школа «Аль-</a:t>
            </a:r>
            <a:r>
              <a:rPr lang="uk-UA" sz="3600" b="1" dirty="0" err="1">
                <a:highlight>
                  <a:srgbClr val="00FF00"/>
                </a:highlight>
                <a:latin typeface="Times New Roman" panose="02020603050405020304" pitchFamily="18" charset="0"/>
                <a:cs typeface="Times New Roman" panose="02020603050405020304" pitchFamily="18" charset="0"/>
              </a:rPr>
              <a:t>Іршад</a:t>
            </a:r>
            <a:r>
              <a:rPr lang="uk-UA" sz="3600" b="1" dirty="0">
                <a:highlight>
                  <a:srgbClr val="00FF00"/>
                </a:highlight>
                <a:latin typeface="Times New Roman" panose="02020603050405020304" pitchFamily="18" charset="0"/>
                <a:cs typeface="Times New Roman" panose="02020603050405020304" pitchFamily="18" charset="0"/>
              </a:rPr>
              <a:t>»</a:t>
            </a:r>
          </a:p>
          <a:p>
            <a:pPr marL="0" indent="0" algn="just">
              <a:buNone/>
            </a:pPr>
            <a:r>
              <a:rPr lang="uk-UA" b="1" dirty="0">
                <a:latin typeface="Times New Roman" panose="02020603050405020304" pitchFamily="18" charset="0"/>
                <a:cs typeface="Times New Roman" panose="02020603050405020304" pitchFamily="18" charset="0"/>
              </a:rPr>
              <a:t>Першою приватною школою, яка надала мусульманам можливість дати своїм дітям світську та релігійну освіту, була школа «Аль-</a:t>
            </a:r>
            <a:r>
              <a:rPr lang="uk-UA" b="1" dirty="0" err="1">
                <a:latin typeface="Times New Roman" panose="02020603050405020304" pitchFamily="18" charset="0"/>
                <a:cs typeface="Times New Roman" panose="02020603050405020304" pitchFamily="18" charset="0"/>
              </a:rPr>
              <a:t>Іршад</a:t>
            </a:r>
            <a:r>
              <a:rPr lang="uk-UA" b="1" dirty="0">
                <a:latin typeface="Times New Roman" panose="02020603050405020304" pitchFamily="18" charset="0"/>
                <a:cs typeface="Times New Roman" panose="02020603050405020304" pitchFamily="18" charset="0"/>
              </a:rPr>
              <a:t>» при Ісламському університеті Духовного управління мусульман України, яка відкрилася в </a:t>
            </a:r>
            <a:r>
              <a:rPr lang="uk-UA" b="1" dirty="0">
                <a:solidFill>
                  <a:srgbClr val="C00000"/>
                </a:solidFill>
                <a:latin typeface="Times New Roman" panose="02020603050405020304" pitchFamily="18" charset="0"/>
                <a:cs typeface="Times New Roman" panose="02020603050405020304" pitchFamily="18" charset="0"/>
              </a:rPr>
              <a:t>1996 р. </a:t>
            </a:r>
          </a:p>
          <a:p>
            <a:pPr marL="0" indent="0" algn="just">
              <a:buNone/>
            </a:pPr>
            <a:r>
              <a:rPr lang="uk-UA" b="1" dirty="0">
                <a:latin typeface="Times New Roman" panose="02020603050405020304" pitchFamily="18" charset="0"/>
                <a:cs typeface="Times New Roman" panose="02020603050405020304" pitchFamily="18" charset="0"/>
              </a:rPr>
              <a:t>З початку своєї діяльності школа «Аль-</a:t>
            </a:r>
            <a:r>
              <a:rPr lang="uk-UA" b="1" dirty="0" err="1">
                <a:latin typeface="Times New Roman" panose="02020603050405020304" pitchFamily="18" charset="0"/>
                <a:cs typeface="Times New Roman" panose="02020603050405020304" pitchFamily="18" charset="0"/>
              </a:rPr>
              <a:t>Іршад</a:t>
            </a:r>
            <a:r>
              <a:rPr lang="uk-UA" b="1" dirty="0">
                <a:latin typeface="Times New Roman" panose="02020603050405020304" pitchFamily="18" charset="0"/>
                <a:cs typeface="Times New Roman" panose="02020603050405020304" pitchFamily="18" charset="0"/>
              </a:rPr>
              <a:t>» відрізнялася глибоким вивченням арабської мови та «</a:t>
            </a:r>
            <a:r>
              <a:rPr lang="uk-UA" b="1" dirty="0">
                <a:highlight>
                  <a:srgbClr val="FFFF00"/>
                </a:highlight>
                <a:latin typeface="Times New Roman" panose="02020603050405020304" pitchFamily="18" charset="0"/>
                <a:cs typeface="Times New Roman" panose="02020603050405020304" pitchFamily="18" charset="0"/>
              </a:rPr>
              <a:t>Основ східної культури</a:t>
            </a:r>
            <a:r>
              <a:rPr lang="uk-UA" b="1" dirty="0">
                <a:latin typeface="Times New Roman" panose="02020603050405020304" pitchFamily="18" charset="0"/>
                <a:cs typeface="Times New Roman" panose="02020603050405020304" pitchFamily="18" charset="0"/>
              </a:rPr>
              <a:t>» (під  цією назвою викладалися </a:t>
            </a:r>
            <a:r>
              <a:rPr lang="uk-UA" b="1" u="sng" dirty="0">
                <a:latin typeface="Times New Roman" panose="02020603050405020304" pitchFamily="18" charset="0"/>
                <a:cs typeface="Times New Roman" panose="02020603050405020304" pitchFamily="18" charset="0"/>
              </a:rPr>
              <a:t>Основи ісламської культури</a:t>
            </a:r>
            <a:r>
              <a:rPr lang="uk-UA" b="1" dirty="0">
                <a:latin typeface="Times New Roman" panose="02020603050405020304" pitchFamily="18" charset="0"/>
                <a:cs typeface="Times New Roman" panose="02020603050405020304" pitchFamily="18" charset="0"/>
              </a:rPr>
              <a:t>). В даний час у школі навчається 130 учнів, з якими працює 20 вчителів (серед яких є і мусульмани, і </a:t>
            </a:r>
            <a:r>
              <a:rPr lang="uk-UA" b="1" dirty="0" err="1">
                <a:latin typeface="Times New Roman" panose="02020603050405020304" pitchFamily="18" charset="0"/>
                <a:cs typeface="Times New Roman" panose="02020603050405020304" pitchFamily="18" charset="0"/>
              </a:rPr>
              <a:t>немусульмани</a:t>
            </a:r>
            <a:r>
              <a:rPr lang="uk-UA" b="1" dirty="0">
                <a:latin typeface="Times New Roman" panose="02020603050405020304" pitchFamily="18" charset="0"/>
                <a:cs typeface="Times New Roman" panose="02020603050405020304" pitchFamily="18" charset="0"/>
              </a:rPr>
              <a:t>, зокрема директорка школи).</a:t>
            </a:r>
          </a:p>
          <a:p>
            <a:pPr marL="0" indent="0" algn="just">
              <a:buNone/>
            </a:pPr>
            <a:endParaRPr lang="uk-UA" sz="36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0481AE6-C1BD-1DCF-BE04-FC04C8705201}"/>
              </a:ext>
            </a:extLst>
          </p:cNvPr>
          <p:cNvPicPr>
            <a:picLocks noChangeAspect="1"/>
          </p:cNvPicPr>
          <p:nvPr/>
        </p:nvPicPr>
        <p:blipFill>
          <a:blip r:embed="rId2"/>
          <a:stretch>
            <a:fillRect/>
          </a:stretch>
        </p:blipFill>
        <p:spPr>
          <a:xfrm>
            <a:off x="8931942" y="658762"/>
            <a:ext cx="3206645" cy="3424697"/>
          </a:xfrm>
          <a:prstGeom prst="rect">
            <a:avLst/>
          </a:prstGeom>
        </p:spPr>
      </p:pic>
      <p:pic>
        <p:nvPicPr>
          <p:cNvPr id="5" name="Рисунок 4">
            <a:extLst>
              <a:ext uri="{FF2B5EF4-FFF2-40B4-BE49-F238E27FC236}">
                <a16:creationId xmlns:a16="http://schemas.microsoft.com/office/drawing/2014/main" id="{3878C3E7-23A6-FEDE-5ABB-2DE96319F05C}"/>
              </a:ext>
            </a:extLst>
          </p:cNvPr>
          <p:cNvPicPr>
            <a:picLocks noChangeAspect="1"/>
          </p:cNvPicPr>
          <p:nvPr/>
        </p:nvPicPr>
        <p:blipFill>
          <a:blip r:embed="rId3"/>
          <a:stretch>
            <a:fillRect/>
          </a:stretch>
        </p:blipFill>
        <p:spPr>
          <a:xfrm>
            <a:off x="9241428" y="4699819"/>
            <a:ext cx="2772696" cy="1848464"/>
          </a:xfrm>
          <a:prstGeom prst="rect">
            <a:avLst/>
          </a:prstGeom>
        </p:spPr>
      </p:pic>
    </p:spTree>
    <p:extLst>
      <p:ext uri="{BB962C8B-B14F-4D97-AF65-F5344CB8AC3E}">
        <p14:creationId xmlns:p14="http://schemas.microsoft.com/office/powerpoint/2010/main" val="40434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92000" cy="6508953"/>
          </a:xfrm>
        </p:spPr>
        <p:txBody>
          <a:bodyPr>
            <a:noAutofit/>
          </a:bodyPr>
          <a:lstStyle/>
          <a:p>
            <a:pPr marL="0" indent="0" algn="just">
              <a:buNone/>
            </a:pPr>
            <a:r>
              <a:rPr lang="uk-UA" sz="2500" b="1" dirty="0">
                <a:latin typeface="Times New Roman" panose="02020603050405020304" pitchFamily="18" charset="0"/>
                <a:cs typeface="Times New Roman" panose="02020603050405020304" pitchFamily="18" charset="0"/>
              </a:rPr>
              <a:t>Серед причин створення школи «Аль-</a:t>
            </a:r>
            <a:r>
              <a:rPr lang="uk-UA" sz="2500" b="1" dirty="0" err="1">
                <a:latin typeface="Times New Roman" panose="02020603050405020304" pitchFamily="18" charset="0"/>
                <a:cs typeface="Times New Roman" panose="02020603050405020304" pitchFamily="18" charset="0"/>
              </a:rPr>
              <a:t>Іршад</a:t>
            </a:r>
            <a:r>
              <a:rPr lang="uk-UA" sz="2500" b="1" dirty="0">
                <a:latin typeface="Times New Roman" panose="02020603050405020304" pitchFamily="18" charset="0"/>
                <a:cs typeface="Times New Roman" panose="02020603050405020304" pitchFamily="18" charset="0"/>
              </a:rPr>
              <a:t>» голова ДУМУ муфтій шейх Ахмед </a:t>
            </a:r>
            <a:r>
              <a:rPr lang="uk-UA" sz="2500" b="1" dirty="0" err="1">
                <a:latin typeface="Times New Roman" panose="02020603050405020304" pitchFamily="18" charset="0"/>
                <a:cs typeface="Times New Roman" panose="02020603050405020304" pitchFamily="18" charset="0"/>
              </a:rPr>
              <a:t>Тамім</a:t>
            </a:r>
            <a:r>
              <a:rPr lang="uk-UA" sz="2500" b="1" dirty="0">
                <a:latin typeface="Times New Roman" panose="02020603050405020304" pitchFamily="18" charset="0"/>
                <a:cs typeface="Times New Roman" panose="02020603050405020304" pitchFamily="18" charset="0"/>
              </a:rPr>
              <a:t> називає такі: </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збереження </a:t>
            </a:r>
            <a:r>
              <a:rPr lang="uk-UA" sz="2500" b="1" dirty="0" err="1">
                <a:latin typeface="Times New Roman" panose="02020603050405020304" pitchFamily="18" charset="0"/>
                <a:cs typeface="Times New Roman" panose="02020603050405020304" pitchFamily="18" charset="0"/>
              </a:rPr>
              <a:t>етноконфесійних</a:t>
            </a:r>
            <a:r>
              <a:rPr lang="uk-UA" sz="2500" b="1" dirty="0">
                <a:latin typeface="Times New Roman" panose="02020603050405020304" pitchFamily="18" charset="0"/>
                <a:cs typeface="Times New Roman" panose="02020603050405020304" pitchFamily="18" charset="0"/>
              </a:rPr>
              <a:t> особливостей жителями України, що належать до народів, які сповідують іслам; </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інтеграція дітей мусульманських мігрантів в українське суспільство, а також адаптація дітей, які не володіють російською / українською мовами;</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консолідація мусульманської громади шляхом розширення особистих зв’язків серед учнів та батьків;</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підготовка майбутніх фахівців, потреба в яких існує в мусульманській громаді України;</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недопущення асиміляції учнів неслов’янських етносів в державних загальноосвітніх школах серед домінуючого слов’янського етносу;</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існування повсякденної ксенофобії та </a:t>
            </a:r>
            <a:r>
              <a:rPr lang="uk-UA" sz="2500" b="1" dirty="0" err="1">
                <a:latin typeface="Times New Roman" panose="02020603050405020304" pitchFamily="18" charset="0"/>
                <a:cs typeface="Times New Roman" panose="02020603050405020304" pitchFamily="18" charset="0"/>
              </a:rPr>
              <a:t>ісламофобії</a:t>
            </a:r>
            <a:r>
              <a:rPr lang="uk-UA" sz="2500" b="1" dirty="0">
                <a:latin typeface="Times New Roman" panose="02020603050405020304" pitchFamily="18" charset="0"/>
                <a:cs typeface="Times New Roman" panose="02020603050405020304" pitchFamily="18" charset="0"/>
              </a:rPr>
              <a:t> в середніх школах;</a:t>
            </a:r>
          </a:p>
          <a:p>
            <a:pPr algn="just">
              <a:buClr>
                <a:srgbClr val="C00000"/>
              </a:buClr>
              <a:buFont typeface="Wingdings" panose="05000000000000000000" pitchFamily="2" charset="2"/>
              <a:buChar char="q"/>
            </a:pPr>
            <a:r>
              <a:rPr lang="uk-UA" sz="2500" b="1" dirty="0">
                <a:latin typeface="Times New Roman" panose="02020603050405020304" pitchFamily="18" charset="0"/>
                <a:cs typeface="Times New Roman" panose="02020603050405020304" pitchFamily="18" charset="0"/>
              </a:rPr>
              <a:t>- бажання уникнути виражених християнських культурних традицій у загальноосвітніх школах.</a:t>
            </a:r>
          </a:p>
          <a:p>
            <a:pPr algn="just">
              <a:buFont typeface="Wingdings" panose="05000000000000000000" pitchFamily="2" charset="2"/>
              <a:buChar char="Ø"/>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96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160206"/>
            <a:ext cx="12192000" cy="5850192"/>
          </a:xfrm>
        </p:spPr>
        <p:txBody>
          <a:bodyPr>
            <a:noAutofit/>
          </a:bodyPr>
          <a:lstStyle/>
          <a:p>
            <a:pPr algn="just">
              <a:buFont typeface="Wingdings" panose="05000000000000000000" pitchFamily="2" charset="2"/>
              <a:buChar char="Ø"/>
            </a:pPr>
            <a:r>
              <a:rPr lang="uk-UA" sz="4000" b="1" dirty="0">
                <a:latin typeface="Times New Roman" panose="02020603050405020304" pitchFamily="18" charset="0"/>
                <a:cs typeface="Times New Roman" panose="02020603050405020304" pitchFamily="18" charset="0"/>
              </a:rPr>
              <a:t>З </a:t>
            </a:r>
            <a:r>
              <a:rPr lang="uk-UA" sz="4000" b="1" dirty="0">
                <a:highlight>
                  <a:srgbClr val="FFFF00"/>
                </a:highlight>
                <a:latin typeface="Times New Roman" panose="02020603050405020304" pitchFamily="18" charset="0"/>
                <a:cs typeface="Times New Roman" panose="02020603050405020304" pitchFamily="18" charset="0"/>
              </a:rPr>
              <a:t>2019 р.</a:t>
            </a:r>
            <a:r>
              <a:rPr lang="uk-UA" sz="4000" b="1" dirty="0">
                <a:latin typeface="Times New Roman" panose="02020603050405020304" pitchFamily="18" charset="0"/>
                <a:cs typeface="Times New Roman" panose="02020603050405020304" pitchFamily="18" charset="0"/>
              </a:rPr>
              <a:t> у своїй освітній програмі «Аль-</a:t>
            </a:r>
            <a:r>
              <a:rPr lang="uk-UA" sz="4000" b="1" dirty="0" err="1">
                <a:latin typeface="Times New Roman" panose="02020603050405020304" pitchFamily="18" charset="0"/>
                <a:cs typeface="Times New Roman" panose="02020603050405020304" pitchFamily="18" charset="0"/>
              </a:rPr>
              <a:t>Іршад</a:t>
            </a:r>
            <a:r>
              <a:rPr lang="uk-UA" sz="4000" b="1" dirty="0">
                <a:latin typeface="Times New Roman" panose="02020603050405020304" pitchFamily="18" charset="0"/>
                <a:cs typeface="Times New Roman" panose="02020603050405020304" pitchFamily="18" charset="0"/>
              </a:rPr>
              <a:t>» перейшов на програму «Нова українська школа», яка є частиною масштабної загальної освітньої реформи, розробленої на кілька років. </a:t>
            </a:r>
          </a:p>
          <a:p>
            <a:pPr algn="just">
              <a:buFont typeface="Wingdings" panose="05000000000000000000" pitchFamily="2" charset="2"/>
              <a:buChar char="Ø"/>
            </a:pPr>
            <a:r>
              <a:rPr lang="uk-UA" sz="4000" b="1" dirty="0">
                <a:latin typeface="Times New Roman" panose="02020603050405020304" pitchFamily="18" charset="0"/>
                <a:cs typeface="Times New Roman" panose="02020603050405020304" pitchFamily="18" charset="0"/>
              </a:rPr>
              <a:t>В рамках цієї реформи учні українських шкіл отримали завдання оволодіти не стільки окремими предметами, скільки здобути так звані «компетентності» за 12 років навчання.</a:t>
            </a:r>
          </a:p>
        </p:txBody>
      </p:sp>
    </p:spTree>
    <p:extLst>
      <p:ext uri="{BB962C8B-B14F-4D97-AF65-F5344CB8AC3E}">
        <p14:creationId xmlns:p14="http://schemas.microsoft.com/office/powerpoint/2010/main" val="435489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92000" cy="6508953"/>
          </a:xfrm>
        </p:spPr>
        <p:txBody>
          <a:bodyPr>
            <a:noAutofit/>
          </a:bodyPr>
          <a:lstStyle/>
          <a:p>
            <a:pPr marL="0" indent="0" algn="ctr">
              <a:buNone/>
            </a:pPr>
            <a:r>
              <a:rPr lang="uk-UA" sz="2400" b="1" dirty="0">
                <a:highlight>
                  <a:srgbClr val="FFFF00"/>
                </a:highlight>
                <a:latin typeface="Times New Roman" panose="02020603050405020304" pitchFamily="18" charset="0"/>
                <a:cs typeface="Times New Roman" panose="02020603050405020304" pitchFamily="18" charset="0"/>
              </a:rPr>
              <a:t>Ці компетентності включають: </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вільне володіння державною мовою;</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здатність спілкуватися іноземною мовою та рідною мовою (якщо вона відрізняється від державної);</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математична компетентність;</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компетенції в галузі природничих наук, техніки та технологій;</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інноваційність</a:t>
            </a:r>
            <a:r>
              <a:rPr lang="uk-UA" sz="2400" b="1" dirty="0">
                <a:latin typeface="Times New Roman" panose="02020603050405020304" pitchFamily="18" charset="0"/>
                <a:cs typeface="Times New Roman" panose="02020603050405020304" pitchFamily="18" charset="0"/>
              </a:rPr>
              <a:t>;</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екологічна компетентність;</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інформаційно-комунікаційна компетентність;</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здатність вчитися протягом усього життя;</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цивільна та соціальні компетенції, пов’язані з ідеями демократії, справедливості, рівності, прав людини, добробуту та здорового способу життя, з усвідомленням рівних прав та можливостей;</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культурна компетентність;</a:t>
            </a:r>
          </a:p>
          <a:p>
            <a:pPr algn="just">
              <a:buBlip>
                <a:blip r:embed="rId2">
                  <a:extLst>
                    <a:ext uri="{96DAC541-7B7A-43D3-8B79-37D633B846F1}">
                      <asvg:svgBlip xmlns:asvg="http://schemas.microsoft.com/office/drawing/2016/SVG/main" r:embed="rId3"/>
                    </a:ext>
                  </a:extLst>
                </a:blip>
              </a:buBlip>
            </a:pPr>
            <a:r>
              <a:rPr lang="uk-UA" sz="2400" b="1" dirty="0">
                <a:latin typeface="Times New Roman" panose="02020603050405020304" pitchFamily="18" charset="0"/>
                <a:cs typeface="Times New Roman" panose="02020603050405020304" pitchFamily="18" charset="0"/>
              </a:rPr>
              <a:t>- підприємництво та фінансова грамотність.</a:t>
            </a:r>
          </a:p>
          <a:p>
            <a:pPr algn="just">
              <a:buFont typeface="Wingdings" panose="05000000000000000000" pitchFamily="2" charset="2"/>
              <a:buChar char="Ø"/>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89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92000" cy="6508953"/>
          </a:xfrm>
        </p:spPr>
        <p:txBody>
          <a:bodyPr>
            <a:noAutofit/>
          </a:bodyPr>
          <a:lstStyle/>
          <a:p>
            <a:pPr marL="800100" indent="-457200" algn="just">
              <a:lnSpc>
                <a:spcPct val="115000"/>
              </a:lnSpc>
              <a:spcAft>
                <a:spcPts val="1000"/>
              </a:spcAft>
              <a:buBlip>
                <a:blip r:embed="rId2">
                  <a:extLst>
                    <a:ext uri="{96DAC541-7B7A-43D3-8B79-37D633B846F1}">
                      <asvg:svgBlip xmlns:asvg="http://schemas.microsoft.com/office/drawing/2016/SVG/main" r:embed="rId3"/>
                    </a:ext>
                  </a:extLst>
                </a:blip>
              </a:buBlip>
            </a:pP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Водночас у діяльності школи зберігається явний ісламський компонент. З першого класу діти вивчають </a:t>
            </a:r>
            <a:r>
              <a:rPr lang="uk-UA" sz="29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арабську мову, Коран та ісламську культуру</a:t>
            </a: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 Ісламські предмети складають приблизно п’яту частину всього навчального навантаження. </a:t>
            </a:r>
          </a:p>
          <a:p>
            <a:pPr marL="800100" indent="-457200" algn="just">
              <a:lnSpc>
                <a:spcPct val="115000"/>
              </a:lnSpc>
              <a:spcAft>
                <a:spcPts val="1000"/>
              </a:spcAft>
              <a:buBlip>
                <a:blip r:embed="rId2">
                  <a:extLst>
                    <a:ext uri="{96DAC541-7B7A-43D3-8B79-37D633B846F1}">
                      <asvg:svgBlip xmlns:asvg="http://schemas.microsoft.com/office/drawing/2016/SVG/main" r:embed="rId3"/>
                    </a:ext>
                  </a:extLst>
                </a:blip>
              </a:buBlip>
            </a:pP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Заняття з ісламської культури представляє основи ісламської віри відповідно до </a:t>
            </a:r>
            <a:r>
              <a:rPr lang="uk-UA" sz="2900" b="1" dirty="0" err="1">
                <a:effectLst/>
                <a:latin typeface="Times New Roman" panose="02020603050405020304" pitchFamily="18" charset="0"/>
                <a:ea typeface="Calibri" panose="020F0502020204030204" pitchFamily="34" charset="0"/>
                <a:cs typeface="Times New Roman" panose="02020603050405020304" pitchFamily="18" charset="0"/>
              </a:rPr>
              <a:t>ашарітської</a:t>
            </a: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 доктрини, основи ритуальних дій в ісламі (як виконувати намаз, ритуальне омовіння тощо), а також основи ісламської етики. </a:t>
            </a:r>
          </a:p>
          <a:p>
            <a:pPr marL="800100" indent="-457200" algn="just">
              <a:lnSpc>
                <a:spcPct val="115000"/>
              </a:lnSpc>
              <a:spcAft>
                <a:spcPts val="1000"/>
              </a:spcAft>
              <a:buBlip>
                <a:blip r:embed="rId2">
                  <a:extLst>
                    <a:ext uri="{96DAC541-7B7A-43D3-8B79-37D633B846F1}">
                      <asvg:svgBlip xmlns:asvg="http://schemas.microsoft.com/office/drawing/2016/SVG/main" r:embed="rId3"/>
                    </a:ext>
                  </a:extLst>
                </a:blip>
              </a:buBlip>
            </a:pP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Сама програма була розроблена </a:t>
            </a:r>
            <a:r>
              <a:rPr lang="uk-UA" sz="29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Департаментом досліджень та ісламських наук в ліванській штаб-квартирі AICP (Бейрут, Ліван)</a:t>
            </a: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 і призначена для </a:t>
            </a:r>
            <a:r>
              <a:rPr lang="uk-UA" sz="29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п’ятирічної освіти</a:t>
            </a:r>
            <a:r>
              <a:rPr lang="uk-UA" sz="2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900" b="1"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15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94735"/>
            <a:ext cx="12192000" cy="6115663"/>
          </a:xfrm>
        </p:spPr>
        <p:txBody>
          <a:bodyPr>
            <a:noAutofit/>
          </a:bodyPr>
          <a:lstStyle/>
          <a:p>
            <a:pPr algn="just">
              <a:buFont typeface="Wingdings" panose="05000000000000000000" pitchFamily="2" charset="2"/>
              <a:buChar char="Ø"/>
            </a:pPr>
            <a:r>
              <a:rPr lang="uk-UA" sz="3800" b="1" dirty="0">
                <a:latin typeface="Times New Roman" panose="02020603050405020304" pitchFamily="18" charset="0"/>
                <a:cs typeface="Times New Roman" panose="02020603050405020304" pitchFamily="18" charset="0"/>
              </a:rPr>
              <a:t>Як зазначено у вступі до підручника з цього питання: «</a:t>
            </a:r>
            <a:r>
              <a:rPr lang="uk-UA" sz="3800" b="1" dirty="0">
                <a:highlight>
                  <a:srgbClr val="FFFF00"/>
                </a:highlight>
                <a:latin typeface="Times New Roman" panose="02020603050405020304" pitchFamily="18" charset="0"/>
                <a:cs typeface="Times New Roman" panose="02020603050405020304" pitchFamily="18" charset="0"/>
              </a:rPr>
              <a:t>Оскільки ми живемо в епоху аморальності та спотворення культурних цінностей, релігійне виховання дітей є непростим завданням. Дати дітям правильну освіту відповідно до нашої релігії непросто. І ми зазначаємо, що школи не приділяють належної уваги вихованню дітей у дусі ісламу. Хоча релігійні знання – це шлях до вдосконалення учня та його моралі, і це шлях до порятунку в цьому житті та в потойбічному світі</a:t>
            </a:r>
            <a:r>
              <a:rPr lang="uk-UA" sz="3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783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32873"/>
            <a:ext cx="12192000" cy="6077526"/>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Крім того, в умовах глобалізації інформаційного простору та посилення міграційних потоків, що призводять до ще більшого плюралізму інтерпретацій ісламу (в тому числі – і радикальних, </a:t>
            </a:r>
            <a:r>
              <a:rPr lang="uk-UA" sz="3300" b="1" dirty="0" err="1">
                <a:latin typeface="Times New Roman" panose="02020603050405020304" pitchFamily="18" charset="0"/>
                <a:cs typeface="Times New Roman" panose="02020603050405020304" pitchFamily="18" charset="0"/>
              </a:rPr>
              <a:t>джигадистських</a:t>
            </a:r>
            <a:r>
              <a:rPr lang="uk-UA" sz="3300" b="1" dirty="0">
                <a:latin typeface="Times New Roman" panose="02020603050405020304" pitchFamily="18" charset="0"/>
                <a:cs typeface="Times New Roman" panose="02020603050405020304" pitchFamily="18" charset="0"/>
              </a:rPr>
              <a:t>), важливим виявляється питання про взаємини мусульманської спільноти з не-мусульманським оточенням. </a:t>
            </a:r>
            <a:endParaRPr lang="en-US" sz="33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Для держав з переважним немусульманським населенням певний контроль за сферою ісламської освіти, в першу чергу – за освітою імамів, як проповідників, що представляють ту чи іншу інтерпретацію ісламу, – виявляється важливою частиною державної релігійної політики.</a:t>
            </a:r>
          </a:p>
        </p:txBody>
      </p:sp>
    </p:spTree>
    <p:extLst>
      <p:ext uri="{BB962C8B-B14F-4D97-AF65-F5344CB8AC3E}">
        <p14:creationId xmlns:p14="http://schemas.microsoft.com/office/powerpoint/2010/main" val="3604200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94735"/>
            <a:ext cx="12192000" cy="6115663"/>
          </a:xfrm>
        </p:spPr>
        <p:txBody>
          <a:bodyPr>
            <a:noAutofit/>
          </a:bodyPr>
          <a:lstStyle/>
          <a:p>
            <a:pPr algn="just">
              <a:buFont typeface="Wingdings" panose="05000000000000000000" pitchFamily="2" charset="2"/>
              <a:buChar char="v"/>
            </a:pPr>
            <a:r>
              <a:rPr lang="uk-UA" sz="3800" b="1" dirty="0">
                <a:latin typeface="Times New Roman" panose="02020603050405020304" pitchFamily="18" charset="0"/>
                <a:cs typeface="Times New Roman" panose="02020603050405020304" pitchFamily="18" charset="0"/>
              </a:rPr>
              <a:t>Оскільки школа «Аль-</a:t>
            </a:r>
            <a:r>
              <a:rPr lang="uk-UA" sz="3800" b="1" dirty="0" err="1">
                <a:latin typeface="Times New Roman" panose="02020603050405020304" pitchFamily="18" charset="0"/>
                <a:cs typeface="Times New Roman" panose="02020603050405020304" pitchFamily="18" charset="0"/>
              </a:rPr>
              <a:t>Іршад</a:t>
            </a:r>
            <a:r>
              <a:rPr lang="uk-UA" sz="3800" b="1" dirty="0">
                <a:latin typeface="Times New Roman" panose="02020603050405020304" pitchFamily="18" charset="0"/>
                <a:cs typeface="Times New Roman" panose="02020603050405020304" pitchFamily="18" charset="0"/>
              </a:rPr>
              <a:t>» навчає своїх учнів за загальноосвітньою програмою, підручники є стандартними для більшості предметів. Водночас у них відображаються </a:t>
            </a:r>
            <a:r>
              <a:rPr lang="uk-UA" sz="3800" b="1" dirty="0">
                <a:highlight>
                  <a:srgbClr val="FFFF00"/>
                </a:highlight>
                <a:latin typeface="Times New Roman" panose="02020603050405020304" pitchFamily="18" charset="0"/>
                <a:cs typeface="Times New Roman" panose="02020603050405020304" pitchFamily="18" charset="0"/>
              </a:rPr>
              <a:t>деякі особливості української культури</a:t>
            </a:r>
            <a:r>
              <a:rPr lang="uk-UA" sz="3800" b="1" dirty="0">
                <a:latin typeface="Times New Roman" panose="02020603050405020304" pitchFamily="18" charset="0"/>
                <a:cs typeface="Times New Roman" panose="02020603050405020304" pitchFamily="18" charset="0"/>
              </a:rPr>
              <a:t>, наприклад, її релігійні аспекти або національні кулінарні традиції. </a:t>
            </a:r>
          </a:p>
          <a:p>
            <a:pPr algn="just">
              <a:buFont typeface="Wingdings" panose="05000000000000000000" pitchFamily="2" charset="2"/>
              <a:buChar char="v"/>
            </a:pPr>
            <a:r>
              <a:rPr lang="uk-UA" sz="3800" b="1" dirty="0">
                <a:latin typeface="Times New Roman" panose="02020603050405020304" pitchFamily="18" charset="0"/>
                <a:cs typeface="Times New Roman" panose="02020603050405020304" pitchFamily="18" charset="0"/>
              </a:rPr>
              <a:t>У таких випадках можна спостерігати цензуру з боку адміністрації ДУМУ та самої школи, коли неприйнятні з релігійної точки зору зображення або тексти можуть видалятись.</a:t>
            </a:r>
          </a:p>
        </p:txBody>
      </p:sp>
    </p:spTree>
    <p:extLst>
      <p:ext uri="{BB962C8B-B14F-4D97-AF65-F5344CB8AC3E}">
        <p14:creationId xmlns:p14="http://schemas.microsoft.com/office/powerpoint/2010/main" val="268009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8311331" cy="6508953"/>
          </a:xfrm>
        </p:spPr>
        <p:txBody>
          <a:bodyPr>
            <a:noAutofit/>
          </a:bodyPr>
          <a:lstStyle/>
          <a:p>
            <a:pPr marL="0" indent="0" algn="ctr">
              <a:buNone/>
            </a:pPr>
            <a:r>
              <a:rPr lang="uk-UA" sz="3800" b="1" dirty="0">
                <a:highlight>
                  <a:srgbClr val="FFFF00"/>
                </a:highlight>
                <a:latin typeface="Times New Roman" panose="02020603050405020304" pitchFamily="18" charset="0"/>
                <a:cs typeface="Times New Roman" panose="02020603050405020304" pitchFamily="18" charset="0"/>
              </a:rPr>
              <a:t>Гімназія «Наше майбутнє»</a:t>
            </a:r>
          </a:p>
          <a:p>
            <a:pPr marL="0" indent="0" algn="just">
              <a:buNone/>
            </a:pPr>
            <a:r>
              <a:rPr lang="uk-UA" b="1" dirty="0">
                <a:latin typeface="Times New Roman" panose="02020603050405020304" pitchFamily="18" charset="0"/>
                <a:cs typeface="Times New Roman" panose="02020603050405020304" pitchFamily="18" charset="0"/>
              </a:rPr>
              <a:t>У </a:t>
            </a:r>
            <a:r>
              <a:rPr lang="uk-UA" b="1" dirty="0">
                <a:solidFill>
                  <a:srgbClr val="C00000"/>
                </a:solidFill>
                <a:latin typeface="Times New Roman" panose="02020603050405020304" pitchFamily="18" charset="0"/>
                <a:cs typeface="Times New Roman" panose="02020603050405020304" pitchFamily="18" charset="0"/>
              </a:rPr>
              <a:t>2014 р.</a:t>
            </a:r>
            <a:r>
              <a:rPr lang="uk-UA" b="1" dirty="0">
                <a:latin typeface="Times New Roman" panose="02020603050405020304" pitchFamily="18" charset="0"/>
                <a:cs typeface="Times New Roman" panose="02020603050405020304" pitchFamily="18" charset="0"/>
              </a:rPr>
              <a:t> в Україні була зареєстрована друга приватна школа, яка включала у свою програму релігійні дисципліни і орієнтувалася переважно на дітей українських мусульман. </a:t>
            </a:r>
          </a:p>
          <a:p>
            <a:pPr marL="0" indent="0" algn="just">
              <a:buNone/>
            </a:pPr>
            <a:r>
              <a:rPr lang="uk-UA" b="1" dirty="0">
                <a:latin typeface="Times New Roman" panose="02020603050405020304" pitchFamily="18" charset="0"/>
                <a:cs typeface="Times New Roman" panose="02020603050405020304" pitchFamily="18" charset="0"/>
              </a:rPr>
              <a:t>Гімназія «Наше майбутнє» функціонує при Ісламському культурному центрі Києва, який входить до ВАГО «</a:t>
            </a:r>
            <a:r>
              <a:rPr lang="uk-UA" b="1" dirty="0" err="1">
                <a:latin typeface="Times New Roman" panose="02020603050405020304" pitchFamily="18" charset="0"/>
                <a:cs typeface="Times New Roman" panose="02020603050405020304" pitchFamily="18" charset="0"/>
              </a:rPr>
              <a:t>Альраід</a:t>
            </a:r>
            <a:r>
              <a:rPr lang="uk-UA" b="1" dirty="0">
                <a:latin typeface="Times New Roman" panose="02020603050405020304" pitchFamily="18" charset="0"/>
                <a:cs typeface="Times New Roman" panose="02020603050405020304" pitchFamily="18" charset="0"/>
              </a:rPr>
              <a:t>». Навчання здійснюється за програмою, затвердженою Міністерством освіти. Серед відмінностей від публічних шкіл є додаткові предмети (уроки Корану, ісламська етика, арабська як друга іноземна мова, крім англійської), </a:t>
            </a:r>
            <a:r>
              <a:rPr lang="uk-UA" b="1" dirty="0" err="1">
                <a:latin typeface="Times New Roman" panose="02020603050405020304" pitchFamily="18" charset="0"/>
                <a:cs typeface="Times New Roman" panose="02020603050405020304" pitchFamily="18" charset="0"/>
              </a:rPr>
              <a:t>халяльна</a:t>
            </a:r>
            <a:r>
              <a:rPr lang="uk-UA" b="1" dirty="0">
                <a:latin typeface="Times New Roman" panose="02020603050405020304" pitchFamily="18" charset="0"/>
                <a:cs typeface="Times New Roman" panose="02020603050405020304" pitchFamily="18" charset="0"/>
              </a:rPr>
              <a:t> їжа, невеликі класи (від 5 до 15 учнів).</a:t>
            </a:r>
          </a:p>
        </p:txBody>
      </p:sp>
      <p:pic>
        <p:nvPicPr>
          <p:cNvPr id="4" name="Рисунок 3">
            <a:extLst>
              <a:ext uri="{FF2B5EF4-FFF2-40B4-BE49-F238E27FC236}">
                <a16:creationId xmlns:a16="http://schemas.microsoft.com/office/drawing/2014/main" id="{2D845B8B-F7BB-5F17-8366-0E696F4594AF}"/>
              </a:ext>
            </a:extLst>
          </p:cNvPr>
          <p:cNvPicPr>
            <a:picLocks noChangeAspect="1"/>
          </p:cNvPicPr>
          <p:nvPr/>
        </p:nvPicPr>
        <p:blipFill>
          <a:blip r:embed="rId2"/>
          <a:stretch>
            <a:fillRect/>
          </a:stretch>
        </p:blipFill>
        <p:spPr>
          <a:xfrm>
            <a:off x="8311331" y="619740"/>
            <a:ext cx="3752850" cy="3219450"/>
          </a:xfrm>
          <a:prstGeom prst="rect">
            <a:avLst/>
          </a:prstGeom>
        </p:spPr>
      </p:pic>
      <p:pic>
        <p:nvPicPr>
          <p:cNvPr id="5" name="Рисунок 4">
            <a:extLst>
              <a:ext uri="{FF2B5EF4-FFF2-40B4-BE49-F238E27FC236}">
                <a16:creationId xmlns:a16="http://schemas.microsoft.com/office/drawing/2014/main" id="{41FA7585-5F84-C9FA-077E-D01CE830515B}"/>
              </a:ext>
            </a:extLst>
          </p:cNvPr>
          <p:cNvPicPr>
            <a:picLocks noChangeAspect="1"/>
          </p:cNvPicPr>
          <p:nvPr/>
        </p:nvPicPr>
        <p:blipFill>
          <a:blip r:embed="rId3"/>
          <a:stretch>
            <a:fillRect/>
          </a:stretch>
        </p:blipFill>
        <p:spPr>
          <a:xfrm>
            <a:off x="8421401" y="4650658"/>
            <a:ext cx="3642779" cy="2132544"/>
          </a:xfrm>
          <a:prstGeom prst="rect">
            <a:avLst/>
          </a:prstGeom>
        </p:spPr>
      </p:pic>
    </p:spTree>
    <p:extLst>
      <p:ext uri="{BB962C8B-B14F-4D97-AF65-F5344CB8AC3E}">
        <p14:creationId xmlns:p14="http://schemas.microsoft.com/office/powerpoint/2010/main" val="29357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pic>
        <p:nvPicPr>
          <p:cNvPr id="6" name="Объект 5">
            <a:extLst>
              <a:ext uri="{FF2B5EF4-FFF2-40B4-BE49-F238E27FC236}">
                <a16:creationId xmlns:a16="http://schemas.microsoft.com/office/drawing/2014/main" id="{F74BC1E9-033A-EDA4-13E6-6598BB187EC7}"/>
              </a:ext>
            </a:extLst>
          </p:cNvPr>
          <p:cNvPicPr>
            <a:picLocks noGrp="1" noChangeAspect="1"/>
          </p:cNvPicPr>
          <p:nvPr>
            <p:ph idx="1"/>
          </p:nvPr>
        </p:nvPicPr>
        <p:blipFill>
          <a:blip r:embed="rId2"/>
          <a:stretch>
            <a:fillRect/>
          </a:stretch>
        </p:blipFill>
        <p:spPr>
          <a:xfrm>
            <a:off x="4657072" y="600997"/>
            <a:ext cx="3714750" cy="2476500"/>
          </a:xfrm>
          <a:prstGeom prst="rect">
            <a:avLst/>
          </a:prstGeom>
        </p:spPr>
      </p:pic>
      <p:pic>
        <p:nvPicPr>
          <p:cNvPr id="4" name="Рисунок 3">
            <a:extLst>
              <a:ext uri="{FF2B5EF4-FFF2-40B4-BE49-F238E27FC236}">
                <a16:creationId xmlns:a16="http://schemas.microsoft.com/office/drawing/2014/main" id="{AD7BB214-B5DD-1B29-7F9F-A639A5F1B1FE}"/>
              </a:ext>
            </a:extLst>
          </p:cNvPr>
          <p:cNvPicPr>
            <a:picLocks noChangeAspect="1"/>
          </p:cNvPicPr>
          <p:nvPr/>
        </p:nvPicPr>
        <p:blipFill>
          <a:blip r:embed="rId3"/>
          <a:stretch>
            <a:fillRect/>
          </a:stretch>
        </p:blipFill>
        <p:spPr>
          <a:xfrm>
            <a:off x="8477250" y="688257"/>
            <a:ext cx="3583861" cy="2389240"/>
          </a:xfrm>
          <a:prstGeom prst="rect">
            <a:avLst/>
          </a:prstGeom>
        </p:spPr>
      </p:pic>
      <p:pic>
        <p:nvPicPr>
          <p:cNvPr id="5" name="Рисунок 4">
            <a:extLst>
              <a:ext uri="{FF2B5EF4-FFF2-40B4-BE49-F238E27FC236}">
                <a16:creationId xmlns:a16="http://schemas.microsoft.com/office/drawing/2014/main" id="{B46912DA-DB5B-680F-2714-6CE76B586498}"/>
              </a:ext>
            </a:extLst>
          </p:cNvPr>
          <p:cNvPicPr>
            <a:picLocks noChangeAspect="1"/>
          </p:cNvPicPr>
          <p:nvPr/>
        </p:nvPicPr>
        <p:blipFill>
          <a:blip r:embed="rId4"/>
          <a:stretch>
            <a:fillRect/>
          </a:stretch>
        </p:blipFill>
        <p:spPr>
          <a:xfrm>
            <a:off x="65139" y="505427"/>
            <a:ext cx="4486505" cy="6352573"/>
          </a:xfrm>
          <a:prstGeom prst="rect">
            <a:avLst/>
          </a:prstGeom>
        </p:spPr>
      </p:pic>
      <p:pic>
        <p:nvPicPr>
          <p:cNvPr id="7" name="Рисунок 6">
            <a:extLst>
              <a:ext uri="{FF2B5EF4-FFF2-40B4-BE49-F238E27FC236}">
                <a16:creationId xmlns:a16="http://schemas.microsoft.com/office/drawing/2014/main" id="{10986F98-D00A-2EF2-30DE-CBEB92524A3B}"/>
              </a:ext>
            </a:extLst>
          </p:cNvPr>
          <p:cNvPicPr>
            <a:picLocks noChangeAspect="1"/>
          </p:cNvPicPr>
          <p:nvPr/>
        </p:nvPicPr>
        <p:blipFill>
          <a:blip r:embed="rId5"/>
          <a:stretch>
            <a:fillRect/>
          </a:stretch>
        </p:blipFill>
        <p:spPr>
          <a:xfrm>
            <a:off x="5555227" y="3296539"/>
            <a:ext cx="6151152" cy="3561461"/>
          </a:xfrm>
          <a:prstGeom prst="rect">
            <a:avLst/>
          </a:prstGeom>
        </p:spPr>
      </p:pic>
    </p:spTree>
    <p:extLst>
      <p:ext uri="{BB962C8B-B14F-4D97-AF65-F5344CB8AC3E}">
        <p14:creationId xmlns:p14="http://schemas.microsoft.com/office/powerpoint/2010/main" val="1021873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3300" b="1" dirty="0">
                <a:latin typeface="Times New Roman" panose="02020603050405020304" pitchFamily="18" charset="0"/>
                <a:cs typeface="Times New Roman" panose="02020603050405020304" pitchFamily="18" charset="0"/>
              </a:rPr>
              <a:t>Незважаючи на те, що гімназія позиціонується як мусульманська, адміністрація звертає увагу на її </a:t>
            </a:r>
            <a:r>
              <a:rPr lang="uk-UA" sz="3300" b="1" dirty="0" err="1">
                <a:highlight>
                  <a:srgbClr val="FFFF00"/>
                </a:highlight>
                <a:latin typeface="Times New Roman" panose="02020603050405020304" pitchFamily="18" charset="0"/>
                <a:cs typeface="Times New Roman" panose="02020603050405020304" pitchFamily="18" charset="0"/>
              </a:rPr>
              <a:t>багатоконфесійність</a:t>
            </a:r>
            <a:r>
              <a:rPr lang="uk-UA" sz="3300" b="1" dirty="0">
                <a:highlight>
                  <a:srgbClr val="FFFF00"/>
                </a:highlight>
                <a:latin typeface="Times New Roman" panose="02020603050405020304" pitchFamily="18" charset="0"/>
                <a:cs typeface="Times New Roman" panose="02020603050405020304" pitchFamily="18" charset="0"/>
              </a:rPr>
              <a:t> і готовність приймати учнів та вчителів будь-якої віри, наголошуючи, що близько половини вчителів гімназії є </a:t>
            </a:r>
            <a:r>
              <a:rPr lang="uk-UA" sz="3300" b="1" dirty="0" err="1">
                <a:highlight>
                  <a:srgbClr val="FFFF00"/>
                </a:highlight>
                <a:latin typeface="Times New Roman" panose="02020603050405020304" pitchFamily="18" charset="0"/>
                <a:cs typeface="Times New Roman" panose="02020603050405020304" pitchFamily="18" charset="0"/>
              </a:rPr>
              <a:t>немусульманами</a:t>
            </a:r>
            <a:r>
              <a:rPr lang="uk-UA" sz="3300" b="1" dirty="0">
                <a:latin typeface="Times New Roman" panose="02020603050405020304" pitchFamily="18" charset="0"/>
                <a:cs typeface="Times New Roman" panose="02020603050405020304" pitchFamily="18" charset="0"/>
              </a:rPr>
              <a:t>. Школа має </a:t>
            </a:r>
            <a:r>
              <a:rPr lang="uk-UA" sz="3300" b="1" dirty="0" err="1">
                <a:latin typeface="Times New Roman" panose="02020603050405020304" pitchFamily="18" charset="0"/>
                <a:cs typeface="Times New Roman" panose="02020603050405020304" pitchFamily="18" charset="0"/>
              </a:rPr>
              <a:t>напів</a:t>
            </a:r>
            <a:r>
              <a:rPr lang="uk-UA" sz="3300" b="1" dirty="0">
                <a:latin typeface="Times New Roman" panose="02020603050405020304" pitchFamily="18" charset="0"/>
                <a:cs typeface="Times New Roman" panose="02020603050405020304" pitchFamily="18" charset="0"/>
              </a:rPr>
              <a:t>-пансіон: </a:t>
            </a:r>
            <a:r>
              <a:rPr lang="uk-UA" sz="3300" b="1" dirty="0" err="1">
                <a:solidFill>
                  <a:srgbClr val="C00000"/>
                </a:solidFill>
                <a:latin typeface="Times New Roman" panose="02020603050405020304" pitchFamily="18" charset="0"/>
                <a:cs typeface="Times New Roman" panose="02020603050405020304" pitchFamily="18" charset="0"/>
              </a:rPr>
              <a:t>халяльну</a:t>
            </a:r>
            <a:r>
              <a:rPr lang="uk-UA" sz="3300" b="1" dirty="0">
                <a:solidFill>
                  <a:srgbClr val="C00000"/>
                </a:solidFill>
                <a:latin typeface="Times New Roman" panose="02020603050405020304" pitchFamily="18" charset="0"/>
                <a:cs typeface="Times New Roman" panose="02020603050405020304" pitchFamily="18" charset="0"/>
              </a:rPr>
              <a:t> їжу та пропонує можливість продовженого дня</a:t>
            </a:r>
            <a:r>
              <a:rPr lang="uk-UA" sz="3300" b="1" dirty="0">
                <a:latin typeface="Times New Roman" panose="02020603050405020304" pitchFamily="18" charset="0"/>
                <a:cs typeface="Times New Roman" panose="02020603050405020304" pitchFamily="18" charset="0"/>
              </a:rPr>
              <a:t>.</a:t>
            </a:r>
          </a:p>
          <a:p>
            <a:pPr marL="0" indent="0" algn="just">
              <a:buNone/>
            </a:pPr>
            <a:r>
              <a:rPr lang="uk-UA" sz="3300" b="1" dirty="0">
                <a:latin typeface="Times New Roman" panose="02020603050405020304" pitchFamily="18" charset="0"/>
                <a:cs typeface="Times New Roman" panose="02020603050405020304" pitchFamily="18" charset="0"/>
              </a:rPr>
              <a:t>Серед причин відкриття школи її директор Віра </a:t>
            </a:r>
            <a:r>
              <a:rPr lang="uk-UA" sz="3300" b="1" dirty="0" err="1">
                <a:latin typeface="Times New Roman" panose="02020603050405020304" pitchFamily="18" charset="0"/>
                <a:cs typeface="Times New Roman" panose="02020603050405020304" pitchFamily="18" charset="0"/>
              </a:rPr>
              <a:t>Фриндак</a:t>
            </a:r>
            <a:r>
              <a:rPr lang="uk-UA" sz="3300" b="1" dirty="0">
                <a:latin typeface="Times New Roman" panose="02020603050405020304" pitchFamily="18" charset="0"/>
                <a:cs typeface="Times New Roman" panose="02020603050405020304" pitchFamily="18" charset="0"/>
              </a:rPr>
              <a:t> називає повсякденну ксенофобію українського суспільства: «</a:t>
            </a:r>
            <a:r>
              <a:rPr lang="uk-UA" sz="3300" b="1" dirty="0">
                <a:highlight>
                  <a:srgbClr val="FFFF00"/>
                </a:highlight>
                <a:latin typeface="Times New Roman" panose="02020603050405020304" pitchFamily="18" charset="0"/>
                <a:cs typeface="Times New Roman" panose="02020603050405020304" pitchFamily="18" charset="0"/>
              </a:rPr>
              <a:t>У звичайних школах діти мусульманської віри часто стають жертвами насмішок з боку інших дітей. А в гімназії вони можуть почуватись у своєму колі – тут знають, що їх ніхто не буде ущемляти</a:t>
            </a:r>
            <a:r>
              <a:rPr lang="uk-UA" sz="3300" b="1" dirty="0">
                <a:latin typeface="Times New Roman" panose="02020603050405020304" pitchFamily="18" charset="0"/>
                <a:cs typeface="Times New Roman" panose="02020603050405020304" pitchFamily="18" charset="0"/>
              </a:rPr>
              <a:t>».</a:t>
            </a:r>
          </a:p>
          <a:p>
            <a:pPr marL="0" indent="0" algn="just">
              <a:buNone/>
            </a:pP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16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412955"/>
            <a:ext cx="12123174" cy="6597443"/>
          </a:xfrm>
        </p:spPr>
        <p:txBody>
          <a:bodyPr>
            <a:noAutofit/>
          </a:bodyPr>
          <a:lstStyle/>
          <a:p>
            <a:pPr marL="0" indent="0" algn="just">
              <a:buNone/>
            </a:pPr>
            <a:r>
              <a:rPr lang="uk-UA" sz="3000" b="1" dirty="0">
                <a:latin typeface="Times New Roman" panose="02020603050405020304" pitchFamily="18" charset="0"/>
                <a:cs typeface="Times New Roman" panose="02020603050405020304" pitchFamily="18" charset="0"/>
              </a:rPr>
              <a:t>Інша причина – </a:t>
            </a:r>
            <a:r>
              <a:rPr lang="uk-UA" sz="3000" b="1" dirty="0">
                <a:highlight>
                  <a:srgbClr val="FFFF00"/>
                </a:highlight>
                <a:latin typeface="Times New Roman" panose="02020603050405020304" pitchFamily="18" charset="0"/>
                <a:cs typeface="Times New Roman" panose="02020603050405020304" pitchFamily="18" charset="0"/>
              </a:rPr>
              <a:t>необхідність вивчення арабської мови, оскільки багато учнів у цій школі походять із змішаних </a:t>
            </a:r>
            <a:r>
              <a:rPr lang="uk-UA" sz="3000" b="1" dirty="0" err="1">
                <a:highlight>
                  <a:srgbClr val="FFFF00"/>
                </a:highlight>
                <a:latin typeface="Times New Roman" panose="02020603050405020304" pitchFamily="18" charset="0"/>
                <a:cs typeface="Times New Roman" panose="02020603050405020304" pitchFamily="18" charset="0"/>
              </a:rPr>
              <a:t>арабо</a:t>
            </a:r>
            <a:r>
              <a:rPr lang="uk-UA" sz="3000" b="1" dirty="0">
                <a:highlight>
                  <a:srgbClr val="FFFF00"/>
                </a:highlight>
                <a:latin typeface="Times New Roman" panose="02020603050405020304" pitchFamily="18" charset="0"/>
                <a:cs typeface="Times New Roman" panose="02020603050405020304" pitchFamily="18" charset="0"/>
              </a:rPr>
              <a:t>-українських сімей</a:t>
            </a:r>
            <a:r>
              <a:rPr lang="uk-UA" sz="3000" b="1" dirty="0">
                <a:latin typeface="Times New Roman" panose="02020603050405020304" pitchFamily="18" charset="0"/>
                <a:cs typeface="Times New Roman" panose="02020603050405020304" pitchFamily="18" charset="0"/>
              </a:rPr>
              <a:t>. Заняття проводяться п’ять днів на тиждень, сім уроків на день. </a:t>
            </a:r>
            <a:r>
              <a:rPr lang="uk-UA" sz="3000" b="1" u="sng" dirty="0">
                <a:latin typeface="Times New Roman" panose="02020603050405020304" pitchFamily="18" charset="0"/>
                <a:cs typeface="Times New Roman" panose="02020603050405020304" pitchFamily="18" charset="0"/>
              </a:rPr>
              <a:t>Для студентів-мусульман у мечеті в культурному центрі проводиться обов’язкова полуденна молитва, для дітей інших вір ця молитва не потрібна</a:t>
            </a:r>
            <a:r>
              <a:rPr lang="uk-UA" sz="3000" b="1" dirty="0">
                <a:latin typeface="Times New Roman" panose="02020603050405020304" pitchFamily="18" charset="0"/>
                <a:cs typeface="Times New Roman" panose="02020603050405020304" pitchFamily="18" charset="0"/>
              </a:rPr>
              <a:t>. Хлопчики навчаються з дівчатами, але сидять окремо. Водночас адміністрація школи розглядає можливість організації окремих занять для кожної статі. Введена форма для школярів, тоді як батьки можуть вирішувати, носити дівчаткам </a:t>
            </a:r>
            <a:r>
              <a:rPr lang="uk-UA" sz="3000" b="1" dirty="0" err="1">
                <a:latin typeface="Times New Roman" panose="02020603050405020304" pitchFamily="18" charset="0"/>
                <a:cs typeface="Times New Roman" panose="02020603050405020304" pitchFamily="18" charset="0"/>
              </a:rPr>
              <a:t>хіджаб</a:t>
            </a:r>
            <a:r>
              <a:rPr lang="uk-UA" sz="3000" b="1" dirty="0">
                <a:latin typeface="Times New Roman" panose="02020603050405020304" pitchFamily="18" charset="0"/>
                <a:cs typeface="Times New Roman" panose="02020603050405020304" pitchFamily="18" charset="0"/>
              </a:rPr>
              <a:t> чи ні.</a:t>
            </a:r>
          </a:p>
          <a:p>
            <a:pPr marL="0" indent="0" algn="just">
              <a:buNone/>
            </a:pPr>
            <a:r>
              <a:rPr lang="uk-UA" sz="3000" b="1" dirty="0">
                <a:latin typeface="Times New Roman" panose="02020603050405020304" pitchFamily="18" charset="0"/>
                <a:cs typeface="Times New Roman" panose="02020603050405020304" pitchFamily="18" charset="0"/>
              </a:rPr>
              <a:t>Окрім обов’язкової навчальної програми та мов, діти також вивчають етнічні мусульманські традиції, традиційний одяг та мусульманські правила поведінки. На цих заняттях діти вивчають Коран напам’ять (діти іншої віри не повинні його вивчати).</a:t>
            </a:r>
          </a:p>
          <a:p>
            <a:pPr marL="0" indent="0" algn="just">
              <a:buNone/>
            </a:pP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46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ctr">
              <a:buNone/>
            </a:pP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Міжнародна школа </a:t>
            </a:r>
            <a:r>
              <a:rPr lang="uk-UA" sz="3200" b="1" dirty="0" err="1">
                <a:solidFill>
                  <a:srgbClr val="C00000"/>
                </a:solidFill>
                <a:highlight>
                  <a:srgbClr val="FFFF00"/>
                </a:highlight>
                <a:latin typeface="Times New Roman" panose="02020603050405020304" pitchFamily="18" charset="0"/>
                <a:cs typeface="Times New Roman" panose="02020603050405020304" pitchFamily="18" charset="0"/>
              </a:rPr>
              <a:t>Хаджібей</a:t>
            </a:r>
            <a:endParaRPr lang="uk-UA" sz="3200" b="1" dirty="0">
              <a:solidFill>
                <a:srgbClr val="C00000"/>
              </a:solidFill>
              <a:highlight>
                <a:srgbClr val="FFFF00"/>
              </a:highlight>
              <a:latin typeface="Times New Roman" panose="02020603050405020304" pitchFamily="18" charset="0"/>
              <a:cs typeface="Times New Roman" panose="02020603050405020304" pitchFamily="18" charset="0"/>
            </a:endParaRPr>
          </a:p>
          <a:p>
            <a:pPr marL="0" indent="0" algn="just">
              <a:buNone/>
            </a:pP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З 2016 р. в Україні працює ще одна приватна школа, в якій діти мають можливість отримувати релігійну освіту поряд зі світською – </a:t>
            </a:r>
            <a:r>
              <a:rPr lang="uk-UA" sz="4400" b="1" dirty="0">
                <a:solidFill>
                  <a:srgbClr val="C00000"/>
                </a:solidFill>
                <a:highlight>
                  <a:srgbClr val="FFFF00"/>
                </a:highlight>
                <a:latin typeface="Times New Roman" panose="02020603050405020304" pitchFamily="18" charset="0"/>
                <a:cs typeface="Times New Roman" panose="02020603050405020304" pitchFamily="18" charset="0"/>
              </a:rPr>
              <a:t>Міжнародна школа Хаджибей </a:t>
            </a: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a:t>
            </a:r>
            <a:r>
              <a:rPr lang="uk-UA" sz="4400" b="1" dirty="0" err="1">
                <a:solidFill>
                  <a:srgbClr val="C00000"/>
                </a:solidFill>
                <a:highlight>
                  <a:srgbClr val="00FFFF"/>
                </a:highlight>
                <a:latin typeface="Times New Roman" panose="02020603050405020304" pitchFamily="18" charset="0"/>
                <a:cs typeface="Times New Roman" panose="02020603050405020304" pitchFamily="18" charset="0"/>
              </a:rPr>
              <a:t>м.Одеса</a:t>
            </a: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 засновник якої, </a:t>
            </a:r>
            <a:r>
              <a:rPr lang="uk-UA" sz="4400" b="1" dirty="0" err="1">
                <a:solidFill>
                  <a:srgbClr val="C00000"/>
                </a:solidFill>
                <a:highlight>
                  <a:srgbClr val="00FF00"/>
                </a:highlight>
                <a:latin typeface="Times New Roman" panose="02020603050405020304" pitchFamily="18" charset="0"/>
                <a:cs typeface="Times New Roman" panose="02020603050405020304" pitchFamily="18" charset="0"/>
              </a:rPr>
              <a:t>Абакар</a:t>
            </a:r>
            <a:r>
              <a:rPr lang="uk-UA" sz="4400" b="1" dirty="0">
                <a:solidFill>
                  <a:srgbClr val="C00000"/>
                </a:solidFill>
                <a:highlight>
                  <a:srgbClr val="00FF00"/>
                </a:highlight>
                <a:latin typeface="Times New Roman" panose="02020603050405020304" pitchFamily="18" charset="0"/>
                <a:cs typeface="Times New Roman" panose="02020603050405020304" pitchFamily="18" charset="0"/>
              </a:rPr>
              <a:t> </a:t>
            </a:r>
            <a:r>
              <a:rPr lang="uk-UA" sz="4400" b="1" dirty="0" err="1">
                <a:solidFill>
                  <a:srgbClr val="C00000"/>
                </a:solidFill>
                <a:highlight>
                  <a:srgbClr val="00FF00"/>
                </a:highlight>
                <a:latin typeface="Times New Roman" panose="02020603050405020304" pitchFamily="18" charset="0"/>
                <a:cs typeface="Times New Roman" panose="02020603050405020304" pitchFamily="18" charset="0"/>
              </a:rPr>
              <a:t>Абакаров</a:t>
            </a: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 тісно пов’язаний з дагестанським відгалуженням руху </a:t>
            </a:r>
            <a:r>
              <a:rPr lang="uk-UA" sz="4400" b="1" dirty="0" err="1">
                <a:solidFill>
                  <a:srgbClr val="C00000"/>
                </a:solidFill>
                <a:highlight>
                  <a:srgbClr val="00FFFF"/>
                </a:highlight>
                <a:latin typeface="Times New Roman" panose="02020603050405020304" pitchFamily="18" charset="0"/>
                <a:cs typeface="Times New Roman" panose="02020603050405020304" pitchFamily="18" charset="0"/>
              </a:rPr>
              <a:t>Хізб</a:t>
            </a: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 </a:t>
            </a:r>
            <a:r>
              <a:rPr lang="uk-UA" sz="4400" b="1" dirty="0" err="1">
                <a:solidFill>
                  <a:srgbClr val="C00000"/>
                </a:solidFill>
                <a:highlight>
                  <a:srgbClr val="00FFFF"/>
                </a:highlight>
                <a:latin typeface="Times New Roman" panose="02020603050405020304" pitchFamily="18" charset="0"/>
                <a:cs typeface="Times New Roman" panose="02020603050405020304" pitchFamily="18" charset="0"/>
              </a:rPr>
              <a:t>ут-Тахрір</a:t>
            </a: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 хоча і не вважає себе членом цієї організації.</a:t>
            </a:r>
          </a:p>
        </p:txBody>
      </p:sp>
    </p:spTree>
    <p:extLst>
      <p:ext uri="{BB962C8B-B14F-4D97-AF65-F5344CB8AC3E}">
        <p14:creationId xmlns:p14="http://schemas.microsoft.com/office/powerpoint/2010/main" val="96182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3600" b="1" dirty="0">
                <a:latin typeface="Times New Roman" panose="02020603050405020304" pitchFamily="18" charset="0"/>
                <a:cs typeface="Times New Roman" panose="02020603050405020304" pitchFamily="18" charset="0"/>
              </a:rPr>
              <a:t>В оголошенні про прийом на роботу чітко зазначається </a:t>
            </a:r>
            <a:r>
              <a:rPr lang="uk-UA" sz="3600" b="1" dirty="0">
                <a:highlight>
                  <a:srgbClr val="00FF00"/>
                </a:highlight>
                <a:latin typeface="Times New Roman" panose="02020603050405020304" pitchFamily="18" charset="0"/>
                <a:cs typeface="Times New Roman" panose="02020603050405020304" pitchFamily="18" charset="0"/>
              </a:rPr>
              <a:t>ісламський та ексклюзивний характер школи</a:t>
            </a:r>
            <a:r>
              <a:rPr lang="uk-UA" sz="3600" b="1" dirty="0">
                <a:latin typeface="Times New Roman" panose="02020603050405020304" pitchFamily="18" charset="0"/>
                <a:cs typeface="Times New Roman" panose="02020603050405020304" pitchFamily="18" charset="0"/>
              </a:rPr>
              <a:t>: ісламська атмосфера; читання </a:t>
            </a:r>
            <a:r>
              <a:rPr lang="uk-UA" sz="3600" b="1" dirty="0">
                <a:highlight>
                  <a:srgbClr val="FFFF00"/>
                </a:highlight>
                <a:latin typeface="Times New Roman" panose="02020603050405020304" pitchFamily="18" charset="0"/>
                <a:cs typeface="Times New Roman" panose="02020603050405020304" pitchFamily="18" charset="0"/>
              </a:rPr>
              <a:t>азану</a:t>
            </a:r>
            <a:r>
              <a:rPr lang="uk-UA" sz="3600" b="1" dirty="0">
                <a:latin typeface="Times New Roman" panose="02020603050405020304" pitchFamily="18" charset="0"/>
                <a:cs typeface="Times New Roman" panose="02020603050405020304" pitchFamily="18" charset="0"/>
              </a:rPr>
              <a:t> (заклик на молитву) та молитва з </a:t>
            </a:r>
            <a:r>
              <a:rPr lang="uk-UA" sz="3600" b="1" dirty="0" err="1">
                <a:highlight>
                  <a:srgbClr val="FFFF00"/>
                </a:highlight>
                <a:latin typeface="Times New Roman" panose="02020603050405020304" pitchFamily="18" charset="0"/>
                <a:cs typeface="Times New Roman" panose="02020603050405020304" pitchFamily="18" charset="0"/>
              </a:rPr>
              <a:t>джамаатом</a:t>
            </a:r>
            <a:r>
              <a:rPr lang="uk-UA" sz="3600" b="1" dirty="0">
                <a:latin typeface="Times New Roman" panose="02020603050405020304" pitchFamily="18" charset="0"/>
                <a:cs typeface="Times New Roman" panose="02020603050405020304" pitchFamily="18" charset="0"/>
              </a:rPr>
              <a:t> ((від араб. </a:t>
            </a:r>
            <a:r>
              <a:rPr lang="ar-AE" sz="3600" b="1" dirty="0">
                <a:latin typeface="Times New Roman" panose="02020603050405020304" pitchFamily="18" charset="0"/>
                <a:cs typeface="Times New Roman" panose="02020603050405020304" pitchFamily="18" charset="0"/>
              </a:rPr>
              <a:t>جامعة‎</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джамія</a:t>
            </a:r>
            <a:r>
              <a:rPr lang="uk-UA" sz="3600" b="1" dirty="0">
                <a:latin typeface="Times New Roman" panose="02020603050405020304" pitchFamily="18" charset="0"/>
                <a:cs typeface="Times New Roman" panose="02020603050405020304" pitchFamily="18" charset="0"/>
              </a:rPr>
              <a:t>) — колектив, спільнота, громада); вивчення ісламських дисциплін: </a:t>
            </a:r>
            <a:r>
              <a:rPr lang="uk-UA" sz="3600" b="1" dirty="0" err="1">
                <a:highlight>
                  <a:srgbClr val="FFFF00"/>
                </a:highlight>
                <a:latin typeface="Times New Roman" panose="02020603050405020304" pitchFamily="18" charset="0"/>
                <a:cs typeface="Times New Roman" panose="02020603050405020304" pitchFamily="18" charset="0"/>
              </a:rPr>
              <a:t>фігх</a:t>
            </a:r>
            <a:r>
              <a:rPr lang="uk-UA" sz="3600" b="1" dirty="0">
                <a:latin typeface="Times New Roman" panose="02020603050405020304" pitchFamily="18" charset="0"/>
                <a:cs typeface="Times New Roman" panose="02020603050405020304" pitchFamily="18" charset="0"/>
              </a:rPr>
              <a:t> (ісламське право), </a:t>
            </a:r>
            <a:r>
              <a:rPr lang="uk-UA" sz="3600" b="1" dirty="0">
                <a:highlight>
                  <a:srgbClr val="FFFF00"/>
                </a:highlight>
                <a:latin typeface="Times New Roman" panose="02020603050405020304" pitchFamily="18" charset="0"/>
                <a:cs typeface="Times New Roman" panose="02020603050405020304" pitchFamily="18" charset="0"/>
              </a:rPr>
              <a:t>Сіра</a:t>
            </a:r>
            <a:r>
              <a:rPr lang="uk-UA" sz="3600" b="1" dirty="0">
                <a:latin typeface="Times New Roman" panose="02020603050405020304" pitchFamily="18" charset="0"/>
                <a:cs typeface="Times New Roman" panose="02020603050405020304" pitchFamily="18" charset="0"/>
              </a:rPr>
              <a:t> (біографія пророка </a:t>
            </a:r>
            <a:r>
              <a:rPr lang="uk-UA" sz="3600" b="1" dirty="0" err="1">
                <a:latin typeface="Times New Roman" panose="02020603050405020304" pitchFamily="18" charset="0"/>
                <a:cs typeface="Times New Roman" panose="02020603050405020304" pitchFamily="18" charset="0"/>
              </a:rPr>
              <a:t>Мухаммеда</a:t>
            </a:r>
            <a:r>
              <a:rPr lang="uk-UA" sz="3600" b="1" dirty="0">
                <a:latin typeface="Times New Roman" panose="02020603050405020304" pitchFamily="18" charset="0"/>
                <a:cs typeface="Times New Roman" panose="02020603050405020304" pitchFamily="18" charset="0"/>
              </a:rPr>
              <a:t>), </a:t>
            </a:r>
            <a:r>
              <a:rPr lang="uk-UA" sz="3600" b="1" dirty="0">
                <a:highlight>
                  <a:srgbClr val="FFFF00"/>
                </a:highlight>
                <a:latin typeface="Times New Roman" panose="02020603050405020304" pitchFamily="18" charset="0"/>
                <a:cs typeface="Times New Roman" panose="02020603050405020304" pitchFamily="18" charset="0"/>
              </a:rPr>
              <a:t>Коран, </a:t>
            </a:r>
            <a:r>
              <a:rPr lang="uk-UA" sz="3600" b="1" dirty="0" err="1">
                <a:highlight>
                  <a:srgbClr val="FFFF00"/>
                </a:highlight>
                <a:latin typeface="Times New Roman" panose="02020603050405020304" pitchFamily="18" charset="0"/>
                <a:cs typeface="Times New Roman" panose="02020603050405020304" pitchFamily="18" charset="0"/>
              </a:rPr>
              <a:t>Таджвід</a:t>
            </a:r>
            <a:r>
              <a:rPr lang="uk-UA" sz="3600" b="1" dirty="0">
                <a:latin typeface="Times New Roman" panose="02020603050405020304" pitchFamily="18" charset="0"/>
                <a:cs typeface="Times New Roman" panose="02020603050405020304" pitchFamily="18" charset="0"/>
              </a:rPr>
              <a:t> (правила читання Корану), </a:t>
            </a:r>
            <a:r>
              <a:rPr lang="uk-UA" sz="3600" b="1" dirty="0">
                <a:highlight>
                  <a:srgbClr val="FFFF00"/>
                </a:highlight>
                <a:latin typeface="Times New Roman" panose="02020603050405020304" pitchFamily="18" charset="0"/>
                <a:cs typeface="Times New Roman" panose="02020603050405020304" pitchFamily="18" charset="0"/>
              </a:rPr>
              <a:t>арабська мова</a:t>
            </a:r>
            <a:r>
              <a:rPr lang="uk-UA" sz="3600" b="1" dirty="0">
                <a:latin typeface="Times New Roman" panose="02020603050405020304" pitchFamily="18" charset="0"/>
                <a:cs typeface="Times New Roman" panose="02020603050405020304" pitchFamily="18" charset="0"/>
              </a:rPr>
              <a:t>; </a:t>
            </a:r>
            <a:r>
              <a:rPr lang="uk-UA" sz="3600" b="1" dirty="0">
                <a:solidFill>
                  <a:srgbClr val="C00000"/>
                </a:solidFill>
                <a:latin typeface="Times New Roman" panose="02020603050405020304" pitchFamily="18" charset="0"/>
                <a:cs typeface="Times New Roman" panose="02020603050405020304" pitchFamily="18" charset="0"/>
              </a:rPr>
              <a:t>вчителі – виключно мусульмани</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У рекламі школи наголошується, що вчителі школи – практикуючі мусульмани. </a:t>
            </a:r>
          </a:p>
        </p:txBody>
      </p:sp>
    </p:spTree>
    <p:extLst>
      <p:ext uri="{BB962C8B-B14F-4D97-AF65-F5344CB8AC3E}">
        <p14:creationId xmlns:p14="http://schemas.microsoft.com/office/powerpoint/2010/main" val="2516581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432619"/>
            <a:ext cx="12123174" cy="6577779"/>
          </a:xfrm>
        </p:spPr>
        <p:txBody>
          <a:bodyPr>
            <a:noAutofit/>
          </a:bodyPr>
          <a:lstStyle/>
          <a:p>
            <a:pPr marL="0" indent="0" algn="just">
              <a:buNone/>
            </a:pPr>
            <a:r>
              <a:rPr lang="uk-UA" sz="3300" b="1" dirty="0">
                <a:latin typeface="Times New Roman" panose="02020603050405020304" pitchFamily="18" charset="0"/>
                <a:cs typeface="Times New Roman" panose="02020603050405020304" pitchFamily="18" charset="0"/>
              </a:rPr>
              <a:t>Засновник школи у своєму інтерв’ю підкреслював, що не-мусульманину неприпустимо вчити мусульман, оскільки вчитель математики або біології передає не лише знання, а й світогляд: «</a:t>
            </a:r>
            <a:r>
              <a:rPr lang="uk-UA" sz="3300" b="1" dirty="0">
                <a:highlight>
                  <a:srgbClr val="FFFF00"/>
                </a:highlight>
                <a:latin typeface="Times New Roman" panose="02020603050405020304" pitchFamily="18" charset="0"/>
                <a:cs typeface="Times New Roman" panose="02020603050405020304" pitchFamily="18" charset="0"/>
              </a:rPr>
              <a:t>На кожному занятті можливе протистояння світогляду: ісламського та матеріалістичного, атеїстичного. І лише мусульманський учитель може правильно пояснити. Наприклад, що пряма лінія скінчена не тому, що математика як наука це виправдовує, а тому, що нескінченність є властивістю </a:t>
            </a:r>
            <a:r>
              <a:rPr lang="uk-UA" sz="3300" b="1" dirty="0" err="1">
                <a:highlight>
                  <a:srgbClr val="FFFF00"/>
                </a:highlight>
                <a:latin typeface="Times New Roman" panose="02020603050405020304" pitchFamily="18" charset="0"/>
                <a:cs typeface="Times New Roman" panose="02020603050405020304" pitchFamily="18" charset="0"/>
              </a:rPr>
              <a:t>Аллага</a:t>
            </a:r>
            <a:r>
              <a:rPr lang="uk-UA" sz="3300" b="1" dirty="0">
                <a:highlight>
                  <a:srgbClr val="FFFF00"/>
                </a:highlight>
                <a:latin typeface="Times New Roman" panose="02020603050405020304" pitchFamily="18" charset="0"/>
                <a:cs typeface="Times New Roman" panose="02020603050405020304" pitchFamily="18" charset="0"/>
              </a:rPr>
              <a:t> і належить лише Йому. Велика Вітчизняна війна для нас, мусульман, не є великою і, звичайно, не Вітчизняною. Це війна, яка відбулася між невіруючим (в ісламському розумінні цього слова) Гітлером і атеїстом Сталіним</a:t>
            </a:r>
            <a:r>
              <a:rPr lang="uk-UA" sz="33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159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3200" b="1" kern="0" dirty="0">
                <a:effectLst/>
                <a:latin typeface="Times New Roman" panose="02020603050405020304" pitchFamily="18" charset="0"/>
                <a:ea typeface="Calibri" panose="020F0502020204030204" pitchFamily="34" charset="0"/>
              </a:rPr>
              <a:t>У своїх інтерв’ю А. </a:t>
            </a:r>
            <a:r>
              <a:rPr lang="uk-UA" sz="3200" b="1" kern="0" dirty="0" err="1">
                <a:effectLst/>
                <a:latin typeface="Times New Roman" panose="02020603050405020304" pitchFamily="18" charset="0"/>
                <a:ea typeface="Calibri" panose="020F0502020204030204" pitchFamily="34" charset="0"/>
              </a:rPr>
              <a:t>Абакаров</a:t>
            </a:r>
            <a:r>
              <a:rPr lang="uk-UA" sz="3200" b="1" kern="0" dirty="0">
                <a:effectLst/>
                <a:latin typeface="Times New Roman" panose="02020603050405020304" pitchFamily="18" charset="0"/>
                <a:ea typeface="Calibri" panose="020F0502020204030204" pitchFamily="34" charset="0"/>
              </a:rPr>
              <a:t> </a:t>
            </a:r>
            <a:r>
              <a:rPr lang="uk-UA" sz="3200" b="1" kern="0" dirty="0">
                <a:effectLst/>
                <a:highlight>
                  <a:srgbClr val="FFFF00"/>
                </a:highlight>
                <a:latin typeface="Times New Roman" panose="02020603050405020304" pitchFamily="18" charset="0"/>
                <a:ea typeface="Calibri" panose="020F0502020204030204" pitchFamily="34" charset="0"/>
              </a:rPr>
              <a:t>ніколи не згадує про можливість навчання не-мусульман у цій школі, тоді як в школах «Аль-</a:t>
            </a:r>
            <a:r>
              <a:rPr lang="uk-UA" sz="3200" b="1" kern="0" dirty="0" err="1">
                <a:effectLst/>
                <a:highlight>
                  <a:srgbClr val="FFFF00"/>
                </a:highlight>
                <a:latin typeface="Times New Roman" panose="02020603050405020304" pitchFamily="18" charset="0"/>
                <a:ea typeface="Calibri" panose="020F0502020204030204" pitchFamily="34" charset="0"/>
              </a:rPr>
              <a:t>Іршад</a:t>
            </a:r>
            <a:r>
              <a:rPr lang="uk-UA" sz="3200" b="1" kern="0" dirty="0">
                <a:effectLst/>
                <a:highlight>
                  <a:srgbClr val="FFFF00"/>
                </a:highlight>
                <a:latin typeface="Times New Roman" panose="02020603050405020304" pitchFamily="18" charset="0"/>
                <a:ea typeface="Calibri" panose="020F0502020204030204" pitchFamily="34" charset="0"/>
              </a:rPr>
              <a:t>» та «Наше майбутнє» їх адміністрації наголошують, що не лише деякі вчителі є </a:t>
            </a:r>
            <a:r>
              <a:rPr lang="uk-UA" sz="3200" b="1" kern="0" dirty="0" err="1">
                <a:effectLst/>
                <a:highlight>
                  <a:srgbClr val="FFFF00"/>
                </a:highlight>
                <a:latin typeface="Times New Roman" panose="02020603050405020304" pitchFamily="18" charset="0"/>
                <a:ea typeface="Calibri" panose="020F0502020204030204" pitchFamily="34" charset="0"/>
              </a:rPr>
              <a:t>немусульманами</a:t>
            </a:r>
            <a:r>
              <a:rPr lang="uk-UA" sz="3200" b="1" kern="0" dirty="0">
                <a:effectLst/>
                <a:highlight>
                  <a:srgbClr val="FFFF00"/>
                </a:highlight>
                <a:latin typeface="Times New Roman" panose="02020603050405020304" pitchFamily="18" charset="0"/>
                <a:ea typeface="Calibri" panose="020F0502020204030204" pitchFamily="34" charset="0"/>
              </a:rPr>
              <a:t>, але також представники різних релігій можуть навчатися у цих школах</a:t>
            </a:r>
            <a:r>
              <a:rPr lang="uk-UA" sz="3200" b="1" kern="0" dirty="0">
                <a:effectLst/>
                <a:latin typeface="Times New Roman" panose="02020603050405020304" pitchFamily="18" charset="0"/>
                <a:ea typeface="Calibri" panose="020F0502020204030204" pitchFamily="34" charset="0"/>
              </a:rPr>
              <a:t>. Загалом, основною цільовою аудиторією школи є іммігранти (</a:t>
            </a:r>
            <a:r>
              <a:rPr lang="uk-UA" sz="3200" b="1" kern="0" dirty="0" err="1">
                <a:effectLst/>
                <a:latin typeface="Times New Roman" panose="02020603050405020304" pitchFamily="18" charset="0"/>
                <a:ea typeface="Calibri" panose="020F0502020204030204" pitchFamily="34" charset="0"/>
              </a:rPr>
              <a:t>мухаджири</a:t>
            </a:r>
            <a:r>
              <a:rPr lang="uk-UA" sz="3200" b="1" kern="0" dirty="0">
                <a:effectLst/>
                <a:latin typeface="Times New Roman" panose="02020603050405020304" pitchFamily="18" charset="0"/>
                <a:ea typeface="Calibri" panose="020F0502020204030204" pitchFamily="34" charset="0"/>
              </a:rPr>
              <a:t> (переселенці), як вони самі себе називають) з мусульманських регіонів Росії, насамперед Північного Кавказу, а також кримські татари (в основному представники </a:t>
            </a:r>
            <a:r>
              <a:rPr lang="uk-UA" sz="3200" b="1" kern="0" dirty="0" err="1">
                <a:effectLst/>
                <a:latin typeface="Times New Roman" panose="02020603050405020304" pitchFamily="18" charset="0"/>
                <a:ea typeface="Calibri" panose="020F0502020204030204" pitchFamily="34" charset="0"/>
              </a:rPr>
              <a:t>Хізб</a:t>
            </a:r>
            <a:r>
              <a:rPr lang="uk-UA" sz="3200" b="1" kern="0" dirty="0">
                <a:effectLst/>
                <a:latin typeface="Times New Roman" panose="02020603050405020304" pitchFamily="18" charset="0"/>
                <a:ea typeface="Calibri" panose="020F0502020204030204" pitchFamily="34" charset="0"/>
              </a:rPr>
              <a:t> </a:t>
            </a:r>
            <a:r>
              <a:rPr lang="uk-UA" sz="3200" b="1" kern="0" dirty="0" err="1">
                <a:effectLst/>
                <a:latin typeface="Times New Roman" panose="02020603050405020304" pitchFamily="18" charset="0"/>
                <a:ea typeface="Calibri" panose="020F0502020204030204" pitchFamily="34" charset="0"/>
              </a:rPr>
              <a:t>ут-Тахрір</a:t>
            </a:r>
            <a:r>
              <a:rPr lang="uk-UA" sz="3200" b="1" kern="0" dirty="0">
                <a:effectLst/>
                <a:latin typeface="Times New Roman" panose="02020603050405020304" pitchFamily="18" charset="0"/>
                <a:ea typeface="Calibri" panose="020F0502020204030204" pitchFamily="34" charset="0"/>
              </a:rPr>
              <a:t>), які залишили Крим через переслідування російською владою через релігійні переконання. За словами А. </a:t>
            </a:r>
            <a:r>
              <a:rPr lang="uk-UA" sz="3200" b="1" kern="0" dirty="0" err="1">
                <a:effectLst/>
                <a:latin typeface="Times New Roman" panose="02020603050405020304" pitchFamily="18" charset="0"/>
                <a:ea typeface="Calibri" panose="020F0502020204030204" pitchFamily="34" charset="0"/>
              </a:rPr>
              <a:t>Абакарова</a:t>
            </a:r>
            <a:r>
              <a:rPr lang="uk-UA" sz="3200" b="1" kern="0" dirty="0">
                <a:effectLst/>
                <a:latin typeface="Times New Roman" panose="02020603050405020304" pitchFamily="18" charset="0"/>
                <a:ea typeface="Calibri" panose="020F0502020204030204" pitchFamily="34" charset="0"/>
              </a:rPr>
              <a:t>, мігранти з Росії (Татарстан, Башкортостан, Дагестан, Інгушетія) та Туреччини становлять 90% учнів.</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739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b="1" dirty="0">
                <a:latin typeface="Times New Roman" panose="02020603050405020304" pitchFamily="18" charset="0"/>
                <a:cs typeface="Times New Roman" panose="02020603050405020304" pitchFamily="18" charset="0"/>
              </a:rPr>
              <a:t>Сам </a:t>
            </a:r>
            <a:r>
              <a:rPr lang="uk-UA" b="1" dirty="0" err="1">
                <a:latin typeface="Times New Roman" panose="02020603050405020304" pitchFamily="18" charset="0"/>
                <a:cs typeface="Times New Roman" panose="02020603050405020304" pitchFamily="18" charset="0"/>
              </a:rPr>
              <a:t>Абакар</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Абакаров</a:t>
            </a:r>
            <a:r>
              <a:rPr lang="uk-UA" b="1" dirty="0">
                <a:latin typeface="Times New Roman" panose="02020603050405020304" pitchFamily="18" charset="0"/>
                <a:cs typeface="Times New Roman" panose="02020603050405020304" pitchFamily="18" charset="0"/>
              </a:rPr>
              <a:t> також є вихідцем з Дагестану, і, за його словами, був змушений покинути Росію через тиск на нього з боку російських спецслужб. Серед головних цілей своєї школи він називає високу якість освіти, яка дозволила б випускникам вступати до найкращих світових університетів. </a:t>
            </a:r>
          </a:p>
          <a:p>
            <a:pPr marL="0" indent="0" algn="just">
              <a:buNone/>
            </a:pPr>
            <a:r>
              <a:rPr lang="uk-UA" b="1" dirty="0">
                <a:latin typeface="Times New Roman" panose="02020603050405020304" pitchFamily="18" charset="0"/>
                <a:cs typeface="Times New Roman" panose="02020603050405020304" pitchFamily="18" charset="0"/>
              </a:rPr>
              <a:t>У той же час А. </a:t>
            </a:r>
            <a:r>
              <a:rPr lang="uk-UA" b="1" dirty="0" err="1">
                <a:latin typeface="Times New Roman" panose="02020603050405020304" pitchFamily="18" charset="0"/>
                <a:cs typeface="Times New Roman" panose="02020603050405020304" pitchFamily="18" charset="0"/>
              </a:rPr>
              <a:t>Абакаров</a:t>
            </a:r>
            <a:r>
              <a:rPr lang="uk-UA" b="1" dirty="0">
                <a:latin typeface="Times New Roman" panose="02020603050405020304" pitchFamily="18" charset="0"/>
                <a:cs typeface="Times New Roman" panose="02020603050405020304" pitchFamily="18" charset="0"/>
              </a:rPr>
              <a:t> пов’язує низький рівень освіти в ісламському світі, особливо початкової та середньої, з «відпадінням» мусульманських суспільств від ісламу: «</a:t>
            </a:r>
            <a:r>
              <a:rPr lang="uk-UA" b="1" dirty="0">
                <a:highlight>
                  <a:srgbClr val="FFFF00"/>
                </a:highlight>
                <a:latin typeface="Times New Roman" panose="02020603050405020304" pitchFamily="18" charset="0"/>
                <a:cs typeface="Times New Roman" panose="02020603050405020304" pitchFamily="18" charset="0"/>
              </a:rPr>
              <a:t>Одним з головних факторів падіння, мабуть, є те, що навіть у ті часи релігія була головним </a:t>
            </a:r>
            <a:r>
              <a:rPr lang="uk-UA" b="1" dirty="0" err="1">
                <a:highlight>
                  <a:srgbClr val="FFFF00"/>
                </a:highlight>
                <a:latin typeface="Times New Roman" panose="02020603050405020304" pitchFamily="18" charset="0"/>
                <a:cs typeface="Times New Roman" panose="02020603050405020304" pitchFamily="18" charset="0"/>
              </a:rPr>
              <a:t>мотиватором</a:t>
            </a:r>
            <a:r>
              <a:rPr lang="uk-UA" b="1" dirty="0">
                <a:highlight>
                  <a:srgbClr val="FFFF00"/>
                </a:highlight>
                <a:latin typeface="Times New Roman" panose="02020603050405020304" pitchFamily="18" charset="0"/>
                <a:cs typeface="Times New Roman" panose="02020603050405020304" pitchFamily="18" charset="0"/>
              </a:rPr>
              <a:t> вивчення наук. І ось відхід від релігії, відхід від ісламу врешті-решт призвели до того, що сьогодні ми опинились у такій ситуації ... Саме завдяки ісламу розвинувся ряд областей [науки], алгебра розвинулася завдяки тому факту, що потрібно було розуміти спадкове законодавство, у досить складних </a:t>
            </a:r>
            <a:r>
              <a:rPr lang="uk-UA" b="1" dirty="0" err="1">
                <a:highlight>
                  <a:srgbClr val="FFFF00"/>
                </a:highlight>
                <a:latin typeface="Times New Roman" panose="02020603050405020304" pitchFamily="18" charset="0"/>
                <a:cs typeface="Times New Roman" panose="02020603050405020304" pitchFamily="18" charset="0"/>
              </a:rPr>
              <a:t>шаріатських</a:t>
            </a:r>
            <a:r>
              <a:rPr lang="uk-UA" b="1" dirty="0">
                <a:highlight>
                  <a:srgbClr val="FFFF00"/>
                </a:highlight>
                <a:latin typeface="Times New Roman" panose="02020603050405020304" pitchFamily="18" charset="0"/>
                <a:cs typeface="Times New Roman" panose="02020603050405020304" pitchFamily="18" charset="0"/>
              </a:rPr>
              <a:t> питаннях спадкового пра</a:t>
            </a:r>
            <a:r>
              <a:rPr lang="uk-UA" b="1" dirty="0">
                <a:latin typeface="Times New Roman" panose="02020603050405020304" pitchFamily="18" charset="0"/>
                <a:cs typeface="Times New Roman" panose="02020603050405020304" pitchFamily="18" charset="0"/>
              </a:rPr>
              <a:t>ва».</a:t>
            </a:r>
          </a:p>
        </p:txBody>
      </p:sp>
    </p:spTree>
    <p:extLst>
      <p:ext uri="{BB962C8B-B14F-4D97-AF65-F5344CB8AC3E}">
        <p14:creationId xmlns:p14="http://schemas.microsoft.com/office/powerpoint/2010/main" val="372560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32873"/>
            <a:ext cx="12192000" cy="6077526"/>
          </a:xfrm>
        </p:spPr>
        <p:txBody>
          <a:bodyPr>
            <a:noAutofit/>
          </a:bodyPr>
          <a:lstStyle/>
          <a:p>
            <a:pPr algn="just">
              <a:buFont typeface="Wingdings" panose="05000000000000000000" pitchFamily="2" charset="2"/>
              <a:buChar char="v"/>
            </a:pPr>
            <a:r>
              <a:rPr lang="uk-UA" sz="3600" b="1" dirty="0">
                <a:latin typeface="Times New Roman" panose="02020603050405020304" pitchFamily="18" charset="0"/>
                <a:cs typeface="Times New Roman" panose="02020603050405020304" pitchFamily="18" charset="0"/>
              </a:rPr>
              <a:t>Наприклад, в Російській імперії щоб стати муллою, учителем медресе або суддею (</a:t>
            </a:r>
            <a:r>
              <a:rPr lang="uk-UA" sz="3600" b="1" dirty="0" err="1">
                <a:latin typeface="Times New Roman" panose="02020603050405020304" pitchFamily="18" charset="0"/>
                <a:cs typeface="Times New Roman" panose="02020603050405020304" pitchFamily="18" charset="0"/>
              </a:rPr>
              <a:t>каді</a:t>
            </a:r>
            <a:r>
              <a:rPr lang="uk-UA" sz="3600" b="1" dirty="0">
                <a:latin typeface="Times New Roman" panose="02020603050405020304" pitchFamily="18" charset="0"/>
                <a:cs typeface="Times New Roman" panose="02020603050405020304" pitchFamily="18" charset="0"/>
              </a:rPr>
              <a:t>), недостатньо було просто закінчити медресе – потрібно було ще витримати іспит перед </a:t>
            </a:r>
            <a:r>
              <a:rPr lang="uk-UA" sz="3600" b="1" dirty="0" err="1">
                <a:latin typeface="Times New Roman" panose="02020603050405020304" pitchFamily="18" charset="0"/>
                <a:cs typeface="Times New Roman" panose="02020603050405020304" pitchFamily="18" charset="0"/>
              </a:rPr>
              <a:t>улемами</a:t>
            </a:r>
            <a:r>
              <a:rPr lang="uk-UA" sz="3600" b="1" dirty="0">
                <a:latin typeface="Times New Roman" panose="02020603050405020304" pitchFamily="18" charset="0"/>
                <a:cs typeface="Times New Roman" panose="02020603050405020304" pitchFamily="18" charset="0"/>
              </a:rPr>
              <a:t> в присутності російських представників влади.</a:t>
            </a:r>
          </a:p>
          <a:p>
            <a:pPr algn="just">
              <a:buFont typeface="Wingdings" panose="05000000000000000000" pitchFamily="2" charset="2"/>
              <a:buChar char="v"/>
            </a:pPr>
            <a:r>
              <a:rPr lang="uk-UA" sz="3600" b="1" dirty="0">
                <a:latin typeface="Times New Roman" panose="02020603050405020304" pitchFamily="18" charset="0"/>
                <a:cs typeface="Times New Roman" panose="02020603050405020304" pitchFamily="18" charset="0"/>
              </a:rPr>
              <a:t> Інший приклад – сучасна політика в сфері ісламської освіти в Австрії, де для підготовки імамів відкрито факультет у Віденському університеті, а різноманітні дослідницькі програми в області ісламського освіти фінансує в тому числі Міністерство внутрішніх справ. </a:t>
            </a:r>
          </a:p>
        </p:txBody>
      </p:sp>
    </p:spTree>
    <p:extLst>
      <p:ext uri="{BB962C8B-B14F-4D97-AF65-F5344CB8AC3E}">
        <p14:creationId xmlns:p14="http://schemas.microsoft.com/office/powerpoint/2010/main" val="2809482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b="1" dirty="0">
                <a:latin typeface="Times New Roman" panose="02020603050405020304" pitchFamily="18" charset="0"/>
                <a:cs typeface="Times New Roman" panose="02020603050405020304" pitchFamily="18" charset="0"/>
              </a:rPr>
              <a:t>Школа «Хаджибей» розглядає запровадження ісламських дисциплін у навчальну програму як вирішення цієї проблеми. З першого класу викладаються </a:t>
            </a:r>
            <a:r>
              <a:rPr lang="uk-UA" b="1" dirty="0" err="1">
                <a:latin typeface="Times New Roman" panose="02020603050405020304" pitchFamily="18" charset="0"/>
                <a:cs typeface="Times New Roman" panose="02020603050405020304" pitchFamily="18" charset="0"/>
              </a:rPr>
              <a:t>фігх</a:t>
            </a:r>
            <a:r>
              <a:rPr lang="uk-UA" b="1" dirty="0">
                <a:latin typeface="Times New Roman" panose="02020603050405020304" pitchFamily="18" charset="0"/>
                <a:cs typeface="Times New Roman" panose="02020603050405020304" pitchFamily="18" charset="0"/>
              </a:rPr>
              <a:t> (ісламське право), </a:t>
            </a:r>
            <a:r>
              <a:rPr lang="uk-UA" b="1" dirty="0" err="1">
                <a:latin typeface="Times New Roman" panose="02020603050405020304" pitchFamily="18" charset="0"/>
                <a:cs typeface="Times New Roman" panose="02020603050405020304" pitchFamily="18" charset="0"/>
              </a:rPr>
              <a:t>Таджвід</a:t>
            </a:r>
            <a:r>
              <a:rPr lang="uk-UA" b="1" dirty="0">
                <a:latin typeface="Times New Roman" panose="02020603050405020304" pitchFamily="18" charset="0"/>
                <a:cs typeface="Times New Roman" panose="02020603050405020304" pitchFamily="18" charset="0"/>
              </a:rPr>
              <a:t> (правила читання Корану), Сіра (біографія пророка </a:t>
            </a:r>
            <a:r>
              <a:rPr lang="uk-UA" b="1" dirty="0" err="1">
                <a:latin typeface="Times New Roman" panose="02020603050405020304" pitchFamily="18" charset="0"/>
                <a:cs typeface="Times New Roman" panose="02020603050405020304" pitchFamily="18" charset="0"/>
              </a:rPr>
              <a:t>Мухаммеда</a:t>
            </a:r>
            <a:r>
              <a:rPr lang="uk-UA" b="1" dirty="0">
                <a:latin typeface="Times New Roman" panose="02020603050405020304" pitchFamily="18" charset="0"/>
                <a:cs typeface="Times New Roman" panose="02020603050405020304" pitchFamily="18" charset="0"/>
              </a:rPr>
              <a:t>). Крім того, в школі звучить заклик до молитви (азан), в проміжках між заняттями діти виконують намаз у шкільній мечеті. </a:t>
            </a:r>
          </a:p>
          <a:p>
            <a:pPr marL="0" indent="0" algn="just">
              <a:buNone/>
            </a:pPr>
            <a:r>
              <a:rPr lang="uk-UA" b="1" dirty="0">
                <a:latin typeface="Times New Roman" panose="02020603050405020304" pitchFamily="18" charset="0"/>
                <a:cs typeface="Times New Roman" panose="02020603050405020304" pitchFamily="18" charset="0"/>
              </a:rPr>
              <a:t>Окрім релігійних предметів та загальноосвітніх дисциплін, програма школи містить предмети, яких немає у звичайній школі. Це </a:t>
            </a:r>
            <a:r>
              <a:rPr lang="uk-UA" b="1" dirty="0">
                <a:highlight>
                  <a:srgbClr val="FFFF00"/>
                </a:highlight>
                <a:latin typeface="Times New Roman" panose="02020603050405020304" pitchFamily="18" charset="0"/>
                <a:cs typeface="Times New Roman" panose="02020603050405020304" pitchFamily="18" charset="0"/>
              </a:rPr>
              <a:t>політична географія для початкових класів та логіка, робототехніка, програмування та моделювання на вищих рівнях</a:t>
            </a:r>
            <a:r>
              <a:rPr lang="uk-UA" b="1" dirty="0">
                <a:latin typeface="Times New Roman" panose="02020603050405020304" pitchFamily="18" charset="0"/>
                <a:cs typeface="Times New Roman" panose="02020603050405020304" pitchFamily="18" charset="0"/>
              </a:rPr>
              <a:t>. Велика увага приділяється мовам – щодня проводяться заняття з </a:t>
            </a:r>
            <a:r>
              <a:rPr lang="uk-UA" b="1" u="sng" dirty="0">
                <a:highlight>
                  <a:srgbClr val="FF0000"/>
                </a:highlight>
                <a:latin typeface="Times New Roman" panose="02020603050405020304" pitchFamily="18" charset="0"/>
                <a:cs typeface="Times New Roman" panose="02020603050405020304" pitchFamily="18" charset="0"/>
              </a:rPr>
              <a:t>арабської та російської мови</a:t>
            </a:r>
            <a:r>
              <a:rPr lang="uk-UA" b="1" dirty="0">
                <a:latin typeface="Times New Roman" panose="02020603050405020304" pitchFamily="18" charset="0"/>
                <a:cs typeface="Times New Roman" panose="02020603050405020304" pitchFamily="18" charset="0"/>
              </a:rPr>
              <a:t>, є також </a:t>
            </a:r>
            <a:r>
              <a:rPr lang="uk-UA" b="1" dirty="0">
                <a:highlight>
                  <a:srgbClr val="00FF00"/>
                </a:highlight>
                <a:latin typeface="Times New Roman" panose="02020603050405020304" pitchFamily="18" charset="0"/>
                <a:cs typeface="Times New Roman" panose="02020603050405020304" pitchFamily="18" charset="0"/>
              </a:rPr>
              <a:t>українські та кримськотатарські класи</a:t>
            </a:r>
            <a:r>
              <a:rPr lang="uk-UA" b="1" dirty="0">
                <a:latin typeface="Times New Roman" panose="02020603050405020304" pitchFamily="18" charset="0"/>
                <a:cs typeface="Times New Roman" panose="02020603050405020304" pitchFamily="18" charset="0"/>
              </a:rPr>
              <a:t>, розглядається можливість початку викладання </a:t>
            </a:r>
            <a:r>
              <a:rPr lang="uk-UA" b="1" dirty="0">
                <a:highlight>
                  <a:srgbClr val="FFFF00"/>
                </a:highlight>
                <a:latin typeface="Times New Roman" panose="02020603050405020304" pitchFamily="18" charset="0"/>
                <a:cs typeface="Times New Roman" panose="02020603050405020304" pitchFamily="18" charset="0"/>
              </a:rPr>
              <a:t>азербайджанської мови, фарсі та пушту</a:t>
            </a:r>
            <a:r>
              <a:rPr lang="uk-UA"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9049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2900" b="1" dirty="0">
                <a:latin typeface="Times New Roman" panose="02020603050405020304" pitchFamily="18" charset="0"/>
                <a:cs typeface="Times New Roman" panose="02020603050405020304" pitchFamily="18" charset="0"/>
              </a:rPr>
              <a:t>У школі «Хаджибей» особлива увага приділяється не лише навчанню, але й вихованню, навчанню в </a:t>
            </a:r>
            <a:r>
              <a:rPr lang="uk-UA" sz="2900" b="1" dirty="0">
                <a:highlight>
                  <a:srgbClr val="FFFF00"/>
                </a:highlight>
                <a:latin typeface="Times New Roman" panose="02020603050405020304" pitchFamily="18" charset="0"/>
                <a:cs typeface="Times New Roman" panose="02020603050405020304" pitchFamily="18" charset="0"/>
              </a:rPr>
              <a:t>суворих кавказьких традиціях та бойовим мистецтвам</a:t>
            </a:r>
            <a:r>
              <a:rPr lang="uk-UA" sz="2900" b="1" dirty="0">
                <a:latin typeface="Times New Roman" panose="02020603050405020304" pitchFamily="18" charset="0"/>
                <a:cs typeface="Times New Roman" panose="02020603050405020304" pitchFamily="18" charset="0"/>
              </a:rPr>
              <a:t>. </a:t>
            </a:r>
          </a:p>
          <a:p>
            <a:pPr marL="0" indent="0" algn="just">
              <a:buNone/>
            </a:pPr>
            <a:r>
              <a:rPr lang="uk-UA" sz="2900" b="1" dirty="0">
                <a:latin typeface="Times New Roman" panose="02020603050405020304" pitchFamily="18" charset="0"/>
                <a:cs typeface="Times New Roman" panose="02020603050405020304" pitchFamily="18" charset="0"/>
              </a:rPr>
              <a:t>Як зазначає </a:t>
            </a:r>
            <a:r>
              <a:rPr lang="uk-UA" sz="2900" b="1" dirty="0" err="1">
                <a:latin typeface="Times New Roman" panose="02020603050405020304" pitchFamily="18" charset="0"/>
                <a:cs typeface="Times New Roman" panose="02020603050405020304" pitchFamily="18" charset="0"/>
              </a:rPr>
              <a:t>Абакар</a:t>
            </a:r>
            <a:r>
              <a:rPr lang="uk-UA" sz="2900" b="1" dirty="0">
                <a:latin typeface="Times New Roman" panose="02020603050405020304" pitchFamily="18" charset="0"/>
                <a:cs typeface="Times New Roman" panose="02020603050405020304" pitchFamily="18" charset="0"/>
              </a:rPr>
              <a:t> </a:t>
            </a:r>
            <a:r>
              <a:rPr lang="uk-UA" sz="2900" b="1" dirty="0" err="1">
                <a:latin typeface="Times New Roman" panose="02020603050405020304" pitchFamily="18" charset="0"/>
                <a:cs typeface="Times New Roman" panose="02020603050405020304" pitchFamily="18" charset="0"/>
              </a:rPr>
              <a:t>Абакаров</a:t>
            </a:r>
            <a:r>
              <a:rPr lang="uk-UA" sz="2900" b="1" dirty="0">
                <a:latin typeface="Times New Roman" panose="02020603050405020304" pitchFamily="18" charset="0"/>
                <a:cs typeface="Times New Roman" panose="02020603050405020304" pitchFamily="18" charset="0"/>
              </a:rPr>
              <a:t>: «</a:t>
            </a:r>
            <a:r>
              <a:rPr lang="uk-UA" sz="2900" b="1" dirty="0">
                <a:highlight>
                  <a:srgbClr val="FFFF00"/>
                </a:highlight>
                <a:latin typeface="Times New Roman" panose="02020603050405020304" pitchFamily="18" charset="0"/>
                <a:cs typeface="Times New Roman" panose="02020603050405020304" pitchFamily="18" charset="0"/>
              </a:rPr>
              <a:t>Ця школа призначена не лише для навчання, вона – для навчання, і це один з ключових моментів у нашій школі ... діти з нами цілий день, у тому числі в інтернатному форматі, тобто ми повністю контролюємо процес навчання і у нас є кавказькі методи виховання. Школа сувора. Повторюю – ми приймаємо дуже «важких» дітей. Ми також спеціалізуємося на спорті, і тут, у </a:t>
            </a:r>
            <a:r>
              <a:rPr lang="uk-UA" sz="2900" b="1" dirty="0">
                <a:latin typeface="Times New Roman" panose="02020603050405020304" pitchFamily="18" charset="0"/>
                <a:cs typeface="Times New Roman" panose="02020603050405020304" pitchFamily="18" charset="0"/>
              </a:rPr>
              <a:t>Києві</a:t>
            </a:r>
            <a:r>
              <a:rPr lang="uk-UA" sz="2900" b="1" dirty="0">
                <a:highlight>
                  <a:srgbClr val="FFFF00"/>
                </a:highlight>
                <a:latin typeface="Times New Roman" panose="02020603050405020304" pitchFamily="18" charset="0"/>
                <a:cs typeface="Times New Roman" panose="02020603050405020304" pitchFamily="18" charset="0"/>
              </a:rPr>
              <a:t>, реалізуємо два проекти – це проект загальноосвітньої школи, а другий – проект спортивної школи-інтернату для хлопчиків. Ці дві області. А у спорті ми спеціалізуємося на бразильському </a:t>
            </a:r>
            <a:r>
              <a:rPr lang="uk-UA" sz="2900" b="1" dirty="0" err="1">
                <a:highlight>
                  <a:srgbClr val="FFFF00"/>
                </a:highlight>
                <a:latin typeface="Times New Roman" panose="02020603050405020304" pitchFamily="18" charset="0"/>
                <a:cs typeface="Times New Roman" panose="02020603050405020304" pitchFamily="18" charset="0"/>
              </a:rPr>
              <a:t>джиу-джитсу</a:t>
            </a:r>
            <a:r>
              <a:rPr lang="uk-UA" sz="2900" b="1" dirty="0">
                <a:highlight>
                  <a:srgbClr val="FFFF00"/>
                </a:highlight>
                <a:latin typeface="Times New Roman" panose="02020603050405020304" pitchFamily="18" charset="0"/>
                <a:cs typeface="Times New Roman" panose="02020603050405020304" pitchFamily="18" charset="0"/>
              </a:rPr>
              <a:t>, </a:t>
            </a:r>
            <a:r>
              <a:rPr lang="uk-UA" sz="2900" b="1" dirty="0" err="1">
                <a:highlight>
                  <a:srgbClr val="FFFF00"/>
                </a:highlight>
                <a:latin typeface="Times New Roman" panose="02020603050405020304" pitchFamily="18" charset="0"/>
                <a:cs typeface="Times New Roman" panose="02020603050405020304" pitchFamily="18" charset="0"/>
              </a:rPr>
              <a:t>грепплінзі</a:t>
            </a:r>
            <a:r>
              <a:rPr lang="uk-UA" sz="2900" b="1" dirty="0">
                <a:highlight>
                  <a:srgbClr val="FFFF00"/>
                </a:highlight>
                <a:latin typeface="Times New Roman" panose="02020603050405020304" pitchFamily="18" charset="0"/>
                <a:cs typeface="Times New Roman" panose="02020603050405020304" pitchFamily="18" charset="0"/>
              </a:rPr>
              <a:t> [європейська версія </a:t>
            </a:r>
            <a:r>
              <a:rPr lang="uk-UA" sz="2900" b="1" dirty="0" err="1">
                <a:highlight>
                  <a:srgbClr val="FFFF00"/>
                </a:highlight>
                <a:latin typeface="Times New Roman" panose="02020603050405020304" pitchFamily="18" charset="0"/>
                <a:cs typeface="Times New Roman" panose="02020603050405020304" pitchFamily="18" charset="0"/>
              </a:rPr>
              <a:t>джиу-джитсу</a:t>
            </a:r>
            <a:r>
              <a:rPr lang="uk-UA" sz="2900" b="1" dirty="0">
                <a:highlight>
                  <a:srgbClr val="FFFF00"/>
                </a:highlight>
                <a:latin typeface="Times New Roman" panose="02020603050405020304" pitchFamily="18" charset="0"/>
                <a:cs typeface="Times New Roman" panose="02020603050405020304" pitchFamily="18" charset="0"/>
              </a:rPr>
              <a:t>], ми запускаємо карате-</a:t>
            </a:r>
            <a:r>
              <a:rPr lang="uk-UA" sz="2900" b="1" dirty="0" err="1">
                <a:highlight>
                  <a:srgbClr val="FFFF00"/>
                </a:highlight>
                <a:latin typeface="Times New Roman" panose="02020603050405020304" pitchFamily="18" charset="0"/>
                <a:cs typeface="Times New Roman" panose="02020603050405020304" pitchFamily="18" charset="0"/>
              </a:rPr>
              <a:t>кудо</a:t>
            </a:r>
            <a:r>
              <a:rPr lang="uk-UA" sz="29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3541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ctr">
              <a:buNone/>
            </a:pPr>
            <a:r>
              <a:rPr lang="uk-UA" b="1" dirty="0">
                <a:highlight>
                  <a:srgbClr val="00FFFF"/>
                </a:highlight>
                <a:latin typeface="Times New Roman" panose="02020603050405020304" pitchFamily="18" charset="0"/>
                <a:cs typeface="Times New Roman" panose="02020603050405020304" pitchFamily="18" charset="0"/>
              </a:rPr>
              <a:t>ВИСНОВКИ:</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Як видно з розглянутих випадків, основними причинами використання мусульманськими громадами України ексклюзивного формату релігійної освіти в школах є побутова ксенофобія в українському суспільстві, а також домінування християнських конфесій, які лобіюють курс «Основи християнської етики» на громадському та державному рівнях. </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З іншого боку, на формат та зміст релігійної освіти в школах серйозно впливає ідеологічна приналежність громади, яка відкрила школу.</a:t>
            </a:r>
          </a:p>
        </p:txBody>
      </p:sp>
    </p:spTree>
    <p:extLst>
      <p:ext uri="{BB962C8B-B14F-4D97-AF65-F5344CB8AC3E}">
        <p14:creationId xmlns:p14="http://schemas.microsoft.com/office/powerpoint/2010/main" val="413096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432619"/>
            <a:ext cx="12123174" cy="6577779"/>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Незважаючи на ідеологічні розбіжності, пов’язані з походженням релігійних центрів, школа «Аль-</a:t>
            </a:r>
            <a:r>
              <a:rPr lang="uk-UA" sz="3200" b="1" dirty="0" err="1">
                <a:latin typeface="Times New Roman" panose="02020603050405020304" pitchFamily="18" charset="0"/>
                <a:cs typeface="Times New Roman" panose="02020603050405020304" pitchFamily="18" charset="0"/>
              </a:rPr>
              <a:t>Іршад</a:t>
            </a:r>
            <a:r>
              <a:rPr lang="uk-UA" sz="3200" b="1" dirty="0">
                <a:latin typeface="Times New Roman" panose="02020603050405020304" pitchFamily="18" charset="0"/>
                <a:cs typeface="Times New Roman" panose="02020603050405020304" pitchFamily="18" charset="0"/>
              </a:rPr>
              <a:t>» та гімназія «Наше майбутнє» </a:t>
            </a:r>
            <a:r>
              <a:rPr lang="uk-UA" sz="3200" b="1" dirty="0">
                <a:highlight>
                  <a:srgbClr val="FFFF00"/>
                </a:highlight>
                <a:latin typeface="Times New Roman" panose="02020603050405020304" pitchFamily="18" charset="0"/>
                <a:cs typeface="Times New Roman" panose="02020603050405020304" pitchFamily="18" charset="0"/>
              </a:rPr>
              <a:t>спрямовані на інтеграцію учнів в українське суспільство</a:t>
            </a:r>
            <a:r>
              <a:rPr lang="uk-UA" sz="3200" b="1" dirty="0">
                <a:latin typeface="Times New Roman" panose="02020603050405020304" pitchFamily="18" charset="0"/>
                <a:cs typeface="Times New Roman" panose="02020603050405020304" pitchFamily="18" charset="0"/>
              </a:rPr>
              <a:t>, зберігаючи ісламську ідентичність, тоді як Міжнародна школа «Хаджибей», швидше за все, відчужує учнів від приймаючого суспільства. </a:t>
            </a:r>
          </a:p>
          <a:p>
            <a:pPr marL="0" indent="0" algn="just">
              <a:buNone/>
            </a:pPr>
            <a:r>
              <a:rPr lang="uk-UA" sz="3200" b="1" dirty="0">
                <a:latin typeface="Times New Roman" panose="02020603050405020304" pitchFamily="18" charset="0"/>
                <a:cs typeface="Times New Roman" panose="02020603050405020304" pitchFamily="18" charset="0"/>
              </a:rPr>
              <a:t>Можливо, це пов’язано з тим, що більшість батьків учнів школи «</a:t>
            </a:r>
            <a:r>
              <a:rPr lang="uk-UA" sz="3200" b="1" dirty="0" err="1">
                <a:latin typeface="Times New Roman" panose="02020603050405020304" pitchFamily="18" charset="0"/>
                <a:cs typeface="Times New Roman" panose="02020603050405020304" pitchFamily="18" charset="0"/>
              </a:rPr>
              <a:t>Хаджібей</a:t>
            </a:r>
            <a:r>
              <a:rPr lang="uk-UA" sz="3200" b="1" dirty="0">
                <a:latin typeface="Times New Roman" panose="02020603050405020304" pitchFamily="18" charset="0"/>
                <a:cs typeface="Times New Roman" panose="02020603050405020304" pitchFamily="18" charset="0"/>
              </a:rPr>
              <a:t>» є вимушеними мігрантами, «</a:t>
            </a:r>
            <a:r>
              <a:rPr lang="uk-UA" sz="3200" b="1" dirty="0" err="1">
                <a:latin typeface="Times New Roman" panose="02020603050405020304" pitchFamily="18" charset="0"/>
                <a:cs typeface="Times New Roman" panose="02020603050405020304" pitchFamily="18" charset="0"/>
              </a:rPr>
              <a:t>мухаджирами</a:t>
            </a:r>
            <a:r>
              <a:rPr lang="uk-UA" sz="3200" b="1" dirty="0">
                <a:latin typeface="Times New Roman" panose="02020603050405020304" pitchFamily="18" charset="0"/>
                <a:cs typeface="Times New Roman" panose="02020603050405020304" pitchFamily="18" charset="0"/>
              </a:rPr>
              <a:t>», як вони себе називають, тим самим порівнюючи себе з супутниками пророка Мухаммада, який здійснив переселення з ними до Медини. Більше того, основну масу таких мігрантів в Україні становлять послідовники </a:t>
            </a:r>
            <a:r>
              <a:rPr lang="uk-UA" sz="3200" b="1" dirty="0" err="1">
                <a:latin typeface="Times New Roman" panose="02020603050405020304" pitchFamily="18" charset="0"/>
                <a:cs typeface="Times New Roman" panose="02020603050405020304" pitchFamily="18" charset="0"/>
              </a:rPr>
              <a:t>салафізму</a:t>
            </a:r>
            <a:r>
              <a:rPr lang="uk-UA" sz="3200" b="1" dirty="0">
                <a:latin typeface="Times New Roman" panose="02020603050405020304" pitchFamily="18" charset="0"/>
                <a:cs typeface="Times New Roman" panose="02020603050405020304" pitchFamily="18" charset="0"/>
              </a:rPr>
              <a:t> або члени </a:t>
            </a:r>
            <a:r>
              <a:rPr lang="uk-UA" sz="3200" b="1" dirty="0" err="1">
                <a:latin typeface="Times New Roman" panose="02020603050405020304" pitchFamily="18" charset="0"/>
                <a:cs typeface="Times New Roman" panose="02020603050405020304" pitchFamily="18" charset="0"/>
              </a:rPr>
              <a:t>Хізб</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ут-Тахрір</a:t>
            </a:r>
            <a:r>
              <a:rPr lang="uk-UA"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7435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3600" b="1" dirty="0">
                <a:latin typeface="Times New Roman" panose="02020603050405020304" pitchFamily="18" charset="0"/>
                <a:cs typeface="Times New Roman" panose="02020603050405020304" pitchFamily="18" charset="0"/>
              </a:rPr>
              <a:t>Водночас більшість батьків учнів шкіл «Аль-</a:t>
            </a:r>
            <a:r>
              <a:rPr lang="uk-UA" sz="3600" b="1" dirty="0" err="1">
                <a:latin typeface="Times New Roman" panose="02020603050405020304" pitchFamily="18" charset="0"/>
                <a:cs typeface="Times New Roman" panose="02020603050405020304" pitchFamily="18" charset="0"/>
              </a:rPr>
              <a:t>Іршад</a:t>
            </a:r>
            <a:r>
              <a:rPr lang="uk-UA" sz="3600" b="1" dirty="0">
                <a:latin typeface="Times New Roman" panose="02020603050405020304" pitchFamily="18" charset="0"/>
                <a:cs typeface="Times New Roman" panose="02020603050405020304" pitchFamily="18" charset="0"/>
              </a:rPr>
              <a:t>» та «Наше майбутнє» – це громадяни України, які оселились в Україні і хочуть, щоб їхні діти повноцінно інтегрувались в українське суспільство та займали комфортне соціальне положення.</a:t>
            </a:r>
          </a:p>
          <a:p>
            <a:pPr marL="0" indent="0" algn="just">
              <a:buNone/>
            </a:pPr>
            <a:r>
              <a:rPr lang="uk-UA" sz="3600" b="1" dirty="0">
                <a:latin typeface="Times New Roman" panose="02020603050405020304" pitchFamily="18" charset="0"/>
                <a:cs typeface="Times New Roman" panose="02020603050405020304" pitchFamily="18" charset="0"/>
              </a:rPr>
              <a:t>Що стосується власне духовних навчальних закладів, що діють або діяли в різний час в Україні, то більшість з них по суті, являють собою швидше </a:t>
            </a:r>
            <a:r>
              <a:rPr lang="uk-UA" sz="3600" b="1" dirty="0" err="1">
                <a:latin typeface="Times New Roman" panose="02020603050405020304" pitchFamily="18" charset="0"/>
                <a:cs typeface="Times New Roman" panose="02020603050405020304" pitchFamily="18" charset="0"/>
              </a:rPr>
              <a:t>коранічні</a:t>
            </a:r>
            <a:r>
              <a:rPr lang="uk-UA" sz="3600" b="1" dirty="0">
                <a:latin typeface="Times New Roman" panose="02020603050405020304" pitchFamily="18" charset="0"/>
                <a:cs typeface="Times New Roman" panose="02020603050405020304" pitchFamily="18" charset="0"/>
              </a:rPr>
              <a:t> школи, ніж медресе, і відносяться до системи початкової та середньої ісламської освіти.</a:t>
            </a:r>
          </a:p>
        </p:txBody>
      </p:sp>
    </p:spTree>
    <p:extLst>
      <p:ext uri="{BB962C8B-B14F-4D97-AF65-F5344CB8AC3E}">
        <p14:creationId xmlns:p14="http://schemas.microsoft.com/office/powerpoint/2010/main" val="1419942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4200" b="1" dirty="0">
                <a:latin typeface="Times New Roman" panose="02020603050405020304" pitchFamily="18" charset="0"/>
                <a:cs typeface="Times New Roman" panose="02020603050405020304" pitchFamily="18" charset="0"/>
              </a:rPr>
              <a:t>При цьому, в найбільш успішному свого часу медресе Криму – «Азовському медресе», що відносилось до Духовного управління мусульман Криму, в якому використовувалася турецька модель середньо-спеціальної ісламської освіти </a:t>
            </a:r>
            <a:r>
              <a:rPr lang="en-US" sz="4200" b="1" dirty="0">
                <a:latin typeface="Times New Roman" panose="02020603050405020304" pitchFamily="18" charset="0"/>
                <a:cs typeface="Times New Roman" panose="02020603050405020304" pitchFamily="18" charset="0"/>
              </a:rPr>
              <a:t>Imam-</a:t>
            </a:r>
            <a:r>
              <a:rPr lang="en-US" sz="4200" b="1" dirty="0" err="1">
                <a:latin typeface="Times New Roman" panose="02020603050405020304" pitchFamily="18" charset="0"/>
                <a:cs typeface="Times New Roman" panose="02020603050405020304" pitchFamily="18" charset="0"/>
              </a:rPr>
              <a:t>Hatip</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Lisesi</a:t>
            </a:r>
            <a:r>
              <a:rPr lang="en-US" sz="4200" b="1" dirty="0">
                <a:latin typeface="Times New Roman" panose="02020603050405020304" pitchFamily="18" charset="0"/>
                <a:cs typeface="Times New Roman" panose="02020603050405020304" pitchFamily="18" charset="0"/>
              </a:rPr>
              <a:t>, </a:t>
            </a:r>
            <a:r>
              <a:rPr lang="uk-UA" sz="4200" b="1" dirty="0">
                <a:latin typeface="Times New Roman" panose="02020603050405020304" pitchFamily="18" charset="0"/>
                <a:cs typeface="Times New Roman" panose="02020603050405020304" pitchFamily="18" charset="0"/>
              </a:rPr>
              <a:t>доповнена світською середньою освітою (в рамках системи вечірньої школи), рівень підготовки залишав бажати кращого. </a:t>
            </a:r>
          </a:p>
        </p:txBody>
      </p:sp>
    </p:spTree>
    <p:extLst>
      <p:ext uri="{BB962C8B-B14F-4D97-AF65-F5344CB8AC3E}">
        <p14:creationId xmlns:p14="http://schemas.microsoft.com/office/powerpoint/2010/main" val="3729009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501445"/>
          </a:xfrm>
        </p:spPr>
        <p:txBody>
          <a:bodyPr>
            <a:noAutofit/>
          </a:bodyPr>
          <a:lstStyle/>
          <a:p>
            <a:r>
              <a:rPr lang="uk-UA" sz="2800" dirty="0">
                <a:solidFill>
                  <a:schemeClr val="bg1"/>
                </a:solidFill>
                <a:highlight>
                  <a:srgbClr val="FF0000"/>
                </a:highlight>
              </a:rPr>
              <a:t>2.	Створення у 2014-2019 рр. приватних шкіл з ісламською складовою</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501445"/>
            <a:ext cx="12123174" cy="6508953"/>
          </a:xfrm>
        </p:spPr>
        <p:txBody>
          <a:bodyPr>
            <a:noAutofit/>
          </a:bodyPr>
          <a:lstStyle/>
          <a:p>
            <a:pPr marL="0" indent="0" algn="just">
              <a:buNone/>
            </a:pPr>
            <a:r>
              <a:rPr lang="uk-UA" sz="4000" b="1" dirty="0">
                <a:latin typeface="Times New Roman" panose="02020603050405020304" pitchFamily="18" charset="0"/>
                <a:cs typeface="Times New Roman" panose="02020603050405020304" pitchFamily="18" charset="0"/>
              </a:rPr>
              <a:t>Наприклад, на думку начальника Управління гуманітарної та соціально-економічної політики Меджлісу кримськотатарського народу </a:t>
            </a:r>
            <a:r>
              <a:rPr lang="uk-UA" sz="4000" b="1" dirty="0" err="1">
                <a:latin typeface="Times New Roman" panose="02020603050405020304" pitchFamily="18" charset="0"/>
                <a:cs typeface="Times New Roman" panose="02020603050405020304" pitchFamily="18" charset="0"/>
              </a:rPr>
              <a:t>Лютфі</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Османова</a:t>
            </a:r>
            <a:r>
              <a:rPr lang="uk-UA" sz="4000" b="1" dirty="0">
                <a:latin typeface="Times New Roman" panose="02020603050405020304" pitchFamily="18" charset="0"/>
                <a:cs typeface="Times New Roman" panose="02020603050405020304" pitchFamily="18" charset="0"/>
              </a:rPr>
              <a:t>, рівень вторинної [світської] освіти в цьому медресе дуже низький, і його випускники не здатні до вступу до вищих навчальних закладів. </a:t>
            </a:r>
          </a:p>
          <a:p>
            <a:pPr marL="0" indent="0" algn="just">
              <a:buNone/>
            </a:pPr>
            <a:r>
              <a:rPr lang="uk-UA" sz="4000" b="1" dirty="0">
                <a:latin typeface="Times New Roman" panose="02020603050405020304" pitchFamily="18" charset="0"/>
                <a:cs typeface="Times New Roman" panose="02020603050405020304" pitchFamily="18" charset="0"/>
              </a:rPr>
              <a:t>За словами представника Меджлісу в Кримському </a:t>
            </a:r>
            <a:r>
              <a:rPr lang="uk-UA" sz="4000" b="1" dirty="0" err="1">
                <a:latin typeface="Times New Roman" panose="02020603050405020304" pitchFamily="18" charset="0"/>
                <a:cs typeface="Times New Roman" panose="02020603050405020304" pitchFamily="18" charset="0"/>
              </a:rPr>
              <a:t>муфтіяті</a:t>
            </a:r>
            <a:r>
              <a:rPr lang="uk-UA" sz="4000" b="1" dirty="0">
                <a:latin typeface="Times New Roman" panose="02020603050405020304" pitchFamily="18" charset="0"/>
                <a:cs typeface="Times New Roman" panose="02020603050405020304" pitchFamily="18" charset="0"/>
              </a:rPr>
              <a:t> Арсена </a:t>
            </a:r>
            <a:r>
              <a:rPr lang="uk-UA" sz="4000" b="1" dirty="0" err="1">
                <a:latin typeface="Times New Roman" panose="02020603050405020304" pitchFamily="18" charset="0"/>
                <a:cs typeface="Times New Roman" panose="02020603050405020304" pitchFamily="18" charset="0"/>
              </a:rPr>
              <a:t>Альчикова</a:t>
            </a:r>
            <a:r>
              <a:rPr lang="uk-UA" sz="4000" b="1" dirty="0">
                <a:latin typeface="Times New Roman" panose="02020603050405020304" pitchFamily="18" charset="0"/>
                <a:cs typeface="Times New Roman" panose="02020603050405020304" pitchFamily="18" charset="0"/>
              </a:rPr>
              <a:t>, в кращому випадку лише 30% випускників цього медресе стануть «нормальними імамами».</a:t>
            </a:r>
          </a:p>
        </p:txBody>
      </p:sp>
    </p:spTree>
    <p:extLst>
      <p:ext uri="{BB962C8B-B14F-4D97-AF65-F5344CB8AC3E}">
        <p14:creationId xmlns:p14="http://schemas.microsoft.com/office/powerpoint/2010/main" val="970484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8975517" cy="5506063"/>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Що стосується ситуації з вищою ісламською освітою, то тут ситуація ще складніша, оскільки не дивлячись на велику кількість духовних центрів мусульман в Україні, єдиним функціонуючим ісламським університетом є </a:t>
            </a:r>
            <a:r>
              <a:rPr lang="uk-UA" sz="3400" b="1" dirty="0">
                <a:highlight>
                  <a:srgbClr val="FFFF00"/>
                </a:highlight>
                <a:latin typeface="Times New Roman" panose="02020603050405020304" pitchFamily="18" charset="0"/>
                <a:cs typeface="Times New Roman" panose="02020603050405020304" pitchFamily="18" charset="0"/>
              </a:rPr>
              <a:t>Ісламський університет Духовного управління мусульман України</a:t>
            </a:r>
            <a:r>
              <a:rPr lang="uk-UA" sz="3400" b="1" dirty="0">
                <a:latin typeface="Times New Roman" panose="02020603050405020304" pitchFamily="18" charset="0"/>
                <a:cs typeface="Times New Roman" panose="02020603050405020304" pitchFamily="18" charset="0"/>
              </a:rPr>
              <a:t> (ІУ), заснований в 1993р., президентом якого є голова ДУМУ шейх Ахмед </a:t>
            </a:r>
            <a:r>
              <a:rPr lang="uk-UA" sz="3400" b="1" dirty="0" err="1">
                <a:latin typeface="Times New Roman" panose="02020603050405020304" pitchFamily="18" charset="0"/>
                <a:cs typeface="Times New Roman" panose="02020603050405020304" pitchFamily="18" charset="0"/>
              </a:rPr>
              <a:t>Тамім</a:t>
            </a:r>
            <a:r>
              <a:rPr lang="uk-UA" sz="3400" b="1" dirty="0">
                <a:latin typeface="Times New Roman" panose="02020603050405020304" pitchFamily="18" charset="0"/>
                <a:cs typeface="Times New Roman" panose="02020603050405020304" pitchFamily="18" charset="0"/>
              </a:rPr>
              <a:t>. </a:t>
            </a:r>
          </a:p>
        </p:txBody>
      </p:sp>
      <p:pic>
        <p:nvPicPr>
          <p:cNvPr id="4" name="Рисунок 3">
            <a:extLst>
              <a:ext uri="{FF2B5EF4-FFF2-40B4-BE49-F238E27FC236}">
                <a16:creationId xmlns:a16="http://schemas.microsoft.com/office/drawing/2014/main" id="{59BF5720-931F-790E-CB0D-C91EBF60881A}"/>
              </a:ext>
            </a:extLst>
          </p:cNvPr>
          <p:cNvPicPr>
            <a:picLocks noChangeAspect="1"/>
          </p:cNvPicPr>
          <p:nvPr/>
        </p:nvPicPr>
        <p:blipFill>
          <a:blip r:embed="rId2"/>
          <a:stretch>
            <a:fillRect/>
          </a:stretch>
        </p:blipFill>
        <p:spPr>
          <a:xfrm>
            <a:off x="9045677" y="1504335"/>
            <a:ext cx="3146323" cy="2856107"/>
          </a:xfrm>
          <a:prstGeom prst="rect">
            <a:avLst/>
          </a:prstGeom>
        </p:spPr>
      </p:pic>
      <p:sp>
        <p:nvSpPr>
          <p:cNvPr id="6" name="TextBox 5">
            <a:extLst>
              <a:ext uri="{FF2B5EF4-FFF2-40B4-BE49-F238E27FC236}">
                <a16:creationId xmlns:a16="http://schemas.microsoft.com/office/drawing/2014/main" id="{01FE09DE-3D1A-ABD0-D605-84B0E96E642B}"/>
              </a:ext>
            </a:extLst>
          </p:cNvPr>
          <p:cNvSpPr txBox="1"/>
          <p:nvPr/>
        </p:nvSpPr>
        <p:spPr>
          <a:xfrm>
            <a:off x="9045677" y="4640826"/>
            <a:ext cx="3146324" cy="2031325"/>
          </a:xfrm>
          <a:prstGeom prst="rect">
            <a:avLst/>
          </a:prstGeom>
          <a:noFill/>
        </p:spPr>
        <p:txBody>
          <a:bodyPr wrap="square">
            <a:spAutoFit/>
          </a:bodyPr>
          <a:lstStyle/>
          <a:p>
            <a:pPr algn="ctr"/>
            <a:r>
              <a:rPr lang="ru-RU" b="1" dirty="0">
                <a:solidFill>
                  <a:srgbClr val="C00000"/>
                </a:solidFill>
                <a:highlight>
                  <a:srgbClr val="00FF00"/>
                </a:highlight>
              </a:rPr>
              <a:t>Сказав Алла</a:t>
            </a:r>
            <a:r>
              <a:rPr lang="en-US" b="1" dirty="0">
                <a:solidFill>
                  <a:srgbClr val="C00000"/>
                </a:solidFill>
                <a:highlight>
                  <a:srgbClr val="00FF00"/>
                </a:highlight>
              </a:rPr>
              <a:t>h </a:t>
            </a:r>
            <a:r>
              <a:rPr lang="ru-RU" b="1" dirty="0" err="1">
                <a:solidFill>
                  <a:srgbClr val="C00000"/>
                </a:solidFill>
                <a:highlight>
                  <a:srgbClr val="00FF00"/>
                </a:highlight>
              </a:rPr>
              <a:t>Всевишній</a:t>
            </a:r>
            <a:r>
              <a:rPr lang="ru-RU" b="1" dirty="0">
                <a:solidFill>
                  <a:srgbClr val="C00000"/>
                </a:solidFill>
                <a:highlight>
                  <a:srgbClr val="00FF00"/>
                </a:highlight>
              </a:rPr>
              <a:t> (Сура 39 «Аз-</a:t>
            </a:r>
            <a:r>
              <a:rPr lang="ru-RU" b="1" dirty="0" err="1">
                <a:solidFill>
                  <a:srgbClr val="C00000"/>
                </a:solidFill>
                <a:highlight>
                  <a:srgbClr val="00FF00"/>
                </a:highlight>
              </a:rPr>
              <a:t>Зумар</a:t>
            </a:r>
            <a:r>
              <a:rPr lang="ru-RU" b="1" dirty="0">
                <a:solidFill>
                  <a:srgbClr val="C00000"/>
                </a:solidFill>
                <a:highlight>
                  <a:srgbClr val="00FF00"/>
                </a:highlight>
              </a:rPr>
              <a:t>», Аят 9)</a:t>
            </a:r>
          </a:p>
          <a:p>
            <a:pPr algn="ctr"/>
            <a:endParaRPr lang="ru-RU" b="1" dirty="0">
              <a:solidFill>
                <a:srgbClr val="C00000"/>
              </a:solidFill>
              <a:highlight>
                <a:srgbClr val="00FF00"/>
              </a:highlight>
            </a:endParaRPr>
          </a:p>
          <a:p>
            <a:pPr algn="ctr"/>
            <a:r>
              <a:rPr lang="ar-AE" b="1" dirty="0">
                <a:solidFill>
                  <a:srgbClr val="C00000"/>
                </a:solidFill>
                <a:highlight>
                  <a:srgbClr val="00FF00"/>
                </a:highlight>
              </a:rPr>
              <a:t>قل هل يستوي الذين يعلمون والذين لا يعلمون</a:t>
            </a:r>
          </a:p>
          <a:p>
            <a:pPr algn="ctr"/>
            <a:r>
              <a:rPr lang="ru-RU" b="1" dirty="0">
                <a:solidFill>
                  <a:srgbClr val="C00000"/>
                </a:solidFill>
                <a:highlight>
                  <a:srgbClr val="00FF00"/>
                </a:highlight>
              </a:rPr>
              <a:t> «Скажи, </a:t>
            </a:r>
            <a:r>
              <a:rPr lang="ru-RU" b="1" dirty="0" err="1">
                <a:solidFill>
                  <a:srgbClr val="C00000"/>
                </a:solidFill>
                <a:highlight>
                  <a:srgbClr val="00FF00"/>
                </a:highlight>
              </a:rPr>
              <a:t>хіба</a:t>
            </a:r>
            <a:r>
              <a:rPr lang="ru-RU" b="1" dirty="0">
                <a:solidFill>
                  <a:srgbClr val="C00000"/>
                </a:solidFill>
                <a:highlight>
                  <a:srgbClr val="00FF00"/>
                </a:highlight>
              </a:rPr>
              <a:t> </a:t>
            </a:r>
            <a:r>
              <a:rPr lang="ru-RU" b="1" dirty="0" err="1">
                <a:solidFill>
                  <a:srgbClr val="C00000"/>
                </a:solidFill>
                <a:highlight>
                  <a:srgbClr val="00FF00"/>
                </a:highlight>
              </a:rPr>
              <a:t>рівні</a:t>
            </a:r>
            <a:r>
              <a:rPr lang="ru-RU" b="1" dirty="0">
                <a:solidFill>
                  <a:srgbClr val="C00000"/>
                </a:solidFill>
                <a:highlight>
                  <a:srgbClr val="00FF00"/>
                </a:highlight>
              </a:rPr>
              <a:t> </a:t>
            </a:r>
            <a:r>
              <a:rPr lang="ru-RU" b="1" dirty="0" err="1">
                <a:solidFill>
                  <a:srgbClr val="C00000"/>
                </a:solidFill>
                <a:highlight>
                  <a:srgbClr val="00FF00"/>
                </a:highlight>
              </a:rPr>
              <a:t>знаючі</a:t>
            </a:r>
            <a:r>
              <a:rPr lang="ru-RU" b="1" dirty="0">
                <a:solidFill>
                  <a:srgbClr val="C00000"/>
                </a:solidFill>
                <a:highlight>
                  <a:srgbClr val="00FF00"/>
                </a:highlight>
              </a:rPr>
              <a:t> та не </a:t>
            </a:r>
            <a:r>
              <a:rPr lang="ru-RU" b="1" dirty="0" err="1">
                <a:solidFill>
                  <a:srgbClr val="C00000"/>
                </a:solidFill>
                <a:highlight>
                  <a:srgbClr val="00FF00"/>
                </a:highlight>
              </a:rPr>
              <a:t>знаючі</a:t>
            </a:r>
            <a:r>
              <a:rPr lang="ru-RU" b="1" dirty="0">
                <a:solidFill>
                  <a:srgbClr val="C00000"/>
                </a:solidFill>
                <a:highlight>
                  <a:srgbClr val="00FF00"/>
                </a:highlight>
              </a:rPr>
              <a:t>?!»</a:t>
            </a:r>
          </a:p>
        </p:txBody>
      </p:sp>
    </p:spTree>
    <p:extLst>
      <p:ext uri="{BB962C8B-B14F-4D97-AF65-F5344CB8AC3E}">
        <p14:creationId xmlns:p14="http://schemas.microsoft.com/office/powerpoint/2010/main" val="2204653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ctr">
              <a:buNone/>
            </a:pPr>
            <a:r>
              <a:rPr lang="uk-UA" sz="3200" b="1" dirty="0">
                <a:highlight>
                  <a:srgbClr val="00FF00"/>
                </a:highlight>
                <a:latin typeface="Times New Roman" panose="02020603050405020304" pitchFamily="18" charset="0"/>
                <a:cs typeface="Times New Roman" panose="02020603050405020304" pitchFamily="18" charset="0"/>
              </a:rPr>
              <a:t>Основні завдання Ісламського університету:</a:t>
            </a:r>
          </a:p>
          <a:p>
            <a:pPr marL="0" indent="0" algn="just">
              <a:buNone/>
            </a:pPr>
            <a:r>
              <a:rPr lang="uk-UA" sz="3200" b="1" dirty="0">
                <a:latin typeface="Times New Roman" panose="02020603050405020304" pitchFamily="18" charset="0"/>
                <a:cs typeface="Times New Roman" panose="02020603050405020304" pitchFamily="18" charset="0"/>
              </a:rPr>
              <a:t>•	підготовка висококваліфікованих фахівців, що володіють глибокими знаннями ісламських наук;</a:t>
            </a:r>
          </a:p>
          <a:p>
            <a:pPr marL="0" indent="0" algn="just">
              <a:buNone/>
            </a:pPr>
            <a:r>
              <a:rPr lang="uk-UA" sz="3200" b="1" dirty="0">
                <a:latin typeface="Times New Roman" panose="02020603050405020304" pitchFamily="18" charset="0"/>
                <a:cs typeface="Times New Roman" panose="02020603050405020304" pitchFamily="18" charset="0"/>
              </a:rPr>
              <a:t>•	розширення можливостей отримання релігійної освіти для мусульман усього світу;</a:t>
            </a:r>
          </a:p>
          <a:p>
            <a:pPr marL="0" indent="0" algn="just">
              <a:buNone/>
            </a:pPr>
            <a:r>
              <a:rPr lang="uk-UA" sz="3200" b="1" dirty="0">
                <a:latin typeface="Times New Roman" panose="02020603050405020304" pitchFamily="18" charset="0"/>
                <a:cs typeface="Times New Roman" panose="02020603050405020304" pitchFamily="18" charset="0"/>
              </a:rPr>
              <a:t>•	співпраця з вищими навчальними закладами, як мусульманськими, так і світськими, з метою формування єдиної системи ісламської освіти;</a:t>
            </a:r>
          </a:p>
          <a:p>
            <a:pPr marL="0" indent="0" algn="just">
              <a:buNone/>
            </a:pPr>
            <a:r>
              <a:rPr lang="uk-UA" sz="3200" b="1" dirty="0">
                <a:latin typeface="Times New Roman" panose="02020603050405020304" pitchFamily="18" charset="0"/>
                <a:cs typeface="Times New Roman" panose="02020603050405020304" pitchFamily="18" charset="0"/>
              </a:rPr>
              <a:t>•	участь в ісламських наукових дослідженнях.</a:t>
            </a:r>
          </a:p>
          <a:p>
            <a:pPr marL="0" indent="0" algn="just">
              <a:buNone/>
            </a:pPr>
            <a:endParaRPr lang="uk-UA"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08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2600" b="1" dirty="0">
                <a:highlight>
                  <a:srgbClr val="00FF00"/>
                </a:highlight>
                <a:latin typeface="Times New Roman" panose="02020603050405020304" pitchFamily="18" charset="0"/>
                <a:cs typeface="Times New Roman" panose="02020603050405020304" pitchFamily="18" charset="0"/>
              </a:rPr>
              <a:t>Ісламський університет - це вищий навчальний заклад, визнаний багатьма ісламськими науковими центрами світу на основі наших досягнень і успіхів, як у педагогічній, так і в науковій діяльності. </a:t>
            </a:r>
          </a:p>
          <a:p>
            <a:pPr marL="0" indent="0" algn="just">
              <a:buNone/>
            </a:pPr>
            <a:r>
              <a:rPr lang="uk-UA" sz="2600" b="1" dirty="0">
                <a:highlight>
                  <a:srgbClr val="00FF00"/>
                </a:highlight>
                <a:latin typeface="Times New Roman" panose="02020603050405020304" pitchFamily="18" charset="0"/>
                <a:cs typeface="Times New Roman" panose="02020603050405020304" pitchFamily="18" charset="0"/>
              </a:rPr>
              <a:t>Високий статус Ісламського університету підтверджують контакти з загальновідомим в мусульманському світі Каїрським університетом «Аль-</a:t>
            </a:r>
            <a:r>
              <a:rPr lang="uk-UA" sz="2600" b="1" dirty="0" err="1">
                <a:highlight>
                  <a:srgbClr val="00FF00"/>
                </a:highlight>
                <a:latin typeface="Times New Roman" panose="02020603050405020304" pitchFamily="18" charset="0"/>
                <a:cs typeface="Times New Roman" panose="02020603050405020304" pitchFamily="18" charset="0"/>
              </a:rPr>
              <a:t>Азгар</a:t>
            </a:r>
            <a:r>
              <a:rPr lang="uk-UA" sz="2600" b="1" dirty="0">
                <a:highlight>
                  <a:srgbClr val="00FF00"/>
                </a:highlight>
                <a:latin typeface="Times New Roman" panose="02020603050405020304" pitchFamily="18" charset="0"/>
                <a:cs typeface="Times New Roman" panose="02020603050405020304" pitchFamily="18" charset="0"/>
              </a:rPr>
              <a:t>», Віденським університетом, </a:t>
            </a:r>
            <a:r>
              <a:rPr lang="uk-UA" sz="2600" b="1" dirty="0" err="1">
                <a:highlight>
                  <a:srgbClr val="00FF00"/>
                </a:highlight>
                <a:latin typeface="Times New Roman" panose="02020603050405020304" pitchFamily="18" charset="0"/>
                <a:cs typeface="Times New Roman" panose="02020603050405020304" pitchFamily="18" charset="0"/>
              </a:rPr>
              <a:t>Киргизько</a:t>
            </a:r>
            <a:r>
              <a:rPr lang="uk-UA" sz="2600" b="1" dirty="0">
                <a:highlight>
                  <a:srgbClr val="00FF00"/>
                </a:highlight>
                <a:latin typeface="Times New Roman" panose="02020603050405020304" pitchFamily="18" charset="0"/>
                <a:cs typeface="Times New Roman" panose="02020603050405020304" pitchFamily="18" charset="0"/>
              </a:rPr>
              <a:t>-турецьким університетом «</a:t>
            </a:r>
            <a:r>
              <a:rPr lang="uk-UA" sz="2600" b="1" dirty="0" err="1">
                <a:highlight>
                  <a:srgbClr val="00FF00"/>
                </a:highlight>
                <a:latin typeface="Times New Roman" panose="02020603050405020304" pitchFamily="18" charset="0"/>
                <a:cs typeface="Times New Roman" panose="02020603050405020304" pitchFamily="18" charset="0"/>
              </a:rPr>
              <a:t>Манас</a:t>
            </a:r>
            <a:r>
              <a:rPr lang="uk-UA" sz="2600" b="1" dirty="0">
                <a:highlight>
                  <a:srgbClr val="00FF00"/>
                </a:highlight>
                <a:latin typeface="Times New Roman" panose="02020603050405020304" pitchFamily="18" charset="0"/>
                <a:cs typeface="Times New Roman" panose="02020603050405020304" pitchFamily="18" charset="0"/>
              </a:rPr>
              <a:t>», Єгипетським університетом ісламської культури «</a:t>
            </a:r>
            <a:r>
              <a:rPr lang="uk-UA" sz="2600" b="1" dirty="0" err="1">
                <a:highlight>
                  <a:srgbClr val="00FF00"/>
                </a:highlight>
                <a:latin typeface="Times New Roman" panose="02020603050405020304" pitchFamily="18" charset="0"/>
                <a:cs typeface="Times New Roman" panose="02020603050405020304" pitchFamily="18" charset="0"/>
              </a:rPr>
              <a:t>Нур</a:t>
            </a:r>
            <a:r>
              <a:rPr lang="uk-UA" sz="2600" b="1" dirty="0">
                <a:highlight>
                  <a:srgbClr val="00FF00"/>
                </a:highlight>
                <a:latin typeface="Times New Roman" panose="02020603050405020304" pitchFamily="18" charset="0"/>
                <a:cs typeface="Times New Roman" panose="02020603050405020304" pitchFamily="18" charset="0"/>
              </a:rPr>
              <a:t>-Мубарак», Національним педагогічним університетом імені М. П. Драгоманова. (Україна) і багатьма іншими мусульманськими і світськими навчальними закладами світу. </a:t>
            </a:r>
          </a:p>
          <a:p>
            <a:pPr marL="0" indent="0" algn="just">
              <a:buNone/>
            </a:pPr>
            <a:r>
              <a:rPr lang="uk-UA" sz="2600" b="1" dirty="0">
                <a:highlight>
                  <a:srgbClr val="00FF00"/>
                </a:highlight>
                <a:latin typeface="Times New Roman" panose="02020603050405020304" pitchFamily="18" charset="0"/>
                <a:cs typeface="Times New Roman" panose="02020603050405020304" pitchFamily="18" charset="0"/>
              </a:rPr>
              <a:t>Високий рівень підготовки кадрів Ісламського університету був відзначений університетом «Аль-</a:t>
            </a:r>
            <a:r>
              <a:rPr lang="uk-UA" sz="2600" b="1" dirty="0" err="1">
                <a:highlight>
                  <a:srgbClr val="00FF00"/>
                </a:highlight>
                <a:latin typeface="Times New Roman" panose="02020603050405020304" pitchFamily="18" charset="0"/>
                <a:cs typeface="Times New Roman" panose="02020603050405020304" pitchFamily="18" charset="0"/>
              </a:rPr>
              <a:t>Азгар</a:t>
            </a:r>
            <a:r>
              <a:rPr lang="uk-UA" sz="2600" b="1" dirty="0">
                <a:highlight>
                  <a:srgbClr val="00FF00"/>
                </a:highlight>
                <a:latin typeface="Times New Roman" panose="02020603050405020304" pitchFamily="18" charset="0"/>
                <a:cs typeface="Times New Roman" panose="02020603050405020304" pitchFamily="18" charset="0"/>
              </a:rPr>
              <a:t>», який визнав диплом Ісламського університету Наказом № 60 від 11.06.2001 р.</a:t>
            </a:r>
          </a:p>
        </p:txBody>
      </p:sp>
    </p:spTree>
    <p:extLst>
      <p:ext uri="{BB962C8B-B14F-4D97-AF65-F5344CB8AC3E}">
        <p14:creationId xmlns:p14="http://schemas.microsoft.com/office/powerpoint/2010/main" val="2874557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32873"/>
            <a:ext cx="12192000" cy="6077526"/>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Від самого початку існування ісламської системи освіти основною її метою було формування особистості, що відповідає вимогам, що висуваються домінуючою в даній спільноті/даний час інтерпретацією ісламу. </a:t>
            </a:r>
            <a:endParaRPr lang="en-US" sz="33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Для досягнення цієї мети в Середньовіччя була розроблена уніфікована педагогічна теорія, яка включала в себе: </a:t>
            </a:r>
            <a:r>
              <a:rPr lang="uk-UA" sz="3300" b="1" dirty="0">
                <a:solidFill>
                  <a:srgbClr val="FF0000"/>
                </a:solidFill>
                <a:latin typeface="Times New Roman" panose="02020603050405020304" pitchFamily="18" charset="0"/>
                <a:cs typeface="Times New Roman" panose="02020603050405020304" pitchFamily="18" charset="0"/>
              </a:rPr>
              <a:t>функції виховання – </a:t>
            </a:r>
            <a:r>
              <a:rPr lang="uk-UA" sz="3300" b="1" dirty="0" err="1">
                <a:solidFill>
                  <a:srgbClr val="FF0000"/>
                </a:solidFill>
                <a:latin typeface="Times New Roman" panose="02020603050405020304" pitchFamily="18" charset="0"/>
                <a:cs typeface="Times New Roman" panose="02020603050405020304" pitchFamily="18" charset="0"/>
              </a:rPr>
              <a:t>тарбійат</a:t>
            </a:r>
            <a:r>
              <a:rPr lang="uk-UA" sz="3300" b="1" dirty="0">
                <a:latin typeface="Times New Roman" panose="02020603050405020304" pitchFamily="18" charset="0"/>
                <a:cs typeface="Times New Roman" panose="02020603050405020304" pitchFamily="18" charset="0"/>
              </a:rPr>
              <a:t>; </a:t>
            </a:r>
            <a:r>
              <a:rPr lang="uk-UA" sz="3300" b="1" dirty="0">
                <a:highlight>
                  <a:srgbClr val="FFFF00"/>
                </a:highlight>
                <a:latin typeface="Times New Roman" panose="02020603050405020304" pitchFamily="18" charset="0"/>
                <a:cs typeface="Times New Roman" panose="02020603050405020304" pitchFamily="18" charset="0"/>
              </a:rPr>
              <a:t>функції навчання – </a:t>
            </a:r>
            <a:r>
              <a:rPr lang="uk-UA" sz="3300" b="1" dirty="0" err="1">
                <a:highlight>
                  <a:srgbClr val="FFFF00"/>
                </a:highlight>
                <a:latin typeface="Times New Roman" panose="02020603050405020304" pitchFamily="18" charset="0"/>
                <a:cs typeface="Times New Roman" panose="02020603050405020304" pitchFamily="18" charset="0"/>
              </a:rPr>
              <a:t>таалім</a:t>
            </a:r>
            <a:r>
              <a:rPr lang="uk-UA" sz="3300" b="1" dirty="0">
                <a:latin typeface="Times New Roman" panose="02020603050405020304" pitchFamily="18" charset="0"/>
                <a:cs typeface="Times New Roman" panose="02020603050405020304" pitchFamily="18" charset="0"/>
              </a:rPr>
              <a:t>; </a:t>
            </a:r>
            <a:r>
              <a:rPr lang="uk-UA" sz="3300" b="1" dirty="0">
                <a:highlight>
                  <a:srgbClr val="808080"/>
                </a:highlight>
                <a:latin typeface="Times New Roman" panose="02020603050405020304" pitchFamily="18" charset="0"/>
                <a:cs typeface="Times New Roman" panose="02020603050405020304" pitchFamily="18" charset="0"/>
              </a:rPr>
              <a:t>функції перевиховання – </a:t>
            </a:r>
            <a:r>
              <a:rPr lang="uk-UA" sz="3300" b="1" dirty="0" err="1">
                <a:highlight>
                  <a:srgbClr val="808080"/>
                </a:highlight>
                <a:latin typeface="Times New Roman" panose="02020603050405020304" pitchFamily="18" charset="0"/>
                <a:cs typeface="Times New Roman" panose="02020603050405020304" pitchFamily="18" charset="0"/>
              </a:rPr>
              <a:t>таадіб</a:t>
            </a:r>
            <a:r>
              <a:rPr lang="uk-UA" sz="3300" b="1" dirty="0">
                <a:latin typeface="Times New Roman" panose="02020603050405020304" pitchFamily="18" charset="0"/>
                <a:cs typeface="Times New Roman" panose="02020603050405020304" pitchFamily="18" charset="0"/>
              </a:rPr>
              <a:t>. При цьому форма і методика навчання спиралася на </a:t>
            </a:r>
            <a:r>
              <a:rPr lang="en-US" sz="3300" b="1" dirty="0">
                <a:latin typeface="Times New Roman" panose="02020603050405020304" pitchFamily="18" charset="0"/>
                <a:cs typeface="Times New Roman" panose="02020603050405020304" pitchFamily="18" charset="0"/>
              </a:rPr>
              <a:t>C</a:t>
            </a:r>
            <a:r>
              <a:rPr lang="uk-UA" sz="3300" b="1" dirty="0" err="1">
                <a:latin typeface="Times New Roman" panose="02020603050405020304" pitchFamily="18" charset="0"/>
                <a:cs typeface="Times New Roman" panose="02020603050405020304" pitchFamily="18" charset="0"/>
              </a:rPr>
              <a:t>унну</a:t>
            </a:r>
            <a:r>
              <a:rPr lang="uk-UA" sz="3300" b="1" dirty="0">
                <a:latin typeface="Times New Roman" panose="02020603050405020304" pitchFamily="18" charset="0"/>
                <a:cs typeface="Times New Roman" panose="02020603050405020304" pitchFamily="18" charset="0"/>
              </a:rPr>
              <a:t> пророка Мухаммада, який спочатку передавав релігійні знання вузькому колі близьких людей. </a:t>
            </a:r>
          </a:p>
        </p:txBody>
      </p:sp>
    </p:spTree>
    <p:extLst>
      <p:ext uri="{BB962C8B-B14F-4D97-AF65-F5344CB8AC3E}">
        <p14:creationId xmlns:p14="http://schemas.microsoft.com/office/powerpoint/2010/main" val="3836411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000" b="1" dirty="0">
                <a:latin typeface="Times New Roman" panose="02020603050405020304" pitchFamily="18" charset="0"/>
                <a:cs typeface="Times New Roman" panose="02020603050405020304" pitchFamily="18" charset="0"/>
              </a:rPr>
              <a:t>На сьогоднішній день в університеті ведеться викладання за двома основними, </a:t>
            </a:r>
            <a:r>
              <a:rPr lang="uk-UA" sz="3000" b="1" dirty="0" err="1">
                <a:latin typeface="Times New Roman" panose="02020603050405020304" pitchFamily="18" charset="0"/>
                <a:cs typeface="Times New Roman" panose="02020603050405020304" pitchFamily="18" charset="0"/>
              </a:rPr>
              <a:t>богословсько</a:t>
            </a:r>
            <a:r>
              <a:rPr lang="uk-UA" sz="3000" b="1" dirty="0">
                <a:latin typeface="Times New Roman" panose="02020603050405020304" pitchFamily="18" charset="0"/>
                <a:cs typeface="Times New Roman" panose="02020603050405020304" pitchFamily="18" charset="0"/>
              </a:rPr>
              <a:t>-правовими школами  Ісламу – </a:t>
            </a:r>
            <a:r>
              <a:rPr lang="uk-UA" sz="3000" b="1" dirty="0" err="1">
                <a:latin typeface="Times New Roman" panose="02020603050405020304" pitchFamily="18" charset="0"/>
                <a:cs typeface="Times New Roman" panose="02020603050405020304" pitchFamily="18" charset="0"/>
              </a:rPr>
              <a:t>Шафі’і</a:t>
            </a:r>
            <a:r>
              <a:rPr lang="uk-UA" sz="3000" b="1" dirty="0">
                <a:latin typeface="Times New Roman" panose="02020603050405020304" pitchFamily="18" charset="0"/>
                <a:cs typeface="Times New Roman" panose="02020603050405020304" pitchFamily="18" charset="0"/>
              </a:rPr>
              <a:t> і </a:t>
            </a:r>
            <a:r>
              <a:rPr lang="uk-UA" sz="3000" b="1" dirty="0" err="1">
                <a:latin typeface="Times New Roman" panose="02020603050405020304" pitchFamily="18" charset="0"/>
                <a:cs typeface="Times New Roman" panose="02020603050405020304" pitchFamily="18" charset="0"/>
              </a:rPr>
              <a:t>Ханафі</a:t>
            </a:r>
            <a:r>
              <a:rPr lang="uk-UA" sz="3000" b="1" dirty="0">
                <a:latin typeface="Times New Roman" panose="02020603050405020304" pitchFamily="18" charset="0"/>
                <a:cs typeface="Times New Roman" panose="02020603050405020304" pitchFamily="18" charset="0"/>
              </a:rPr>
              <a:t>. За час свого існування Ісламський університет підготував понад 10 випусків імамів і викладачів за ісламськими наукам, які в даний час працюють в мусульманських громадах, центрах і об'єднаннях України, Росії, Тунісу, Німеччини, Туреччини, Таджикистану, Латвії, Австрії, Австралії і інших країн світу.</a:t>
            </a:r>
          </a:p>
          <a:p>
            <a:pPr marL="0" indent="0" algn="just">
              <a:buNone/>
            </a:pPr>
            <a:r>
              <a:rPr lang="uk-UA" sz="3000" b="1" dirty="0">
                <a:latin typeface="Times New Roman" panose="02020603050405020304" pitchFamily="18" charset="0"/>
                <a:cs typeface="Times New Roman" panose="02020603050405020304" pitchFamily="18" charset="0"/>
              </a:rPr>
              <a:t>Перебуваючи в центрі Європи між Сходом і Заходом, Український ісламський університет відіграє велику роль у формуванні правильного уявлення про Іслам - релігії, чистої від прояву будь-яких крайнощів.</a:t>
            </a:r>
          </a:p>
          <a:p>
            <a:pPr marL="0" indent="0" algn="just">
              <a:buNone/>
            </a:pPr>
            <a:endParaRPr lang="uk-UA"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144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900" b="1" dirty="0">
                <a:latin typeface="Times New Roman" panose="02020603050405020304" pitchFamily="18" charset="0"/>
                <a:cs typeface="Times New Roman" panose="02020603050405020304" pitchFamily="18" charset="0"/>
              </a:rPr>
              <a:t>У 2002 р. філію університету було відкрито в Одесі при місцевій мечеті, але пізніше, з усім викладацьким та студентським складом перенесено до Криму (в м. Сімферополь), де планувалось будівництво власного будинку філії Ісламського університету. </a:t>
            </a:r>
          </a:p>
          <a:p>
            <a:pPr marL="0" indent="0" algn="just">
              <a:buNone/>
            </a:pPr>
            <a:r>
              <a:rPr lang="uk-UA" sz="3900" b="1" dirty="0">
                <a:latin typeface="Times New Roman" panose="02020603050405020304" pitchFamily="18" charset="0"/>
                <a:cs typeface="Times New Roman" panose="02020603050405020304" pitchFamily="18" charset="0"/>
              </a:rPr>
              <a:t>Зрозуміло, що після анексії Криму ці плани не були реалізовано. Окрім того, філії ІУ діють в Полтаві, Херсонській області. </a:t>
            </a:r>
          </a:p>
        </p:txBody>
      </p:sp>
    </p:spTree>
    <p:extLst>
      <p:ext uri="{BB962C8B-B14F-4D97-AF65-F5344CB8AC3E}">
        <p14:creationId xmlns:p14="http://schemas.microsoft.com/office/powerpoint/2010/main" val="157977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900" b="1" dirty="0">
                <a:latin typeface="Times New Roman" panose="02020603050405020304" pitchFamily="18" charset="0"/>
                <a:cs typeface="Times New Roman" panose="02020603050405020304" pitchFamily="18" charset="0"/>
              </a:rPr>
              <a:t>Мова викладання на підготовчому відділенні – в основному російська, для деяких студентів викладання спочатку ведеться на рідних мовах, таких як таджицька, фарсі, узбецька і туркменська. Пізніше, в залежності від рівня студентів, додається арабська. </a:t>
            </a:r>
          </a:p>
          <a:p>
            <a:pPr marL="0" indent="0" algn="just">
              <a:buNone/>
            </a:pPr>
            <a:r>
              <a:rPr lang="uk-UA" sz="3900" b="1" dirty="0">
                <a:latin typeface="Times New Roman" panose="02020603050405020304" pitchFamily="18" charset="0"/>
                <a:cs typeface="Times New Roman" panose="02020603050405020304" pitchFamily="18" charset="0"/>
              </a:rPr>
              <a:t>Навчання в університеті ведеться як місцевими викладачами, так і викладачами з ісламських держав – Лівану, Палестини, Туреччини та інших.</a:t>
            </a:r>
          </a:p>
        </p:txBody>
      </p:sp>
    </p:spTree>
    <p:extLst>
      <p:ext uri="{BB962C8B-B14F-4D97-AF65-F5344CB8AC3E}">
        <p14:creationId xmlns:p14="http://schemas.microsoft.com/office/powerpoint/2010/main" val="3498294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Університет комбінує програму середнього навчального закладу, відповідного другого і третього (останнього) рівням арабської середньої школи для дорослих, і чотирирічний курс, що відповідає рівню бакалавра. </a:t>
            </a:r>
          </a:p>
          <a:p>
            <a:pPr marL="0" indent="0" algn="just">
              <a:buNone/>
            </a:pPr>
            <a:r>
              <a:rPr lang="uk-UA" sz="3200" b="1" dirty="0">
                <a:latin typeface="Times New Roman" panose="02020603050405020304" pitchFamily="18" charset="0"/>
                <a:cs typeface="Times New Roman" panose="02020603050405020304" pitchFamily="18" charset="0"/>
              </a:rPr>
              <a:t>В університеті діє один факультет – </a:t>
            </a:r>
            <a:r>
              <a:rPr lang="uk-UA" sz="3200" b="1" dirty="0">
                <a:highlight>
                  <a:srgbClr val="00FF00"/>
                </a:highlight>
                <a:latin typeface="Times New Roman" panose="02020603050405020304" pitchFamily="18" charset="0"/>
                <a:cs typeface="Times New Roman" panose="02020603050405020304" pitchFamily="18" charset="0"/>
              </a:rPr>
              <a:t>Шаріату і основ релігії </a:t>
            </a:r>
            <a:r>
              <a:rPr lang="uk-UA" sz="3200" b="1" dirty="0">
                <a:latin typeface="Times New Roman" panose="02020603050405020304" pitchFamily="18" charset="0"/>
                <a:cs typeface="Times New Roman" panose="02020603050405020304" pitchFamily="18" charset="0"/>
              </a:rPr>
              <a:t>(</a:t>
            </a:r>
            <a:r>
              <a:rPr lang="uk-UA" sz="3200" b="1" dirty="0" err="1">
                <a:highlight>
                  <a:srgbClr val="FFFF00"/>
                </a:highlight>
                <a:latin typeface="Times New Roman" panose="02020603050405020304" pitchFamily="18" charset="0"/>
                <a:cs typeface="Times New Roman" panose="02020603050405020304" pitchFamily="18" charset="0"/>
              </a:rPr>
              <a:t>Кулліййа</a:t>
            </a:r>
            <a:r>
              <a:rPr lang="uk-UA" sz="3200" b="1" dirty="0">
                <a:highlight>
                  <a:srgbClr val="FFFF00"/>
                </a:highlight>
                <a:latin typeface="Times New Roman" panose="02020603050405020304" pitchFamily="18" charset="0"/>
                <a:cs typeface="Times New Roman" panose="02020603050405020304" pitchFamily="18" charset="0"/>
              </a:rPr>
              <a:t> </a:t>
            </a:r>
            <a:r>
              <a:rPr lang="uk-UA" sz="3200" b="1" dirty="0" err="1">
                <a:highlight>
                  <a:srgbClr val="FFFF00"/>
                </a:highlight>
                <a:latin typeface="Times New Roman" panose="02020603050405020304" pitchFamily="18" charset="0"/>
                <a:cs typeface="Times New Roman" panose="02020603050405020304" pitchFamily="18" charset="0"/>
              </a:rPr>
              <a:t>аш-шарі‘а</a:t>
            </a:r>
            <a:r>
              <a:rPr lang="uk-UA" sz="3200" b="1" dirty="0">
                <a:highlight>
                  <a:srgbClr val="FFFF00"/>
                </a:highlight>
                <a:latin typeface="Times New Roman" panose="02020603050405020304" pitchFamily="18" charset="0"/>
                <a:cs typeface="Times New Roman" panose="02020603050405020304" pitchFamily="18" charset="0"/>
              </a:rPr>
              <a:t> ва-</a:t>
            </a:r>
            <a:r>
              <a:rPr lang="uk-UA" sz="3200" b="1" dirty="0" err="1">
                <a:highlight>
                  <a:srgbClr val="FFFF00"/>
                </a:highlight>
                <a:latin typeface="Times New Roman" panose="02020603050405020304" pitchFamily="18" charset="0"/>
                <a:cs typeface="Times New Roman" panose="02020603050405020304" pitchFamily="18" charset="0"/>
              </a:rPr>
              <a:t>усуль</a:t>
            </a:r>
            <a:r>
              <a:rPr lang="uk-UA" sz="3200" b="1" dirty="0">
                <a:highlight>
                  <a:srgbClr val="FFFF00"/>
                </a:highlight>
                <a:latin typeface="Times New Roman" panose="02020603050405020304" pitchFamily="18" charset="0"/>
                <a:cs typeface="Times New Roman" panose="02020603050405020304" pitchFamily="18" charset="0"/>
              </a:rPr>
              <a:t> ад-</a:t>
            </a:r>
            <a:r>
              <a:rPr lang="uk-UA" sz="3200" b="1" dirty="0" err="1">
                <a:highlight>
                  <a:srgbClr val="FFFF00"/>
                </a:highlight>
                <a:latin typeface="Times New Roman" panose="02020603050405020304" pitchFamily="18" charset="0"/>
                <a:cs typeface="Times New Roman" panose="02020603050405020304" pitchFamily="18" charset="0"/>
              </a:rPr>
              <a:t>дін</a:t>
            </a:r>
            <a:r>
              <a:rPr lang="uk-UA" sz="3200" b="1" dirty="0">
                <a:latin typeface="Times New Roman" panose="02020603050405020304" pitchFamily="18" charset="0"/>
                <a:cs typeface="Times New Roman" panose="02020603050405020304" pitchFamily="18" charset="0"/>
              </a:rPr>
              <a:t>), на якому готують фахівців за 5 спеціальностями: </a:t>
            </a:r>
            <a:r>
              <a:rPr lang="uk-UA" sz="3200" b="1" dirty="0">
                <a:highlight>
                  <a:srgbClr val="FFFF00"/>
                </a:highlight>
                <a:latin typeface="Times New Roman" panose="02020603050405020304" pitchFamily="18" charset="0"/>
                <a:cs typeface="Times New Roman" panose="02020603050405020304" pitchFamily="18" charset="0"/>
              </a:rPr>
              <a:t>фахівець з Шаріату, фахівець з </a:t>
            </a:r>
            <a:r>
              <a:rPr lang="uk-UA" sz="3200" b="1" dirty="0" err="1">
                <a:highlight>
                  <a:srgbClr val="FFFF00"/>
                </a:highlight>
                <a:latin typeface="Times New Roman" panose="02020603050405020304" pitchFamily="18" charset="0"/>
                <a:cs typeface="Times New Roman" panose="02020603050405020304" pitchFamily="18" charset="0"/>
              </a:rPr>
              <a:t>Тафсиру</a:t>
            </a:r>
            <a:r>
              <a:rPr lang="uk-UA" sz="3200" b="1" dirty="0">
                <a:highlight>
                  <a:srgbClr val="FFFF00"/>
                </a:highlight>
                <a:latin typeface="Times New Roman" panose="02020603050405020304" pitchFamily="18" charset="0"/>
                <a:cs typeface="Times New Roman" panose="02020603050405020304" pitchFamily="18" charset="0"/>
              </a:rPr>
              <a:t> і </a:t>
            </a:r>
            <a:r>
              <a:rPr lang="uk-UA" sz="3200" b="1" dirty="0" err="1">
                <a:highlight>
                  <a:srgbClr val="FFFF00"/>
                </a:highlight>
                <a:latin typeface="Times New Roman" panose="02020603050405020304" pitchFamily="18" charset="0"/>
                <a:cs typeface="Times New Roman" panose="02020603050405020304" pitchFamily="18" charset="0"/>
              </a:rPr>
              <a:t>коранічних</a:t>
            </a:r>
            <a:r>
              <a:rPr lang="uk-UA" sz="3200" b="1" dirty="0">
                <a:highlight>
                  <a:srgbClr val="FFFF00"/>
                </a:highlight>
                <a:latin typeface="Times New Roman" panose="02020603050405020304" pitchFamily="18" charset="0"/>
                <a:cs typeface="Times New Roman" panose="02020603050405020304" pitchFamily="18" charset="0"/>
              </a:rPr>
              <a:t> наук, фахівець з </a:t>
            </a:r>
            <a:r>
              <a:rPr lang="uk-UA" sz="3200" b="1" dirty="0" err="1">
                <a:highlight>
                  <a:srgbClr val="FFFF00"/>
                </a:highlight>
                <a:latin typeface="Times New Roman" panose="02020603050405020304" pitchFamily="18" charset="0"/>
                <a:cs typeface="Times New Roman" panose="02020603050405020304" pitchFamily="18" charset="0"/>
              </a:rPr>
              <a:t>хадисів</a:t>
            </a:r>
            <a:r>
              <a:rPr lang="uk-UA" sz="3200" b="1" dirty="0">
                <a:highlight>
                  <a:srgbClr val="FFFF00"/>
                </a:highlight>
                <a:latin typeface="Times New Roman" panose="02020603050405020304" pitchFamily="18" charset="0"/>
                <a:cs typeface="Times New Roman" panose="02020603050405020304" pitchFamily="18" charset="0"/>
              </a:rPr>
              <a:t> і </a:t>
            </a:r>
            <a:r>
              <a:rPr lang="uk-UA" sz="3200" b="1" dirty="0" err="1">
                <a:highlight>
                  <a:srgbClr val="FFFF00"/>
                </a:highlight>
                <a:latin typeface="Times New Roman" panose="02020603050405020304" pitchFamily="18" charset="0"/>
                <a:cs typeface="Times New Roman" panose="02020603050405020304" pitchFamily="18" charset="0"/>
              </a:rPr>
              <a:t>хадісознавства</a:t>
            </a:r>
            <a:r>
              <a:rPr lang="uk-UA" sz="3200" b="1" dirty="0">
                <a:highlight>
                  <a:srgbClr val="FFFF00"/>
                </a:highlight>
                <a:latin typeface="Times New Roman" panose="02020603050405020304" pitchFamily="18" charset="0"/>
                <a:cs typeface="Times New Roman" panose="02020603050405020304" pitchFamily="18" charset="0"/>
              </a:rPr>
              <a:t>, фахівець з </a:t>
            </a:r>
            <a:r>
              <a:rPr lang="uk-UA" sz="3200" b="1" dirty="0" err="1">
                <a:highlight>
                  <a:srgbClr val="FFFF00"/>
                </a:highlight>
                <a:latin typeface="Times New Roman" panose="02020603050405020304" pitchFamily="18" charset="0"/>
                <a:cs typeface="Times New Roman" panose="02020603050405020304" pitchFamily="18" charset="0"/>
              </a:rPr>
              <a:t>Акиди</a:t>
            </a:r>
            <a:r>
              <a:rPr lang="uk-UA" sz="3200" b="1" dirty="0">
                <a:highlight>
                  <a:srgbClr val="FFFF00"/>
                </a:highlight>
                <a:latin typeface="Times New Roman" panose="02020603050405020304" pitchFamily="18" charset="0"/>
                <a:cs typeface="Times New Roman" panose="02020603050405020304" pitchFamily="18" charset="0"/>
              </a:rPr>
              <a:t> (основам віровчення), фахівець з ісламського заклику (</a:t>
            </a:r>
            <a:r>
              <a:rPr lang="uk-UA" sz="3200" b="1" dirty="0" err="1">
                <a:highlight>
                  <a:srgbClr val="FFFF00"/>
                </a:highlight>
                <a:latin typeface="Times New Roman" panose="02020603050405020304" pitchFamily="18" charset="0"/>
                <a:cs typeface="Times New Roman" panose="02020603050405020304" pitchFamily="18" charset="0"/>
              </a:rPr>
              <a:t>дагвату</a:t>
            </a:r>
            <a:r>
              <a:rPr lang="uk-UA" sz="3200" b="1" dirty="0">
                <a:highlight>
                  <a:srgbClr val="FFFF00"/>
                </a:highlight>
                <a:latin typeface="Times New Roman" panose="02020603050405020304" pitchFamily="18" charset="0"/>
                <a:cs typeface="Times New Roman" panose="02020603050405020304" pitchFamily="18" charset="0"/>
              </a:rPr>
              <a:t>)</a:t>
            </a:r>
            <a:r>
              <a:rPr lang="uk-UA" sz="3200" b="1" dirty="0">
                <a:latin typeface="Times New Roman" panose="02020603050405020304" pitchFamily="18" charset="0"/>
                <a:cs typeface="Times New Roman" panose="02020603050405020304" pitchFamily="18" charset="0"/>
              </a:rPr>
              <a:t>. Крім того, існує факультет педагогіки і східної лінгвістики, який, проте, в даний час не діє.</a:t>
            </a:r>
          </a:p>
          <a:p>
            <a:pPr marL="0" indent="0" algn="just">
              <a:buNone/>
            </a:pPr>
            <a:endParaRPr lang="uk-UA"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088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ctr">
              <a:buNone/>
            </a:pPr>
            <a:r>
              <a:rPr lang="uk-UA" sz="3200" b="1" i="0" dirty="0">
                <a:solidFill>
                  <a:srgbClr val="444444"/>
                </a:solidFill>
                <a:effectLst/>
                <a:highlight>
                  <a:srgbClr val="00FF00"/>
                </a:highlight>
                <a:latin typeface="Open Sans" panose="020B0606030504020204" pitchFamily="34" charset="0"/>
              </a:rPr>
              <a:t>Факультет </a:t>
            </a:r>
            <a:r>
              <a:rPr lang="uk-UA" sz="3200" b="1" i="0" dirty="0" err="1">
                <a:solidFill>
                  <a:srgbClr val="444444"/>
                </a:solidFill>
                <a:effectLst/>
                <a:highlight>
                  <a:srgbClr val="00FF00"/>
                </a:highlight>
                <a:latin typeface="Open Sans" panose="020B0606030504020204" pitchFamily="34" charset="0"/>
              </a:rPr>
              <a:t>Шарі’ата</a:t>
            </a:r>
            <a:r>
              <a:rPr lang="uk-UA" sz="3200" b="1" i="0" dirty="0">
                <a:solidFill>
                  <a:srgbClr val="444444"/>
                </a:solidFill>
                <a:effectLst/>
                <a:highlight>
                  <a:srgbClr val="00FF00"/>
                </a:highlight>
                <a:latin typeface="Open Sans" panose="020B0606030504020204" pitchFamily="34" charset="0"/>
              </a:rPr>
              <a:t> і основ релігії готує фахівців за наступними напрямками:</a:t>
            </a:r>
          </a:p>
          <a:p>
            <a:pPr algn="ctr">
              <a:buFont typeface="Arial" panose="020B0604020202020204" pitchFamily="34" charset="0"/>
              <a:buChar char="•"/>
            </a:pPr>
            <a:r>
              <a:rPr lang="uk-UA" sz="3600" b="1" i="0" dirty="0" err="1">
                <a:solidFill>
                  <a:srgbClr val="C00000"/>
                </a:solidFill>
                <a:effectLst/>
                <a:latin typeface="Open Sans" panose="020B0606030504020204" pitchFamily="34" charset="0"/>
              </a:rPr>
              <a:t>Тафсір</a:t>
            </a:r>
            <a:r>
              <a:rPr lang="uk-UA" sz="3600" b="1" i="0" dirty="0">
                <a:solidFill>
                  <a:srgbClr val="C00000"/>
                </a:solidFill>
                <a:effectLst/>
                <a:latin typeface="Open Sans" panose="020B0606030504020204" pitchFamily="34" charset="0"/>
              </a:rPr>
              <a:t> і </a:t>
            </a:r>
            <a:r>
              <a:rPr lang="uk-UA" sz="3600" b="1" i="0" dirty="0" err="1">
                <a:solidFill>
                  <a:srgbClr val="C00000"/>
                </a:solidFill>
                <a:effectLst/>
                <a:latin typeface="Open Sans" panose="020B0606030504020204" pitchFamily="34" charset="0"/>
              </a:rPr>
              <a:t>коранічні</a:t>
            </a:r>
            <a:r>
              <a:rPr lang="uk-UA" sz="3600" b="1" i="0" dirty="0">
                <a:solidFill>
                  <a:srgbClr val="C00000"/>
                </a:solidFill>
                <a:effectLst/>
                <a:latin typeface="Open Sans" panose="020B0606030504020204" pitchFamily="34" charset="0"/>
              </a:rPr>
              <a:t> науки;</a:t>
            </a:r>
          </a:p>
          <a:p>
            <a:pPr algn="ctr">
              <a:buFont typeface="Arial" panose="020B0604020202020204" pitchFamily="34" charset="0"/>
              <a:buChar char="•"/>
            </a:pPr>
            <a:r>
              <a:rPr lang="uk-UA" sz="3600" b="1" i="0" dirty="0" err="1">
                <a:solidFill>
                  <a:srgbClr val="C00000"/>
                </a:solidFill>
                <a:effectLst/>
                <a:latin typeface="Open Sans" panose="020B0606030504020204" pitchFamily="34" charset="0"/>
              </a:rPr>
              <a:t>А</a:t>
            </a:r>
            <a:r>
              <a:rPr lang="uk-UA" sz="3600" b="1" i="0" u="sng" dirty="0" err="1">
                <a:solidFill>
                  <a:srgbClr val="C00000"/>
                </a:solidFill>
                <a:effectLst/>
                <a:latin typeface="Open Sans" panose="020B0606030504020204" pitchFamily="34" charset="0"/>
              </a:rPr>
              <a:t>к</a:t>
            </a:r>
            <a:r>
              <a:rPr lang="uk-UA" sz="3600" b="1" i="0" dirty="0" err="1">
                <a:solidFill>
                  <a:srgbClr val="C00000"/>
                </a:solidFill>
                <a:effectLst/>
                <a:latin typeface="Open Sans" panose="020B0606030504020204" pitchFamily="34" charset="0"/>
              </a:rPr>
              <a:t>ида</a:t>
            </a:r>
            <a:r>
              <a:rPr lang="uk-UA" sz="3600" b="1" i="0" dirty="0">
                <a:solidFill>
                  <a:srgbClr val="C00000"/>
                </a:solidFill>
                <a:effectLst/>
                <a:latin typeface="Open Sans" panose="020B0606030504020204" pitchFamily="34" charset="0"/>
              </a:rPr>
              <a:t> і </a:t>
            </a:r>
            <a:r>
              <a:rPr lang="uk-UA" sz="3600" b="1" i="0" dirty="0" err="1">
                <a:solidFill>
                  <a:srgbClr val="C00000"/>
                </a:solidFill>
                <a:effectLst/>
                <a:latin typeface="Open Sans" panose="020B0606030504020204" pitchFamily="34" charset="0"/>
              </a:rPr>
              <a:t>фальсафа</a:t>
            </a:r>
            <a:r>
              <a:rPr lang="uk-UA" sz="3600" b="1" i="0" dirty="0">
                <a:solidFill>
                  <a:srgbClr val="C00000"/>
                </a:solidFill>
                <a:effectLst/>
                <a:latin typeface="Open Sans" panose="020B0606030504020204" pitchFamily="34" charset="0"/>
              </a:rPr>
              <a:t>;</a:t>
            </a:r>
          </a:p>
          <a:p>
            <a:pPr algn="ctr">
              <a:buFont typeface="Arial" panose="020B0604020202020204" pitchFamily="34" charset="0"/>
              <a:buChar char="•"/>
            </a:pPr>
            <a:r>
              <a:rPr lang="uk-UA" sz="3600" b="1" i="0" u="sng" dirty="0" err="1">
                <a:solidFill>
                  <a:srgbClr val="C00000"/>
                </a:solidFill>
                <a:effectLst/>
                <a:latin typeface="Open Sans" panose="020B0606030504020204" pitchFamily="34" charset="0"/>
              </a:rPr>
              <a:t>Х</a:t>
            </a:r>
            <a:r>
              <a:rPr lang="uk-UA" sz="3600" b="1" i="0" dirty="0" err="1">
                <a:solidFill>
                  <a:srgbClr val="C00000"/>
                </a:solidFill>
                <a:effectLst/>
                <a:latin typeface="Open Sans" panose="020B0606030504020204" pitchFamily="34" charset="0"/>
              </a:rPr>
              <a:t>аді</a:t>
            </a:r>
            <a:r>
              <a:rPr lang="uk-UA" sz="3600" b="1" i="0" u="sng" dirty="0" err="1">
                <a:solidFill>
                  <a:srgbClr val="C00000"/>
                </a:solidFill>
                <a:effectLst/>
                <a:latin typeface="Open Sans" panose="020B0606030504020204" pitchFamily="34" charset="0"/>
              </a:rPr>
              <a:t>с</a:t>
            </a:r>
            <a:r>
              <a:rPr lang="uk-UA" sz="3600" b="1" i="0" dirty="0" err="1">
                <a:solidFill>
                  <a:srgbClr val="C00000"/>
                </a:solidFill>
                <a:effectLst/>
                <a:latin typeface="Open Sans" panose="020B0606030504020204" pitchFamily="34" charset="0"/>
              </a:rPr>
              <a:t>и</a:t>
            </a:r>
            <a:r>
              <a:rPr lang="uk-UA" sz="3600" b="1" i="0" dirty="0">
                <a:solidFill>
                  <a:srgbClr val="C00000"/>
                </a:solidFill>
                <a:effectLst/>
                <a:latin typeface="Open Sans" panose="020B0606030504020204" pitchFamily="34" charset="0"/>
              </a:rPr>
              <a:t> і </a:t>
            </a:r>
            <a:r>
              <a:rPr lang="uk-UA" sz="3600" b="1" i="0" dirty="0" err="1">
                <a:solidFill>
                  <a:srgbClr val="C00000"/>
                </a:solidFill>
                <a:effectLst/>
                <a:latin typeface="Open Sans" panose="020B0606030504020204" pitchFamily="34" charset="0"/>
              </a:rPr>
              <a:t>хадісоведіння</a:t>
            </a:r>
            <a:r>
              <a:rPr lang="uk-UA" sz="3600" b="1" i="0" dirty="0">
                <a:solidFill>
                  <a:srgbClr val="C00000"/>
                </a:solidFill>
                <a:effectLst/>
                <a:latin typeface="Open Sans" panose="020B0606030504020204" pitchFamily="34" charset="0"/>
              </a:rPr>
              <a:t>;</a:t>
            </a:r>
          </a:p>
          <a:p>
            <a:pPr algn="ctr">
              <a:buFont typeface="Arial" panose="020B0604020202020204" pitchFamily="34" charset="0"/>
              <a:buChar char="•"/>
            </a:pPr>
            <a:r>
              <a:rPr lang="uk-UA" sz="3600" b="1" i="0" dirty="0" err="1">
                <a:solidFill>
                  <a:srgbClr val="C00000"/>
                </a:solidFill>
                <a:effectLst/>
                <a:latin typeface="Open Sans" panose="020B0606030504020204" pitchFamily="34" charset="0"/>
              </a:rPr>
              <a:t>Ісламознавства</a:t>
            </a:r>
            <a:r>
              <a:rPr lang="uk-UA" sz="3600" b="1" i="0" dirty="0">
                <a:solidFill>
                  <a:srgbClr val="C00000"/>
                </a:solidFill>
                <a:effectLst/>
                <a:latin typeface="Open Sans" panose="020B0606030504020204" pitchFamily="34" charset="0"/>
              </a:rPr>
              <a:t>;</a:t>
            </a:r>
          </a:p>
          <a:p>
            <a:pPr algn="ctr">
              <a:buFont typeface="Arial" panose="020B0604020202020204" pitchFamily="34" charset="0"/>
              <a:buChar char="•"/>
            </a:pPr>
            <a:r>
              <a:rPr lang="uk-UA" sz="3600" b="1" i="0" dirty="0" err="1">
                <a:solidFill>
                  <a:srgbClr val="C00000"/>
                </a:solidFill>
                <a:effectLst/>
                <a:latin typeface="Open Sans" panose="020B0606030504020204" pitchFamily="34" charset="0"/>
              </a:rPr>
              <a:t>Фі</a:t>
            </a:r>
            <a:r>
              <a:rPr lang="uk-UA" sz="3600" b="1" i="0" u="sng" dirty="0" err="1">
                <a:solidFill>
                  <a:srgbClr val="C00000"/>
                </a:solidFill>
                <a:effectLst/>
                <a:latin typeface="Open Sans" panose="020B0606030504020204" pitchFamily="34" charset="0"/>
              </a:rPr>
              <a:t>к</a:t>
            </a:r>
            <a:r>
              <a:rPr lang="uk-UA" sz="3600" b="1" i="0" dirty="0" err="1">
                <a:solidFill>
                  <a:srgbClr val="C00000"/>
                </a:solidFill>
                <a:effectLst/>
                <a:latin typeface="Open Sans" panose="020B0606030504020204" pitchFamily="34" charset="0"/>
              </a:rPr>
              <a:t>h</a:t>
            </a:r>
            <a:r>
              <a:rPr lang="uk-UA" sz="3600" b="1" i="0" dirty="0">
                <a:solidFill>
                  <a:srgbClr val="C00000"/>
                </a:solidFill>
                <a:effectLst/>
                <a:latin typeface="Open Sans" panose="020B0606030504020204" pitchFamily="34" charset="0"/>
              </a:rPr>
              <a:t> (Ісламський закон).</a:t>
            </a:r>
          </a:p>
          <a:p>
            <a:pPr marL="0" indent="0" algn="just">
              <a:buNone/>
            </a:pPr>
            <a:endParaRPr lang="uk-UA" sz="42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3EBA86C-B860-0DE9-FA20-4D7C6379F89F}"/>
              </a:ext>
            </a:extLst>
          </p:cNvPr>
          <p:cNvPicPr>
            <a:picLocks noChangeAspect="1"/>
          </p:cNvPicPr>
          <p:nvPr/>
        </p:nvPicPr>
        <p:blipFill>
          <a:blip r:embed="rId2"/>
          <a:stretch>
            <a:fillRect/>
          </a:stretch>
        </p:blipFill>
        <p:spPr>
          <a:xfrm>
            <a:off x="95882" y="3092263"/>
            <a:ext cx="2826756" cy="2826756"/>
          </a:xfrm>
          <a:prstGeom prst="rect">
            <a:avLst/>
          </a:prstGeom>
        </p:spPr>
      </p:pic>
      <p:pic>
        <p:nvPicPr>
          <p:cNvPr id="5" name="Рисунок 4">
            <a:extLst>
              <a:ext uri="{FF2B5EF4-FFF2-40B4-BE49-F238E27FC236}">
                <a16:creationId xmlns:a16="http://schemas.microsoft.com/office/drawing/2014/main" id="{4C40B055-0D7F-8D6F-1B0B-2862773F5C37}"/>
              </a:ext>
            </a:extLst>
          </p:cNvPr>
          <p:cNvPicPr>
            <a:picLocks noChangeAspect="1"/>
          </p:cNvPicPr>
          <p:nvPr/>
        </p:nvPicPr>
        <p:blipFill>
          <a:blip r:embed="rId3"/>
          <a:stretch>
            <a:fillRect/>
          </a:stretch>
        </p:blipFill>
        <p:spPr>
          <a:xfrm>
            <a:off x="9349398" y="5329085"/>
            <a:ext cx="2675145" cy="1504335"/>
          </a:xfrm>
          <a:prstGeom prst="rect">
            <a:avLst/>
          </a:prstGeom>
        </p:spPr>
      </p:pic>
      <p:pic>
        <p:nvPicPr>
          <p:cNvPr id="6" name="Рисунок 5">
            <a:extLst>
              <a:ext uri="{FF2B5EF4-FFF2-40B4-BE49-F238E27FC236}">
                <a16:creationId xmlns:a16="http://schemas.microsoft.com/office/drawing/2014/main" id="{EF59060E-77A1-AF08-B143-B1E049F3402F}"/>
              </a:ext>
            </a:extLst>
          </p:cNvPr>
          <p:cNvPicPr>
            <a:picLocks noChangeAspect="1"/>
          </p:cNvPicPr>
          <p:nvPr/>
        </p:nvPicPr>
        <p:blipFill>
          <a:blip r:embed="rId4"/>
          <a:stretch>
            <a:fillRect/>
          </a:stretch>
        </p:blipFill>
        <p:spPr>
          <a:xfrm>
            <a:off x="9393270" y="3008670"/>
            <a:ext cx="2702848" cy="2027136"/>
          </a:xfrm>
          <a:prstGeom prst="rect">
            <a:avLst/>
          </a:prstGeom>
        </p:spPr>
      </p:pic>
    </p:spTree>
    <p:extLst>
      <p:ext uri="{BB962C8B-B14F-4D97-AF65-F5344CB8AC3E}">
        <p14:creationId xmlns:p14="http://schemas.microsoft.com/office/powerpoint/2010/main" val="2746828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4000" b="1" dirty="0">
                <a:latin typeface="Times New Roman" panose="02020603050405020304" pitchFamily="18" charset="0"/>
                <a:cs typeface="Times New Roman" panose="02020603050405020304" pitchFamily="18" charset="0"/>
              </a:rPr>
              <a:t>Програма навчання на факультеті Шаріату і основ релігії розрахована на чотири роки і включає вивчення мов (</a:t>
            </a:r>
            <a:r>
              <a:rPr lang="uk-UA" sz="4000" b="1" dirty="0">
                <a:highlight>
                  <a:srgbClr val="FFFF00"/>
                </a:highlight>
                <a:latin typeface="Times New Roman" panose="02020603050405020304" pitchFamily="18" charset="0"/>
                <a:cs typeface="Times New Roman" panose="02020603050405020304" pitchFamily="18" charset="0"/>
              </a:rPr>
              <a:t>арабської та англійської</a:t>
            </a:r>
            <a:r>
              <a:rPr lang="uk-UA" sz="4000" b="1" dirty="0">
                <a:latin typeface="Times New Roman" panose="02020603050405020304" pitchFamily="18" charset="0"/>
                <a:cs typeface="Times New Roman" panose="02020603050405020304" pitchFamily="18" charset="0"/>
              </a:rPr>
              <a:t>), цілого комплексу ісламських наук (</a:t>
            </a:r>
            <a:r>
              <a:rPr lang="uk-UA" sz="4000" b="1" dirty="0" err="1">
                <a:highlight>
                  <a:srgbClr val="FFFF00"/>
                </a:highlight>
                <a:latin typeface="Times New Roman" panose="02020603050405020304" pitchFamily="18" charset="0"/>
                <a:cs typeface="Times New Roman" panose="02020603050405020304" pitchFamily="18" charset="0"/>
              </a:rPr>
              <a:t>фігх</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тафсір</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таджвід</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акида</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таухид</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тасаввуф</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ахляк</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улюм</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ал-хадіс</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улюм</a:t>
            </a:r>
            <a:r>
              <a:rPr lang="uk-UA" sz="4000" b="1" dirty="0">
                <a:highlight>
                  <a:srgbClr val="FFFF00"/>
                </a:highlight>
                <a:latin typeface="Times New Roman" panose="02020603050405020304" pitchFamily="18" charset="0"/>
                <a:cs typeface="Times New Roman" panose="02020603050405020304" pitchFamily="18" charset="0"/>
              </a:rPr>
              <a:t> </a:t>
            </a:r>
            <a:r>
              <a:rPr lang="uk-UA" sz="4000" b="1" dirty="0" err="1">
                <a:highlight>
                  <a:srgbClr val="FFFF00"/>
                </a:highlight>
                <a:latin typeface="Times New Roman" panose="02020603050405020304" pitchFamily="18" charset="0"/>
                <a:cs typeface="Times New Roman" panose="02020603050405020304" pitchFamily="18" charset="0"/>
              </a:rPr>
              <a:t>ал-Куран</a:t>
            </a:r>
            <a:r>
              <a:rPr lang="uk-UA" sz="4000" b="1" dirty="0">
                <a:highlight>
                  <a:srgbClr val="FFFF00"/>
                </a:highlight>
                <a:latin typeface="Times New Roman" panose="02020603050405020304" pitchFamily="18" charset="0"/>
                <a:cs typeface="Times New Roman" panose="02020603050405020304" pitchFamily="18" charset="0"/>
              </a:rPr>
              <a:t> і ін.</a:t>
            </a:r>
            <a:r>
              <a:rPr lang="uk-UA" sz="4000" b="1" dirty="0">
                <a:latin typeface="Times New Roman" panose="02020603050405020304" pitchFamily="18" charset="0"/>
                <a:cs typeface="Times New Roman" panose="02020603050405020304" pitchFamily="18" charset="0"/>
              </a:rPr>
              <a:t>) і загальноосвітніх  дисциплін (</a:t>
            </a:r>
            <a:r>
              <a:rPr lang="uk-UA" sz="4000" b="1" dirty="0">
                <a:highlight>
                  <a:srgbClr val="00FF00"/>
                </a:highlight>
                <a:latin typeface="Times New Roman" panose="02020603050405020304" pitchFamily="18" charset="0"/>
                <a:cs typeface="Times New Roman" panose="02020603050405020304" pitchFamily="18" charset="0"/>
              </a:rPr>
              <a:t>філософія, психологія, релігієзнавство, соціологія, основи науково-дослідної роботи, риторика та ін.</a:t>
            </a:r>
            <a:r>
              <a:rPr lang="uk-UA"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1057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b="1" dirty="0">
                <a:latin typeface="Times New Roman" panose="02020603050405020304" pitchFamily="18" charset="0"/>
                <a:cs typeface="Times New Roman" panose="02020603050405020304" pitchFamily="18" charset="0"/>
              </a:rPr>
              <a:t>Особлива увага приділяється процесу вступу до університету. Абітурієнт повинен представити рекомендації місцевих мусульманських діячів (імам-</a:t>
            </a:r>
            <a:r>
              <a:rPr lang="uk-UA" b="1" dirty="0" err="1">
                <a:latin typeface="Times New Roman" panose="02020603050405020304" pitchFamily="18" charset="0"/>
                <a:cs typeface="Times New Roman" panose="02020603050405020304" pitchFamily="18" charset="0"/>
              </a:rPr>
              <a:t>хатибів</a:t>
            </a:r>
            <a:r>
              <a:rPr lang="uk-UA" b="1" dirty="0">
                <a:latin typeface="Times New Roman" panose="02020603050405020304" pitchFamily="18" charset="0"/>
                <a:cs typeface="Times New Roman" panose="02020603050405020304" pitchFamily="18" charset="0"/>
              </a:rPr>
              <a:t> або авторитетних членів мусульманської громади), після чого студент проходить місячний підготовчий курс і складає вступні іспити, за результатами яких він зараховується на відповідний рівень навчання. </a:t>
            </a:r>
          </a:p>
          <a:p>
            <a:pPr marL="0" indent="0" algn="just">
              <a:buNone/>
            </a:pPr>
            <a:r>
              <a:rPr lang="uk-UA" b="1" dirty="0">
                <a:latin typeface="Times New Roman" panose="02020603050405020304" pitchFamily="18" charset="0"/>
                <a:cs typeface="Times New Roman" panose="02020603050405020304" pitchFamily="18" charset="0"/>
              </a:rPr>
              <a:t>Тим, хто не здав іспити, пропонують послужити помічником місцевого імама, поки вони не стануть більш підготовленими до навчання. </a:t>
            </a:r>
            <a:r>
              <a:rPr lang="uk-UA" b="1" dirty="0">
                <a:highlight>
                  <a:srgbClr val="FFFF00"/>
                </a:highlight>
                <a:latin typeface="Times New Roman" panose="02020603050405020304" pitchFamily="18" charset="0"/>
                <a:cs typeface="Times New Roman" panose="02020603050405020304" pitchFamily="18" charset="0"/>
              </a:rPr>
              <a:t>Найвищого рівня навчання змогли досягти одиниці, а другий рівень освіти для дорослих закінчили близько 100 студентів</a:t>
            </a:r>
            <a:r>
              <a:rPr lang="uk-UA" b="1" dirty="0">
                <a:latin typeface="Times New Roman" panose="02020603050405020304" pitchFamily="18" charset="0"/>
                <a:cs typeface="Times New Roman" panose="02020603050405020304" pitchFamily="18" charset="0"/>
              </a:rPr>
              <a:t>. Деякі студенти поєднують навчання в університеті ДУМУ з навчанням в світських вузах.</a:t>
            </a:r>
          </a:p>
        </p:txBody>
      </p:sp>
    </p:spTree>
    <p:extLst>
      <p:ext uri="{BB962C8B-B14F-4D97-AF65-F5344CB8AC3E}">
        <p14:creationId xmlns:p14="http://schemas.microsoft.com/office/powerpoint/2010/main" val="2583721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2600" b="1" dirty="0">
                <a:latin typeface="Times New Roman" panose="02020603050405020304" pitchFamily="18" charset="0"/>
                <a:cs typeface="Times New Roman" panose="02020603050405020304" pitchFamily="18" charset="0"/>
              </a:rPr>
              <a:t>При цьому акцент робиться на створенні системи ісламської освіти, адаптованої до місцевих умов і менталітету, і на відтворення кадрів для потреб України. </a:t>
            </a:r>
          </a:p>
          <a:p>
            <a:pPr marL="0" indent="0" algn="just">
              <a:buNone/>
            </a:pPr>
            <a:r>
              <a:rPr lang="uk-UA" sz="2600" b="1" dirty="0">
                <a:latin typeface="Times New Roman" panose="02020603050405020304" pitchFamily="18" charset="0"/>
                <a:cs typeface="Times New Roman" panose="02020603050405020304" pitchFamily="18" charset="0"/>
              </a:rPr>
              <a:t>Як зазначає заступник муфтія ДУМУ шейх Рустам </a:t>
            </a:r>
            <a:r>
              <a:rPr lang="uk-UA" sz="2600" b="1" dirty="0" err="1">
                <a:latin typeface="Times New Roman" panose="02020603050405020304" pitchFamily="18" charset="0"/>
                <a:cs typeface="Times New Roman" panose="02020603050405020304" pitchFamily="18" charset="0"/>
              </a:rPr>
              <a:t>Гафурі</a:t>
            </a:r>
            <a:r>
              <a:rPr lang="uk-UA" sz="2600" b="1" dirty="0">
                <a:latin typeface="Times New Roman" panose="02020603050405020304" pitchFamily="18" charset="0"/>
                <a:cs typeface="Times New Roman" panose="02020603050405020304" pitchFamily="18" charset="0"/>
              </a:rPr>
              <a:t>: </a:t>
            </a:r>
            <a:r>
              <a:rPr lang="uk-UA" sz="2600" b="1" dirty="0">
                <a:highlight>
                  <a:srgbClr val="FFFF00"/>
                </a:highlight>
                <a:latin typeface="Times New Roman" panose="02020603050405020304" pitchFamily="18" charset="0"/>
                <a:cs typeface="Times New Roman" panose="02020603050405020304" pitchFamily="18" charset="0"/>
              </a:rPr>
              <a:t>«…ми намагаємося на базі ісламського університету, проводячи міжнародні конференції, створювати єдину систему релігійної освіти. Своїх студентів не відправляємо вчитися за кордон. Знаходячись в Україні, вони отримують ісламську освіту, вбираючи місцевий менталітет. Це робиться для того, щоб повністю зберегти свою ідентичність, не відокремлюючись від суспільства, нам потім легше з ними працювати. При цьому у нас укладені договори з </a:t>
            </a:r>
            <a:r>
              <a:rPr lang="uk-UA" sz="2600" b="1" dirty="0" err="1">
                <a:highlight>
                  <a:srgbClr val="FFFF00"/>
                </a:highlight>
                <a:latin typeface="Times New Roman" panose="02020603050405020304" pitchFamily="18" charset="0"/>
                <a:cs typeface="Times New Roman" panose="02020603050405020304" pitchFamily="18" charset="0"/>
              </a:rPr>
              <a:t>ал-Азгар</a:t>
            </a:r>
            <a:r>
              <a:rPr lang="uk-UA" sz="2600" b="1" dirty="0">
                <a:highlight>
                  <a:srgbClr val="FFFF00"/>
                </a:highlight>
                <a:latin typeface="Times New Roman" panose="02020603050405020304" pitchFamily="18" charset="0"/>
                <a:cs typeface="Times New Roman" panose="02020603050405020304" pitchFamily="18" charset="0"/>
              </a:rPr>
              <a:t> і ще з декількома університетами. Можемо відправляти студентів на підвищення кваліфікації, для обміну досвідом, але на невеликі терміни. Ставимо собі за мету, щоб людина, яка отримала у нас освіту залишався в країні</a:t>
            </a:r>
            <a:r>
              <a:rPr lang="uk-UA"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2384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Наразі в Ісламському університеті підготовлено понад 10 випусків імамів і викладачів релігійних наук, які зараз працюють в мусульманських громадах, центрах і об’єднаннях України, Росії, Казахстану, Туреччини та інших держав. Активно розвивається співпраця ІУ з ісламськими навчальними закладами та релігійними управліннями інших країн. </a:t>
            </a:r>
          </a:p>
          <a:p>
            <a:pPr marL="0" indent="0" algn="just">
              <a:buNone/>
            </a:pPr>
            <a:r>
              <a:rPr lang="uk-UA" sz="3200" b="1" dirty="0">
                <a:latin typeface="Times New Roman" panose="02020603050405020304" pitchFamily="18" charset="0"/>
                <a:cs typeface="Times New Roman" panose="02020603050405020304" pitchFamily="18" charset="0"/>
              </a:rPr>
              <a:t>Наприклад, на офіційному сайті ДУМУ зазначено, що Наказом № 60 від 11.06.2001 р., виданим Каїрським Ісламським Університетом </a:t>
            </a:r>
            <a:r>
              <a:rPr lang="uk-UA" sz="3200" b="1" dirty="0" err="1">
                <a:latin typeface="Times New Roman" panose="02020603050405020304" pitchFamily="18" charset="0"/>
                <a:cs typeface="Times New Roman" panose="02020603050405020304" pitchFamily="18" charset="0"/>
              </a:rPr>
              <a:t>ал-Азгар</a:t>
            </a:r>
            <a:r>
              <a:rPr lang="uk-UA" sz="3200" b="1" dirty="0">
                <a:latin typeface="Times New Roman" panose="02020603050405020304" pitchFamily="18" charset="0"/>
                <a:cs typeface="Times New Roman" panose="02020603050405020304" pitchFamily="18" charset="0"/>
              </a:rPr>
              <a:t>, визначається, що диплом Ісламського університету визнається Університетом </a:t>
            </a:r>
            <a:r>
              <a:rPr lang="uk-UA" sz="3200" b="1" dirty="0" err="1">
                <a:latin typeface="Times New Roman" panose="02020603050405020304" pitchFamily="18" charset="0"/>
                <a:cs typeface="Times New Roman" panose="02020603050405020304" pitchFamily="18" charset="0"/>
              </a:rPr>
              <a:t>ал-Азгар</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2941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8337755" cy="5506063"/>
          </a:xfrm>
        </p:spPr>
        <p:txBody>
          <a:bodyPr>
            <a:noAutofit/>
          </a:bodyPr>
          <a:lstStyle/>
          <a:p>
            <a:pPr marL="0" indent="0" algn="just">
              <a:buNone/>
            </a:pPr>
            <a:r>
              <a:rPr lang="uk-UA" sz="4200" b="1" dirty="0">
                <a:latin typeface="Times New Roman" panose="02020603050405020304" pitchFamily="18" charset="0"/>
                <a:cs typeface="Times New Roman" panose="02020603050405020304" pitchFamily="18" charset="0"/>
              </a:rPr>
              <a:t>Слід також відзначити активну співпрацю ІУ зі світськими університетами (перш за все – Національним педагогічним університетом </a:t>
            </a:r>
            <a:r>
              <a:rPr lang="uk-UA" sz="4200" b="1" dirty="0" err="1">
                <a:latin typeface="Times New Roman" panose="02020603050405020304" pitchFamily="18" charset="0"/>
                <a:cs typeface="Times New Roman" panose="02020603050405020304" pitchFamily="18" charset="0"/>
              </a:rPr>
              <a:t>ім.М.П.Драгоманова</a:t>
            </a:r>
            <a:r>
              <a:rPr lang="uk-UA" sz="4200" b="1" dirty="0">
                <a:latin typeface="Times New Roman" panose="02020603050405020304" pitchFamily="18" charset="0"/>
                <a:cs typeface="Times New Roman" panose="02020603050405020304" pitchFamily="18" charset="0"/>
              </a:rPr>
              <a:t>), з питань організації методичної, навчальної та наукової роботи.</a:t>
            </a:r>
          </a:p>
        </p:txBody>
      </p:sp>
      <p:pic>
        <p:nvPicPr>
          <p:cNvPr id="4" name="Рисунок 3">
            <a:extLst>
              <a:ext uri="{FF2B5EF4-FFF2-40B4-BE49-F238E27FC236}">
                <a16:creationId xmlns:a16="http://schemas.microsoft.com/office/drawing/2014/main" id="{C1142DF8-10C9-A184-292F-350AC101DBD4}"/>
              </a:ext>
            </a:extLst>
          </p:cNvPr>
          <p:cNvPicPr>
            <a:picLocks noChangeAspect="1"/>
          </p:cNvPicPr>
          <p:nvPr/>
        </p:nvPicPr>
        <p:blipFill>
          <a:blip r:embed="rId2"/>
          <a:stretch>
            <a:fillRect/>
          </a:stretch>
        </p:blipFill>
        <p:spPr>
          <a:xfrm>
            <a:off x="8501967" y="2444437"/>
            <a:ext cx="3690033" cy="3189448"/>
          </a:xfrm>
          <a:prstGeom prst="rect">
            <a:avLst/>
          </a:prstGeom>
        </p:spPr>
      </p:pic>
    </p:spTree>
    <p:extLst>
      <p:ext uri="{BB962C8B-B14F-4D97-AF65-F5344CB8AC3E}">
        <p14:creationId xmlns:p14="http://schemas.microsoft.com/office/powerpoint/2010/main" val="314820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711200"/>
            <a:ext cx="12192000" cy="6299199"/>
          </a:xfrm>
        </p:spPr>
        <p:txBody>
          <a:bodyPr>
            <a:noAutofit/>
          </a:bodyPr>
          <a:lstStyle/>
          <a:p>
            <a:pPr algn="just">
              <a:buFont typeface="Wingdings" panose="05000000000000000000" pitchFamily="2" charset="2"/>
              <a:buChar char="Ø"/>
            </a:pPr>
            <a:r>
              <a:rPr lang="uk-UA" sz="2700" b="1" dirty="0">
                <a:latin typeface="Times New Roman" panose="02020603050405020304" pitchFamily="18" charset="0"/>
                <a:cs typeface="Times New Roman" panose="02020603050405020304" pitchFamily="18" charset="0"/>
              </a:rPr>
              <a:t>Як зазначає </a:t>
            </a:r>
            <a:r>
              <a:rPr lang="uk-UA" sz="2700" b="1" dirty="0" err="1">
                <a:latin typeface="Times New Roman" panose="02020603050405020304" pitchFamily="18" charset="0"/>
                <a:cs typeface="Times New Roman" panose="02020603050405020304" pitchFamily="18" charset="0"/>
              </a:rPr>
              <a:t>Ахмад</a:t>
            </a:r>
            <a:r>
              <a:rPr lang="uk-UA" sz="2700" b="1" dirty="0">
                <a:latin typeface="Times New Roman" panose="02020603050405020304" pitchFamily="18" charset="0"/>
                <a:cs typeface="Times New Roman" panose="02020603050405020304" pitchFamily="18" charset="0"/>
              </a:rPr>
              <a:t> </a:t>
            </a:r>
            <a:r>
              <a:rPr lang="uk-UA" sz="2700" b="1" dirty="0" err="1">
                <a:latin typeface="Times New Roman" panose="02020603050405020304" pitchFamily="18" charset="0"/>
                <a:cs typeface="Times New Roman" panose="02020603050405020304" pitchFamily="18" charset="0"/>
              </a:rPr>
              <a:t>Фаузі</a:t>
            </a:r>
            <a:r>
              <a:rPr lang="uk-UA" sz="2700" b="1" dirty="0">
                <a:latin typeface="Times New Roman" panose="02020603050405020304" pitchFamily="18" charset="0"/>
                <a:cs typeface="Times New Roman" panose="02020603050405020304" pitchFamily="18" charset="0"/>
              </a:rPr>
              <a:t> </a:t>
            </a:r>
            <a:r>
              <a:rPr lang="uk-UA" sz="2700" b="1" dirty="0" err="1">
                <a:latin typeface="Times New Roman" panose="02020603050405020304" pitchFamily="18" charset="0"/>
                <a:cs typeface="Times New Roman" panose="02020603050405020304" pitchFamily="18" charset="0"/>
              </a:rPr>
              <a:t>Абдуль</a:t>
            </a:r>
            <a:r>
              <a:rPr lang="uk-UA" sz="2700" b="1" dirty="0">
                <a:latin typeface="Times New Roman" panose="02020603050405020304" pitchFamily="18" charset="0"/>
                <a:cs typeface="Times New Roman" panose="02020603050405020304" pitchFamily="18" charset="0"/>
              </a:rPr>
              <a:t> </a:t>
            </a:r>
            <a:r>
              <a:rPr lang="uk-UA" sz="2700" b="1" dirty="0" err="1">
                <a:latin typeface="Times New Roman" panose="02020603050405020304" pitchFamily="18" charset="0"/>
                <a:cs typeface="Times New Roman" panose="02020603050405020304" pitchFamily="18" charset="0"/>
              </a:rPr>
              <a:t>Хамід</a:t>
            </a:r>
            <a:r>
              <a:rPr lang="uk-UA" sz="2700" b="1" dirty="0">
                <a:latin typeface="Times New Roman" panose="02020603050405020304" pitchFamily="18" charset="0"/>
                <a:cs typeface="Times New Roman" panose="02020603050405020304" pitchFamily="18" charset="0"/>
              </a:rPr>
              <a:t>: «...Методи, що застосовуються Пророком для поширення його вчення включали лекції (</a:t>
            </a:r>
            <a:r>
              <a:rPr lang="uk-UA" sz="2700" b="1" dirty="0" err="1">
                <a:solidFill>
                  <a:srgbClr val="FF0000"/>
                </a:solidFill>
                <a:latin typeface="Times New Roman" panose="02020603050405020304" pitchFamily="18" charset="0"/>
                <a:cs typeface="Times New Roman" panose="02020603050405020304" pitchFamily="18" charset="0"/>
              </a:rPr>
              <a:t>куллійа</a:t>
            </a:r>
            <a:r>
              <a:rPr lang="uk-UA" sz="2700" b="1" dirty="0">
                <a:latin typeface="Times New Roman" panose="02020603050405020304" pitchFamily="18" charset="0"/>
                <a:cs typeface="Times New Roman" panose="02020603050405020304" pitchFamily="18" charset="0"/>
              </a:rPr>
              <a:t>), запам’ятовування, дискусії (</a:t>
            </a:r>
            <a:r>
              <a:rPr lang="uk-UA" sz="2700" b="1" dirty="0" err="1">
                <a:solidFill>
                  <a:srgbClr val="FF0000"/>
                </a:solidFill>
                <a:latin typeface="Times New Roman" panose="02020603050405020304" pitchFamily="18" charset="0"/>
                <a:cs typeface="Times New Roman" panose="02020603050405020304" pitchFamily="18" charset="0"/>
              </a:rPr>
              <a:t>мухадата</a:t>
            </a:r>
            <a:r>
              <a:rPr lang="uk-UA" sz="2700" b="1" dirty="0">
                <a:latin typeface="Times New Roman" panose="02020603050405020304" pitchFamily="18" charset="0"/>
                <a:cs typeface="Times New Roman" panose="02020603050405020304" pitchFamily="18" charset="0"/>
              </a:rPr>
              <a:t>), діалоги, дебати (</a:t>
            </a:r>
            <a:r>
              <a:rPr lang="uk-UA" sz="2700" b="1" dirty="0" err="1">
                <a:solidFill>
                  <a:srgbClr val="FF0000"/>
                </a:solidFill>
                <a:latin typeface="Times New Roman" panose="02020603050405020304" pitchFamily="18" charset="0"/>
                <a:cs typeface="Times New Roman" panose="02020603050405020304" pitchFamily="18" charset="0"/>
              </a:rPr>
              <a:t>муджадала</a:t>
            </a:r>
            <a:r>
              <a:rPr lang="uk-UA" sz="2700" b="1" dirty="0">
                <a:latin typeface="Times New Roman" panose="02020603050405020304" pitchFamily="18" charset="0"/>
                <a:cs typeface="Times New Roman" panose="02020603050405020304" pitchFamily="18" charset="0"/>
              </a:rPr>
              <a:t>), пізнання емпіричним шляхом, подорожі в пошуках знань (</a:t>
            </a:r>
            <a:r>
              <a:rPr lang="uk-UA" sz="2700" b="1" dirty="0" err="1">
                <a:solidFill>
                  <a:srgbClr val="FF0000"/>
                </a:solidFill>
                <a:latin typeface="Times New Roman" panose="02020603050405020304" pitchFamily="18" charset="0"/>
                <a:cs typeface="Times New Roman" panose="02020603050405020304" pitchFamily="18" charset="0"/>
              </a:rPr>
              <a:t>ріхля</a:t>
            </a:r>
            <a:r>
              <a:rPr lang="uk-UA" sz="2700" b="1" dirty="0">
                <a:latin typeface="Times New Roman" panose="02020603050405020304" pitchFamily="18" charset="0"/>
                <a:cs typeface="Times New Roman" panose="02020603050405020304" pitchFamily="18" charset="0"/>
              </a:rPr>
              <a:t>) і навчання в гуртку (</a:t>
            </a:r>
            <a:r>
              <a:rPr lang="uk-UA" sz="2700" b="1" dirty="0" err="1">
                <a:solidFill>
                  <a:srgbClr val="FF0000"/>
                </a:solidFill>
                <a:latin typeface="Times New Roman" panose="02020603050405020304" pitchFamily="18" charset="0"/>
                <a:cs typeface="Times New Roman" panose="02020603050405020304" pitchFamily="18" charset="0"/>
              </a:rPr>
              <a:t>халака</a:t>
            </a:r>
            <a:r>
              <a:rPr lang="uk-UA" sz="2700" b="1" dirty="0">
                <a:latin typeface="Times New Roman" panose="02020603050405020304" pitchFamily="18" charset="0"/>
                <a:cs typeface="Times New Roman" panose="02020603050405020304" pitchFamily="18" charset="0"/>
              </a:rPr>
              <a:t>)». </a:t>
            </a:r>
            <a:endParaRPr lang="en-US" sz="27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sz="2700" b="1" dirty="0">
                <a:latin typeface="Times New Roman" panose="02020603050405020304" pitchFamily="18" charset="0"/>
                <a:cs typeface="Times New Roman" panose="02020603050405020304" pitchFamily="18" charset="0"/>
              </a:rPr>
              <a:t>Після смерті Мухаммада при мечетях виникають </a:t>
            </a:r>
            <a:r>
              <a:rPr lang="uk-UA" sz="2700" b="1" dirty="0" err="1">
                <a:latin typeface="Times New Roman" panose="02020603050405020304" pitchFamily="18" charset="0"/>
                <a:cs typeface="Times New Roman" panose="02020603050405020304" pitchFamily="18" charset="0"/>
              </a:rPr>
              <a:t>коранічні</a:t>
            </a:r>
            <a:r>
              <a:rPr lang="uk-UA" sz="2700" b="1" dirty="0">
                <a:latin typeface="Times New Roman" panose="02020603050405020304" pitchFamily="18" charset="0"/>
                <a:cs typeface="Times New Roman" panose="02020603050405020304" pitchFamily="18" charset="0"/>
              </a:rPr>
              <a:t> школи – </a:t>
            </a:r>
            <a:r>
              <a:rPr lang="uk-UA" sz="2700" b="1" dirty="0" err="1">
                <a:highlight>
                  <a:srgbClr val="FF00FF"/>
                </a:highlight>
                <a:latin typeface="Times New Roman" panose="02020603050405020304" pitchFamily="18" charset="0"/>
                <a:cs typeface="Times New Roman" panose="02020603050405020304" pitchFamily="18" charset="0"/>
              </a:rPr>
              <a:t>куттаб</a:t>
            </a:r>
            <a:r>
              <a:rPr lang="uk-UA" sz="2700" b="1" dirty="0">
                <a:latin typeface="Times New Roman" panose="02020603050405020304" pitchFamily="18" charset="0"/>
                <a:cs typeface="Times New Roman" panose="02020603050405020304" pitchFamily="18" charset="0"/>
              </a:rPr>
              <a:t> або </a:t>
            </a:r>
            <a:r>
              <a:rPr lang="uk-UA" sz="2700" b="1" dirty="0" err="1">
                <a:solidFill>
                  <a:srgbClr val="FF0000"/>
                </a:solidFill>
                <a:latin typeface="Times New Roman" panose="02020603050405020304" pitchFamily="18" charset="0"/>
                <a:cs typeface="Times New Roman" panose="02020603050405020304" pitchFamily="18" charset="0"/>
              </a:rPr>
              <a:t>мактаб</a:t>
            </a:r>
            <a:r>
              <a:rPr lang="uk-UA" sz="2700" b="1" dirty="0">
                <a:latin typeface="Times New Roman" panose="02020603050405020304" pitchFamily="18" charset="0"/>
                <a:cs typeface="Times New Roman" panose="02020603050405020304" pitchFamily="18" charset="0"/>
              </a:rPr>
              <a:t>, – які з часом через збільшення числа учнів відкриваються і при будинках вчителів і при палацах халіфів і їх візирів. Після закінчення </a:t>
            </a:r>
            <a:r>
              <a:rPr lang="uk-UA" sz="2700" b="1" dirty="0" err="1">
                <a:latin typeface="Times New Roman" panose="02020603050405020304" pitchFamily="18" charset="0"/>
                <a:cs typeface="Times New Roman" panose="02020603050405020304" pitchFamily="18" charset="0"/>
              </a:rPr>
              <a:t>куттабів</a:t>
            </a:r>
            <a:r>
              <a:rPr lang="uk-UA" sz="2700" b="1" dirty="0">
                <a:latin typeface="Times New Roman" panose="02020603050405020304" pitchFamily="18" charset="0"/>
                <a:cs typeface="Times New Roman" panose="02020603050405020304" pitchFamily="18" charset="0"/>
              </a:rPr>
              <a:t> учні, які хотіли здобути середню освіту, продовжували його при мечетях, які є не тільки місцями культу, а й центрами освіти. У </a:t>
            </a:r>
            <a:r>
              <a:rPr lang="uk-UA" sz="2700" b="1" dirty="0" err="1">
                <a:latin typeface="Times New Roman" panose="02020603050405020304" pitchFamily="18" charset="0"/>
                <a:cs typeface="Times New Roman" panose="02020603050405020304" pitchFamily="18" charset="0"/>
              </a:rPr>
              <a:t>мечетських</a:t>
            </a:r>
            <a:r>
              <a:rPr lang="uk-UA" sz="2700" b="1" dirty="0">
                <a:latin typeface="Times New Roman" panose="02020603050405020304" pitchFamily="18" charset="0"/>
                <a:cs typeface="Times New Roman" panose="02020603050405020304" pitchFamily="18" charset="0"/>
              </a:rPr>
              <a:t> </a:t>
            </a:r>
            <a:r>
              <a:rPr lang="uk-UA" sz="2700" b="1" dirty="0" err="1">
                <a:latin typeface="Times New Roman" panose="02020603050405020304" pitchFamily="18" charset="0"/>
                <a:cs typeface="Times New Roman" panose="02020603050405020304" pitchFamily="18" charset="0"/>
              </a:rPr>
              <a:t>халакат</a:t>
            </a:r>
            <a:r>
              <a:rPr lang="uk-UA" sz="2700" b="1"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a:t>
            </a:r>
            <a:r>
              <a:rPr lang="uk-UA" sz="2700" b="1" dirty="0">
                <a:latin typeface="Times New Roman" panose="02020603050405020304" pitchFamily="18" charset="0"/>
                <a:cs typeface="Times New Roman" panose="02020603050405020304" pitchFamily="18" charset="0"/>
              </a:rPr>
              <a:t>гуртках) вивчали основи ісламу: </a:t>
            </a:r>
            <a:r>
              <a:rPr lang="uk-UA" sz="2700" b="1" dirty="0">
                <a:solidFill>
                  <a:srgbClr val="FF0000"/>
                </a:solidFill>
                <a:latin typeface="Times New Roman" panose="02020603050405020304" pitchFamily="18" charset="0"/>
                <a:cs typeface="Times New Roman" panose="02020603050405020304" pitchFamily="18" charset="0"/>
              </a:rPr>
              <a:t>Коран, </a:t>
            </a:r>
            <a:r>
              <a:rPr lang="uk-UA" sz="2700" b="1" dirty="0" err="1">
                <a:solidFill>
                  <a:srgbClr val="FF0000"/>
                </a:solidFill>
                <a:latin typeface="Times New Roman" panose="02020603050405020304" pitchFamily="18" charset="0"/>
                <a:cs typeface="Times New Roman" panose="02020603050405020304" pitchFamily="18" charset="0"/>
              </a:rPr>
              <a:t>Сунну</a:t>
            </a:r>
            <a:r>
              <a:rPr lang="uk-UA" sz="2700" b="1" dirty="0">
                <a:solidFill>
                  <a:srgbClr val="FF0000"/>
                </a:solidFill>
                <a:latin typeface="Times New Roman" panose="02020603050405020304" pitchFamily="18" charset="0"/>
                <a:cs typeface="Times New Roman" panose="02020603050405020304" pitchFamily="18" charset="0"/>
              </a:rPr>
              <a:t>, шаріат (</a:t>
            </a:r>
            <a:r>
              <a:rPr lang="uk-UA" sz="2700" b="1" dirty="0">
                <a:solidFill>
                  <a:srgbClr val="FF0000"/>
                </a:solidFill>
                <a:highlight>
                  <a:srgbClr val="FFFF00"/>
                </a:highlight>
                <a:latin typeface="Times New Roman" panose="02020603050405020304" pitchFamily="18" charset="0"/>
                <a:cs typeface="Times New Roman" panose="02020603050405020304" pitchFamily="18" charset="0"/>
              </a:rPr>
              <a:t>комплекс приписів, що визначають переконання, а також формують релігійну совість і моральні цінності мусульман</a:t>
            </a:r>
            <a:r>
              <a:rPr lang="uk-UA" sz="2700" b="1" dirty="0">
                <a:solidFill>
                  <a:srgbClr val="FF0000"/>
                </a:solidFill>
                <a:latin typeface="Times New Roman" panose="02020603050405020304" pitchFamily="18" charset="0"/>
                <a:cs typeface="Times New Roman" panose="02020603050405020304" pitchFamily="18" charset="0"/>
              </a:rPr>
              <a:t>), </a:t>
            </a:r>
            <a:r>
              <a:rPr lang="uk-UA" sz="2700" b="1" dirty="0" err="1">
                <a:solidFill>
                  <a:srgbClr val="FF0000"/>
                </a:solidFill>
                <a:latin typeface="Times New Roman" panose="02020603050405020304" pitchFamily="18" charset="0"/>
                <a:cs typeface="Times New Roman" panose="02020603050405020304" pitchFamily="18" charset="0"/>
              </a:rPr>
              <a:t>фігх</a:t>
            </a:r>
            <a:r>
              <a:rPr lang="uk-UA" sz="2700" b="1" dirty="0">
                <a:solidFill>
                  <a:srgbClr val="FF0000"/>
                </a:solidFill>
                <a:latin typeface="Times New Roman" panose="02020603050405020304" pitchFamily="18" charset="0"/>
                <a:cs typeface="Times New Roman" panose="02020603050405020304" pitchFamily="18" charset="0"/>
              </a:rPr>
              <a:t> (</a:t>
            </a:r>
            <a:r>
              <a:rPr lang="uk-UA" sz="2700" b="1" dirty="0">
                <a:solidFill>
                  <a:srgbClr val="FF0000"/>
                </a:solidFill>
                <a:highlight>
                  <a:srgbClr val="000080"/>
                </a:highlight>
                <a:latin typeface="Times New Roman" panose="02020603050405020304" pitchFamily="18" charset="0"/>
                <a:cs typeface="Times New Roman" panose="02020603050405020304" pitchFamily="18" charset="0"/>
              </a:rPr>
              <a:t>мусульманське право</a:t>
            </a:r>
            <a:r>
              <a:rPr lang="uk-UA" sz="2700" b="1" dirty="0">
                <a:solidFill>
                  <a:srgbClr val="FF0000"/>
                </a:solidFill>
                <a:latin typeface="Times New Roman" panose="02020603050405020304" pitchFamily="18" charset="0"/>
                <a:cs typeface="Times New Roman" panose="02020603050405020304" pitchFamily="18" charset="0"/>
              </a:rPr>
              <a:t>), арабську мову, граматику і літературу</a:t>
            </a:r>
            <a:r>
              <a:rPr lang="uk-UA"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282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500" b="1" dirty="0">
                <a:latin typeface="Times New Roman" panose="02020603050405020304" pitchFamily="18" charset="0"/>
                <a:cs typeface="Times New Roman" panose="02020603050405020304" pitchFamily="18" charset="0"/>
              </a:rPr>
              <a:t>Іншим вищим ісламським навчальним закладом, </a:t>
            </a:r>
            <a:r>
              <a:rPr lang="uk-UA" sz="3500" b="1" dirty="0">
                <a:highlight>
                  <a:srgbClr val="FFFF00"/>
                </a:highlight>
                <a:latin typeface="Times New Roman" panose="02020603050405020304" pitchFamily="18" charset="0"/>
                <a:cs typeface="Times New Roman" panose="02020603050405020304" pitchFamily="18" charset="0"/>
              </a:rPr>
              <a:t>нині не діючим</a:t>
            </a:r>
            <a:r>
              <a:rPr lang="uk-UA" sz="3500" b="1" dirty="0">
                <a:latin typeface="Times New Roman" panose="02020603050405020304" pitchFamily="18" charset="0"/>
                <a:cs typeface="Times New Roman" panose="02020603050405020304" pitchFamily="18" charset="0"/>
              </a:rPr>
              <a:t>, був </a:t>
            </a:r>
            <a:r>
              <a:rPr lang="uk-UA" sz="3500" b="1" u="sng" dirty="0">
                <a:highlight>
                  <a:srgbClr val="00FF00"/>
                </a:highlight>
                <a:latin typeface="Times New Roman" panose="02020603050405020304" pitchFamily="18" charset="0"/>
                <a:cs typeface="Times New Roman" panose="02020603050405020304" pitchFamily="18" charset="0"/>
              </a:rPr>
              <a:t>Український Ісламський Університет (УІУ) в Донецьку</a:t>
            </a:r>
            <a:r>
              <a:rPr lang="uk-UA" sz="3500" b="1" dirty="0">
                <a:latin typeface="Times New Roman" panose="02020603050405020304" pitchFamily="18" charset="0"/>
                <a:cs typeface="Times New Roman" panose="02020603050405020304" pitchFamily="18" charset="0"/>
              </a:rPr>
              <a:t>, зареєстрований </a:t>
            </a:r>
            <a:r>
              <a:rPr lang="uk-UA" sz="3500" b="1" dirty="0">
                <a:highlight>
                  <a:srgbClr val="FF0000"/>
                </a:highlight>
                <a:latin typeface="Times New Roman" panose="02020603050405020304" pitchFamily="18" charset="0"/>
                <a:cs typeface="Times New Roman" panose="02020603050405020304" pitchFamily="18" charset="0"/>
              </a:rPr>
              <a:t>28 липня 1998 р.</a:t>
            </a:r>
            <a:r>
              <a:rPr lang="uk-UA" sz="3500" b="1" dirty="0">
                <a:latin typeface="Times New Roman" panose="02020603050405020304" pitchFamily="18" charset="0"/>
                <a:cs typeface="Times New Roman" panose="02020603050405020304" pitchFamily="18" charset="0"/>
              </a:rPr>
              <a:t> Державним комітетом України у справах релігії, засновниками якого виступили Духовний центр мусульман України (ДЦМУ) і Міжобласна асоціація громадських організацій (МАОО) «</a:t>
            </a:r>
            <a:r>
              <a:rPr lang="uk-UA" sz="3500" b="1" dirty="0" err="1">
                <a:latin typeface="Times New Roman" panose="02020603050405020304" pitchFamily="18" charset="0"/>
                <a:cs typeface="Times New Roman" panose="02020603050405020304" pitchFamily="18" charset="0"/>
              </a:rPr>
              <a:t>Арраід</a:t>
            </a:r>
            <a:r>
              <a:rPr lang="uk-UA" sz="3500" b="1" dirty="0">
                <a:latin typeface="Times New Roman" panose="02020603050405020304" pitchFamily="18" charset="0"/>
                <a:cs typeface="Times New Roman" panose="02020603050405020304" pitchFamily="18" charset="0"/>
              </a:rPr>
              <a:t>». </a:t>
            </a:r>
          </a:p>
          <a:p>
            <a:pPr marL="0" indent="0" algn="just">
              <a:buNone/>
            </a:pPr>
            <a:r>
              <a:rPr lang="uk-UA" sz="3500" b="1" dirty="0">
                <a:latin typeface="Times New Roman" panose="02020603050405020304" pitchFamily="18" charset="0"/>
                <a:cs typeface="Times New Roman" panose="02020603050405020304" pitchFamily="18" charset="0"/>
              </a:rPr>
              <a:t>При цьому, на думку арабських спонсорів, академічний рівень цього навчального закладу відповідав швидше </a:t>
            </a:r>
            <a:r>
              <a:rPr lang="uk-UA" sz="3500" b="1" dirty="0">
                <a:highlight>
                  <a:srgbClr val="FFFF00"/>
                </a:highlight>
                <a:latin typeface="Times New Roman" panose="02020603050405020304" pitchFamily="18" charset="0"/>
                <a:cs typeface="Times New Roman" panose="02020603050405020304" pitchFamily="18" charset="0"/>
              </a:rPr>
              <a:t>коледжу. </a:t>
            </a:r>
          </a:p>
        </p:txBody>
      </p:sp>
    </p:spTree>
    <p:extLst>
      <p:ext uri="{BB962C8B-B14F-4D97-AF65-F5344CB8AC3E}">
        <p14:creationId xmlns:p14="http://schemas.microsoft.com/office/powerpoint/2010/main" val="519400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800" b="1" dirty="0">
                <a:highlight>
                  <a:srgbClr val="00FF00"/>
                </a:highlight>
                <a:latin typeface="Times New Roman" panose="02020603050405020304" pitchFamily="18" charset="0"/>
                <a:cs typeface="Times New Roman" panose="02020603050405020304" pitchFamily="18" charset="0"/>
              </a:rPr>
              <a:t>Серед причин відкриття цього університету називаються такі:</a:t>
            </a:r>
          </a:p>
          <a:p>
            <a:pPr marL="0" indent="0" algn="just">
              <a:buNone/>
            </a:pPr>
            <a:r>
              <a:rPr lang="uk-UA" sz="3800" b="1" dirty="0">
                <a:highlight>
                  <a:srgbClr val="00FF00"/>
                </a:highlight>
                <a:latin typeface="Times New Roman" panose="02020603050405020304" pitchFamily="18" charset="0"/>
                <a:cs typeface="Times New Roman" panose="02020603050405020304" pitchFamily="18" charset="0"/>
              </a:rPr>
              <a:t>1) особливості географічного зосередження послідовників ісламу;</a:t>
            </a:r>
          </a:p>
          <a:p>
            <a:pPr marL="0" indent="0" algn="just">
              <a:buNone/>
            </a:pPr>
            <a:r>
              <a:rPr lang="uk-UA" sz="3800" b="1" dirty="0">
                <a:highlight>
                  <a:srgbClr val="00FF00"/>
                </a:highlight>
                <a:latin typeface="Times New Roman" panose="02020603050405020304" pitchFamily="18" charset="0"/>
                <a:cs typeface="Times New Roman" panose="02020603050405020304" pitchFamily="18" charset="0"/>
              </a:rPr>
              <a:t>2) реєстрація в 1995 р. в м. Донецьку одного з духовних центрів мусульман в Україні (</a:t>
            </a:r>
            <a:r>
              <a:rPr lang="uk-UA" sz="3800" b="1" dirty="0">
                <a:highlight>
                  <a:srgbClr val="FFFF00"/>
                </a:highlight>
                <a:latin typeface="Times New Roman" panose="02020603050405020304" pitchFamily="18" charset="0"/>
                <a:cs typeface="Times New Roman" panose="02020603050405020304" pitchFamily="18" charset="0"/>
              </a:rPr>
              <a:t>Духовний центр мусульман України</a:t>
            </a:r>
            <a:r>
              <a:rPr lang="uk-UA" sz="3800" b="1" dirty="0">
                <a:highlight>
                  <a:srgbClr val="00FF00"/>
                </a:highlight>
                <a:latin typeface="Times New Roman" panose="02020603050405020304" pitchFamily="18" charset="0"/>
                <a:cs typeface="Times New Roman" panose="02020603050405020304" pitchFamily="18" charset="0"/>
              </a:rPr>
              <a:t>), з ініціативи та за підтримки якого і був відкритий цей університет.</a:t>
            </a:r>
          </a:p>
          <a:p>
            <a:pPr marL="0" indent="0" algn="just">
              <a:buNone/>
            </a:pPr>
            <a:endParaRPr lang="uk-UA" sz="35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774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100" b="1" dirty="0">
                <a:highlight>
                  <a:srgbClr val="00FF00"/>
                </a:highlight>
                <a:latin typeface="Times New Roman" panose="02020603050405020304" pitchFamily="18" charset="0"/>
                <a:cs typeface="Times New Roman" panose="02020603050405020304" pitchFamily="18" charset="0"/>
              </a:rPr>
              <a:t>Програма навчання в університеті була розрахована на чотири роки і передбачала вивчення мов (</a:t>
            </a:r>
            <a:r>
              <a:rPr lang="uk-UA" sz="3100" b="1" dirty="0">
                <a:highlight>
                  <a:srgbClr val="FFFF00"/>
                </a:highlight>
                <a:latin typeface="Times New Roman" panose="02020603050405020304" pitchFamily="18" charset="0"/>
                <a:cs typeface="Times New Roman" panose="02020603050405020304" pitchFamily="18" charset="0"/>
              </a:rPr>
              <a:t>арабської, татарської, української та англійської</a:t>
            </a:r>
            <a:r>
              <a:rPr lang="uk-UA" sz="3100" b="1" dirty="0">
                <a:highlight>
                  <a:srgbClr val="00FF00"/>
                </a:highlight>
                <a:latin typeface="Times New Roman" panose="02020603050405020304" pitchFamily="18" charset="0"/>
                <a:cs typeface="Times New Roman" panose="02020603050405020304" pitchFamily="18" charset="0"/>
              </a:rPr>
              <a:t>), цілого комплексу ісламських наук (</a:t>
            </a:r>
            <a:r>
              <a:rPr lang="uk-UA" sz="3100" b="1" dirty="0" err="1">
                <a:solidFill>
                  <a:srgbClr val="C00000"/>
                </a:solidFill>
                <a:highlight>
                  <a:srgbClr val="00FF00"/>
                </a:highlight>
                <a:latin typeface="Times New Roman" panose="02020603050405020304" pitchFamily="18" charset="0"/>
                <a:cs typeface="Times New Roman" panose="02020603050405020304" pitchFamily="18" charset="0"/>
              </a:rPr>
              <a:t>фігх</a:t>
            </a:r>
            <a:r>
              <a:rPr lang="uk-UA" sz="3100" b="1" dirty="0">
                <a:solidFill>
                  <a:srgbClr val="C00000"/>
                </a:solidFill>
                <a:highlight>
                  <a:srgbClr val="00FF00"/>
                </a:highlight>
                <a:latin typeface="Times New Roman" panose="02020603050405020304" pitchFamily="18" charset="0"/>
                <a:cs typeface="Times New Roman" panose="02020603050405020304" pitchFamily="18" charset="0"/>
              </a:rPr>
              <a:t>, </a:t>
            </a:r>
            <a:r>
              <a:rPr lang="uk-UA" sz="3100" b="1" dirty="0" err="1">
                <a:solidFill>
                  <a:srgbClr val="C00000"/>
                </a:solidFill>
                <a:highlight>
                  <a:srgbClr val="00FF00"/>
                </a:highlight>
                <a:latin typeface="Times New Roman" panose="02020603050405020304" pitchFamily="18" charset="0"/>
                <a:cs typeface="Times New Roman" panose="02020603050405020304" pitchFamily="18" charset="0"/>
              </a:rPr>
              <a:t>тафсір</a:t>
            </a:r>
            <a:r>
              <a:rPr lang="uk-UA" sz="3100" b="1" dirty="0">
                <a:solidFill>
                  <a:srgbClr val="C00000"/>
                </a:solidFill>
                <a:highlight>
                  <a:srgbClr val="00FF00"/>
                </a:highlight>
                <a:latin typeface="Times New Roman" panose="02020603050405020304" pitchFamily="18" charset="0"/>
                <a:cs typeface="Times New Roman" panose="02020603050405020304" pitchFamily="18" charset="0"/>
              </a:rPr>
              <a:t>, </a:t>
            </a:r>
            <a:r>
              <a:rPr lang="uk-UA" sz="3100" b="1" dirty="0" err="1">
                <a:solidFill>
                  <a:srgbClr val="C00000"/>
                </a:solidFill>
                <a:highlight>
                  <a:srgbClr val="00FF00"/>
                </a:highlight>
                <a:latin typeface="Times New Roman" panose="02020603050405020304" pitchFamily="18" charset="0"/>
                <a:cs typeface="Times New Roman" panose="02020603050405020304" pitchFamily="18" charset="0"/>
              </a:rPr>
              <a:t>акида</a:t>
            </a:r>
            <a:r>
              <a:rPr lang="uk-UA" sz="3100" b="1" dirty="0">
                <a:solidFill>
                  <a:srgbClr val="C00000"/>
                </a:solidFill>
                <a:highlight>
                  <a:srgbClr val="00FF00"/>
                </a:highlight>
                <a:latin typeface="Times New Roman" panose="02020603050405020304" pitchFamily="18" charset="0"/>
                <a:cs typeface="Times New Roman" panose="02020603050405020304" pitchFamily="18" charset="0"/>
              </a:rPr>
              <a:t>, вивчення Корану</a:t>
            </a:r>
            <a:r>
              <a:rPr lang="uk-UA" sz="3100" b="1" dirty="0">
                <a:highlight>
                  <a:srgbClr val="00FF00"/>
                </a:highlight>
                <a:latin typeface="Times New Roman" panose="02020603050405020304" pitchFamily="18" charset="0"/>
                <a:cs typeface="Times New Roman" panose="02020603050405020304" pitchFamily="18" charset="0"/>
              </a:rPr>
              <a:t>) і загальноосвітніх дисциплін (</a:t>
            </a:r>
            <a:r>
              <a:rPr lang="uk-UA" sz="3100" b="1" dirty="0">
                <a:highlight>
                  <a:srgbClr val="FFFF00"/>
                </a:highlight>
                <a:latin typeface="Times New Roman" panose="02020603050405020304" pitchFamily="18" charset="0"/>
                <a:cs typeface="Times New Roman" panose="02020603050405020304" pitchFamily="18" charset="0"/>
              </a:rPr>
              <a:t>філософія, психологія, соціологія, інформатика, управління і менеджмент</a:t>
            </a:r>
            <a:r>
              <a:rPr lang="uk-UA" sz="3100" b="1" dirty="0">
                <a:highlight>
                  <a:srgbClr val="00FF00"/>
                </a:highlight>
                <a:latin typeface="Times New Roman" panose="02020603050405020304" pitchFamily="18" charset="0"/>
                <a:cs typeface="Times New Roman" panose="02020603050405020304" pitchFamily="18" charset="0"/>
              </a:rPr>
              <a:t>). </a:t>
            </a:r>
          </a:p>
          <a:p>
            <a:pPr marL="0" indent="0" algn="just">
              <a:buNone/>
            </a:pPr>
            <a:r>
              <a:rPr lang="uk-UA" sz="3100" b="1" dirty="0">
                <a:highlight>
                  <a:srgbClr val="00FF00"/>
                </a:highlight>
                <a:latin typeface="Times New Roman" panose="02020603050405020304" pitchFamily="18" charset="0"/>
                <a:cs typeface="Times New Roman" panose="02020603050405020304" pitchFamily="18" charset="0"/>
              </a:rPr>
              <a:t>Перші два роки (загальноосвітні дисципліни) навчання велося викладачами місцевих вузів </a:t>
            </a:r>
            <a:r>
              <a:rPr lang="uk-UA" sz="3100" b="1" dirty="0">
                <a:solidFill>
                  <a:srgbClr val="C00000"/>
                </a:solidFill>
                <a:highlight>
                  <a:srgbClr val="00FF00"/>
                </a:highlight>
                <a:latin typeface="Times New Roman" panose="02020603050405020304" pitchFamily="18" charset="0"/>
                <a:cs typeface="Times New Roman" panose="02020603050405020304" pitchFamily="18" charset="0"/>
              </a:rPr>
              <a:t>російською мовою</a:t>
            </a:r>
            <a:r>
              <a:rPr lang="uk-UA" sz="3100" b="1" dirty="0">
                <a:highlight>
                  <a:srgbClr val="00FF00"/>
                </a:highlight>
                <a:latin typeface="Times New Roman" panose="02020603050405020304" pitchFamily="18" charset="0"/>
                <a:cs typeface="Times New Roman" panose="02020603050405020304" pitchFamily="18" charset="0"/>
              </a:rPr>
              <a:t>, наступні два роки – </a:t>
            </a:r>
            <a:r>
              <a:rPr lang="uk-UA" sz="3100" b="1" dirty="0">
                <a:highlight>
                  <a:srgbClr val="FFFF00"/>
                </a:highlight>
                <a:latin typeface="Times New Roman" panose="02020603050405020304" pitchFamily="18" charset="0"/>
                <a:cs typeface="Times New Roman" panose="02020603050405020304" pitchFamily="18" charset="0"/>
              </a:rPr>
              <a:t>викладачами з-за кордону (Туреччина, Алжир, Кувейт) арабською мовою</a:t>
            </a:r>
            <a:r>
              <a:rPr lang="uk-UA" sz="3100" b="1" dirty="0">
                <a:highlight>
                  <a:srgbClr val="00FF00"/>
                </a:highlight>
                <a:latin typeface="Times New Roman" panose="02020603050405020304" pitchFamily="18" charset="0"/>
                <a:cs typeface="Times New Roman" panose="02020603050405020304" pitchFamily="18" charset="0"/>
              </a:rPr>
              <a:t>. Ректором університету був призначений </a:t>
            </a:r>
            <a:r>
              <a:rPr lang="uk-UA" sz="3100" b="1" dirty="0" err="1">
                <a:highlight>
                  <a:srgbClr val="FFFF00"/>
                </a:highlight>
                <a:latin typeface="Times New Roman" panose="02020603050405020304" pitchFamily="18" charset="0"/>
                <a:cs typeface="Times New Roman" panose="02020603050405020304" pitchFamily="18" charset="0"/>
              </a:rPr>
              <a:t>Джамаль</a:t>
            </a:r>
            <a:r>
              <a:rPr lang="uk-UA" sz="3100" b="1" dirty="0">
                <a:highlight>
                  <a:srgbClr val="FFFF00"/>
                </a:highlight>
                <a:latin typeface="Times New Roman" panose="02020603050405020304" pitchFamily="18" charset="0"/>
                <a:cs typeface="Times New Roman" panose="02020603050405020304" pitchFamily="18" charset="0"/>
              </a:rPr>
              <a:t> </a:t>
            </a:r>
            <a:r>
              <a:rPr lang="uk-UA" sz="3100" b="1" dirty="0" err="1">
                <a:highlight>
                  <a:srgbClr val="FFFF00"/>
                </a:highlight>
                <a:latin typeface="Times New Roman" panose="02020603050405020304" pitchFamily="18" charset="0"/>
                <a:cs typeface="Times New Roman" panose="02020603050405020304" pitchFamily="18" charset="0"/>
              </a:rPr>
              <a:t>Мерзуг</a:t>
            </a:r>
            <a:r>
              <a:rPr lang="uk-UA" sz="3100" b="1" dirty="0">
                <a:highlight>
                  <a:srgbClr val="00FF00"/>
                </a:highlight>
                <a:latin typeface="Times New Roman" panose="02020603050405020304" pitchFamily="18" charset="0"/>
                <a:cs typeface="Times New Roman" panose="02020603050405020304" pitchFamily="18" charset="0"/>
              </a:rPr>
              <a:t>, громадянин Алжиру, кандидат технічних наук.</a:t>
            </a:r>
          </a:p>
        </p:txBody>
      </p:sp>
    </p:spTree>
    <p:extLst>
      <p:ext uri="{BB962C8B-B14F-4D97-AF65-F5344CB8AC3E}">
        <p14:creationId xmlns:p14="http://schemas.microsoft.com/office/powerpoint/2010/main" val="269484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Однак у 2002 р., в результаті розбіжностей, що виникли між засновниками університету – Духовним центром мусульман України і асоціацією «</a:t>
            </a:r>
            <a:r>
              <a:rPr lang="uk-UA" sz="3200" b="1" dirty="0" err="1">
                <a:highlight>
                  <a:srgbClr val="00FF00"/>
                </a:highlight>
                <a:latin typeface="Times New Roman" panose="02020603050405020304" pitchFamily="18" charset="0"/>
                <a:cs typeface="Times New Roman" panose="02020603050405020304" pitchFamily="18" charset="0"/>
              </a:rPr>
              <a:t>Арраід</a:t>
            </a:r>
            <a:r>
              <a:rPr lang="uk-UA" sz="3200" b="1" dirty="0">
                <a:highlight>
                  <a:srgbClr val="00FF00"/>
                </a:highlight>
                <a:latin typeface="Times New Roman" panose="02020603050405020304" pitchFamily="18" charset="0"/>
                <a:cs typeface="Times New Roman" panose="02020603050405020304" pitchFamily="18" charset="0"/>
              </a:rPr>
              <a:t>», остання фінансову підтримку університету припинила, що і стало однією з причин його закриття. </a:t>
            </a:r>
          </a:p>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За іншою версією, причиною закриття стали фінансові махінації навколо університету і конфлікт між викладацьким складом університету та Донецьким відділенням Партії мусульман України. Як би там не було, в 2002 р. МЗС України відмовило частині іноземних викладачів УІУ в продовженні віз.</a:t>
            </a:r>
          </a:p>
          <a:p>
            <a:pPr marL="0" indent="0" algn="just">
              <a:buNone/>
            </a:pPr>
            <a:endParaRPr lang="uk-UA" sz="3500" b="1" dirty="0">
              <a:highlight>
                <a:srgbClr val="00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4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300" b="1" dirty="0">
                <a:highlight>
                  <a:srgbClr val="FFFF00"/>
                </a:highlight>
                <a:latin typeface="Times New Roman" panose="02020603050405020304" pitchFamily="18" charset="0"/>
                <a:cs typeface="Times New Roman" panose="02020603050405020304" pitchFamily="18" charset="0"/>
              </a:rPr>
              <a:t>Також, за словами голови Президії РУНМГУ (Релігійного Управління незалежних мусульманських громад України) «Київський </a:t>
            </a:r>
            <a:r>
              <a:rPr lang="uk-UA" sz="3300" b="1" dirty="0" err="1">
                <a:highlight>
                  <a:srgbClr val="FFFF00"/>
                </a:highlight>
                <a:latin typeface="Times New Roman" panose="02020603050405020304" pitchFamily="18" charset="0"/>
                <a:cs typeface="Times New Roman" panose="02020603050405020304" pitchFamily="18" charset="0"/>
              </a:rPr>
              <a:t>муфтіят</a:t>
            </a:r>
            <a:r>
              <a:rPr lang="uk-UA" sz="3300" b="1" dirty="0">
                <a:highlight>
                  <a:srgbClr val="FFFF00"/>
                </a:highlight>
                <a:latin typeface="Times New Roman" panose="02020603050405020304" pitchFamily="18" charset="0"/>
                <a:cs typeface="Times New Roman" panose="02020603050405020304" pitchFamily="18" charset="0"/>
              </a:rPr>
              <a:t>» </a:t>
            </a:r>
            <a:r>
              <a:rPr lang="uk-UA" sz="3300" b="1" dirty="0" err="1">
                <a:highlight>
                  <a:srgbClr val="FFFF00"/>
                </a:highlight>
                <a:latin typeface="Times New Roman" panose="02020603050405020304" pitchFamily="18" charset="0"/>
                <a:cs typeface="Times New Roman" panose="02020603050405020304" pitchFamily="18" charset="0"/>
              </a:rPr>
              <a:t>Канафія</a:t>
            </a:r>
            <a:r>
              <a:rPr lang="uk-UA" sz="3300" b="1" dirty="0">
                <a:highlight>
                  <a:srgbClr val="FFFF00"/>
                </a:highlight>
                <a:latin typeface="Times New Roman" panose="02020603050405020304" pitchFamily="18" charset="0"/>
                <a:cs typeface="Times New Roman" panose="02020603050405020304" pitchFamily="18" charset="0"/>
              </a:rPr>
              <a:t> </a:t>
            </a:r>
            <a:r>
              <a:rPr lang="uk-UA" sz="3300" b="1" dirty="0" err="1">
                <a:highlight>
                  <a:srgbClr val="FFFF00"/>
                </a:highlight>
                <a:latin typeface="Times New Roman" panose="02020603050405020304" pitchFamily="18" charset="0"/>
                <a:cs typeface="Times New Roman" panose="02020603050405020304" pitchFamily="18" charset="0"/>
              </a:rPr>
              <a:t>Хуснутдинова</a:t>
            </a:r>
            <a:r>
              <a:rPr lang="uk-UA" sz="3300" b="1" dirty="0">
                <a:highlight>
                  <a:srgbClr val="FFFF00"/>
                </a:highlight>
                <a:latin typeface="Times New Roman" panose="02020603050405020304" pitchFamily="18" charset="0"/>
                <a:cs typeface="Times New Roman" panose="02020603050405020304" pitchFamily="18" charset="0"/>
              </a:rPr>
              <a:t> та згідно з інформацією, розміщеною на офіційному сайті організації, в </a:t>
            </a:r>
            <a:r>
              <a:rPr lang="uk-UA" sz="3300" b="1" dirty="0">
                <a:solidFill>
                  <a:srgbClr val="C00000"/>
                </a:solidFill>
                <a:highlight>
                  <a:srgbClr val="FFFF00"/>
                </a:highlight>
                <a:latin typeface="Times New Roman" panose="02020603050405020304" pitchFamily="18" charset="0"/>
                <a:cs typeface="Times New Roman" panose="02020603050405020304" pitchFamily="18" charset="0"/>
              </a:rPr>
              <a:t>2009 р. при РУНМГУ «Київський </a:t>
            </a:r>
            <a:r>
              <a:rPr lang="uk-UA" sz="3300" b="1" dirty="0" err="1">
                <a:solidFill>
                  <a:srgbClr val="C00000"/>
                </a:solidFill>
                <a:highlight>
                  <a:srgbClr val="FFFF00"/>
                </a:highlight>
                <a:latin typeface="Times New Roman" panose="02020603050405020304" pitchFamily="18" charset="0"/>
                <a:cs typeface="Times New Roman" panose="02020603050405020304" pitchFamily="18" charset="0"/>
              </a:rPr>
              <a:t>муфтіят</a:t>
            </a:r>
            <a:r>
              <a:rPr lang="uk-UA" sz="3300" b="1" dirty="0">
                <a:solidFill>
                  <a:srgbClr val="C00000"/>
                </a:solidFill>
                <a:highlight>
                  <a:srgbClr val="FFFF00"/>
                </a:highlight>
                <a:latin typeface="Times New Roman" panose="02020603050405020304" pitchFamily="18" charset="0"/>
                <a:cs typeface="Times New Roman" panose="02020603050405020304" pitchFamily="18" charset="0"/>
              </a:rPr>
              <a:t>» був зареєстрований Київський ісламський університет (КІУ)</a:t>
            </a:r>
            <a:r>
              <a:rPr lang="uk-UA" sz="3300" b="1" dirty="0">
                <a:highlight>
                  <a:srgbClr val="FFFF00"/>
                </a:highlight>
                <a:latin typeface="Times New Roman" panose="02020603050405020304" pitchFamily="18" charset="0"/>
                <a:cs typeface="Times New Roman" panose="02020603050405020304" pitchFamily="18" charset="0"/>
              </a:rPr>
              <a:t>.</a:t>
            </a:r>
          </a:p>
          <a:p>
            <a:pPr marL="0" indent="0" algn="just">
              <a:buNone/>
            </a:pPr>
            <a:r>
              <a:rPr lang="uk-UA" sz="3300" b="1" dirty="0">
                <a:highlight>
                  <a:srgbClr val="FFFF00"/>
                </a:highlight>
                <a:latin typeface="Times New Roman" panose="02020603050405020304" pitchFamily="18" charset="0"/>
                <a:cs typeface="Times New Roman" panose="02020603050405020304" pitchFamily="18" charset="0"/>
              </a:rPr>
              <a:t> Однак крім згадки про його існування на офіційному сайті організації, і непідтвердженої інформації, датованої кінцем 2012 р. про те, що проєкт вже скоро розпочне свою діяльність, більше ніяких даних про діяльність цього університету немає.</a:t>
            </a:r>
          </a:p>
        </p:txBody>
      </p:sp>
    </p:spTree>
    <p:extLst>
      <p:ext uri="{BB962C8B-B14F-4D97-AF65-F5344CB8AC3E}">
        <p14:creationId xmlns:p14="http://schemas.microsoft.com/office/powerpoint/2010/main" val="3398120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Існував також нереалізований проект </a:t>
            </a:r>
            <a:r>
              <a:rPr lang="uk-UA" sz="3600" b="1" dirty="0">
                <a:highlight>
                  <a:srgbClr val="00FF00"/>
                </a:highlight>
                <a:latin typeface="Times New Roman" panose="02020603050405020304" pitchFamily="18" charset="0"/>
                <a:cs typeface="Times New Roman" panose="02020603050405020304" pitchFamily="18" charset="0"/>
              </a:rPr>
              <a:t>Ісламського інституту в Сімферополі</a:t>
            </a:r>
            <a:r>
              <a:rPr lang="uk-UA" sz="3600" b="1" dirty="0">
                <a:highlight>
                  <a:srgbClr val="FFFF00"/>
                </a:highlight>
                <a:latin typeface="Times New Roman" panose="02020603050405020304" pitchFamily="18" charset="0"/>
                <a:cs typeface="Times New Roman" panose="02020603050405020304" pitchFamily="18" charset="0"/>
              </a:rPr>
              <a:t>, профінансований в лютому 2002 р. Ісламським Банком Розвитку (</a:t>
            </a:r>
            <a:r>
              <a:rPr lang="en-US" sz="3600" b="1" dirty="0">
                <a:highlight>
                  <a:srgbClr val="FFFF00"/>
                </a:highlight>
                <a:latin typeface="Times New Roman" panose="02020603050405020304" pitchFamily="18" charset="0"/>
                <a:cs typeface="Times New Roman" panose="02020603050405020304" pitchFamily="18" charset="0"/>
              </a:rPr>
              <a:t>Islamic Development Bank – IDB) </a:t>
            </a:r>
            <a:r>
              <a:rPr lang="uk-UA" sz="3600" b="1" dirty="0">
                <a:highlight>
                  <a:srgbClr val="FFFF00"/>
                </a:highlight>
                <a:latin typeface="Times New Roman" panose="02020603050405020304" pitchFamily="18" charset="0"/>
                <a:cs typeface="Times New Roman" panose="02020603050405020304" pitchFamily="18" charset="0"/>
              </a:rPr>
              <a:t>в рамках Спеціального проекту допомоги в 2000-2003 рр. ряду країн-</a:t>
            </a:r>
            <a:r>
              <a:rPr lang="uk-UA" sz="3600" b="1" dirty="0" err="1">
                <a:highlight>
                  <a:srgbClr val="FFFF00"/>
                </a:highlight>
                <a:latin typeface="Times New Roman" panose="02020603050405020304" pitchFamily="18" charset="0"/>
                <a:cs typeface="Times New Roman" panose="02020603050405020304" pitchFamily="18" charset="0"/>
              </a:rPr>
              <a:t>нечленів</a:t>
            </a:r>
            <a:r>
              <a:rPr lang="uk-UA" sz="3600" b="1" dirty="0">
                <a:highlight>
                  <a:srgbClr val="FFFF00"/>
                </a:highlight>
                <a:latin typeface="Times New Roman" panose="02020603050405020304" pitchFamily="18" charset="0"/>
                <a:cs typeface="Times New Roman" panose="02020603050405020304" pitchFamily="18" charset="0"/>
              </a:rPr>
              <a:t> (Казахстан, Киргизстан, Таджикистан і Узбекистан). </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Тривалий час центр виконував функції класів арабської мови для дітей, хоча він швидше слугував місцем зустрічі для муфтіяту і Меджлісу по різних випадках.</a:t>
            </a:r>
          </a:p>
        </p:txBody>
      </p:sp>
    </p:spTree>
    <p:extLst>
      <p:ext uri="{BB962C8B-B14F-4D97-AF65-F5344CB8AC3E}">
        <p14:creationId xmlns:p14="http://schemas.microsoft.com/office/powerpoint/2010/main" val="2471797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2900" b="1" dirty="0">
                <a:highlight>
                  <a:srgbClr val="00FF00"/>
                </a:highlight>
                <a:latin typeface="Times New Roman" panose="02020603050405020304" pitchFamily="18" charset="0"/>
                <a:cs typeface="Times New Roman" panose="02020603050405020304" pitchFamily="18" charset="0"/>
              </a:rPr>
              <a:t>Взагалі ж, кажучи про Крим, не можна не відзначити актуальність питання про вищу ісламському освіту в цьому найбільш населеному мусульманами регіоні України. </a:t>
            </a:r>
          </a:p>
          <a:p>
            <a:pPr marL="0" indent="0" algn="just">
              <a:buNone/>
            </a:pPr>
            <a:r>
              <a:rPr lang="uk-UA" sz="2900" b="1" dirty="0">
                <a:highlight>
                  <a:srgbClr val="00FF00"/>
                </a:highlight>
                <a:latin typeface="Times New Roman" panose="02020603050405020304" pitchFamily="18" charset="0"/>
                <a:cs typeface="Times New Roman" panose="02020603050405020304" pitchFamily="18" charset="0"/>
              </a:rPr>
              <a:t>Першочергова важливість відкриття ісламського університету в Криму відзначалася ще в </a:t>
            </a:r>
            <a:r>
              <a:rPr lang="uk-UA" sz="2900" b="1" dirty="0">
                <a:solidFill>
                  <a:srgbClr val="C00000"/>
                </a:solidFill>
                <a:highlight>
                  <a:srgbClr val="00FF00"/>
                </a:highlight>
                <a:latin typeface="Times New Roman" panose="02020603050405020304" pitchFamily="18" charset="0"/>
                <a:cs typeface="Times New Roman" panose="02020603050405020304" pitchFamily="18" charset="0"/>
              </a:rPr>
              <a:t>2008 р.</a:t>
            </a:r>
            <a:r>
              <a:rPr lang="uk-UA" sz="2900" b="1" dirty="0">
                <a:highlight>
                  <a:srgbClr val="00FF00"/>
                </a:highlight>
                <a:latin typeface="Times New Roman" panose="02020603050405020304" pitchFamily="18" charset="0"/>
                <a:cs typeface="Times New Roman" panose="02020603050405020304" pitchFamily="18" charset="0"/>
              </a:rPr>
              <a:t> в прес-релізі Духовного управління мусульман Криму «Підсумки </a:t>
            </a:r>
            <a:r>
              <a:rPr lang="en-US" sz="2900" b="1" dirty="0">
                <a:highlight>
                  <a:srgbClr val="00FF00"/>
                </a:highlight>
                <a:latin typeface="Times New Roman" panose="02020603050405020304" pitchFamily="18" charset="0"/>
                <a:cs typeface="Times New Roman" panose="02020603050405020304" pitchFamily="18" charset="0"/>
              </a:rPr>
              <a:t>IV </a:t>
            </a:r>
            <a:r>
              <a:rPr lang="uk-UA" sz="2900" b="1" dirty="0">
                <a:highlight>
                  <a:srgbClr val="00FF00"/>
                </a:highlight>
                <a:latin typeface="Times New Roman" panose="02020603050405020304" pitchFamily="18" charset="0"/>
                <a:cs typeface="Times New Roman" panose="02020603050405020304" pitchFamily="18" charset="0"/>
              </a:rPr>
              <a:t>Курултаю мусульман Криму»: </a:t>
            </a:r>
            <a:r>
              <a:rPr lang="uk-UA" sz="2900" b="1" dirty="0">
                <a:highlight>
                  <a:srgbClr val="FFFF00"/>
                </a:highlight>
                <a:latin typeface="Times New Roman" panose="02020603050405020304" pitchFamily="18" charset="0"/>
                <a:cs typeface="Times New Roman" panose="02020603050405020304" pitchFamily="18" charset="0"/>
              </a:rPr>
              <a:t>«…вкрай важливим є створення умов для отримання молодими людьми всіх рівнів ісламської освіти, включаючи і вищу, на території Криму. У зв’язку з цим, Духовне управління мусульман Криму вважає першочерговим відкриття найближчим часом Ісламського університету в Криму, а також нових медресе в різних регіонах півострова</a:t>
            </a:r>
            <a:r>
              <a:rPr lang="uk-UA" sz="2900" b="1" dirty="0">
                <a:highlight>
                  <a:srgbClr val="00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7486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927123"/>
            <a:ext cx="12192000" cy="5083275"/>
          </a:xfrm>
        </p:spPr>
        <p:txBody>
          <a:bodyPr>
            <a:noAutofit/>
          </a:bodyPr>
          <a:lstStyle/>
          <a:p>
            <a:pPr marL="0" indent="0" algn="just">
              <a:buNone/>
            </a:pPr>
            <a:r>
              <a:rPr lang="uk-UA" sz="3900" b="1" dirty="0">
                <a:highlight>
                  <a:srgbClr val="00FF00"/>
                </a:highlight>
                <a:latin typeface="Times New Roman" panose="02020603050405020304" pitchFamily="18" charset="0"/>
                <a:cs typeface="Times New Roman" panose="02020603050405020304" pitchFamily="18" charset="0"/>
              </a:rPr>
              <a:t>Через рік, у травні 2009 р., під час Всесвітнього Конгресу кримських татар заступником голови Меджлісу </a:t>
            </a:r>
            <a:r>
              <a:rPr lang="uk-UA" sz="3900" b="1" dirty="0" err="1">
                <a:highlight>
                  <a:srgbClr val="00FF00"/>
                </a:highlight>
                <a:latin typeface="Times New Roman" panose="02020603050405020304" pitchFamily="18" charset="0"/>
                <a:cs typeface="Times New Roman" panose="02020603050405020304" pitchFamily="18" charset="0"/>
              </a:rPr>
              <a:t>кримсько</a:t>
            </a:r>
            <a:r>
              <a:rPr lang="uk-UA" sz="3900" b="1" dirty="0">
                <a:highlight>
                  <a:srgbClr val="00FF00"/>
                </a:highlight>
                <a:latin typeface="Times New Roman" panose="02020603050405020304" pitchFamily="18" charset="0"/>
                <a:cs typeface="Times New Roman" panose="02020603050405020304" pitchFamily="18" charset="0"/>
              </a:rPr>
              <a:t>-татарського народу </a:t>
            </a:r>
            <a:r>
              <a:rPr lang="uk-UA" sz="3900" b="1" dirty="0" err="1">
                <a:highlight>
                  <a:srgbClr val="00FF00"/>
                </a:highlight>
                <a:latin typeface="Times New Roman" panose="02020603050405020304" pitchFamily="18" charset="0"/>
                <a:cs typeface="Times New Roman" panose="02020603050405020304" pitchFamily="18" charset="0"/>
              </a:rPr>
              <a:t>Рефатом</a:t>
            </a:r>
            <a:r>
              <a:rPr lang="uk-UA" sz="3900" b="1" dirty="0">
                <a:highlight>
                  <a:srgbClr val="00FF00"/>
                </a:highlight>
                <a:latin typeface="Times New Roman" panose="02020603050405020304" pitchFamily="18" charset="0"/>
                <a:cs typeface="Times New Roman" panose="02020603050405020304" pitchFamily="18" charset="0"/>
              </a:rPr>
              <a:t> </a:t>
            </a:r>
            <a:r>
              <a:rPr lang="uk-UA" sz="3900" b="1" dirty="0" err="1">
                <a:highlight>
                  <a:srgbClr val="00FF00"/>
                </a:highlight>
                <a:latin typeface="Times New Roman" panose="02020603050405020304" pitchFamily="18" charset="0"/>
                <a:cs typeface="Times New Roman" panose="02020603050405020304" pitchFamily="18" charset="0"/>
              </a:rPr>
              <a:t>Чубаровим</a:t>
            </a:r>
            <a:r>
              <a:rPr lang="uk-UA" sz="3900" b="1" dirty="0">
                <a:highlight>
                  <a:srgbClr val="00FF00"/>
                </a:highlight>
                <a:latin typeface="Times New Roman" panose="02020603050405020304" pitchFamily="18" charset="0"/>
                <a:cs typeface="Times New Roman" panose="02020603050405020304" pitchFamily="18" charset="0"/>
              </a:rPr>
              <a:t> була озвучена ідея створення ісламського університету на базі медресе </a:t>
            </a:r>
            <a:r>
              <a:rPr lang="uk-UA" sz="3900" b="1" dirty="0" err="1">
                <a:highlight>
                  <a:srgbClr val="00FF00"/>
                </a:highlight>
                <a:latin typeface="Times New Roman" panose="02020603050405020304" pitchFamily="18" charset="0"/>
                <a:cs typeface="Times New Roman" panose="02020603050405020304" pitchFamily="18" charset="0"/>
              </a:rPr>
              <a:t>Зінджирлі</a:t>
            </a:r>
            <a:r>
              <a:rPr lang="uk-UA" sz="3900" b="1" dirty="0">
                <a:highlight>
                  <a:srgbClr val="00FF00"/>
                </a:highlight>
                <a:latin typeface="Times New Roman" panose="02020603050405020304" pitchFamily="18" charset="0"/>
                <a:cs typeface="Times New Roman" panose="02020603050405020304" pitchFamily="18" charset="0"/>
              </a:rPr>
              <a:t> в Бахчисараї. </a:t>
            </a:r>
          </a:p>
          <a:p>
            <a:pPr marL="0" indent="0" algn="just">
              <a:buNone/>
            </a:pPr>
            <a:r>
              <a:rPr lang="uk-UA" sz="3900" b="1" dirty="0">
                <a:highlight>
                  <a:srgbClr val="00FF00"/>
                </a:highlight>
                <a:latin typeface="Times New Roman" panose="02020603050405020304" pitchFamily="18" charset="0"/>
                <a:cs typeface="Times New Roman" panose="02020603050405020304" pitchFamily="18" charset="0"/>
              </a:rPr>
              <a:t>При цьому за основу розглядалася модель турецьких вищих навчальних закладів – факультетів богослов’я (</a:t>
            </a:r>
            <a:r>
              <a:rPr lang="uk-UA" sz="3900" b="1" dirty="0" err="1">
                <a:highlight>
                  <a:srgbClr val="00FF00"/>
                </a:highlight>
                <a:latin typeface="Times New Roman" panose="02020603050405020304" pitchFamily="18" charset="0"/>
                <a:cs typeface="Times New Roman" panose="02020603050405020304" pitchFamily="18" charset="0"/>
              </a:rPr>
              <a:t>ілахіййат</a:t>
            </a:r>
            <a:r>
              <a:rPr lang="uk-UA" sz="3900" b="1" dirty="0">
                <a:highlight>
                  <a:srgbClr val="00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6618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600" b="1" dirty="0">
                <a:highlight>
                  <a:srgbClr val="00FF00"/>
                </a:highlight>
                <a:latin typeface="Times New Roman" panose="02020603050405020304" pitchFamily="18" charset="0"/>
                <a:cs typeface="Times New Roman" panose="02020603050405020304" pitchFamily="18" charset="0"/>
              </a:rPr>
              <a:t>На початку 1990-х рр. проблему відсутності вищої ісламської освіти в Криму кримські татари вирішували за допомогою зарубіжних ісламських вузів. Вони виїжджали для навчання в Туреччину, Єгипет, Саудівську Аравію, Ліван та інші країни ісламського світу. </a:t>
            </a:r>
          </a:p>
          <a:p>
            <a:pPr marL="0" indent="0" algn="just">
              <a:buNone/>
            </a:pPr>
            <a:r>
              <a:rPr lang="uk-UA" sz="3600" b="1" dirty="0">
                <a:highlight>
                  <a:srgbClr val="00FF00"/>
                </a:highlight>
                <a:latin typeface="Times New Roman" panose="02020603050405020304" pitchFamily="18" charset="0"/>
                <a:cs typeface="Times New Roman" panose="02020603050405020304" pitchFamily="18" charset="0"/>
              </a:rPr>
              <a:t>Найбільш значними були групи, що відправилися на навчання в університети Туреччини. Дані, які називають представники ДУМК, коливаються навколо 200 чоловік. </a:t>
            </a:r>
          </a:p>
        </p:txBody>
      </p:sp>
    </p:spTree>
    <p:extLst>
      <p:ext uri="{BB962C8B-B14F-4D97-AF65-F5344CB8AC3E}">
        <p14:creationId xmlns:p14="http://schemas.microsoft.com/office/powerpoint/2010/main" val="364036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Значно менше студентів відправлялося в ісламські університети в арабських країнах, причому туди вони їхали, як правило, через приватні контакти і домовленостей з приймаючою стороною, до яких керівництво ДУМК стосунку не мало. </a:t>
            </a:r>
          </a:p>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При цьому, зовнішній канал отримання ісламської освіти кримськими татарами був визнаний керівництвом ДУМК неефективним – як на турецькому, так і на арабському напрямках, в тому числі і через острах того, що молоді люди, отримуючи освіту в арабських університетах, могли потрапити під вплив різних «радикальних» ідей.</a:t>
            </a:r>
          </a:p>
        </p:txBody>
      </p:sp>
    </p:spTree>
    <p:extLst>
      <p:ext uri="{BB962C8B-B14F-4D97-AF65-F5344CB8AC3E}">
        <p14:creationId xmlns:p14="http://schemas.microsoft.com/office/powerpoint/2010/main" val="129544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31273"/>
            <a:ext cx="12192000" cy="6179126"/>
          </a:xfrm>
        </p:spPr>
        <p:txBody>
          <a:bodyPr>
            <a:noAutofit/>
          </a:bodyPr>
          <a:lstStyle/>
          <a:p>
            <a:pPr algn="just">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Інституалізація вищої ісламської освіти у вигляді </a:t>
            </a:r>
            <a:r>
              <a:rPr lang="uk-UA" sz="3000" b="1" dirty="0">
                <a:highlight>
                  <a:srgbClr val="FFFF00"/>
                </a:highlight>
                <a:latin typeface="Times New Roman" panose="02020603050405020304" pitchFamily="18" charset="0"/>
                <a:cs typeface="Times New Roman" panose="02020603050405020304" pitchFamily="18" charset="0"/>
              </a:rPr>
              <a:t>медресе </a:t>
            </a:r>
            <a:r>
              <a:rPr lang="uk-UA" sz="3000" b="1" dirty="0">
                <a:latin typeface="Times New Roman" panose="02020603050405020304" pitchFamily="18" charset="0"/>
                <a:cs typeface="Times New Roman" panose="02020603050405020304" pitchFamily="18" charset="0"/>
              </a:rPr>
              <a:t>відбувається трохи пізніше – в період правління </a:t>
            </a:r>
            <a:r>
              <a:rPr lang="uk-UA" sz="3000" b="1" dirty="0" err="1">
                <a:latin typeface="Times New Roman" panose="02020603050405020304" pitchFamily="18" charset="0"/>
                <a:cs typeface="Times New Roman" panose="02020603050405020304" pitchFamily="18" charset="0"/>
              </a:rPr>
              <a:t>Сельджукідів</a:t>
            </a:r>
            <a:r>
              <a:rPr lang="uk-UA" sz="3000" b="1" dirty="0">
                <a:latin typeface="Times New Roman" panose="02020603050405020304" pitchFamily="18" charset="0"/>
                <a:cs typeface="Times New Roman" panose="02020603050405020304" pitchFamily="18" charset="0"/>
              </a:rPr>
              <a:t> (1055-1194 рр.), коли візиром </a:t>
            </a:r>
            <a:r>
              <a:rPr lang="uk-UA" sz="3000" b="1" dirty="0" err="1">
                <a:solidFill>
                  <a:srgbClr val="FF0000"/>
                </a:solidFill>
                <a:latin typeface="Times New Roman" panose="02020603050405020304" pitchFamily="18" charset="0"/>
                <a:cs typeface="Times New Roman" panose="02020603050405020304" pitchFamily="18" charset="0"/>
              </a:rPr>
              <a:t>Нізам</a:t>
            </a:r>
            <a:r>
              <a:rPr lang="uk-UA" sz="3000" b="1" dirty="0">
                <a:solidFill>
                  <a:srgbClr val="FF0000"/>
                </a:solidFill>
                <a:latin typeface="Times New Roman" panose="02020603050405020304" pitchFamily="18" charset="0"/>
                <a:cs typeface="Times New Roman" panose="02020603050405020304" pitchFamily="18" charset="0"/>
              </a:rPr>
              <a:t> аль-</a:t>
            </a:r>
            <a:r>
              <a:rPr lang="uk-UA" sz="3000" b="1" dirty="0" err="1">
                <a:solidFill>
                  <a:srgbClr val="FF0000"/>
                </a:solidFill>
                <a:latin typeface="Times New Roman" panose="02020603050405020304" pitchFamily="18" charset="0"/>
                <a:cs typeface="Times New Roman" panose="02020603050405020304" pitchFamily="18" charset="0"/>
              </a:rPr>
              <a:t>Мульком</a:t>
            </a:r>
            <a:r>
              <a:rPr lang="uk-UA" sz="3000" b="1" dirty="0">
                <a:latin typeface="Times New Roman" panose="02020603050405020304" pitchFamily="18" charset="0"/>
                <a:cs typeface="Times New Roman" panose="02020603050405020304" pitchFamily="18" charset="0"/>
              </a:rPr>
              <a:t> була заснована перша мережа вищих ісламських навчальних закладів – </a:t>
            </a:r>
            <a:r>
              <a:rPr lang="uk-UA" sz="3000" b="1" dirty="0" err="1">
                <a:solidFill>
                  <a:srgbClr val="FF0000"/>
                </a:solidFill>
                <a:latin typeface="Times New Roman" panose="02020603050405020304" pitchFamily="18" charset="0"/>
                <a:cs typeface="Times New Roman" panose="02020603050405020304" pitchFamily="18" charset="0"/>
              </a:rPr>
              <a:t>Нізамійа</a:t>
            </a:r>
            <a:r>
              <a:rPr lang="uk-UA" sz="3000" b="1" dirty="0">
                <a:latin typeface="Times New Roman" panose="02020603050405020304" pitchFamily="18" charset="0"/>
                <a:cs typeface="Times New Roman" panose="02020603050405020304" pitchFamily="18" charset="0"/>
              </a:rPr>
              <a:t>, – найвідомішим з яких було медресе в Багдаді (</a:t>
            </a:r>
            <a:r>
              <a:rPr lang="uk-UA" sz="3000" b="1" dirty="0" err="1">
                <a:latin typeface="Times New Roman" panose="02020603050405020304" pitchFamily="18" charset="0"/>
                <a:cs typeface="Times New Roman" panose="02020603050405020304" pitchFamily="18" charset="0"/>
              </a:rPr>
              <a:t>засн</a:t>
            </a:r>
            <a:r>
              <a:rPr lang="uk-UA" sz="3000" b="1" dirty="0">
                <a:latin typeface="Times New Roman" panose="02020603050405020304" pitchFamily="18" charset="0"/>
                <a:cs typeface="Times New Roman" panose="02020603050405020304" pitchFamily="18" charset="0"/>
              </a:rPr>
              <a:t>. в 1065 р.), в якому викладав Абу </a:t>
            </a:r>
            <a:r>
              <a:rPr lang="uk-UA" sz="3000" b="1" dirty="0" err="1">
                <a:latin typeface="Times New Roman" panose="02020603050405020304" pitchFamily="18" charset="0"/>
                <a:cs typeface="Times New Roman" panose="02020603050405020304" pitchFamily="18" charset="0"/>
              </a:rPr>
              <a:t>Хамід</a:t>
            </a:r>
            <a:r>
              <a:rPr lang="uk-UA" sz="3000" b="1" dirty="0">
                <a:latin typeface="Times New Roman" panose="02020603050405020304" pitchFamily="18" charset="0"/>
                <a:cs typeface="Times New Roman" panose="02020603050405020304" pitchFamily="18" charset="0"/>
              </a:rPr>
              <a:t> </a:t>
            </a:r>
            <a:r>
              <a:rPr lang="uk-UA" sz="3000" b="1" dirty="0" err="1">
                <a:latin typeface="Times New Roman" panose="02020603050405020304" pitchFamily="18" charset="0"/>
                <a:cs typeface="Times New Roman" panose="02020603050405020304" pitchFamily="18" charset="0"/>
              </a:rPr>
              <a:t>Мухаммад</a:t>
            </a:r>
            <a:r>
              <a:rPr lang="uk-UA" sz="3000" b="1" dirty="0">
                <a:latin typeface="Times New Roman" panose="02020603050405020304" pitchFamily="18" charset="0"/>
                <a:cs typeface="Times New Roman" panose="02020603050405020304" pitchFamily="18" charset="0"/>
              </a:rPr>
              <a:t> </a:t>
            </a:r>
            <a:r>
              <a:rPr lang="uk-UA" sz="3000" b="1" dirty="0" err="1">
                <a:latin typeface="Times New Roman" panose="02020603050405020304" pitchFamily="18" charset="0"/>
                <a:cs typeface="Times New Roman" panose="02020603050405020304" pitchFamily="18" charset="0"/>
              </a:rPr>
              <a:t>ал-Газалі</a:t>
            </a:r>
            <a:r>
              <a:rPr lang="uk-UA" sz="30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uk-UA" sz="3000" b="1" dirty="0">
                <a:latin typeface="Times New Roman" panose="02020603050405020304" pitchFamily="18" charset="0"/>
                <a:cs typeface="Times New Roman" panose="02020603050405020304" pitchFamily="18" charset="0"/>
              </a:rPr>
              <a:t>Що стосується змістовної частини навчальної програми медресе, то в класичній системі ісламської освіти викладаються предмети розділені на дві галузі знань: </a:t>
            </a:r>
            <a:r>
              <a:rPr lang="uk-UA" sz="3000" b="1" u="sng" dirty="0">
                <a:latin typeface="Times New Roman" panose="02020603050405020304" pitchFamily="18" charset="0"/>
                <a:cs typeface="Times New Roman" panose="02020603050405020304" pitchFamily="18" charset="0"/>
              </a:rPr>
              <a:t>природничі науки</a:t>
            </a:r>
            <a:r>
              <a:rPr lang="uk-UA" sz="3000" b="1" dirty="0">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улюм</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табіййа</a:t>
            </a:r>
            <a:r>
              <a:rPr lang="uk-UA" sz="3000" b="1" dirty="0">
                <a:latin typeface="Times New Roman" panose="02020603050405020304" pitchFamily="18" charset="0"/>
                <a:cs typeface="Times New Roman" panose="02020603050405020304" pitchFamily="18" charset="0"/>
              </a:rPr>
              <a:t>) або </a:t>
            </a:r>
            <a:r>
              <a:rPr lang="uk-UA" sz="3000" b="1" u="sng" dirty="0" err="1">
                <a:latin typeface="Times New Roman" panose="02020603050405020304" pitchFamily="18" charset="0"/>
                <a:cs typeface="Times New Roman" panose="02020603050405020304" pitchFamily="18" charset="0"/>
              </a:rPr>
              <a:t>аклійа</a:t>
            </a:r>
            <a:r>
              <a:rPr lang="uk-UA" sz="3000" b="1" dirty="0">
                <a:latin typeface="Times New Roman" panose="02020603050405020304" pitchFamily="18" charset="0"/>
                <a:cs typeface="Times New Roman" panose="02020603050405020304" pitchFamily="18" charset="0"/>
              </a:rPr>
              <a:t> (раціональні, тобто такі, що спираються на доводи розуму) і традиційні науки, власне ісламські - </a:t>
            </a:r>
            <a:r>
              <a:rPr lang="uk-UA" sz="3000" b="1" dirty="0" err="1">
                <a:solidFill>
                  <a:srgbClr val="FF0000"/>
                </a:solidFill>
                <a:latin typeface="Times New Roman" panose="02020603050405020304" pitchFamily="18" charset="0"/>
                <a:cs typeface="Times New Roman" panose="02020603050405020304" pitchFamily="18" charset="0"/>
              </a:rPr>
              <a:t>наклійа</a:t>
            </a:r>
            <a:r>
              <a:rPr lang="uk-UA" sz="3000" b="1" dirty="0">
                <a:latin typeface="Times New Roman" panose="02020603050405020304" pitchFamily="18" charset="0"/>
                <a:cs typeface="Times New Roman" panose="02020603050405020304" pitchFamily="18" charset="0"/>
              </a:rPr>
              <a:t>, тобто «передані», які спираються на авторитет Корану і </a:t>
            </a:r>
            <a:r>
              <a:rPr lang="uk-UA" sz="3000" b="1" dirty="0" err="1">
                <a:latin typeface="Times New Roman" panose="02020603050405020304" pitchFamily="18" charset="0"/>
                <a:cs typeface="Times New Roman" panose="02020603050405020304" pitchFamily="18" charset="0"/>
              </a:rPr>
              <a:t>Сунни</a:t>
            </a:r>
            <a:r>
              <a:rPr lang="uk-UA" sz="30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uk-UA" sz="3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038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500" b="1" dirty="0">
                <a:highlight>
                  <a:srgbClr val="00FF00"/>
                </a:highlight>
                <a:latin typeface="Times New Roman" panose="02020603050405020304" pitchFamily="18" charset="0"/>
                <a:cs typeface="Times New Roman" panose="02020603050405020304" pitchFamily="18" charset="0"/>
              </a:rPr>
              <a:t>З огляду на гостроту проблеми, було зроблено декілька спроб створити свій вищий ісламський навчальний заклад. Про невдалу спробу відкрити Ісламський інститут за підтримки Ісламського Банку Розвитку було сказано вище. </a:t>
            </a:r>
          </a:p>
          <a:p>
            <a:pPr marL="0" indent="0" algn="just">
              <a:buNone/>
            </a:pPr>
            <a:r>
              <a:rPr lang="uk-UA" sz="3500" b="1" dirty="0">
                <a:highlight>
                  <a:srgbClr val="00FF00"/>
                </a:highlight>
                <a:latin typeface="Times New Roman" panose="02020603050405020304" pitchFamily="18" charset="0"/>
                <a:cs typeface="Times New Roman" panose="02020603050405020304" pitchFamily="18" charset="0"/>
              </a:rPr>
              <a:t>Невдачею закінчилася і спроба створити релігійний факультет в Кримському інженерно-педагогічному університеті. Таким чином, ДУМК так і не отримав свого університету.</a:t>
            </a:r>
          </a:p>
        </p:txBody>
      </p:sp>
    </p:spTree>
    <p:extLst>
      <p:ext uri="{BB962C8B-B14F-4D97-AF65-F5344CB8AC3E}">
        <p14:creationId xmlns:p14="http://schemas.microsoft.com/office/powerpoint/2010/main" val="854055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500" b="1" dirty="0">
                <a:highlight>
                  <a:srgbClr val="00FF00"/>
                </a:highlight>
                <a:latin typeface="Times New Roman" panose="02020603050405020304" pitchFamily="18" charset="0"/>
                <a:cs typeface="Times New Roman" panose="02020603050405020304" pitchFamily="18" charset="0"/>
              </a:rPr>
              <a:t>Можливим рішенням цієї проблеми було навчання кримських татар в уже діючих на території України ісламських університетах. </a:t>
            </a:r>
          </a:p>
          <a:p>
            <a:pPr marL="0" indent="0" algn="just">
              <a:buNone/>
            </a:pPr>
            <a:r>
              <a:rPr lang="uk-UA" sz="3500" b="1" dirty="0">
                <a:highlight>
                  <a:srgbClr val="00FF00"/>
                </a:highlight>
                <a:latin typeface="Times New Roman" panose="02020603050405020304" pitchFamily="18" charset="0"/>
                <a:cs typeface="Times New Roman" panose="02020603050405020304" pitchFamily="18" charset="0"/>
              </a:rPr>
              <a:t>Подібна спроба мала місце в 1999 р., коли в Донецьку діяв вже згаданий раніше Український ісламський університет (УІУ), в якому в 1999/2000 навчальному році за різними джерелами навчалося від 17 з 25668 до 28 з 40669 студентів – вихідців з Криму. Правда, після закриття УІУ більшість студентів з числа кримських татар не повернулися до Криму, а залишилися в Донецьку.</a:t>
            </a:r>
          </a:p>
        </p:txBody>
      </p:sp>
    </p:spTree>
    <p:extLst>
      <p:ext uri="{BB962C8B-B14F-4D97-AF65-F5344CB8AC3E}">
        <p14:creationId xmlns:p14="http://schemas.microsoft.com/office/powerpoint/2010/main" val="4186868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300" b="1" dirty="0">
                <a:highlight>
                  <a:srgbClr val="00FF00"/>
                </a:highlight>
                <a:latin typeface="Times New Roman" panose="02020603050405020304" pitchFamily="18" charset="0"/>
                <a:cs typeface="Times New Roman" panose="02020603050405020304" pitchFamily="18" charset="0"/>
              </a:rPr>
              <a:t>Що до можливої співпраці в питаннях ісламської освіти ДУМК з Ісламським університетом, то в зв’язку з значними суперечностями, що існували між ДУМК і ДУМУ, навчання представників громад, пов’язаних з ДУМК, в Ісламському університеті не вітається. </a:t>
            </a:r>
          </a:p>
          <a:p>
            <a:pPr marL="0" indent="0" algn="just">
              <a:buNone/>
            </a:pPr>
            <a:r>
              <a:rPr lang="uk-UA" sz="3300" b="1" dirty="0">
                <a:highlight>
                  <a:srgbClr val="00FF00"/>
                </a:highlight>
                <a:latin typeface="Times New Roman" panose="02020603050405020304" pitchFamily="18" charset="0"/>
                <a:cs typeface="Times New Roman" panose="02020603050405020304" pitchFamily="18" charset="0"/>
              </a:rPr>
              <a:t>Проте, серед студентів ІУ чимало представників кримських татар. Переважно, це представники незалежних громад півострова, або ж представники громад, що входять в Духовний центр мусульман Криму, глава якого – Ридван </a:t>
            </a:r>
            <a:r>
              <a:rPr lang="uk-UA" sz="3300" b="1" dirty="0" err="1">
                <a:highlight>
                  <a:srgbClr val="00FF00"/>
                </a:highlight>
                <a:latin typeface="Times New Roman" panose="02020603050405020304" pitchFamily="18" charset="0"/>
                <a:cs typeface="Times New Roman" panose="02020603050405020304" pitchFamily="18" charset="0"/>
              </a:rPr>
              <a:t>Велієв</a:t>
            </a:r>
            <a:r>
              <a:rPr lang="uk-UA" sz="3300" b="1" dirty="0">
                <a:highlight>
                  <a:srgbClr val="00FF00"/>
                </a:highlight>
                <a:latin typeface="Times New Roman" panose="02020603050405020304" pitchFamily="18" charset="0"/>
                <a:cs typeface="Times New Roman" panose="02020603050405020304" pitchFamily="18" charset="0"/>
              </a:rPr>
              <a:t>, – сам є випускником Ісламського університету.</a:t>
            </a:r>
          </a:p>
        </p:txBody>
      </p:sp>
    </p:spTree>
    <p:extLst>
      <p:ext uri="{BB962C8B-B14F-4D97-AF65-F5344CB8AC3E}">
        <p14:creationId xmlns:p14="http://schemas.microsoft.com/office/powerpoint/2010/main" val="3834507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У 2013 р. Всеукраїнська асоціація громадських організацій «</a:t>
            </a:r>
            <a:r>
              <a:rPr lang="uk-UA" sz="3200" b="1" dirty="0" err="1">
                <a:highlight>
                  <a:srgbClr val="00FF00"/>
                </a:highlight>
                <a:latin typeface="Times New Roman" panose="02020603050405020304" pitchFamily="18" charset="0"/>
                <a:cs typeface="Times New Roman" panose="02020603050405020304" pitchFamily="18" charset="0"/>
              </a:rPr>
              <a:t>Альраід</a:t>
            </a:r>
            <a:r>
              <a:rPr lang="uk-UA" sz="3200" b="1" dirty="0">
                <a:highlight>
                  <a:srgbClr val="00FF00"/>
                </a:highlight>
                <a:latin typeface="Times New Roman" panose="02020603050405020304" pitchFamily="18" charset="0"/>
                <a:cs typeface="Times New Roman" panose="02020603050405020304" pitchFamily="18" charset="0"/>
              </a:rPr>
              <a:t>» зробила спробу знову повернутися в сферу ісламського освіти. </a:t>
            </a:r>
          </a:p>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Брак кадрів для створення власного університету «</a:t>
            </a:r>
            <a:r>
              <a:rPr lang="uk-UA" sz="3200" b="1" dirty="0" err="1">
                <a:highlight>
                  <a:srgbClr val="00FF00"/>
                </a:highlight>
                <a:latin typeface="Times New Roman" panose="02020603050405020304" pitchFamily="18" charset="0"/>
                <a:cs typeface="Times New Roman" panose="02020603050405020304" pitchFamily="18" charset="0"/>
              </a:rPr>
              <a:t>Альраід</a:t>
            </a:r>
            <a:r>
              <a:rPr lang="uk-UA" sz="3200" b="1" dirty="0">
                <a:highlight>
                  <a:srgbClr val="00FF00"/>
                </a:highlight>
                <a:latin typeface="Times New Roman" panose="02020603050405020304" pitchFamily="18" charset="0"/>
                <a:cs typeface="Times New Roman" panose="02020603050405020304" pitchFamily="18" charset="0"/>
              </a:rPr>
              <a:t>» компенсував тим, що пішов по шляху відкриття представництва (екзаменаційного центру) вже діючого з 2010 р. Ісламського Онлайн Університету (</a:t>
            </a:r>
            <a:r>
              <a:rPr lang="en-US" sz="3200" b="1" dirty="0">
                <a:highlight>
                  <a:srgbClr val="00FF00"/>
                </a:highlight>
                <a:latin typeface="Times New Roman" panose="02020603050405020304" pitchFamily="18" charset="0"/>
                <a:cs typeface="Times New Roman" panose="02020603050405020304" pitchFamily="18" charset="0"/>
              </a:rPr>
              <a:t>IOU), </a:t>
            </a:r>
            <a:r>
              <a:rPr lang="uk-UA" sz="3200" b="1" dirty="0">
                <a:highlight>
                  <a:srgbClr val="00FF00"/>
                </a:highlight>
                <a:latin typeface="Times New Roman" panose="02020603050405020304" pitchFamily="18" charset="0"/>
                <a:cs typeface="Times New Roman" panose="02020603050405020304" pitchFamily="18" charset="0"/>
              </a:rPr>
              <a:t>де безкоштовно можна отримати ступінь </a:t>
            </a:r>
            <a:r>
              <a:rPr lang="en-US" sz="3200" b="1" dirty="0">
                <a:highlight>
                  <a:srgbClr val="00FF00"/>
                </a:highlight>
                <a:latin typeface="Times New Roman" panose="02020603050405020304" pitchFamily="18" charset="0"/>
                <a:cs typeface="Times New Roman" panose="02020603050405020304" pitchFamily="18" charset="0"/>
              </a:rPr>
              <a:t>Bachelor of Arts in Islamic Studies </a:t>
            </a:r>
            <a:r>
              <a:rPr lang="uk-UA" sz="3200" b="1" dirty="0">
                <a:highlight>
                  <a:srgbClr val="00FF00"/>
                </a:highlight>
                <a:latin typeface="Times New Roman" panose="02020603050405020304" pitchFamily="18" charset="0"/>
                <a:cs typeface="Times New Roman" panose="02020603050405020304" pitchFamily="18" charset="0"/>
              </a:rPr>
              <a:t>англійською мовою. </a:t>
            </a:r>
          </a:p>
          <a:p>
            <a:pPr marL="0" indent="0" algn="just">
              <a:buNone/>
            </a:pPr>
            <a:r>
              <a:rPr lang="uk-UA" sz="3200" b="1" dirty="0">
                <a:highlight>
                  <a:srgbClr val="00FF00"/>
                </a:highlight>
                <a:latin typeface="Times New Roman" panose="02020603050405020304" pitchFamily="18" charset="0"/>
                <a:cs typeface="Times New Roman" panose="02020603050405020304" pitchFamily="18" charset="0"/>
              </a:rPr>
              <a:t>З початку березня 2013 р. ВАГО «</a:t>
            </a:r>
            <a:r>
              <a:rPr lang="uk-UA" sz="3200" b="1" dirty="0" err="1">
                <a:highlight>
                  <a:srgbClr val="00FF00"/>
                </a:highlight>
                <a:latin typeface="Times New Roman" panose="02020603050405020304" pitchFamily="18" charset="0"/>
                <a:cs typeface="Times New Roman" panose="02020603050405020304" pitchFamily="18" charset="0"/>
              </a:rPr>
              <a:t>Альраід</a:t>
            </a:r>
            <a:r>
              <a:rPr lang="uk-UA" sz="3200" b="1" dirty="0">
                <a:highlight>
                  <a:srgbClr val="00FF00"/>
                </a:highlight>
                <a:latin typeface="Times New Roman" panose="02020603050405020304" pitchFamily="18" charset="0"/>
                <a:cs typeface="Times New Roman" panose="02020603050405020304" pitchFamily="18" charset="0"/>
              </a:rPr>
              <a:t>» є офіційним екзаменаційним центром цього навчального закладу. </a:t>
            </a:r>
          </a:p>
        </p:txBody>
      </p:sp>
    </p:spTree>
    <p:extLst>
      <p:ext uri="{BB962C8B-B14F-4D97-AF65-F5344CB8AC3E}">
        <p14:creationId xmlns:p14="http://schemas.microsoft.com/office/powerpoint/2010/main" val="740178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700" b="1" dirty="0">
                <a:highlight>
                  <a:srgbClr val="00FF00"/>
                </a:highlight>
                <a:latin typeface="Times New Roman" panose="02020603050405020304" pitchFamily="18" charset="0"/>
                <a:cs typeface="Times New Roman" panose="02020603050405020304" pitchFamily="18" charset="0"/>
              </a:rPr>
              <a:t>При цьому проблематичним для української </a:t>
            </a:r>
            <a:r>
              <a:rPr lang="uk-UA" sz="3700" b="1" dirty="0" err="1">
                <a:highlight>
                  <a:srgbClr val="00FF00"/>
                </a:highlight>
                <a:latin typeface="Times New Roman" panose="02020603050405020304" pitchFamily="18" charset="0"/>
                <a:cs typeface="Times New Roman" panose="02020603050405020304" pitchFamily="18" charset="0"/>
              </a:rPr>
              <a:t>умми</a:t>
            </a:r>
            <a:r>
              <a:rPr lang="uk-UA" sz="3700" b="1" dirty="0">
                <a:highlight>
                  <a:srgbClr val="00FF00"/>
                </a:highlight>
                <a:latin typeface="Times New Roman" panose="02020603050405020304" pitchFamily="18" charset="0"/>
                <a:cs typeface="Times New Roman" panose="02020603050405020304" pitchFamily="18" charset="0"/>
              </a:rPr>
              <a:t> є те, що програма навчання в </a:t>
            </a:r>
            <a:r>
              <a:rPr lang="en-US" sz="3700" b="1" dirty="0">
                <a:highlight>
                  <a:srgbClr val="00FF00"/>
                </a:highlight>
                <a:latin typeface="Times New Roman" panose="02020603050405020304" pitchFamily="18" charset="0"/>
                <a:cs typeface="Times New Roman" panose="02020603050405020304" pitchFamily="18" charset="0"/>
              </a:rPr>
              <a:t>IOU </a:t>
            </a:r>
            <a:r>
              <a:rPr lang="uk-UA" sz="3700" b="1" dirty="0">
                <a:highlight>
                  <a:srgbClr val="00FF00"/>
                </a:highlight>
                <a:latin typeface="Times New Roman" panose="02020603050405020304" pitchFamily="18" charset="0"/>
                <a:cs typeface="Times New Roman" panose="02020603050405020304" pitchFamily="18" charset="0"/>
              </a:rPr>
              <a:t>не враховує особливостей українського суспільства – з одного боку, а з іншого – може служити каналом трансляції специфічних форм інтерпретації ісламу, оскільки засновник даного навчального закладу шейх </a:t>
            </a:r>
            <a:r>
              <a:rPr lang="uk-UA" sz="3700" b="1" dirty="0" err="1">
                <a:highlight>
                  <a:srgbClr val="FFFF00"/>
                </a:highlight>
                <a:latin typeface="Times New Roman" panose="02020603050405020304" pitchFamily="18" charset="0"/>
                <a:cs typeface="Times New Roman" panose="02020603050405020304" pitchFamily="18" charset="0"/>
              </a:rPr>
              <a:t>Біляль</a:t>
            </a:r>
            <a:r>
              <a:rPr lang="uk-UA" sz="3700" b="1" dirty="0">
                <a:highlight>
                  <a:srgbClr val="FFFF00"/>
                </a:highlight>
                <a:latin typeface="Times New Roman" panose="02020603050405020304" pitchFamily="18" charset="0"/>
                <a:cs typeface="Times New Roman" panose="02020603050405020304" pitchFamily="18" charset="0"/>
              </a:rPr>
              <a:t> </a:t>
            </a:r>
            <a:r>
              <a:rPr lang="uk-UA" sz="3700" b="1" dirty="0" err="1">
                <a:highlight>
                  <a:srgbClr val="FFFF00"/>
                </a:highlight>
                <a:latin typeface="Times New Roman" panose="02020603050405020304" pitchFamily="18" charset="0"/>
                <a:cs typeface="Times New Roman" panose="02020603050405020304" pitchFamily="18" charset="0"/>
              </a:rPr>
              <a:t>Філіпс</a:t>
            </a:r>
            <a:r>
              <a:rPr lang="uk-UA" sz="3700" b="1" dirty="0">
                <a:highlight>
                  <a:srgbClr val="00FF00"/>
                </a:highlight>
                <a:latin typeface="Times New Roman" panose="02020603050405020304" pitchFamily="18" charset="0"/>
                <a:cs typeface="Times New Roman" panose="02020603050405020304" pitchFamily="18" charset="0"/>
              </a:rPr>
              <a:t> відомий своїми тісними контактами з представниками радикальних інтерпретацій ісламу, в результаті чого йому був заборонений в’їзд до Німеччини і Австралії.</a:t>
            </a:r>
          </a:p>
        </p:txBody>
      </p:sp>
    </p:spTree>
    <p:extLst>
      <p:ext uri="{BB962C8B-B14F-4D97-AF65-F5344CB8AC3E}">
        <p14:creationId xmlns:p14="http://schemas.microsoft.com/office/powerpoint/2010/main" val="2693326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У висновку відзначимо, що найбільш життєздатною і інкорпорованою в українські реалії поки що залишається модель, представлена Українським ісламським університетом Духовного управління мусульман України (Київ), якій має 26-річний досвід роботи.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При цьому конструктивною видається позиція керівництва університету, яке активно налагоджує зв’язки як зі світськими університетами України, так і з ісламськими університетами в інших країнах – починаючи з тісних контактів з університетом </a:t>
            </a:r>
            <a:r>
              <a:rPr lang="uk-UA" sz="3200" b="1" dirty="0" err="1">
                <a:highlight>
                  <a:srgbClr val="FFFF00"/>
                </a:highlight>
                <a:latin typeface="Times New Roman" panose="02020603050405020304" pitchFamily="18" charset="0"/>
                <a:cs typeface="Times New Roman" panose="02020603050405020304" pitchFamily="18" charset="0"/>
              </a:rPr>
              <a:t>ал-Азгар</a:t>
            </a:r>
            <a:r>
              <a:rPr lang="uk-UA" sz="3200" b="1" dirty="0">
                <a:highlight>
                  <a:srgbClr val="FFFF00"/>
                </a:highlight>
                <a:latin typeface="Times New Roman" panose="02020603050405020304" pitchFamily="18" charset="0"/>
                <a:cs typeface="Times New Roman" panose="02020603050405020304" pitchFamily="18" charset="0"/>
              </a:rPr>
              <a:t> і ісламськими університетами пострадянського простору. </a:t>
            </a:r>
          </a:p>
        </p:txBody>
      </p:sp>
    </p:spTree>
    <p:extLst>
      <p:ext uri="{BB962C8B-B14F-4D97-AF65-F5344CB8AC3E}">
        <p14:creationId xmlns:p14="http://schemas.microsoft.com/office/powerpoint/2010/main" val="1206528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607576"/>
            <a:ext cx="12192000" cy="5250424"/>
          </a:xfrm>
        </p:spPr>
        <p:txBody>
          <a:bodyPr>
            <a:noAutofit/>
          </a:bodyPr>
          <a:lstStyle/>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Можна виділити два основних шляхи розвитку вищої ісламської освіти в Україні:</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1) створення самостійного навчального закладу (університету) і</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2) відкриття факультету при світському університеті. В даний час реалізований тільки перший варіант (Ісламський університет ДУМУ), але незважаючи на попередні невдачі все ще лишається можливість втілити в життя і другий варіант.</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323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Відкритим залишається питання про характер можливих реформ в системі ісламської освіти в Україні. </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Не викликає сумнівів, що вимоги до сучасних імамів дещо відрізняються від існуючих раніше. </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Наприклад, вже зрозуміло, що популярність різного роду соціальних мереж передбачає для імамів вміння працювати в них, що вимагає введення в навчальну програму відповідних предметів.</a:t>
            </a:r>
          </a:p>
        </p:txBody>
      </p:sp>
    </p:spTree>
    <p:extLst>
      <p:ext uri="{BB962C8B-B14F-4D97-AF65-F5344CB8AC3E}">
        <p14:creationId xmlns:p14="http://schemas.microsoft.com/office/powerpoint/2010/main" val="3610634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504335"/>
          </a:xfrm>
        </p:spPr>
        <p:txBody>
          <a:bodyPr>
            <a:noAutofit/>
          </a:bodyPr>
          <a:lstStyle/>
          <a:p>
            <a:r>
              <a:rPr lang="uk-UA" sz="2400" dirty="0">
                <a:solidFill>
                  <a:schemeClr val="tx1"/>
                </a:solidFill>
                <a:effectLst/>
                <a:highlight>
                  <a:srgbClr val="FFFF00"/>
                </a:highlight>
              </a:rPr>
              <a:t>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504335"/>
            <a:ext cx="12192000" cy="5506063"/>
          </a:xfrm>
        </p:spPr>
        <p:txBody>
          <a:bodyPr>
            <a:noAutofit/>
          </a:bodyPr>
          <a:lstStyle/>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Також не залишається без уваги з боку ісламських організацій України і такий напрямок реформування системи ісламського освіти, як введення дистанційної форми навчання, тим більш, активному розвитку саме цьому напрямку сприяла пандемія </a:t>
            </a:r>
            <a:r>
              <a:rPr lang="en-US" sz="3200" b="1" dirty="0">
                <a:highlight>
                  <a:srgbClr val="FFFF00"/>
                </a:highlight>
                <a:latin typeface="Times New Roman" panose="02020603050405020304" pitchFamily="18" charset="0"/>
                <a:cs typeface="Times New Roman" panose="02020603050405020304" pitchFamily="18" charset="0"/>
              </a:rPr>
              <a:t>COVID-19. </a:t>
            </a:r>
            <a:r>
              <a:rPr lang="uk-UA" sz="3200" b="1" dirty="0">
                <a:highlight>
                  <a:srgbClr val="FFFF00"/>
                </a:highlight>
                <a:latin typeface="Times New Roman" panose="02020603050405020304" pitchFamily="18" charset="0"/>
                <a:cs typeface="Times New Roman" panose="02020603050405020304" pitchFamily="18" charset="0"/>
              </a:rPr>
              <a:t>Але це також вимагає пильного вивчення, особливо в контексті інкорпорації в середу українських мусульман специфічних інтерпретацій ісламу.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Очевидно, що сфера ісламської освіти в Україні представляє собою область, що активно розвивається, в якій відбувається зіткнення різних освітніх моделей, і, що більш важливо – різних інтерпретацій ісламу.</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578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278195"/>
            <a:ext cx="12192000" cy="5732204"/>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Соціальне служіння українських мусульман має свої специфічні особливості. Один із п’яти обов’язків мусульман – </a:t>
            </a:r>
            <a:r>
              <a:rPr lang="uk-UA" sz="3200" b="1" dirty="0" err="1">
                <a:solidFill>
                  <a:srgbClr val="C00000"/>
                </a:solidFill>
                <a:latin typeface="Times New Roman" panose="02020603050405020304" pitchFamily="18" charset="0"/>
                <a:cs typeface="Times New Roman" panose="02020603050405020304" pitchFamily="18" charset="0"/>
              </a:rPr>
              <a:t>закят</a:t>
            </a:r>
            <a:r>
              <a:rPr lang="uk-UA" sz="3200" b="1" dirty="0">
                <a:solidFill>
                  <a:srgbClr val="C00000"/>
                </a:solidFill>
                <a:latin typeface="Times New Roman" panose="02020603050405020304" pitchFamily="18" charset="0"/>
                <a:cs typeface="Times New Roman" panose="02020603050405020304" pitchFamily="18" charset="0"/>
              </a:rPr>
              <a:t>, тобто податок на благодійність – безпосередньо пов’язаний із соціальною солідарністю. </a:t>
            </a:r>
          </a:p>
          <a:p>
            <a:pPr marL="0" indent="0" algn="just">
              <a:buNone/>
            </a:pPr>
            <a:r>
              <a:rPr lang="uk-UA" sz="3200" b="1" dirty="0">
                <a:latin typeface="Times New Roman" panose="02020603050405020304" pitchFamily="18" charset="0"/>
                <a:cs typeface="Times New Roman" panose="02020603050405020304" pitchFamily="18" charset="0"/>
              </a:rPr>
              <a:t>Найбільш розвинений напрям соціального служіння демонструє ДУМУ «</a:t>
            </a:r>
            <a:r>
              <a:rPr lang="uk-UA" sz="3200" b="1" dirty="0" err="1">
                <a:latin typeface="Times New Roman" panose="02020603050405020304" pitchFamily="18" charset="0"/>
                <a:cs typeface="Times New Roman" panose="02020603050405020304" pitchFamily="18" charset="0"/>
              </a:rPr>
              <a:t>Умма</a:t>
            </a:r>
            <a:r>
              <a:rPr lang="uk-UA" sz="3200" b="1" dirty="0">
                <a:latin typeface="Times New Roman" panose="02020603050405020304" pitchFamily="18" charset="0"/>
                <a:cs typeface="Times New Roman" panose="02020603050405020304" pitchFamily="18" charset="0"/>
              </a:rPr>
              <a:t>» разом із своїм постійним партнером – ВАГО «</a:t>
            </a:r>
            <a:r>
              <a:rPr lang="uk-UA" sz="3200" b="1" dirty="0" err="1">
                <a:latin typeface="Times New Roman" panose="02020603050405020304" pitchFamily="18" charset="0"/>
                <a:cs typeface="Times New Roman" panose="02020603050405020304" pitchFamily="18" charset="0"/>
              </a:rPr>
              <a:t>Альраід</a:t>
            </a:r>
            <a:r>
              <a:rPr lang="uk-UA" sz="3200" b="1" dirty="0">
                <a:latin typeface="Times New Roman" panose="02020603050405020304" pitchFamily="18" charset="0"/>
                <a:cs typeface="Times New Roman" panose="02020603050405020304" pitchFamily="18" charset="0"/>
              </a:rPr>
              <a:t>». </a:t>
            </a:r>
          </a:p>
          <a:p>
            <a:pPr marL="0" indent="0" algn="just">
              <a:buNone/>
            </a:pPr>
            <a:r>
              <a:rPr lang="uk-UA" sz="3200" b="1" dirty="0">
                <a:latin typeface="Times New Roman" panose="02020603050405020304" pitchFamily="18" charset="0"/>
                <a:cs typeface="Times New Roman" panose="02020603050405020304" pitchFamily="18" charset="0"/>
              </a:rPr>
              <a:t>Зокрема, важливе місце в діяльності цих організацій посідає благодійна діяльність, участь в волонтерських проектах, допомога переселенцям та військовим, що знаходились в зоні АТО і підконтрольних Україні територіях.</a:t>
            </a:r>
            <a:endParaRPr lang="uk-UA" sz="32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12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31273"/>
            <a:ext cx="12192000" cy="6179126"/>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В цілому ситуація з ісламською освітою в Україні (в тому числі і вищою) характеризується </a:t>
            </a:r>
            <a:r>
              <a:rPr lang="uk-UA" sz="3300" b="1" dirty="0" err="1">
                <a:latin typeface="Times New Roman" panose="02020603050405020304" pitchFamily="18" charset="0"/>
                <a:cs typeface="Times New Roman" panose="02020603050405020304" pitchFamily="18" charset="0"/>
              </a:rPr>
              <a:t>децентралізованістю</a:t>
            </a:r>
            <a:r>
              <a:rPr lang="uk-UA" sz="3300" b="1" dirty="0">
                <a:latin typeface="Times New Roman" panose="02020603050405020304" pitchFamily="18" charset="0"/>
                <a:cs typeface="Times New Roman" panose="02020603050405020304" pitchFamily="18" charset="0"/>
              </a:rPr>
              <a:t> та неузгодженістю як освітніх підходів, так і навчальних програм </a:t>
            </a:r>
            <a:r>
              <a:rPr lang="uk-UA" sz="3300" b="1" dirty="0" err="1">
                <a:latin typeface="Times New Roman" panose="02020603050405020304" pitchFamily="18" charset="0"/>
                <a:cs typeface="Times New Roman" panose="02020603050405020304" pitchFamily="18" charset="0"/>
              </a:rPr>
              <a:t>мактабів</a:t>
            </a:r>
            <a:r>
              <a:rPr lang="uk-UA" sz="3300" b="1" dirty="0">
                <a:latin typeface="Times New Roman" panose="02020603050405020304" pitchFamily="18" charset="0"/>
                <a:cs typeface="Times New Roman" panose="02020603050405020304" pitchFamily="18" charset="0"/>
              </a:rPr>
              <a:t> та </a:t>
            </a:r>
            <a:r>
              <a:rPr lang="uk-UA" sz="3300" b="1" dirty="0" err="1">
                <a:latin typeface="Times New Roman" panose="02020603050405020304" pitchFamily="18" charset="0"/>
                <a:cs typeface="Times New Roman" panose="02020603050405020304" pitchFamily="18" charset="0"/>
              </a:rPr>
              <a:t>медересе</a:t>
            </a:r>
            <a:r>
              <a:rPr lang="uk-UA" sz="3300" b="1" dirty="0">
                <a:latin typeface="Times New Roman" panose="02020603050405020304" pitchFamily="18" charset="0"/>
                <a:cs typeface="Times New Roman" panose="02020603050405020304" pitchFamily="18" charset="0"/>
              </a:rPr>
              <a:t>, що відносяться до різних духовних центрів, що є віддзеркаленням загальної фрагментації української </a:t>
            </a:r>
            <a:r>
              <a:rPr lang="uk-UA" sz="3300" b="1" dirty="0" err="1">
                <a:latin typeface="Times New Roman" panose="02020603050405020304" pitchFamily="18" charset="0"/>
                <a:cs typeface="Times New Roman" panose="02020603050405020304" pitchFamily="18" charset="0"/>
              </a:rPr>
              <a:t>умми</a:t>
            </a:r>
            <a:r>
              <a:rPr lang="uk-UA" sz="33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В сфері шкільної освіти серйозною проблемою для України є </a:t>
            </a:r>
            <a:r>
              <a:rPr lang="uk-UA" sz="3300" b="1" u="sng" dirty="0">
                <a:solidFill>
                  <a:srgbClr val="FF0000"/>
                </a:solidFill>
                <a:latin typeface="Times New Roman" panose="02020603050405020304" pitchFamily="18" charset="0"/>
                <a:cs typeface="Times New Roman" panose="02020603050405020304" pitchFamily="18" charset="0"/>
              </a:rPr>
              <a:t>вибір моделі взаємозв’язку між релігією та шкільною освітою</a:t>
            </a:r>
            <a:r>
              <a:rPr lang="uk-UA" sz="3300" b="1" dirty="0">
                <a:latin typeface="Times New Roman" panose="02020603050405020304" pitchFamily="18" charset="0"/>
                <a:cs typeface="Times New Roman" panose="02020603050405020304" pitchFamily="18" charset="0"/>
              </a:rPr>
              <a:t>. З одного боку, існує законодавство, яке регулює ці відносини (Конституція та низка законів України), з іншого – тиск з боку різних груп суспільства, які прагнуть інтерпретувати існуючі норми на свою користь. </a:t>
            </a:r>
          </a:p>
        </p:txBody>
      </p:sp>
    </p:spTree>
    <p:extLst>
      <p:ext uri="{BB962C8B-B14F-4D97-AF65-F5344CB8AC3E}">
        <p14:creationId xmlns:p14="http://schemas.microsoft.com/office/powerpoint/2010/main" val="3484159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1" y="1278195"/>
            <a:ext cx="9242323" cy="5732204"/>
          </a:xfrm>
        </p:spPr>
        <p:txBody>
          <a:bodyPr>
            <a:noAutofit/>
          </a:bodyPr>
          <a:lstStyle/>
          <a:p>
            <a:pPr marL="0" indent="0" algn="just">
              <a:buNone/>
            </a:pPr>
            <a:r>
              <a:rPr lang="uk-UA" sz="2900" b="1" dirty="0">
                <a:latin typeface="Times New Roman" panose="02020603050405020304" pitchFamily="18" charset="0"/>
                <a:cs typeface="Times New Roman" panose="02020603050405020304" pitchFamily="18" charset="0"/>
              </a:rPr>
              <a:t>Серед благодійних проектів цих двох організацій можна назвати проект «Тепла допомога», що здійснюється при підтримці </a:t>
            </a:r>
            <a:r>
              <a:rPr lang="uk-UA" sz="2900" b="1" dirty="0">
                <a:highlight>
                  <a:srgbClr val="FFFF00"/>
                </a:highlight>
                <a:latin typeface="Times New Roman" panose="02020603050405020304" pitchFamily="18" charset="0"/>
                <a:cs typeface="Times New Roman" panose="02020603050405020304" pitchFamily="18" charset="0"/>
              </a:rPr>
              <a:t>німецької благодійної організації (фондом) </a:t>
            </a:r>
            <a:r>
              <a:rPr lang="en-US" sz="2900" b="1" dirty="0" err="1">
                <a:highlight>
                  <a:srgbClr val="FFFF00"/>
                </a:highlight>
                <a:latin typeface="Times New Roman" panose="02020603050405020304" pitchFamily="18" charset="0"/>
                <a:cs typeface="Times New Roman" panose="02020603050405020304" pitchFamily="18" charset="0"/>
              </a:rPr>
              <a:t>MuslimeHelfen</a:t>
            </a:r>
            <a:r>
              <a:rPr lang="en-US" sz="2900" b="1" dirty="0">
                <a:latin typeface="Times New Roman" panose="02020603050405020304" pitchFamily="18" charset="0"/>
                <a:cs typeface="Times New Roman" panose="02020603050405020304" pitchFamily="18" charset="0"/>
              </a:rPr>
              <a:t>. </a:t>
            </a:r>
            <a:endParaRPr lang="uk-UA" sz="2900" b="1" dirty="0">
              <a:latin typeface="Times New Roman" panose="02020603050405020304" pitchFamily="18" charset="0"/>
              <a:cs typeface="Times New Roman" panose="02020603050405020304" pitchFamily="18" charset="0"/>
            </a:endParaRPr>
          </a:p>
          <a:p>
            <a:pPr marL="0" indent="0" algn="just">
              <a:buNone/>
            </a:pPr>
            <a:r>
              <a:rPr lang="uk-UA" sz="2900" b="1" dirty="0">
                <a:latin typeface="Times New Roman" panose="02020603050405020304" pitchFamily="18" charset="0"/>
                <a:cs typeface="Times New Roman" panose="02020603050405020304" pitchFamily="18" charset="0"/>
              </a:rPr>
              <a:t>За сприяння цієї ж організації були проведені й інші акції, по допомозі нужденним продуктами, вугіллям. Волонтери розвозили пакунки з продуктами безпосередньо в домівки нужденних. За три дні було відвідано 150 сімей у кількох населених пунктах Херсонської області. Серед тих, хто отримав допомогу, насамперед самотні старі, багатодітні та нужденні сім’ї, переселенці з окупованого Криму.</a:t>
            </a:r>
          </a:p>
        </p:txBody>
      </p:sp>
      <p:pic>
        <p:nvPicPr>
          <p:cNvPr id="4" name="Рисунок 3">
            <a:extLst>
              <a:ext uri="{FF2B5EF4-FFF2-40B4-BE49-F238E27FC236}">
                <a16:creationId xmlns:a16="http://schemas.microsoft.com/office/drawing/2014/main" id="{5DB76136-01CA-8423-93FC-2DA01D1EC1B4}"/>
              </a:ext>
            </a:extLst>
          </p:cNvPr>
          <p:cNvPicPr>
            <a:picLocks noChangeAspect="1"/>
          </p:cNvPicPr>
          <p:nvPr/>
        </p:nvPicPr>
        <p:blipFill>
          <a:blip r:embed="rId2"/>
          <a:stretch>
            <a:fillRect/>
          </a:stretch>
        </p:blipFill>
        <p:spPr>
          <a:xfrm>
            <a:off x="9362767" y="2251585"/>
            <a:ext cx="2698955" cy="2698955"/>
          </a:xfrm>
          <a:prstGeom prst="rect">
            <a:avLst/>
          </a:prstGeom>
        </p:spPr>
      </p:pic>
    </p:spTree>
    <p:extLst>
      <p:ext uri="{BB962C8B-B14F-4D97-AF65-F5344CB8AC3E}">
        <p14:creationId xmlns:p14="http://schemas.microsoft.com/office/powerpoint/2010/main" val="798284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53729"/>
            <a:ext cx="8229600" cy="6056670"/>
          </a:xfrm>
        </p:spPr>
        <p:txBody>
          <a:bodyPr>
            <a:noAutofit/>
          </a:bodyPr>
          <a:lstStyle/>
          <a:p>
            <a:pPr marL="0" indent="0" algn="just">
              <a:buNone/>
            </a:pPr>
            <a:r>
              <a:rPr lang="uk-UA" sz="4000" b="1" dirty="0">
                <a:latin typeface="Times New Roman" panose="02020603050405020304" pitchFamily="18" charset="0"/>
                <a:cs typeface="Times New Roman" panose="02020603050405020304" pitchFamily="18" charset="0"/>
              </a:rPr>
              <a:t>Активною благодійною діяльністю займається й жіноча організація «Мар’ям», що входить до Всеукраїнської асоціації «</a:t>
            </a:r>
            <a:r>
              <a:rPr lang="uk-UA" sz="4000" b="1" dirty="0" err="1">
                <a:latin typeface="Times New Roman" panose="02020603050405020304" pitchFamily="18" charset="0"/>
                <a:cs typeface="Times New Roman" panose="02020603050405020304" pitchFamily="18" charset="0"/>
              </a:rPr>
              <a:t>Альраід</a:t>
            </a:r>
            <a:r>
              <a:rPr lang="uk-UA" sz="4000" b="1" dirty="0">
                <a:latin typeface="Times New Roman" panose="02020603050405020304" pitchFamily="18" charset="0"/>
                <a:cs typeface="Times New Roman" panose="02020603050405020304" pitchFamily="18" charset="0"/>
              </a:rPr>
              <a:t>». </a:t>
            </a:r>
          </a:p>
          <a:p>
            <a:pPr marL="0" indent="0" algn="just">
              <a:buNone/>
            </a:pPr>
            <a:r>
              <a:rPr lang="uk-UA" sz="4000" b="1" dirty="0">
                <a:latin typeface="Times New Roman" panose="02020603050405020304" pitchFamily="18" charset="0"/>
                <a:cs typeface="Times New Roman" panose="02020603050405020304" pitchFamily="18" charset="0"/>
              </a:rPr>
              <a:t>На регулярній основі вона безоплатно </a:t>
            </a:r>
            <a:r>
              <a:rPr lang="uk-UA" sz="4000" b="1" dirty="0" err="1">
                <a:latin typeface="Times New Roman" panose="02020603050405020304" pitchFamily="18" charset="0"/>
                <a:cs typeface="Times New Roman" panose="02020603050405020304" pitchFamily="18" charset="0"/>
              </a:rPr>
              <a:t>допомогає</a:t>
            </a:r>
            <a:r>
              <a:rPr lang="uk-UA" sz="4000" b="1" dirty="0">
                <a:latin typeface="Times New Roman" panose="02020603050405020304" pitchFamily="18" charset="0"/>
                <a:cs typeface="Times New Roman" panose="02020603050405020304" pitchFamily="18" charset="0"/>
              </a:rPr>
              <a:t> нужденним продуктами харчування, одягом, взуттям, предметами гігієни.</a:t>
            </a:r>
          </a:p>
        </p:txBody>
      </p:sp>
      <p:pic>
        <p:nvPicPr>
          <p:cNvPr id="4" name="Рисунок 3">
            <a:extLst>
              <a:ext uri="{FF2B5EF4-FFF2-40B4-BE49-F238E27FC236}">
                <a16:creationId xmlns:a16="http://schemas.microsoft.com/office/drawing/2014/main" id="{92233FCF-13DA-8C50-689E-395A8B697919}"/>
              </a:ext>
            </a:extLst>
          </p:cNvPr>
          <p:cNvPicPr>
            <a:picLocks noChangeAspect="1"/>
          </p:cNvPicPr>
          <p:nvPr/>
        </p:nvPicPr>
        <p:blipFill>
          <a:blip r:embed="rId2"/>
          <a:stretch>
            <a:fillRect/>
          </a:stretch>
        </p:blipFill>
        <p:spPr>
          <a:xfrm>
            <a:off x="8315171" y="2050550"/>
            <a:ext cx="3876829" cy="3893050"/>
          </a:xfrm>
          <a:prstGeom prst="rect">
            <a:avLst/>
          </a:prstGeom>
        </p:spPr>
      </p:pic>
    </p:spTree>
    <p:extLst>
      <p:ext uri="{BB962C8B-B14F-4D97-AF65-F5344CB8AC3E}">
        <p14:creationId xmlns:p14="http://schemas.microsoft.com/office/powerpoint/2010/main" val="30874289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278195"/>
            <a:ext cx="12192000" cy="5732204"/>
          </a:xfrm>
        </p:spPr>
        <p:txBody>
          <a:bodyPr>
            <a:noAutofit/>
          </a:bodyPr>
          <a:lstStyle/>
          <a:p>
            <a:pPr marL="0" indent="0" algn="just">
              <a:buNone/>
            </a:pPr>
            <a:r>
              <a:rPr lang="uk-UA" sz="3600" b="1" dirty="0">
                <a:latin typeface="Times New Roman" panose="02020603050405020304" pitchFamily="18" charset="0"/>
                <a:cs typeface="Times New Roman" panose="02020603050405020304" pitchFamily="18" charset="0"/>
              </a:rPr>
              <a:t>Особливий розвиток отримало військове </a:t>
            </a:r>
            <a:r>
              <a:rPr lang="uk-UA" sz="3600" b="1" dirty="0" err="1">
                <a:latin typeface="Times New Roman" panose="02020603050405020304" pitchFamily="18" charset="0"/>
                <a:cs typeface="Times New Roman" panose="02020603050405020304" pitchFamily="18" charset="0"/>
              </a:rPr>
              <a:t>капеланство</a:t>
            </a:r>
            <a:r>
              <a:rPr lang="uk-UA" sz="3600" b="1" dirty="0">
                <a:latin typeface="Times New Roman" panose="02020603050405020304" pitchFamily="18" charset="0"/>
                <a:cs typeface="Times New Roman" panose="02020603050405020304" pitchFamily="18" charset="0"/>
              </a:rPr>
              <a:t>, оскільки серед учасників бойових дій на Сході України окрему категорію складають добровольці з мусульман, в тому числі представники народів Північного Кавказу (чеченці, представники народів Дагестану), які приймали участь у збройному спротиві російський владі. </a:t>
            </a:r>
          </a:p>
          <a:p>
            <a:pPr marL="0" indent="0" algn="just">
              <a:buNone/>
            </a:pPr>
            <a:r>
              <a:rPr lang="uk-UA" sz="3600" b="1" dirty="0">
                <a:latin typeface="Times New Roman" panose="02020603050405020304" pitchFamily="18" charset="0"/>
                <a:cs typeface="Times New Roman" panose="02020603050405020304" pitchFamily="18" charset="0"/>
              </a:rPr>
              <a:t>Зокрема, поява першого імама-капелана у 2014 р. була зумовлена необхідністю поховання мусульманина, загиблого в боях на сході України.</a:t>
            </a:r>
          </a:p>
        </p:txBody>
      </p:sp>
    </p:spTree>
    <p:extLst>
      <p:ext uri="{BB962C8B-B14F-4D97-AF65-F5344CB8AC3E}">
        <p14:creationId xmlns:p14="http://schemas.microsoft.com/office/powerpoint/2010/main" val="3107943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101213"/>
            <a:ext cx="12192000" cy="5909186"/>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В ДУМУ «</a:t>
            </a:r>
            <a:r>
              <a:rPr lang="uk-UA" sz="3400" b="1" dirty="0" err="1">
                <a:latin typeface="Times New Roman" panose="02020603050405020304" pitchFamily="18" charset="0"/>
                <a:cs typeface="Times New Roman" panose="02020603050405020304" pitchFamily="18" charset="0"/>
              </a:rPr>
              <a:t>Умма</a:t>
            </a:r>
            <a:r>
              <a:rPr lang="uk-UA" sz="3400" b="1" dirty="0">
                <a:latin typeface="Times New Roman" panose="02020603050405020304" pitchFamily="18" charset="0"/>
                <a:cs typeface="Times New Roman" panose="02020603050405020304" pitchFamily="18" charset="0"/>
              </a:rPr>
              <a:t>» створено Управління військового </a:t>
            </a:r>
            <a:r>
              <a:rPr lang="uk-UA" sz="3400" b="1" dirty="0" err="1">
                <a:latin typeface="Times New Roman" panose="02020603050405020304" pitchFamily="18" charset="0"/>
                <a:cs typeface="Times New Roman" panose="02020603050405020304" pitchFamily="18" charset="0"/>
              </a:rPr>
              <a:t>капеланства</a:t>
            </a:r>
            <a:r>
              <a:rPr lang="uk-UA" sz="3400" b="1" dirty="0">
                <a:latin typeface="Times New Roman" panose="02020603050405020304" pitchFamily="18" charset="0"/>
                <a:cs typeface="Times New Roman" panose="02020603050405020304" pitchFamily="18" charset="0"/>
              </a:rPr>
              <a:t> мусульман України. В </a:t>
            </a:r>
            <a:r>
              <a:rPr lang="uk-UA" sz="3400" b="1" dirty="0">
                <a:solidFill>
                  <a:srgbClr val="C00000"/>
                </a:solidFill>
                <a:latin typeface="Times New Roman" panose="02020603050405020304" pitchFamily="18" charset="0"/>
                <a:cs typeface="Times New Roman" panose="02020603050405020304" pitchFamily="18" charset="0"/>
              </a:rPr>
              <a:t>2016 р.</a:t>
            </a:r>
            <a:r>
              <a:rPr lang="uk-UA" sz="3400" b="1" dirty="0">
                <a:latin typeface="Times New Roman" panose="02020603050405020304" pitchFamily="18" charset="0"/>
                <a:cs typeface="Times New Roman" panose="02020603050405020304" pitchFamily="18" charset="0"/>
              </a:rPr>
              <a:t> після зустрічі муфтія ДУМУ «</a:t>
            </a:r>
            <a:r>
              <a:rPr lang="uk-UA" sz="3400" b="1" dirty="0" err="1">
                <a:latin typeface="Times New Roman" panose="02020603050405020304" pitchFamily="18" charset="0"/>
                <a:cs typeface="Times New Roman" panose="02020603050405020304" pitchFamily="18" charset="0"/>
              </a:rPr>
              <a:t>Умма</a:t>
            </a:r>
            <a:r>
              <a:rPr lang="uk-UA" sz="3400" b="1" dirty="0">
                <a:latin typeface="Times New Roman" panose="02020603050405020304" pitchFamily="18" charset="0"/>
                <a:cs typeface="Times New Roman" panose="02020603050405020304" pitchFamily="18" charset="0"/>
              </a:rPr>
              <a:t>» С. </a:t>
            </a:r>
            <a:r>
              <a:rPr lang="uk-UA" sz="3400" b="1" dirty="0" err="1">
                <a:latin typeface="Times New Roman" panose="02020603050405020304" pitchFamily="18" charset="0"/>
                <a:cs typeface="Times New Roman" panose="02020603050405020304" pitchFamily="18" charset="0"/>
              </a:rPr>
              <a:t>Ісмагілова</a:t>
            </a:r>
            <a:r>
              <a:rPr lang="uk-UA" sz="3400" b="1" dirty="0">
                <a:latin typeface="Times New Roman" panose="02020603050405020304" pitchFamily="18" charset="0"/>
                <a:cs typeface="Times New Roman" panose="02020603050405020304" pitchFamily="18" charset="0"/>
              </a:rPr>
              <a:t> з начальником Генштабу В. </a:t>
            </a:r>
            <a:r>
              <a:rPr lang="uk-UA" sz="3400" b="1" dirty="0" err="1">
                <a:latin typeface="Times New Roman" panose="02020603050405020304" pitchFamily="18" charset="0"/>
                <a:cs typeface="Times New Roman" panose="02020603050405020304" pitchFamily="18" charset="0"/>
              </a:rPr>
              <a:t>Муженко</a:t>
            </a:r>
            <a:r>
              <a:rPr lang="uk-UA" sz="3400" b="1" dirty="0">
                <a:latin typeface="Times New Roman" panose="02020603050405020304" pitchFamily="18" charset="0"/>
                <a:cs typeface="Times New Roman" panose="02020603050405020304" pitchFamily="18" charset="0"/>
              </a:rPr>
              <a:t> ця </a:t>
            </a:r>
            <a:r>
              <a:rPr lang="uk-UA" sz="3400" b="1" dirty="0" err="1">
                <a:latin typeface="Times New Roman" panose="02020603050405020304" pitchFamily="18" charset="0"/>
                <a:cs typeface="Times New Roman" panose="02020603050405020304" pitchFamily="18" charset="0"/>
              </a:rPr>
              <a:t>капеланська</a:t>
            </a:r>
            <a:r>
              <a:rPr lang="uk-UA" sz="3400" b="1" dirty="0">
                <a:latin typeface="Times New Roman" panose="02020603050405020304" pitchFamily="18" charset="0"/>
                <a:cs typeface="Times New Roman" panose="02020603050405020304" pitchFamily="18" charset="0"/>
              </a:rPr>
              <a:t> служба отримала реєстрацію при Міністерстві оборони України. </a:t>
            </a:r>
          </a:p>
          <a:p>
            <a:pPr marL="0" indent="0" algn="just">
              <a:buNone/>
            </a:pPr>
            <a:r>
              <a:rPr lang="uk-UA" sz="3400" b="1" dirty="0">
                <a:latin typeface="Times New Roman" panose="02020603050405020304" pitchFamily="18" charset="0"/>
                <a:cs typeface="Times New Roman" panose="02020603050405020304" pitchFamily="18" charset="0"/>
              </a:rPr>
              <a:t>Оскільки мусульман відносно небагато, і вони розкидані по військових частинах, то територія АТО була розділена на три сектори, і за кожним сектором закріплений імам-капелан. Відповідно до потреб вони курсують між військовими частинами секторів, щоб надати допомогу одновірців.</a:t>
            </a:r>
          </a:p>
        </p:txBody>
      </p:sp>
    </p:spTree>
    <p:extLst>
      <p:ext uri="{BB962C8B-B14F-4D97-AF65-F5344CB8AC3E}">
        <p14:creationId xmlns:p14="http://schemas.microsoft.com/office/powerpoint/2010/main" val="19684577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42219"/>
            <a:ext cx="12192000" cy="5968180"/>
          </a:xfrm>
        </p:spPr>
        <p:txBody>
          <a:bodyPr>
            <a:noAutofit/>
          </a:bodyPr>
          <a:lstStyle/>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Як зазначає муфтій ДУМУ «</a:t>
            </a:r>
            <a:r>
              <a:rPr lang="uk-UA" sz="3200" b="1" dirty="0" err="1">
                <a:highlight>
                  <a:srgbClr val="FFFF00"/>
                </a:highlight>
                <a:latin typeface="Times New Roman" panose="02020603050405020304" pitchFamily="18" charset="0"/>
                <a:cs typeface="Times New Roman" panose="02020603050405020304" pitchFamily="18" charset="0"/>
              </a:rPr>
              <a:t>Умма</a:t>
            </a:r>
            <a:r>
              <a:rPr lang="uk-UA" sz="3200" b="1" dirty="0">
                <a:highlight>
                  <a:srgbClr val="FFFF00"/>
                </a:highlight>
                <a:latin typeface="Times New Roman" panose="02020603050405020304" pitchFamily="18" charset="0"/>
                <a:cs typeface="Times New Roman" panose="02020603050405020304" pitchFamily="18" charset="0"/>
              </a:rPr>
              <a:t>» шейх </a:t>
            </a:r>
            <a:r>
              <a:rPr lang="uk-UA" sz="3200" b="1" dirty="0" err="1">
                <a:highlight>
                  <a:srgbClr val="FFFF00"/>
                </a:highlight>
                <a:latin typeface="Times New Roman" panose="02020603050405020304" pitchFamily="18" charset="0"/>
                <a:cs typeface="Times New Roman" panose="02020603050405020304" pitchFamily="18" charset="0"/>
              </a:rPr>
              <a:t>Саід</a:t>
            </a:r>
            <a:r>
              <a:rPr lang="uk-UA" sz="3200" b="1" dirty="0">
                <a:highlight>
                  <a:srgbClr val="FFFF00"/>
                </a:highlight>
                <a:latin typeface="Times New Roman" panose="02020603050405020304" pitchFamily="18" charset="0"/>
                <a:cs typeface="Times New Roman" panose="02020603050405020304" pitchFamily="18" charset="0"/>
              </a:rPr>
              <a:t> </a:t>
            </a:r>
            <a:r>
              <a:rPr lang="uk-UA" sz="3200" b="1" dirty="0" err="1">
                <a:highlight>
                  <a:srgbClr val="FFFF00"/>
                </a:highlight>
                <a:latin typeface="Times New Roman" panose="02020603050405020304" pitchFamily="18" charset="0"/>
                <a:cs typeface="Times New Roman" panose="02020603050405020304" pitchFamily="18" charset="0"/>
              </a:rPr>
              <a:t>Ісмагілов</a:t>
            </a:r>
            <a:r>
              <a:rPr lang="uk-UA" sz="3200" b="1" dirty="0">
                <a:highlight>
                  <a:srgbClr val="FFFF00"/>
                </a:highlight>
                <a:latin typeface="Times New Roman" panose="02020603050405020304" pitchFamily="18" charset="0"/>
                <a:cs typeface="Times New Roman" panose="02020603050405020304" pitchFamily="18" charset="0"/>
              </a:rPr>
              <a:t>, особливістю військового </a:t>
            </a:r>
            <a:r>
              <a:rPr lang="uk-UA" sz="3200" b="1" dirty="0" err="1">
                <a:highlight>
                  <a:srgbClr val="FFFF00"/>
                </a:highlight>
                <a:latin typeface="Times New Roman" panose="02020603050405020304" pitchFamily="18" charset="0"/>
                <a:cs typeface="Times New Roman" panose="02020603050405020304" pitchFamily="18" charset="0"/>
              </a:rPr>
              <a:t>капеланства</a:t>
            </a:r>
            <a:r>
              <a:rPr lang="uk-UA" sz="3200" b="1" dirty="0">
                <a:highlight>
                  <a:srgbClr val="FFFF00"/>
                </a:highlight>
                <a:latin typeface="Times New Roman" panose="02020603050405020304" pitchFamily="18" charset="0"/>
                <a:cs typeface="Times New Roman" panose="02020603050405020304" pitchFamily="18" charset="0"/>
              </a:rPr>
              <a:t> в Україні є те, що окрім штатних капеланів працюють і капелани на волонтерських засадах, зокрема – імами-капелани Військового </a:t>
            </a:r>
            <a:r>
              <a:rPr lang="uk-UA" sz="3200" b="1" dirty="0" err="1">
                <a:highlight>
                  <a:srgbClr val="FFFF00"/>
                </a:highlight>
                <a:latin typeface="Times New Roman" panose="02020603050405020304" pitchFamily="18" charset="0"/>
                <a:cs typeface="Times New Roman" panose="02020603050405020304" pitchFamily="18" charset="0"/>
              </a:rPr>
              <a:t>капеланства</a:t>
            </a:r>
            <a:r>
              <a:rPr lang="uk-UA" sz="3200" b="1" dirty="0">
                <a:highlight>
                  <a:srgbClr val="FFFF00"/>
                </a:highlight>
                <a:latin typeface="Times New Roman" panose="02020603050405020304" pitchFamily="18" charset="0"/>
                <a:cs typeface="Times New Roman" panose="02020603050405020304" pitchFamily="18" charset="0"/>
              </a:rPr>
              <a:t> мусульман України.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Він пояснив таку ситуацію тим, що мусульмани – релігійна меншість, і тому в лавах Збройних сил мусульман відносно небагато, вони розпорошені по різних військових частинах, отже недоцільно до кожної частини, де служить кілька мусульман, призначати окремого імама-капелана. Саме тому мусульманським капеланам доводиться їздити по всій лінії фронту.</a:t>
            </a:r>
          </a:p>
        </p:txBody>
      </p:sp>
    </p:spTree>
    <p:extLst>
      <p:ext uri="{BB962C8B-B14F-4D97-AF65-F5344CB8AC3E}">
        <p14:creationId xmlns:p14="http://schemas.microsoft.com/office/powerpoint/2010/main" val="3569074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71716"/>
            <a:ext cx="12192000" cy="5938683"/>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ДУМУ також намагається вибудувати свою систему благодійної допомоги, через здійснення цільової допомоги незахищеним прошаркам населення, переважно з мусульман. Зокрема, під час пандемії </a:t>
            </a:r>
            <a:r>
              <a:rPr lang="en-US" sz="3200" b="1" dirty="0">
                <a:latin typeface="Times New Roman" panose="02020603050405020304" pitchFamily="18" charset="0"/>
                <a:cs typeface="Times New Roman" panose="02020603050405020304" pitchFamily="18" charset="0"/>
              </a:rPr>
              <a:t>COVID-19, </a:t>
            </a:r>
            <a:r>
              <a:rPr lang="uk-UA" sz="3200" b="1" dirty="0">
                <a:latin typeface="Times New Roman" panose="02020603050405020304" pitchFamily="18" charset="0"/>
                <a:cs typeface="Times New Roman" panose="02020603050405020304" pitchFamily="18" charset="0"/>
              </a:rPr>
              <a:t>ДУМУ за допомогою посольства ОАЕ організувала програму з передачі експрес-тестів в лікарні та військові частини.</a:t>
            </a:r>
          </a:p>
          <a:p>
            <a:pPr marL="0" indent="0" algn="just">
              <a:buNone/>
            </a:pPr>
            <a:r>
              <a:rPr lang="uk-UA" sz="3200" b="1" dirty="0">
                <a:latin typeface="Times New Roman" panose="02020603050405020304" pitchFamily="18" charset="0"/>
                <a:cs typeface="Times New Roman" panose="02020603050405020304" pitchFamily="18" charset="0"/>
              </a:rPr>
              <a:t>Активні зміни в світі, міграційний криза, розвиток транснаціональних мереж радикальної ідеології, таких як </a:t>
            </a:r>
            <a:r>
              <a:rPr lang="uk-UA" sz="3200" b="1" dirty="0" err="1">
                <a:latin typeface="Times New Roman" panose="02020603050405020304" pitchFamily="18" charset="0"/>
                <a:cs typeface="Times New Roman" panose="02020603050405020304" pitchFamily="18" charset="0"/>
              </a:rPr>
              <a:t>ал</a:t>
            </a:r>
            <a:r>
              <a:rPr lang="uk-UA" sz="3200" b="1" dirty="0">
                <a:latin typeface="Times New Roman" panose="02020603050405020304" pitchFamily="18" charset="0"/>
                <a:cs typeface="Times New Roman" panose="02020603050405020304" pitchFamily="18" charset="0"/>
              </a:rPr>
              <a:t>-Каїда або «Ісламська держава», поступово приводять до більш широкого розуміння ролі імамів-капеланів в системі державних інститутів, перш за все в армії і пенітенціарній системі.</a:t>
            </a:r>
          </a:p>
        </p:txBody>
      </p:sp>
    </p:spTree>
    <p:extLst>
      <p:ext uri="{BB962C8B-B14F-4D97-AF65-F5344CB8AC3E}">
        <p14:creationId xmlns:p14="http://schemas.microsoft.com/office/powerpoint/2010/main" val="31074489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83226"/>
            <a:ext cx="12192000" cy="6027173"/>
          </a:xfrm>
        </p:spPr>
        <p:txBody>
          <a:bodyPr>
            <a:noAutofit/>
          </a:bodyPr>
          <a:lstStyle/>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Ще не так давно дослідники радикалізації відзначали, що в цілому серед </a:t>
            </a:r>
            <a:r>
              <a:rPr lang="uk-UA" sz="3200" b="1" dirty="0" err="1">
                <a:highlight>
                  <a:srgbClr val="FFFF00"/>
                </a:highlight>
                <a:latin typeface="Times New Roman" panose="02020603050405020304" pitchFamily="18" charset="0"/>
                <a:cs typeface="Times New Roman" panose="02020603050405020304" pitchFamily="18" charset="0"/>
              </a:rPr>
              <a:t>джигадистів</a:t>
            </a:r>
            <a:r>
              <a:rPr lang="uk-UA" sz="3200" b="1" dirty="0">
                <a:highlight>
                  <a:srgbClr val="FFFF00"/>
                </a:highlight>
                <a:latin typeface="Times New Roman" panose="02020603050405020304" pitchFamily="18" charset="0"/>
                <a:cs typeface="Times New Roman" panose="02020603050405020304" pitchFamily="18" charset="0"/>
              </a:rPr>
              <a:t> радикалізації в тюрмах зазнали лише невелика кількість осіб. У 2011 році, наприклад, </a:t>
            </a:r>
            <a:r>
              <a:rPr lang="uk-UA" sz="3200" b="1" dirty="0" err="1">
                <a:highlight>
                  <a:srgbClr val="FFFF00"/>
                </a:highlight>
                <a:latin typeface="Times New Roman" panose="02020603050405020304" pitchFamily="18" charset="0"/>
                <a:cs typeface="Times New Roman" panose="02020603050405020304" pitchFamily="18" charset="0"/>
              </a:rPr>
              <a:t>Дж</a:t>
            </a:r>
            <a:r>
              <a:rPr lang="uk-UA" sz="3200" b="1" dirty="0">
                <a:highlight>
                  <a:srgbClr val="FFFF00"/>
                </a:highlight>
                <a:latin typeface="Times New Roman" panose="02020603050405020304" pitchFamily="18" charset="0"/>
                <a:cs typeface="Times New Roman" panose="02020603050405020304" pitchFamily="18" charset="0"/>
              </a:rPr>
              <a:t>. </a:t>
            </a:r>
            <a:r>
              <a:rPr lang="uk-UA" sz="3200" b="1" dirty="0" err="1">
                <a:highlight>
                  <a:srgbClr val="FFFF00"/>
                </a:highlight>
                <a:latin typeface="Times New Roman" panose="02020603050405020304" pitchFamily="18" charset="0"/>
                <a:cs typeface="Times New Roman" panose="02020603050405020304" pitchFamily="18" charset="0"/>
              </a:rPr>
              <a:t>Б’єлопера</a:t>
            </a:r>
            <a:r>
              <a:rPr lang="uk-UA" sz="3200" b="1" dirty="0">
                <a:highlight>
                  <a:srgbClr val="FFFF00"/>
                </a:highlight>
                <a:latin typeface="Times New Roman" panose="02020603050405020304" pitchFamily="18" charset="0"/>
                <a:cs typeface="Times New Roman" panose="02020603050405020304" pitchFamily="18" charset="0"/>
              </a:rPr>
              <a:t> відзначав, що «…відсутність остаточної радикалізації, яка базується на в’язницях, серед </a:t>
            </a:r>
            <a:r>
              <a:rPr lang="uk-UA" sz="3200" b="1" dirty="0" err="1">
                <a:highlight>
                  <a:srgbClr val="FFFF00"/>
                </a:highlight>
                <a:latin typeface="Times New Roman" panose="02020603050405020304" pitchFamily="18" charset="0"/>
                <a:cs typeface="Times New Roman" panose="02020603050405020304" pitchFamily="18" charset="0"/>
              </a:rPr>
              <a:t>джихадистських</a:t>
            </a:r>
            <a:r>
              <a:rPr lang="uk-UA" sz="3200" b="1" dirty="0">
                <a:highlight>
                  <a:srgbClr val="FFFF00"/>
                </a:highlight>
                <a:latin typeface="Times New Roman" panose="02020603050405020304" pitchFamily="18" charset="0"/>
                <a:cs typeface="Times New Roman" panose="02020603050405020304" pitchFamily="18" charset="0"/>
              </a:rPr>
              <a:t> терористичних </a:t>
            </a:r>
            <a:r>
              <a:rPr lang="uk-UA" sz="3200" b="1" dirty="0" err="1">
                <a:highlight>
                  <a:srgbClr val="FFFF00"/>
                </a:highlight>
                <a:latin typeface="Times New Roman" panose="02020603050405020304" pitchFamily="18" charset="0"/>
                <a:cs typeface="Times New Roman" panose="02020603050405020304" pitchFamily="18" charset="0"/>
              </a:rPr>
              <a:t>заговорів</a:t>
            </a:r>
            <a:r>
              <a:rPr lang="uk-UA" sz="3200" b="1" dirty="0">
                <a:highlight>
                  <a:srgbClr val="FFFF00"/>
                </a:highlight>
                <a:latin typeface="Times New Roman" panose="02020603050405020304" pitchFamily="18" charset="0"/>
                <a:cs typeface="Times New Roman" panose="02020603050405020304" pitchFamily="18" charset="0"/>
              </a:rPr>
              <a:t> та зірваних нападів після 11 вересня свідчить про те, що загроза, що виходить із в’язниць, здається не такою істотною, як можуть побоюватися деякі експерти».</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Однак сьогодні ситуація стрімко змінюється. На пострадянському просторі сьогодні активно розвиваються так звані «тюремні </a:t>
            </a:r>
            <a:r>
              <a:rPr lang="uk-UA" sz="3200" b="1" dirty="0" err="1">
                <a:highlight>
                  <a:srgbClr val="FFFF00"/>
                </a:highlight>
                <a:latin typeface="Times New Roman" panose="02020603050405020304" pitchFamily="18" charset="0"/>
                <a:cs typeface="Times New Roman" panose="02020603050405020304" pitchFamily="18" charset="0"/>
              </a:rPr>
              <a:t>джамаати</a:t>
            </a:r>
            <a:r>
              <a:rPr lang="uk-UA" sz="3200" b="1" dirty="0">
                <a:highlight>
                  <a:srgbClr val="FFFF00"/>
                </a:highlight>
                <a:latin typeface="Times New Roman" panose="02020603050405020304" pitchFamily="18" charset="0"/>
                <a:cs typeface="Times New Roman" panose="02020603050405020304" pitchFamily="18" charset="0"/>
              </a:rPr>
              <a:t>», що вперше з’явилися після першої чеченської війни (1994-1996).</a:t>
            </a:r>
          </a:p>
        </p:txBody>
      </p:sp>
    </p:spTree>
    <p:extLst>
      <p:ext uri="{BB962C8B-B14F-4D97-AF65-F5344CB8AC3E}">
        <p14:creationId xmlns:p14="http://schemas.microsoft.com/office/powerpoint/2010/main" val="11506967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179871"/>
            <a:ext cx="12192000" cy="5830528"/>
          </a:xfrm>
        </p:spPr>
        <p:txBody>
          <a:bodyPr>
            <a:noAutofit/>
          </a:bodyPr>
          <a:lstStyle/>
          <a:p>
            <a:pPr marL="0" indent="0" algn="just">
              <a:buNone/>
            </a:pPr>
            <a:r>
              <a:rPr lang="uk-UA" sz="3600" b="1" dirty="0">
                <a:latin typeface="Times New Roman" panose="02020603050405020304" pitchFamily="18" charset="0"/>
                <a:cs typeface="Times New Roman" panose="02020603050405020304" pitchFamily="18" charset="0"/>
              </a:rPr>
              <a:t>Як зазначає експерт </a:t>
            </a:r>
            <a:r>
              <a:rPr lang="en-US" sz="3600" b="1" dirty="0">
                <a:latin typeface="Times New Roman" panose="02020603050405020304" pitchFamily="18" charset="0"/>
                <a:cs typeface="Times New Roman" panose="02020603050405020304" pitchFamily="18" charset="0"/>
              </a:rPr>
              <a:t>CSIS </a:t>
            </a:r>
            <a:r>
              <a:rPr lang="uk-UA" sz="3600" b="1" dirty="0">
                <a:latin typeface="Times New Roman" panose="02020603050405020304" pitchFamily="18" charset="0"/>
                <a:cs typeface="Times New Roman" panose="02020603050405020304" pitchFamily="18" charset="0"/>
              </a:rPr>
              <a:t>Денис Соколов, масовий приплив мусульман у в’язниці почався після старту другої чеченської кампанії. </a:t>
            </a:r>
          </a:p>
          <a:p>
            <a:pPr marL="0" indent="0" algn="just">
              <a:buNone/>
            </a:pPr>
            <a:r>
              <a:rPr lang="uk-UA" sz="3600" b="1" dirty="0">
                <a:latin typeface="Times New Roman" panose="02020603050405020304" pitchFamily="18" charset="0"/>
                <a:cs typeface="Times New Roman" panose="02020603050405020304" pitchFamily="18" charset="0"/>
              </a:rPr>
              <a:t>З тих пір іслам в російських в’язницях стає все популярнішим, і в останні роки нарівні з </a:t>
            </a:r>
            <a:r>
              <a:rPr lang="uk-UA" sz="3600" b="1" dirty="0" err="1">
                <a:latin typeface="Times New Roman" panose="02020603050405020304" pitchFamily="18" charset="0"/>
                <a:cs typeface="Times New Roman" panose="02020603050405020304" pitchFamily="18" charset="0"/>
              </a:rPr>
              <a:t>т.зв</a:t>
            </a:r>
            <a:r>
              <a:rPr lang="uk-UA" sz="3600" b="1" dirty="0">
                <a:latin typeface="Times New Roman" panose="02020603050405020304" pitchFamily="18" charset="0"/>
                <a:cs typeface="Times New Roman" panose="02020603050405020304" pitchFamily="18" charset="0"/>
              </a:rPr>
              <a:t>. «Чорної зоною», де неформальна влада належить кримінальним авторитетам, з’явився термін «зелена зона», що має на увазі, що неформальний контроль над нею взяли мусульмани. </a:t>
            </a:r>
          </a:p>
        </p:txBody>
      </p:sp>
    </p:spTree>
    <p:extLst>
      <p:ext uri="{BB962C8B-B14F-4D97-AF65-F5344CB8AC3E}">
        <p14:creationId xmlns:p14="http://schemas.microsoft.com/office/powerpoint/2010/main" val="3660181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71716"/>
            <a:ext cx="12192000" cy="5938683"/>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Ситуація з тюремними </a:t>
            </a:r>
            <a:r>
              <a:rPr lang="uk-UA" sz="3200" b="1" dirty="0" err="1">
                <a:latin typeface="Times New Roman" panose="02020603050405020304" pitchFamily="18" charset="0"/>
                <a:cs typeface="Times New Roman" panose="02020603050405020304" pitchFamily="18" charset="0"/>
              </a:rPr>
              <a:t>джамаатами</a:t>
            </a:r>
            <a:r>
              <a:rPr lang="uk-UA" sz="3200" b="1" dirty="0">
                <a:latin typeface="Times New Roman" panose="02020603050405020304" pitchFamily="18" charset="0"/>
                <a:cs typeface="Times New Roman" panose="02020603050405020304" pitchFamily="18" charset="0"/>
              </a:rPr>
              <a:t> значно ускладнилася з появою терористичної організації «Ісламська держава», коли у в’язниці стали потрапляти його прихильники. </a:t>
            </a:r>
          </a:p>
          <a:p>
            <a:pPr marL="0" indent="0" algn="just">
              <a:buNone/>
            </a:pPr>
            <a:r>
              <a:rPr lang="uk-UA" sz="3200" b="1" dirty="0">
                <a:latin typeface="Times New Roman" panose="02020603050405020304" pitchFamily="18" charset="0"/>
                <a:cs typeface="Times New Roman" panose="02020603050405020304" pitchFamily="18" charset="0"/>
              </a:rPr>
              <a:t>При цьому слід враховувати, що саме пострадянський простір, особливо </a:t>
            </a:r>
            <a:r>
              <a:rPr lang="uk-UA" sz="3200" b="1" dirty="0" err="1">
                <a:latin typeface="Times New Roman" panose="02020603050405020304" pitchFamily="18" charset="0"/>
                <a:cs typeface="Times New Roman" panose="02020603050405020304" pitchFamily="18" charset="0"/>
              </a:rPr>
              <a:t>росія</a:t>
            </a:r>
            <a:r>
              <a:rPr lang="uk-UA" sz="3200" b="1" dirty="0">
                <a:latin typeface="Times New Roman" panose="02020603050405020304" pitchFamily="18" charset="0"/>
                <a:cs typeface="Times New Roman" panose="02020603050405020304" pitchFamily="18" charset="0"/>
              </a:rPr>
              <a:t>, стали постачальниками великого числа рекрутів ІД. Багато в чому цьому сприяли мережі вербування бойовиків ІД в російських в’язницях. Зокрема, в ході перевірки діяльності ФСВП (Федеральна служба виконання покарань Росії), проведеної в 2017 р., Генеральною прокуратурою </a:t>
            </a:r>
            <a:r>
              <a:rPr lang="uk-UA" sz="3200" b="1" dirty="0" err="1">
                <a:latin typeface="Times New Roman" panose="02020603050405020304" pitchFamily="18" charset="0"/>
                <a:cs typeface="Times New Roman" panose="02020603050405020304" pitchFamily="18" charset="0"/>
              </a:rPr>
              <a:t>рф</a:t>
            </a:r>
            <a:r>
              <a:rPr lang="uk-UA" sz="3200" b="1" dirty="0">
                <a:latin typeface="Times New Roman" panose="02020603050405020304" pitchFamily="18" charset="0"/>
                <a:cs typeface="Times New Roman" panose="02020603050405020304" pitchFamily="18" charset="0"/>
              </a:rPr>
              <a:t> було встановлено факт вербування ув’язнених. Засуджених схиляли до принесення присяги на вірність терористичній організації «Ісламська держава».</a:t>
            </a:r>
          </a:p>
        </p:txBody>
      </p:sp>
    </p:spTree>
    <p:extLst>
      <p:ext uri="{BB962C8B-B14F-4D97-AF65-F5344CB8AC3E}">
        <p14:creationId xmlns:p14="http://schemas.microsoft.com/office/powerpoint/2010/main" val="27086081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53729"/>
            <a:ext cx="12192000" cy="6056670"/>
          </a:xfrm>
        </p:spPr>
        <p:txBody>
          <a:bodyPr>
            <a:noAutofit/>
          </a:bodyPr>
          <a:lstStyle/>
          <a:p>
            <a:pPr marL="0" indent="0" algn="just">
              <a:buNone/>
            </a:pPr>
            <a:r>
              <a:rPr lang="uk-UA" sz="3200" b="1" kern="0" dirty="0">
                <a:effectLst/>
                <a:latin typeface="Times New Roman" panose="02020603050405020304" pitchFamily="18" charset="0"/>
                <a:ea typeface="Calibri" panose="020F0502020204030204" pitchFamily="34" charset="0"/>
              </a:rPr>
              <a:t>Аналогічна ситуація, хоча і з її власними особливостями, з’являється в Україні, яка в останні роки стала перевалочною базою для представників радикального ісламізму. Зокрема, існують канали нелегальної міграції та подальшого транзиту до країн Євросоюзу колишніх бойовиків «Ісламської держави».</a:t>
            </a:r>
          </a:p>
          <a:p>
            <a:pPr marL="0" indent="0" algn="just">
              <a:buNone/>
            </a:pPr>
            <a:r>
              <a:rPr lang="uk-UA" sz="3200" b="1" kern="0" dirty="0">
                <a:effectLst/>
                <a:latin typeface="Times New Roman" panose="02020603050405020304" pitchFamily="18" charset="0"/>
                <a:ea typeface="Calibri" panose="020F0502020204030204" pitchFamily="34" charset="0"/>
              </a:rPr>
              <a:t> Тривалий час існував подібний канал міграції </a:t>
            </a:r>
            <a:r>
              <a:rPr lang="uk-UA" sz="3200" b="1" kern="0" dirty="0" err="1">
                <a:effectLst/>
                <a:latin typeface="Times New Roman" panose="02020603050405020304" pitchFamily="18" charset="0"/>
                <a:ea typeface="Calibri" panose="020F0502020204030204" pitchFamily="34" charset="0"/>
              </a:rPr>
              <a:t>джигадистів</a:t>
            </a:r>
            <a:r>
              <a:rPr lang="uk-UA" sz="3200" b="1" kern="0" dirty="0">
                <a:effectLst/>
                <a:latin typeface="Times New Roman" panose="02020603050405020304" pitchFamily="18" charset="0"/>
                <a:ea typeface="Calibri" panose="020F0502020204030204" pitchFamily="34" charset="0"/>
              </a:rPr>
              <a:t> в Україну з Туреччини. За словами активіста </a:t>
            </a:r>
            <a:r>
              <a:rPr lang="uk-UA" sz="3200" b="1" kern="0" dirty="0" err="1">
                <a:effectLst/>
                <a:latin typeface="Times New Roman" panose="02020603050405020304" pitchFamily="18" charset="0"/>
                <a:ea typeface="Calibri" panose="020F0502020204030204" pitchFamily="34" charset="0"/>
              </a:rPr>
              <a:t>мухаджірского</a:t>
            </a:r>
            <a:r>
              <a:rPr lang="uk-UA" sz="3200" b="1" kern="0" dirty="0">
                <a:effectLst/>
                <a:latin typeface="Times New Roman" panose="02020603050405020304" pitchFamily="18" charset="0"/>
                <a:ea typeface="Calibri" panose="020F0502020204030204" pitchFamily="34" charset="0"/>
              </a:rPr>
              <a:t> руху Салмана </a:t>
            </a:r>
            <a:r>
              <a:rPr lang="uk-UA" sz="3200" b="1" kern="0" dirty="0" err="1">
                <a:effectLst/>
                <a:latin typeface="Times New Roman" panose="02020603050405020304" pitchFamily="18" charset="0"/>
                <a:ea typeface="Calibri" panose="020F0502020204030204" pitchFamily="34" charset="0"/>
              </a:rPr>
              <a:t>Севера</a:t>
            </a:r>
            <a:r>
              <a:rPr lang="uk-UA" sz="3200" b="1" kern="0" dirty="0">
                <a:effectLst/>
                <a:latin typeface="Times New Roman" panose="02020603050405020304" pitchFamily="18" charset="0"/>
                <a:ea typeface="Calibri" panose="020F0502020204030204" pitchFamily="34" charset="0"/>
              </a:rPr>
              <a:t>, Туреччина пропонувала особам з російським громадянством (або, в цілому, з пострадянських країн), яких видворяли за підозрою в участі в терористичній діяльності, на вибір третю безпечну країну, в зв’язку з чим основне навантаження припадало на </a:t>
            </a:r>
            <a:r>
              <a:rPr lang="uk-UA" sz="3200" b="1" kern="0" dirty="0">
                <a:effectLst/>
                <a:highlight>
                  <a:srgbClr val="FFFF00"/>
                </a:highlight>
                <a:latin typeface="Times New Roman" panose="02020603050405020304" pitchFamily="18" charset="0"/>
                <a:ea typeface="Calibri" panose="020F0502020204030204" pitchFamily="34" charset="0"/>
              </a:rPr>
              <a:t>Грузію і Україну</a:t>
            </a:r>
            <a:r>
              <a:rPr lang="uk-UA" sz="3200" b="1" kern="0" dirty="0">
                <a:effectLst/>
                <a:latin typeface="Times New Roman" panose="02020603050405020304" pitchFamily="18" charset="0"/>
                <a:ea typeface="Calibri" panose="020F0502020204030204" pitchFamily="34" charset="0"/>
              </a:rPr>
              <a:t>.</a:t>
            </a: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15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831273"/>
          </a:xfrm>
        </p:spPr>
        <p:txBody>
          <a:bodyPr>
            <a:normAutofit/>
          </a:bodyPr>
          <a:lstStyle/>
          <a:p>
            <a:r>
              <a:rPr lang="uk-UA" sz="2300" dirty="0">
                <a:highlight>
                  <a:srgbClr val="FFFF00"/>
                </a:highlight>
              </a:rPr>
              <a:t>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88291"/>
            <a:ext cx="12192000" cy="6022108"/>
          </a:xfrm>
        </p:spPr>
        <p:txBody>
          <a:bodyPr>
            <a:noAutofit/>
          </a:bodyPr>
          <a:lstStyle/>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Незабаром після здобуття Україною незалежності в 1991 р. у деяких регіонах країни (переважно західних, що відрізнялися вищою релігійністю) деякі школи почали викладати факультативний курс «</a:t>
            </a:r>
            <a:r>
              <a:rPr lang="uk-UA" sz="3300" b="1" dirty="0">
                <a:solidFill>
                  <a:srgbClr val="FF0000"/>
                </a:solidFill>
                <a:latin typeface="Times New Roman" panose="02020603050405020304" pitchFamily="18" charset="0"/>
                <a:cs typeface="Times New Roman" panose="02020603050405020304" pitchFamily="18" charset="0"/>
              </a:rPr>
              <a:t>Основи християнської етики</a:t>
            </a:r>
            <a:r>
              <a:rPr lang="uk-UA" sz="33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uk-UA" sz="3300" b="1" dirty="0">
                <a:latin typeface="Times New Roman" panose="02020603050405020304" pitchFamily="18" charset="0"/>
                <a:cs typeface="Times New Roman" panose="02020603050405020304" pitchFamily="18" charset="0"/>
              </a:rPr>
              <a:t>Вже скоро подібні предмети викладали в чверті всіх навчальних закладів України, поширюючись по всій країні, незважаючи на відсутність нормативної бази. Оскільки фактично всі такі предмети викладалися незаконно, не було ні затверджених (а спочатку навіть чітко розроблених) програм, ні підручників, ні фахових викладачів.</a:t>
            </a:r>
          </a:p>
        </p:txBody>
      </p:sp>
    </p:spTree>
    <p:extLst>
      <p:ext uri="{BB962C8B-B14F-4D97-AF65-F5344CB8AC3E}">
        <p14:creationId xmlns:p14="http://schemas.microsoft.com/office/powerpoint/2010/main" val="39435527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278195"/>
            <a:ext cx="12192000" cy="5732204"/>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Крім того, Україна залишається привабливою для представників політичного руху </a:t>
            </a:r>
            <a:r>
              <a:rPr lang="uk-UA" sz="3200" b="1" dirty="0" err="1">
                <a:latin typeface="Times New Roman" panose="02020603050405020304" pitchFamily="18" charset="0"/>
                <a:cs typeface="Times New Roman" panose="02020603050405020304" pitchFamily="18" charset="0"/>
              </a:rPr>
              <a:t>Хізб</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ут-Тахрір</a:t>
            </a:r>
            <a:r>
              <a:rPr lang="uk-UA" sz="3200" b="1" dirty="0">
                <a:latin typeface="Times New Roman" panose="02020603050405020304" pitchFamily="18" charset="0"/>
                <a:cs typeface="Times New Roman" panose="02020603050405020304" pitchFamily="18" charset="0"/>
              </a:rPr>
              <a:t>, які також активно пропагують свою ідеологію в місцях утримання під вартою, де багато мусульманських мігрантів, які незаконно прибувають на Україну. При цьому після 2014 р. представники </a:t>
            </a:r>
            <a:r>
              <a:rPr lang="uk-UA" sz="3200" b="1" dirty="0" err="1">
                <a:latin typeface="Times New Roman" panose="02020603050405020304" pitchFamily="18" charset="0"/>
                <a:cs typeface="Times New Roman" panose="02020603050405020304" pitchFamily="18" charset="0"/>
              </a:rPr>
              <a:t>Хізб</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ат-Тахрір</a:t>
            </a:r>
            <a:r>
              <a:rPr lang="uk-UA" sz="3200" b="1" dirty="0">
                <a:latin typeface="Times New Roman" panose="02020603050405020304" pitchFamily="18" charset="0"/>
                <a:cs typeface="Times New Roman" panose="02020603050405020304" pitchFamily="18" charset="0"/>
              </a:rPr>
              <a:t> масово виїхали з півострова Крим на територію, підконтрольну київській владі. </a:t>
            </a:r>
          </a:p>
          <a:p>
            <a:pPr marL="0" indent="0" algn="just">
              <a:buNone/>
            </a:pPr>
            <a:r>
              <a:rPr lang="uk-UA" sz="3200" b="1" dirty="0">
                <a:highlight>
                  <a:srgbClr val="FFFF00"/>
                </a:highlight>
                <a:latin typeface="Times New Roman" panose="02020603050405020304" pitchFamily="18" charset="0"/>
                <a:cs typeface="Times New Roman" panose="02020603050405020304" pitchFamily="18" charset="0"/>
              </a:rPr>
              <a:t>Таким чином, імами-капелани України можуть постати перед необхідністю протидіяти спотворенням ісламської доктрини серед найбільш уразливих груп мусульман – тих, хто відбуває покарання.</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548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865240"/>
            <a:ext cx="12192000" cy="6145160"/>
          </a:xfrm>
        </p:spPr>
        <p:txBody>
          <a:bodyPr>
            <a:noAutofit/>
          </a:bodyPr>
          <a:lstStyle/>
          <a:p>
            <a:pPr marL="0" indent="0" algn="just">
              <a:buNone/>
            </a:pPr>
            <a:r>
              <a:rPr lang="uk-UA" b="1" dirty="0">
                <a:latin typeface="Times New Roman" panose="02020603050405020304" pitchFamily="18" charset="0"/>
                <a:cs typeface="Times New Roman" panose="02020603050405020304" pitchFamily="18" charset="0"/>
              </a:rPr>
              <a:t>Ісламізація криміналітету, поява тюремних </a:t>
            </a:r>
            <a:r>
              <a:rPr lang="uk-UA" b="1" dirty="0" err="1">
                <a:latin typeface="Times New Roman" panose="02020603050405020304" pitchFamily="18" charset="0"/>
                <a:cs typeface="Times New Roman" panose="02020603050405020304" pitchFamily="18" charset="0"/>
              </a:rPr>
              <a:t>джамаатів</a:t>
            </a:r>
            <a:r>
              <a:rPr lang="uk-UA" b="1" dirty="0">
                <a:latin typeface="Times New Roman" panose="02020603050405020304" pitchFamily="18" charset="0"/>
                <a:cs typeface="Times New Roman" panose="02020603050405020304" pitchFamily="18" charset="0"/>
              </a:rPr>
              <a:t>, зростання числа колишніх (або діючих) бійців з </a:t>
            </a:r>
            <a:r>
              <a:rPr lang="uk-UA" b="1" dirty="0" err="1">
                <a:latin typeface="Times New Roman" panose="02020603050405020304" pitchFamily="18" charset="0"/>
                <a:cs typeface="Times New Roman" panose="02020603050405020304" pitchFamily="18" charset="0"/>
              </a:rPr>
              <a:t>т.зв</a:t>
            </a:r>
            <a:r>
              <a:rPr lang="uk-UA" b="1" dirty="0">
                <a:latin typeface="Times New Roman" panose="02020603050405020304" pitchFamily="18" charset="0"/>
                <a:cs typeface="Times New Roman" panose="02020603050405020304" pitchFamily="18" charset="0"/>
              </a:rPr>
              <a:t>. «Ісламської держави» та інших регіонів підвищеної терористичної небезпеки ставить перед сучасним суспільством питання протидії  радикалізації в тюрмах. За думкою багатьох дослідників, одним  з можливих шляхів протидії </a:t>
            </a:r>
            <a:r>
              <a:rPr lang="uk-UA" b="1" dirty="0" err="1">
                <a:latin typeface="Times New Roman" panose="02020603050405020304" pitchFamily="18" charset="0"/>
                <a:cs typeface="Times New Roman" panose="02020603050405020304" pitchFamily="18" charset="0"/>
              </a:rPr>
              <a:t>радікалізації</a:t>
            </a:r>
            <a:r>
              <a:rPr lang="uk-UA" b="1" dirty="0">
                <a:latin typeface="Times New Roman" panose="02020603050405020304" pitchFamily="18" charset="0"/>
                <a:cs typeface="Times New Roman" panose="02020603050405020304" pitchFamily="18" charset="0"/>
              </a:rPr>
              <a:t> утриманих у тюрмах і є служба тюремних імамів-капеланів. </a:t>
            </a:r>
          </a:p>
          <a:p>
            <a:pPr marL="0" indent="0" algn="just">
              <a:buNone/>
            </a:pPr>
            <a:r>
              <a:rPr lang="uk-UA" b="1" dirty="0">
                <a:latin typeface="Times New Roman" panose="02020603050405020304" pitchFamily="18" charset="0"/>
                <a:cs typeface="Times New Roman" panose="02020603050405020304" pitchFamily="18" charset="0"/>
              </a:rPr>
              <a:t>Як зазначає А. </a:t>
            </a:r>
            <a:r>
              <a:rPr lang="uk-UA" b="1" dirty="0" err="1">
                <a:latin typeface="Times New Roman" panose="02020603050405020304" pitchFamily="18" charset="0"/>
                <a:cs typeface="Times New Roman" panose="02020603050405020304" pitchFamily="18" charset="0"/>
              </a:rPr>
              <a:t>Вілнер</a:t>
            </a:r>
            <a:r>
              <a:rPr lang="uk-UA" b="1" dirty="0">
                <a:latin typeface="Times New Roman" panose="02020603050405020304" pitchFamily="18" charset="0"/>
                <a:cs typeface="Times New Roman" panose="02020603050405020304" pitchFamily="18" charset="0"/>
              </a:rPr>
              <a:t>, «Виправна служба повинна наймати достатньо кваліфікованих імамів, щоб вони відповідали на релігійні потреби ув’язнених, належним чином перевіряли їх, щоб переконатися, що вони не є частиною проблеми, а не рішенням, та навчали їх ефективному протистоянню екстремізму. А виправні служби повинні уважно вивчити літературу, яка є в місцях позбавлення волі, видаляючи тексти, що підтримують тероризм, та надаючи ті, що публікуються толерантними релігійними властями».</a:t>
            </a:r>
          </a:p>
        </p:txBody>
      </p:sp>
    </p:spTree>
    <p:extLst>
      <p:ext uri="{BB962C8B-B14F-4D97-AF65-F5344CB8AC3E}">
        <p14:creationId xmlns:p14="http://schemas.microsoft.com/office/powerpoint/2010/main" val="2352388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83226"/>
            <a:ext cx="12192000" cy="6027173"/>
          </a:xfrm>
        </p:spPr>
        <p:txBody>
          <a:bodyPr>
            <a:noAutofit/>
          </a:bodyPr>
          <a:lstStyle/>
          <a:p>
            <a:pPr marL="0" indent="0" algn="just">
              <a:buNone/>
            </a:pPr>
            <a:r>
              <a:rPr lang="uk-UA" sz="2700" b="1" dirty="0">
                <a:latin typeface="Times New Roman" panose="02020603050405020304" pitchFamily="18" charset="0"/>
                <a:cs typeface="Times New Roman" panose="02020603050405020304" pitchFamily="18" charset="0"/>
              </a:rPr>
              <a:t>У той же час не варто надто багато надій покладати на тюремних імамів. Як зазначає </a:t>
            </a:r>
            <a:r>
              <a:rPr lang="uk-UA" sz="2700" b="1" dirty="0" err="1">
                <a:latin typeface="Times New Roman" panose="02020603050405020304" pitchFamily="18" charset="0"/>
                <a:cs typeface="Times New Roman" panose="02020603050405020304" pitchFamily="18" charset="0"/>
              </a:rPr>
              <a:t>Дж</a:t>
            </a:r>
            <a:r>
              <a:rPr lang="uk-UA" sz="2700" b="1" dirty="0">
                <a:latin typeface="Times New Roman" panose="02020603050405020304" pitchFamily="18" charset="0"/>
                <a:cs typeface="Times New Roman" panose="02020603050405020304" pitchFamily="18" charset="0"/>
              </a:rPr>
              <a:t>. </a:t>
            </a:r>
            <a:r>
              <a:rPr lang="uk-UA" sz="2700" b="1" dirty="0" err="1">
                <a:latin typeface="Times New Roman" panose="02020603050405020304" pitchFamily="18" charset="0"/>
                <a:cs typeface="Times New Roman" panose="02020603050405020304" pitchFamily="18" charset="0"/>
              </a:rPr>
              <a:t>Марранчі</a:t>
            </a:r>
            <a:r>
              <a:rPr lang="uk-UA" sz="2700" b="1" dirty="0">
                <a:latin typeface="Times New Roman" panose="02020603050405020304" pitchFamily="18" charset="0"/>
                <a:cs typeface="Times New Roman" panose="02020603050405020304" pitchFamily="18" charset="0"/>
              </a:rPr>
              <a:t>, ув’язнені мусульманського походження, переставши сповідувати іслам, знову відкривають свою релігію скоріше через «прозріння», ніж теологічне зобов’язання. Цей процес впливає на те, як деякі мусульмани реагують на «офіційну» версію ісламу, яку фінансує тюремне керівництво і яку втілює тюремний імам. </a:t>
            </a:r>
          </a:p>
          <a:p>
            <a:pPr marL="0" indent="0" algn="just">
              <a:buNone/>
            </a:pPr>
            <a:r>
              <a:rPr lang="uk-UA" sz="2700" b="1" dirty="0">
                <a:latin typeface="Times New Roman" panose="02020603050405020304" pitchFamily="18" charset="0"/>
                <a:cs typeface="Times New Roman" panose="02020603050405020304" pitchFamily="18" charset="0"/>
              </a:rPr>
              <a:t>Емоційний вплив тюрми, часте крайнє приниження гідності, яке відчувають деякі в’язні-мусульмани, і відчуття того, що, незважаючи на свої злочини, вони перебувають у в’язниці через глибоко вкорінену есхатологічну несправедливість, провокують не лише ті «пізнавальні відкриття», які переживають багато ув’язнених мусульман, але також рідше спонтанне екзегетичне відторгнення. Імами всередині в’язниці (як і зовні) діють усередині «доктринального способу релігійності», який базується на доктринах, похідних з Писань (як у всіх монотеїстичних релігіях).</a:t>
            </a:r>
          </a:p>
        </p:txBody>
      </p:sp>
    </p:spTree>
    <p:extLst>
      <p:ext uri="{BB962C8B-B14F-4D97-AF65-F5344CB8AC3E}">
        <p14:creationId xmlns:p14="http://schemas.microsoft.com/office/powerpoint/2010/main" val="3215027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179871"/>
            <a:ext cx="12192000" cy="5830528"/>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Однак, оскільки більшість в’язнів-мусульман дуже мало піддавалися доктринальному способу ісламської релігійності, травматичний досвід в’язниці полегшує «розуміння» та «містичний» досвід (тобто спонтанне екзегетичне відторгнення), коли емоції та почуття мають значення більше ніж теологічна ортодоксія (про яку дуже мало в’язнів-мусульман знають перед </a:t>
            </a:r>
            <a:r>
              <a:rPr lang="uk-UA" sz="3400" b="1" dirty="0" err="1">
                <a:latin typeface="Times New Roman" panose="02020603050405020304" pitchFamily="18" charset="0"/>
                <a:cs typeface="Times New Roman" panose="02020603050405020304" pitchFamily="18" charset="0"/>
              </a:rPr>
              <a:t>тюрмою</a:t>
            </a:r>
            <a:r>
              <a:rPr lang="uk-UA" sz="3400" b="1" dirty="0">
                <a:latin typeface="Times New Roman" panose="02020603050405020304" pitchFamily="18" charset="0"/>
                <a:cs typeface="Times New Roman" panose="02020603050405020304" pitchFamily="18" charset="0"/>
              </a:rPr>
              <a:t>). </a:t>
            </a:r>
          </a:p>
          <a:p>
            <a:pPr marL="0" indent="0" algn="just">
              <a:buNone/>
            </a:pPr>
            <a:r>
              <a:rPr lang="uk-UA" sz="3400" b="1" dirty="0">
                <a:latin typeface="Times New Roman" panose="02020603050405020304" pitchFamily="18" charset="0"/>
                <a:cs typeface="Times New Roman" panose="02020603050405020304" pitchFamily="18" charset="0"/>
              </a:rPr>
              <a:t>Тоді, можливо, не дивно, що доктринальний спосіб ісламу, що пропонується у в’язниці, мало чи взагалі не приваблює деяких в’язнів-мусульман.</a:t>
            </a:r>
          </a:p>
        </p:txBody>
      </p:sp>
    </p:spTree>
    <p:extLst>
      <p:ext uri="{BB962C8B-B14F-4D97-AF65-F5344CB8AC3E}">
        <p14:creationId xmlns:p14="http://schemas.microsoft.com/office/powerpoint/2010/main" val="21106404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278195"/>
            <a:ext cx="12192000" cy="5732204"/>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На пострадянському просторі, особливо в </a:t>
            </a:r>
            <a:r>
              <a:rPr lang="uk-UA" sz="3400" b="1" dirty="0" err="1">
                <a:latin typeface="Times New Roman" panose="02020603050405020304" pitchFamily="18" charset="0"/>
                <a:cs typeface="Times New Roman" panose="02020603050405020304" pitchFamily="18" charset="0"/>
              </a:rPr>
              <a:t>росії</a:t>
            </a:r>
            <a:r>
              <a:rPr lang="uk-UA" sz="3400" b="1" dirty="0">
                <a:latin typeface="Times New Roman" panose="02020603050405020304" pitchFamily="18" charset="0"/>
                <a:cs typeface="Times New Roman" panose="02020603050405020304" pitchFamily="18" charset="0"/>
              </a:rPr>
              <a:t> та Україні, існує ще одна проблема, пов’язана з діяльністю тюремних імамів – різноманітність релігійних об’єднань мусульман, нерідко з протилежними ідеологічними установками. </a:t>
            </a:r>
          </a:p>
          <a:p>
            <a:pPr marL="0" indent="0" algn="just">
              <a:buNone/>
            </a:pPr>
            <a:r>
              <a:rPr lang="uk-UA" sz="3400" b="1" dirty="0">
                <a:latin typeface="Times New Roman" panose="02020603050405020304" pitchFamily="18" charset="0"/>
                <a:cs typeface="Times New Roman" panose="02020603050405020304" pitchFamily="18" charset="0"/>
              </a:rPr>
              <a:t>Як зазначає Р. </a:t>
            </a:r>
            <a:r>
              <a:rPr lang="uk-UA" sz="3400" b="1" dirty="0" err="1">
                <a:latin typeface="Times New Roman" panose="02020603050405020304" pitchFamily="18" charset="0"/>
                <a:cs typeface="Times New Roman" panose="02020603050405020304" pitchFamily="18" charset="0"/>
              </a:rPr>
              <a:t>Лункін</a:t>
            </a:r>
            <a:r>
              <a:rPr lang="uk-UA" sz="3400" b="1" dirty="0">
                <a:latin typeface="Times New Roman" panose="02020603050405020304" pitchFamily="18" charset="0"/>
                <a:cs typeface="Times New Roman" panose="02020603050405020304" pitchFamily="18" charset="0"/>
              </a:rPr>
              <a:t>, треба враховувати, що мусульманські </a:t>
            </a:r>
            <a:r>
              <a:rPr lang="uk-UA" sz="3400" b="1" dirty="0" err="1">
                <a:latin typeface="Times New Roman" panose="02020603050405020304" pitchFamily="18" charset="0"/>
                <a:cs typeface="Times New Roman" panose="02020603050405020304" pitchFamily="18" charset="0"/>
              </a:rPr>
              <a:t>священослужителі</a:t>
            </a:r>
            <a:r>
              <a:rPr lang="uk-UA" sz="3400" b="1" dirty="0">
                <a:latin typeface="Times New Roman" panose="02020603050405020304" pitchFamily="18" charset="0"/>
                <a:cs typeface="Times New Roman" panose="02020603050405020304" pitchFamily="18" charset="0"/>
              </a:rPr>
              <a:t> теж належать до різних напрямків. Є духовні управління, які не вважають </a:t>
            </a:r>
            <a:r>
              <a:rPr lang="uk-UA" sz="3400" b="1" dirty="0" err="1">
                <a:latin typeface="Times New Roman" panose="02020603050405020304" pitchFamily="18" charset="0"/>
                <a:cs typeface="Times New Roman" panose="02020603050405020304" pitchFamily="18" charset="0"/>
              </a:rPr>
              <a:t>салафітів</a:t>
            </a:r>
            <a:r>
              <a:rPr lang="uk-UA" sz="3400" b="1" dirty="0">
                <a:latin typeface="Times New Roman" panose="02020603050405020304" pitchFamily="18" charset="0"/>
                <a:cs typeface="Times New Roman" panose="02020603050405020304" pitchFamily="18" charset="0"/>
              </a:rPr>
              <a:t> і ваххабітів екстремістами. У підсумку в колоніях представники одного напрямку можуть бути незадоволені спілкуванням з імамом, який проповідує інше.</a:t>
            </a:r>
          </a:p>
        </p:txBody>
      </p:sp>
    </p:spTree>
    <p:extLst>
      <p:ext uri="{BB962C8B-B14F-4D97-AF65-F5344CB8AC3E}">
        <p14:creationId xmlns:p14="http://schemas.microsoft.com/office/powerpoint/2010/main" val="30096645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278195"/>
            <a:ext cx="12192000" cy="5732204"/>
          </a:xfrm>
        </p:spPr>
        <p:txBody>
          <a:bodyPr>
            <a:noAutofit/>
          </a:bodyPr>
          <a:lstStyle/>
          <a:p>
            <a:pPr marL="0" indent="0" algn="just">
              <a:buNone/>
            </a:pPr>
            <a:r>
              <a:rPr lang="uk-UA" sz="3600" b="1" dirty="0">
                <a:latin typeface="Times New Roman" panose="02020603050405020304" pitchFamily="18" charset="0"/>
                <a:cs typeface="Times New Roman" panose="02020603050405020304" pitchFamily="18" charset="0"/>
              </a:rPr>
              <a:t>Також робота імамів в тюрмах </a:t>
            </a:r>
            <a:r>
              <a:rPr lang="uk-UA" sz="3600" b="1" dirty="0" err="1">
                <a:latin typeface="Times New Roman" panose="02020603050405020304" pitchFamily="18" charset="0"/>
                <a:cs typeface="Times New Roman" panose="02020603050405020304" pitchFamily="18" charset="0"/>
              </a:rPr>
              <a:t>ускладнюється</a:t>
            </a:r>
            <a:r>
              <a:rPr lang="uk-UA" sz="3600" b="1" dirty="0">
                <a:latin typeface="Times New Roman" panose="02020603050405020304" pitchFamily="18" charset="0"/>
                <a:cs typeface="Times New Roman" panose="02020603050405020304" pitchFamily="18" charset="0"/>
              </a:rPr>
              <a:t> тим, що прихильники радикальних поглядів в принципі не визнають імамів від офіційних релігійних структур. </a:t>
            </a:r>
          </a:p>
          <a:p>
            <a:pPr marL="0" indent="0" algn="just">
              <a:buNone/>
            </a:pPr>
            <a:r>
              <a:rPr lang="uk-UA" sz="3600" b="1" dirty="0">
                <a:latin typeface="Times New Roman" panose="02020603050405020304" pitchFamily="18" charset="0"/>
                <a:cs typeface="Times New Roman" panose="02020603050405020304" pitchFamily="18" charset="0"/>
              </a:rPr>
              <a:t>Зустрічаються випадки, коли мусульмани-в’язні відмовляються від послуг офіційного імама, мотивуючи це тим, що він перебуває на волі. На думку прихильників радикальних течій в ісламі, імам повинен бути в опозиції, повинен бути мучеником, він повинен сидіти, і влада – це зло.</a:t>
            </a:r>
          </a:p>
        </p:txBody>
      </p:sp>
    </p:spTree>
    <p:extLst>
      <p:ext uri="{BB962C8B-B14F-4D97-AF65-F5344CB8AC3E}">
        <p14:creationId xmlns:p14="http://schemas.microsoft.com/office/powerpoint/2010/main" val="13411343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993058"/>
            <a:ext cx="12192000" cy="6017341"/>
          </a:xfrm>
        </p:spPr>
        <p:txBody>
          <a:bodyPr>
            <a:noAutofit/>
          </a:bodyPr>
          <a:lstStyle/>
          <a:p>
            <a:pPr marL="0" indent="0" algn="just">
              <a:buNone/>
            </a:pPr>
            <a:r>
              <a:rPr lang="uk-UA" sz="4000" b="1" dirty="0">
                <a:latin typeface="Times New Roman" panose="02020603050405020304" pitchFamily="18" charset="0"/>
                <a:cs typeface="Times New Roman" panose="02020603050405020304" pitchFamily="18" charset="0"/>
              </a:rPr>
              <a:t>В Україні ситуація трохи інша, оскільки, на відміну від Росії, релігійна політика держави більш плюралістична, і відсутній перелік заборонених релігійних організацій (якими в Росії є </a:t>
            </a:r>
            <a:r>
              <a:rPr lang="uk-UA" sz="4000" b="1" dirty="0" err="1">
                <a:latin typeface="Times New Roman" panose="02020603050405020304" pitchFamily="18" charset="0"/>
                <a:cs typeface="Times New Roman" panose="02020603050405020304" pitchFamily="18" charset="0"/>
              </a:rPr>
              <a:t>Хізб</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ут-Тахрір</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Таблігі</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Джамаат</a:t>
            </a:r>
            <a:r>
              <a:rPr lang="uk-UA" sz="4000" b="1" dirty="0">
                <a:latin typeface="Times New Roman" panose="02020603050405020304" pitchFamily="18" charset="0"/>
                <a:cs typeface="Times New Roman" panose="02020603050405020304" pitchFamily="18" charset="0"/>
              </a:rPr>
              <a:t> і ін.).</a:t>
            </a:r>
          </a:p>
          <a:p>
            <a:pPr marL="0" indent="0" algn="just">
              <a:buNone/>
            </a:pPr>
            <a:r>
              <a:rPr lang="uk-UA" sz="4000" b="1" dirty="0">
                <a:latin typeface="Times New Roman" panose="02020603050405020304" pitchFamily="18" charset="0"/>
                <a:cs typeface="Times New Roman" panose="02020603050405020304" pitchFamily="18" charset="0"/>
              </a:rPr>
              <a:t> Крім цього, українська </a:t>
            </a:r>
            <a:r>
              <a:rPr lang="uk-UA" sz="4000" b="1" dirty="0" err="1">
                <a:latin typeface="Times New Roman" panose="02020603050405020304" pitchFamily="18" charset="0"/>
                <a:cs typeface="Times New Roman" panose="02020603050405020304" pitchFamily="18" charset="0"/>
              </a:rPr>
              <a:t>умма</a:t>
            </a:r>
            <a:r>
              <a:rPr lang="uk-UA" sz="4000" b="1" dirty="0">
                <a:latin typeface="Times New Roman" panose="02020603050405020304" pitchFamily="18" charset="0"/>
                <a:cs typeface="Times New Roman" panose="02020603050405020304" pitchFamily="18" charset="0"/>
              </a:rPr>
              <a:t> характеризується високим ступенем </a:t>
            </a:r>
            <a:r>
              <a:rPr lang="uk-UA" sz="4000" b="1" dirty="0" err="1">
                <a:latin typeface="Times New Roman" panose="02020603050405020304" pitchFamily="18" charset="0"/>
                <a:cs typeface="Times New Roman" panose="02020603050405020304" pitchFamily="18" charset="0"/>
              </a:rPr>
              <a:t>фрагментованості</a:t>
            </a:r>
            <a:r>
              <a:rPr lang="uk-UA" sz="4000" b="1" dirty="0">
                <a:latin typeface="Times New Roman" panose="02020603050405020304" pitchFamily="18" charset="0"/>
                <a:cs typeface="Times New Roman" panose="02020603050405020304" pitchFamily="18" charset="0"/>
              </a:rPr>
              <a:t> при значно меншому контролі з боку держави, що підсилює конкуренцію між релігійними центрами.</a:t>
            </a:r>
          </a:p>
        </p:txBody>
      </p:sp>
    </p:spTree>
    <p:extLst>
      <p:ext uri="{BB962C8B-B14F-4D97-AF65-F5344CB8AC3E}">
        <p14:creationId xmlns:p14="http://schemas.microsoft.com/office/powerpoint/2010/main" val="21784486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61884"/>
            <a:ext cx="12192000" cy="5948515"/>
          </a:xfrm>
        </p:spPr>
        <p:txBody>
          <a:bodyPr>
            <a:noAutofit/>
          </a:bodyPr>
          <a:lstStyle/>
          <a:p>
            <a:pPr marL="0" indent="0" algn="just">
              <a:buNone/>
            </a:pPr>
            <a:r>
              <a:rPr lang="uk-UA" sz="3500" b="1" dirty="0">
                <a:latin typeface="Times New Roman" panose="02020603050405020304" pitchFamily="18" charset="0"/>
                <a:cs typeface="Times New Roman" panose="02020603050405020304" pitchFamily="18" charset="0"/>
              </a:rPr>
              <a:t>Система тюремних капеланів в Україні почала створюватися не так давно, і в даний час основною структурою, відповідальною за тюремне </a:t>
            </a:r>
            <a:r>
              <a:rPr lang="uk-UA" sz="3500" b="1" dirty="0" err="1">
                <a:latin typeface="Times New Roman" panose="02020603050405020304" pitchFamily="18" charset="0"/>
                <a:cs typeface="Times New Roman" panose="02020603050405020304" pitchFamily="18" charset="0"/>
              </a:rPr>
              <a:t>капеланство</a:t>
            </a:r>
            <a:r>
              <a:rPr lang="uk-UA" sz="3500" b="1" dirty="0">
                <a:latin typeface="Times New Roman" panose="02020603050405020304" pitchFamily="18" charset="0"/>
                <a:cs typeface="Times New Roman" panose="02020603050405020304" pitchFamily="18" charset="0"/>
              </a:rPr>
              <a:t>, є </a:t>
            </a:r>
            <a:r>
              <a:rPr lang="uk-UA" sz="3500" b="1" dirty="0">
                <a:highlight>
                  <a:srgbClr val="FFFF00"/>
                </a:highlight>
                <a:latin typeface="Times New Roman" panose="02020603050405020304" pitchFamily="18" charset="0"/>
                <a:cs typeface="Times New Roman" panose="02020603050405020304" pitchFamily="18" charset="0"/>
              </a:rPr>
              <a:t>Душпастирська рада з релігійної опіки в пенітенціарній системі при Міністерстві юстиції України</a:t>
            </a:r>
            <a:r>
              <a:rPr lang="uk-UA" sz="3500" b="1" dirty="0">
                <a:latin typeface="Times New Roman" panose="02020603050405020304" pitchFamily="18" charset="0"/>
                <a:cs typeface="Times New Roman" panose="02020603050405020304" pitchFamily="18" charset="0"/>
              </a:rPr>
              <a:t>. </a:t>
            </a:r>
          </a:p>
          <a:p>
            <a:pPr marL="0" indent="0" algn="just">
              <a:buNone/>
            </a:pPr>
            <a:r>
              <a:rPr lang="uk-UA" sz="3500" b="1" dirty="0">
                <a:latin typeface="Times New Roman" panose="02020603050405020304" pitchFamily="18" charset="0"/>
                <a:cs typeface="Times New Roman" panose="02020603050405020304" pitchFamily="18" charset="0"/>
              </a:rPr>
              <a:t>Рада координує пастирську опіку над засудженими і затриманими особами, які перебувають в установах, пенітенціарних установах та слідчих управліннях Державної пенітенціарної служби України, а також персонал цих установ і закладів.</a:t>
            </a:r>
          </a:p>
        </p:txBody>
      </p:sp>
    </p:spTree>
    <p:extLst>
      <p:ext uri="{BB962C8B-B14F-4D97-AF65-F5344CB8AC3E}">
        <p14:creationId xmlns:p14="http://schemas.microsoft.com/office/powerpoint/2010/main" val="696440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42219"/>
            <a:ext cx="12192000" cy="5968180"/>
          </a:xfrm>
        </p:spPr>
        <p:txBody>
          <a:bodyPr>
            <a:noAutofit/>
          </a:bodyPr>
          <a:lstStyle/>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Відповідно до Положення, Душпастирська рада є постійно діючим міжконфесійним дорадчим органом, що працює на громадських засадах. Його членами можуть бути офіційні представники зареєстрованих релігійних центрів та управлінь. </a:t>
            </a:r>
          </a:p>
          <a:p>
            <a:pPr marL="0" indent="0" algn="just">
              <a:buNone/>
            </a:pPr>
            <a:r>
              <a:rPr lang="uk-UA" sz="3600" b="1" dirty="0">
                <a:highlight>
                  <a:srgbClr val="00FFFF"/>
                </a:highlight>
                <a:latin typeface="Times New Roman" panose="02020603050405020304" pitchFamily="18" charset="0"/>
                <a:cs typeface="Times New Roman" panose="02020603050405020304" pitchFamily="18" charset="0"/>
              </a:rPr>
              <a:t>Душпастирська рада виконує наступні завдання: </a:t>
            </a:r>
          </a:p>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1. Координація заходів душпастирської опіки засуджених і осіб, узятих під варту, душпастирської опіки персоналу пенітенціарних органів і установ, а також внесення пропозицій керівництву Мін’юсту з цих питань;</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829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056BB-F835-48AF-B23C-B8C8AB70AEB4}"/>
              </a:ext>
            </a:extLst>
          </p:cNvPr>
          <p:cNvSpPr>
            <a:spLocks noGrp="1"/>
          </p:cNvSpPr>
          <p:nvPr>
            <p:ph type="title"/>
          </p:nvPr>
        </p:nvSpPr>
        <p:spPr>
          <a:xfrm>
            <a:off x="0" y="0"/>
            <a:ext cx="12192000" cy="1179871"/>
          </a:xfrm>
        </p:spPr>
        <p:txBody>
          <a:bodyPr>
            <a:noAutofit/>
          </a:bodyPr>
          <a:lstStyle/>
          <a:p>
            <a:r>
              <a:rPr lang="uk-UA" sz="2400" dirty="0">
                <a:solidFill>
                  <a:schemeClr val="tx1"/>
                </a:solidFill>
                <a:effectLst/>
                <a:highlight>
                  <a:srgbClr val="FFFF00"/>
                </a:highlight>
              </a:rPr>
              <a:t>4</a:t>
            </a:r>
            <a:r>
              <a:rPr lang="uk-UA" sz="2400" dirty="0">
                <a:solidFill>
                  <a:srgbClr val="C00000"/>
                </a:solidFill>
                <a:effectLst/>
                <a:highlight>
                  <a:srgbClr val="FFFF00"/>
                </a:highlight>
              </a:rPr>
              <a:t>.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a:t>
            </a:r>
          </a:p>
        </p:txBody>
      </p:sp>
      <p:sp>
        <p:nvSpPr>
          <p:cNvPr id="3" name="Объект 2">
            <a:extLst>
              <a:ext uri="{FF2B5EF4-FFF2-40B4-BE49-F238E27FC236}">
                <a16:creationId xmlns:a16="http://schemas.microsoft.com/office/drawing/2014/main" id="{40DED6DE-31F3-C151-DF8B-2A194BDADBE6}"/>
              </a:ext>
            </a:extLst>
          </p:cNvPr>
          <p:cNvSpPr>
            <a:spLocks noGrp="1"/>
          </p:cNvSpPr>
          <p:nvPr>
            <p:ph idx="1"/>
          </p:nvPr>
        </p:nvSpPr>
        <p:spPr>
          <a:xfrm>
            <a:off x="0" y="1052052"/>
            <a:ext cx="12192000" cy="5958347"/>
          </a:xfrm>
        </p:spPr>
        <p:txBody>
          <a:bodyPr>
            <a:noAutofit/>
          </a:bodyPr>
          <a:lstStyle/>
          <a:p>
            <a:pPr marL="0" indent="0" algn="just">
              <a:buNone/>
            </a:pPr>
            <a:r>
              <a:rPr lang="uk-UA" sz="3100" b="1" dirty="0">
                <a:latin typeface="Times New Roman" panose="02020603050405020304" pitchFamily="18" charset="0"/>
                <a:cs typeface="Times New Roman" panose="02020603050405020304" pitchFamily="18" charset="0"/>
              </a:rPr>
              <a:t>2. Розвиток толерантних доброзичливих відносин, взаємної поваги між віруючими різних Церков (релігійних організацій), профілактика і усунення причин можливих міжконфесійних протиріч, розвиток міжконфесійної співпраці в питаннях душпастирської опіки у пенітенціарних органах і установах; </a:t>
            </a:r>
          </a:p>
          <a:p>
            <a:pPr marL="0" indent="0" algn="just">
              <a:buNone/>
            </a:pPr>
            <a:r>
              <a:rPr lang="uk-UA" sz="3100" b="1" dirty="0">
                <a:latin typeface="Times New Roman" panose="02020603050405020304" pitchFamily="18" charset="0"/>
                <a:cs typeface="Times New Roman" panose="02020603050405020304" pitchFamily="18" charset="0"/>
              </a:rPr>
              <a:t>3. Обговорення актуальних питань та підготовка взаємоузгоджених пропозицій щодо проектів нормативно-правових актів з питань гуманізації, реалізації громадянами права на свободу совісті, реформування пенітенціарної системи; </a:t>
            </a:r>
          </a:p>
          <a:p>
            <a:pPr marL="0" indent="0" algn="just">
              <a:buNone/>
            </a:pPr>
            <a:r>
              <a:rPr lang="uk-UA" sz="3100" b="1" dirty="0">
                <a:latin typeface="Times New Roman" panose="02020603050405020304" pitchFamily="18" charset="0"/>
                <a:cs typeface="Times New Roman" panose="02020603050405020304" pitchFamily="18" charset="0"/>
              </a:rPr>
              <a:t>4. Моніторинг стану дотримання в установах виконання покарань і слідчих ізоляторах права на свободу світогляду і віросповідання.</a:t>
            </a:r>
          </a:p>
          <a:p>
            <a:pPr marL="0" indent="0" algn="just">
              <a:buNone/>
            </a:pPr>
            <a:endParaRPr lang="uk-UA" sz="3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308379"/>
      </p:ext>
    </p:extLst>
  </p:cSld>
  <p:clrMapOvr>
    <a:masterClrMapping/>
  </p:clrMapOvr>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458</TotalTime>
  <Words>12912</Words>
  <Application>Microsoft Office PowerPoint</Application>
  <PresentationFormat>Широкоэкранный</PresentationFormat>
  <Paragraphs>380</Paragraphs>
  <Slides>110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110</vt:i4>
      </vt:variant>
    </vt:vector>
  </HeadingPairs>
  <TitlesOfParts>
    <vt:vector size="116" baseType="lpstr">
      <vt:lpstr>Arial</vt:lpstr>
      <vt:lpstr>Calibri</vt:lpstr>
      <vt:lpstr>Open Sans</vt:lpstr>
      <vt:lpstr>Times New Roman</vt:lpstr>
      <vt:lpstr>Wingdings</vt:lpstr>
      <vt:lpstr>La mente</vt:lpstr>
      <vt:lpstr>Лекція 4. Освітня діяльність українських мусульман</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1.Інституалізація системи відновлення релігійного знання. Соціологічний дослідницький проєкт «Регіональна толерантність, ксенофобія та права людини в 2012 році». </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Лист голови Духовного управління мусульман України муфтія шейх Ахмед Таміма 2016р. на ім’я міністра освіти України Л. Гриневич щодо впровадження «Основ християнської етики» в школах</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2. Створення у 2014-2019 рр. приватних шкіл з ісламською складовою</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3. Ісламський Університет в Києві (1993 р.). Відкриття в Одесі (2002 р.) філії Ісламського університету Духовного управління мусульман України (ІУ) і її перенесення до Сімферополя. Філії ІУ у Полтавській і Херсонських областях. Український Ісламський Університет (УІУ) в Донецьку (1998 р.)</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lpstr>4. Соціальне служіння як форма взаємодії мусульманської спільноти з суспільством. Поява в ЗСУ першого імама-капелана у 2014 р. в умовах російсько-української війни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10</cp:revision>
  <dcterms:created xsi:type="dcterms:W3CDTF">2023-10-21T07:21:20Z</dcterms:created>
  <dcterms:modified xsi:type="dcterms:W3CDTF">2023-10-24T12:53:11Z</dcterms:modified>
</cp:coreProperties>
</file>