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0" r:id="rId14"/>
    <p:sldId id="285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80" d="100"/>
          <a:sy n="80" d="100"/>
        </p:scale>
        <p:origin x="-14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A265B-4A3B-4775-8BCB-CB4398964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78501ED-7BB7-47E1-8CB1-B04A22AA8675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3600" dirty="0" smtClean="0">
              <a:latin typeface="Times New Roman" pitchFamily="18" charset="0"/>
              <a:cs typeface="Times New Roman" pitchFamily="18" charset="0"/>
            </a:rPr>
            <a:t>Using sources</a:t>
          </a:r>
          <a:endParaRPr lang="en-GB" sz="3600" dirty="0">
            <a:latin typeface="Times New Roman" pitchFamily="18" charset="0"/>
            <a:cs typeface="Times New Roman" pitchFamily="18" charset="0"/>
          </a:endParaRPr>
        </a:p>
      </dgm:t>
    </dgm:pt>
    <dgm:pt modelId="{0591D254-B19C-46AB-B41E-3CD6D4C4042E}" type="parTrans" cxnId="{99BC7400-E713-448A-ACCC-51153FEC09FC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9FD25454-C195-4A4B-BE50-B7F7694CDEEB}" type="sibTrans" cxnId="{99BC7400-E713-448A-ACCC-51153FEC09FC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7164F118-0BE7-4ADF-9EEF-A6E1BC9B037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3600" smtClean="0">
              <a:latin typeface="Times New Roman" pitchFamily="18" charset="0"/>
              <a:cs typeface="Times New Roman" pitchFamily="18" charset="0"/>
            </a:rPr>
            <a:t>Paraphrase and citation</a:t>
          </a:r>
          <a:endParaRPr lang="en-GB" sz="3600" dirty="0">
            <a:latin typeface="Times New Roman" pitchFamily="18" charset="0"/>
            <a:cs typeface="Times New Roman" pitchFamily="18" charset="0"/>
          </a:endParaRPr>
        </a:p>
      </dgm:t>
    </dgm:pt>
    <dgm:pt modelId="{E96E099B-FABC-4DB7-8575-36DE4A4AC6D5}" type="parTrans" cxnId="{AAA9A6B6-AF68-44A8-8FC6-4F7E1F587C5D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E6A2715F-F42A-4B3B-AE04-97D132E2D71C}" type="sibTrans" cxnId="{AAA9A6B6-AF68-44A8-8FC6-4F7E1F587C5D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B0DA0A83-933A-4F79-A36C-B494C6FC815F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3600" dirty="0" smtClean="0">
              <a:latin typeface="Times New Roman" pitchFamily="18" charset="0"/>
              <a:cs typeface="Times New Roman" pitchFamily="18" charset="0"/>
            </a:rPr>
            <a:t>Summary and citation</a:t>
          </a:r>
          <a:endParaRPr lang="en-GB" sz="3600" dirty="0">
            <a:latin typeface="Times New Roman" pitchFamily="18" charset="0"/>
            <a:cs typeface="Times New Roman" pitchFamily="18" charset="0"/>
          </a:endParaRPr>
        </a:p>
      </dgm:t>
    </dgm:pt>
    <dgm:pt modelId="{0FF5E708-D563-4A24-9658-4C27FE8CAE73}" type="parTrans" cxnId="{B4F55703-DB52-43AE-9131-464EA03E8C61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186281B8-9C38-4FCB-BBAC-A900A62F4E90}" type="sibTrans" cxnId="{B4F55703-DB52-43AE-9131-464EA03E8C61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B568BF18-B483-4024-97A5-46924CEFEDB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3600" dirty="0" smtClean="0">
              <a:latin typeface="Times New Roman" pitchFamily="18" charset="0"/>
              <a:cs typeface="Times New Roman" pitchFamily="18" charset="0"/>
            </a:rPr>
            <a:t>Quotation and citation</a:t>
          </a:r>
          <a:endParaRPr lang="en-GB" sz="3600" dirty="0">
            <a:latin typeface="Times New Roman" pitchFamily="18" charset="0"/>
            <a:cs typeface="Times New Roman" pitchFamily="18" charset="0"/>
          </a:endParaRPr>
        </a:p>
      </dgm:t>
    </dgm:pt>
    <dgm:pt modelId="{8CDC697B-0D24-44AD-9A89-22094D5B785B}" type="parTrans" cxnId="{C7813109-1097-465C-B536-E8F151A04D5A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AEBE8205-8D84-4405-8E71-F79A40E54111}" type="sibTrans" cxnId="{C7813109-1097-465C-B536-E8F151A04D5A}">
      <dgm:prSet/>
      <dgm:spPr/>
      <dgm:t>
        <a:bodyPr/>
        <a:lstStyle/>
        <a:p>
          <a:endParaRPr lang="en-GB" sz="3600">
            <a:latin typeface="Times New Roman" pitchFamily="18" charset="0"/>
            <a:cs typeface="Times New Roman" pitchFamily="18" charset="0"/>
          </a:endParaRPr>
        </a:p>
      </dgm:t>
    </dgm:pt>
    <dgm:pt modelId="{D484926A-ED96-464A-A08B-A2EC35279072}" type="pres">
      <dgm:prSet presAssocID="{BD9A265B-4A3B-4775-8BCB-CB4398964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C7647A-62A3-4395-AA56-7C02FA7E3CB8}" type="pres">
      <dgm:prSet presAssocID="{378501ED-7BB7-47E1-8CB1-B04A22AA8675}" presName="hierRoot1" presStyleCnt="0">
        <dgm:presLayoutVars>
          <dgm:hierBranch val="init"/>
        </dgm:presLayoutVars>
      </dgm:prSet>
      <dgm:spPr/>
    </dgm:pt>
    <dgm:pt modelId="{39666835-0D4D-4415-B3E8-894482AD10EF}" type="pres">
      <dgm:prSet presAssocID="{378501ED-7BB7-47E1-8CB1-B04A22AA8675}" presName="rootComposite1" presStyleCnt="0"/>
      <dgm:spPr/>
    </dgm:pt>
    <dgm:pt modelId="{85FD8666-5F9C-4E2C-8924-08D4C18C2B0A}" type="pres">
      <dgm:prSet presAssocID="{378501ED-7BB7-47E1-8CB1-B04A22AA8675}" presName="rootText1" presStyleLbl="node0" presStyleIdx="0" presStyleCnt="1" custLinFactNeighborX="-3926" custLinFactNeighborY="-817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F338DA-0AA5-4F20-9D3B-9A228C5B614C}" type="pres">
      <dgm:prSet presAssocID="{378501ED-7BB7-47E1-8CB1-B04A22AA867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3C65753-9DFD-4036-9B3E-4BBE8E05B467}" type="pres">
      <dgm:prSet presAssocID="{378501ED-7BB7-47E1-8CB1-B04A22AA8675}" presName="hierChild2" presStyleCnt="0"/>
      <dgm:spPr/>
    </dgm:pt>
    <dgm:pt modelId="{74993CFA-8AC0-4CA6-B788-0CDE453C5D7F}" type="pres">
      <dgm:prSet presAssocID="{E96E099B-FABC-4DB7-8575-36DE4A4AC6D5}" presName="Name37" presStyleLbl="parChTrans1D2" presStyleIdx="0" presStyleCnt="3"/>
      <dgm:spPr/>
      <dgm:t>
        <a:bodyPr/>
        <a:lstStyle/>
        <a:p>
          <a:endParaRPr lang="en-GB"/>
        </a:p>
      </dgm:t>
    </dgm:pt>
    <dgm:pt modelId="{C43FAD75-3FCC-4319-9BC1-6AA887E4DE79}" type="pres">
      <dgm:prSet presAssocID="{7164F118-0BE7-4ADF-9EEF-A6E1BC9B037C}" presName="hierRoot2" presStyleCnt="0">
        <dgm:presLayoutVars>
          <dgm:hierBranch val="init"/>
        </dgm:presLayoutVars>
      </dgm:prSet>
      <dgm:spPr/>
    </dgm:pt>
    <dgm:pt modelId="{981243C1-4940-4016-BFCF-AEFA99DD4B09}" type="pres">
      <dgm:prSet presAssocID="{7164F118-0BE7-4ADF-9EEF-A6E1BC9B037C}" presName="rootComposite" presStyleCnt="0"/>
      <dgm:spPr/>
    </dgm:pt>
    <dgm:pt modelId="{8BCEB2EC-EF1E-4BC3-AB01-5ADEC41E7860}" type="pres">
      <dgm:prSet presAssocID="{7164F118-0BE7-4ADF-9EEF-A6E1BC9B037C}" presName="rootText" presStyleLbl="node2" presStyleIdx="0" presStyleCnt="3" custLinFactNeighborX="-2621" custLinFactNeighborY="-865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B3CB8E-E31A-4F55-9C75-6CCEC171BDEE}" type="pres">
      <dgm:prSet presAssocID="{7164F118-0BE7-4ADF-9EEF-A6E1BC9B037C}" presName="rootConnector" presStyleLbl="node2" presStyleIdx="0" presStyleCnt="3"/>
      <dgm:spPr/>
      <dgm:t>
        <a:bodyPr/>
        <a:lstStyle/>
        <a:p>
          <a:endParaRPr lang="en-GB"/>
        </a:p>
      </dgm:t>
    </dgm:pt>
    <dgm:pt modelId="{2B9EB710-A440-4BAA-B8D3-C09C995B83AF}" type="pres">
      <dgm:prSet presAssocID="{7164F118-0BE7-4ADF-9EEF-A6E1BC9B037C}" presName="hierChild4" presStyleCnt="0"/>
      <dgm:spPr/>
    </dgm:pt>
    <dgm:pt modelId="{74953A70-6DAA-4866-B216-85511A68B97B}" type="pres">
      <dgm:prSet presAssocID="{7164F118-0BE7-4ADF-9EEF-A6E1BC9B037C}" presName="hierChild5" presStyleCnt="0"/>
      <dgm:spPr/>
    </dgm:pt>
    <dgm:pt modelId="{C7E5D267-B072-49A1-9AFF-2A95E6824F3B}" type="pres">
      <dgm:prSet presAssocID="{0FF5E708-D563-4A24-9658-4C27FE8CAE73}" presName="Name37" presStyleLbl="parChTrans1D2" presStyleIdx="1" presStyleCnt="3"/>
      <dgm:spPr/>
      <dgm:t>
        <a:bodyPr/>
        <a:lstStyle/>
        <a:p>
          <a:endParaRPr lang="en-GB"/>
        </a:p>
      </dgm:t>
    </dgm:pt>
    <dgm:pt modelId="{255533AE-49AB-4978-96A3-C657388736A7}" type="pres">
      <dgm:prSet presAssocID="{B0DA0A83-933A-4F79-A36C-B494C6FC815F}" presName="hierRoot2" presStyleCnt="0">
        <dgm:presLayoutVars>
          <dgm:hierBranch val="init"/>
        </dgm:presLayoutVars>
      </dgm:prSet>
      <dgm:spPr/>
    </dgm:pt>
    <dgm:pt modelId="{34193604-DAD0-4159-9308-DD7C2F8AC691}" type="pres">
      <dgm:prSet presAssocID="{B0DA0A83-933A-4F79-A36C-B494C6FC815F}" presName="rootComposite" presStyleCnt="0"/>
      <dgm:spPr/>
    </dgm:pt>
    <dgm:pt modelId="{FCB3F4AC-B831-4A19-9A4B-D29043977DBF}" type="pres">
      <dgm:prSet presAssocID="{B0DA0A83-933A-4F79-A36C-B494C6FC815F}" presName="rootText" presStyleLbl="node2" presStyleIdx="1" presStyleCnt="3" custLinFactNeighborX="-3926" custLinFactNeighborY="-817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A824FF-B6D9-4720-932A-C323B1EEB6DF}" type="pres">
      <dgm:prSet presAssocID="{B0DA0A83-933A-4F79-A36C-B494C6FC815F}" presName="rootConnector" presStyleLbl="node2" presStyleIdx="1" presStyleCnt="3"/>
      <dgm:spPr/>
      <dgm:t>
        <a:bodyPr/>
        <a:lstStyle/>
        <a:p>
          <a:endParaRPr lang="en-GB"/>
        </a:p>
      </dgm:t>
    </dgm:pt>
    <dgm:pt modelId="{96048D4C-6D77-494C-BA39-0A05893FC862}" type="pres">
      <dgm:prSet presAssocID="{B0DA0A83-933A-4F79-A36C-B494C6FC815F}" presName="hierChild4" presStyleCnt="0"/>
      <dgm:spPr/>
    </dgm:pt>
    <dgm:pt modelId="{F4E733FA-1917-4FD4-874F-B15A07FA1059}" type="pres">
      <dgm:prSet presAssocID="{B0DA0A83-933A-4F79-A36C-B494C6FC815F}" presName="hierChild5" presStyleCnt="0"/>
      <dgm:spPr/>
    </dgm:pt>
    <dgm:pt modelId="{449952BD-9DBB-461B-8AA6-45F57D831F6F}" type="pres">
      <dgm:prSet presAssocID="{8CDC697B-0D24-44AD-9A89-22094D5B785B}" presName="Name37" presStyleLbl="parChTrans1D2" presStyleIdx="2" presStyleCnt="3"/>
      <dgm:spPr/>
      <dgm:t>
        <a:bodyPr/>
        <a:lstStyle/>
        <a:p>
          <a:endParaRPr lang="en-GB"/>
        </a:p>
      </dgm:t>
    </dgm:pt>
    <dgm:pt modelId="{13A514DB-BF8B-41DC-B971-D94380A1E86A}" type="pres">
      <dgm:prSet presAssocID="{B568BF18-B483-4024-97A5-46924CEFEDB1}" presName="hierRoot2" presStyleCnt="0">
        <dgm:presLayoutVars>
          <dgm:hierBranch val="init"/>
        </dgm:presLayoutVars>
      </dgm:prSet>
      <dgm:spPr/>
    </dgm:pt>
    <dgm:pt modelId="{913A8BB0-6A5A-4228-84F9-3C1315BE5587}" type="pres">
      <dgm:prSet presAssocID="{B568BF18-B483-4024-97A5-46924CEFEDB1}" presName="rootComposite" presStyleCnt="0"/>
      <dgm:spPr/>
    </dgm:pt>
    <dgm:pt modelId="{46D29B2F-49C9-4D22-B4F9-E24CAF115F42}" type="pres">
      <dgm:prSet presAssocID="{B568BF18-B483-4024-97A5-46924CEFEDB1}" presName="rootText" presStyleLbl="node2" presStyleIdx="2" presStyleCnt="3" custLinFactNeighborX="-3926" custLinFactNeighborY="-817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01198C-217F-46EB-9E91-3F551157A2AE}" type="pres">
      <dgm:prSet presAssocID="{B568BF18-B483-4024-97A5-46924CEFEDB1}" presName="rootConnector" presStyleLbl="node2" presStyleIdx="2" presStyleCnt="3"/>
      <dgm:spPr/>
      <dgm:t>
        <a:bodyPr/>
        <a:lstStyle/>
        <a:p>
          <a:endParaRPr lang="en-GB"/>
        </a:p>
      </dgm:t>
    </dgm:pt>
    <dgm:pt modelId="{213D1319-1DAA-49D5-BCB1-5E2CE33ABD54}" type="pres">
      <dgm:prSet presAssocID="{B568BF18-B483-4024-97A5-46924CEFEDB1}" presName="hierChild4" presStyleCnt="0"/>
      <dgm:spPr/>
    </dgm:pt>
    <dgm:pt modelId="{76739164-6A85-490C-A8E3-78DB74685E4F}" type="pres">
      <dgm:prSet presAssocID="{B568BF18-B483-4024-97A5-46924CEFEDB1}" presName="hierChild5" presStyleCnt="0"/>
      <dgm:spPr/>
    </dgm:pt>
    <dgm:pt modelId="{3E3CD33A-9E1B-4070-92A0-D832E79E6D61}" type="pres">
      <dgm:prSet presAssocID="{378501ED-7BB7-47E1-8CB1-B04A22AA8675}" presName="hierChild3" presStyleCnt="0"/>
      <dgm:spPr/>
    </dgm:pt>
  </dgm:ptLst>
  <dgm:cxnLst>
    <dgm:cxn modelId="{B9CD16EF-51CD-43E1-A7BE-16277AE999AE}" type="presOf" srcId="{BD9A265B-4A3B-4775-8BCB-CB4398964BBD}" destId="{D484926A-ED96-464A-A08B-A2EC35279072}" srcOrd="0" destOrd="0" presId="urn:microsoft.com/office/officeart/2005/8/layout/orgChart1"/>
    <dgm:cxn modelId="{EF73F100-AD25-49BB-8EDD-B4FCC7618A99}" type="presOf" srcId="{0FF5E708-D563-4A24-9658-4C27FE8CAE73}" destId="{C7E5D267-B072-49A1-9AFF-2A95E6824F3B}" srcOrd="0" destOrd="0" presId="urn:microsoft.com/office/officeart/2005/8/layout/orgChart1"/>
    <dgm:cxn modelId="{B4F55703-DB52-43AE-9131-464EA03E8C61}" srcId="{378501ED-7BB7-47E1-8CB1-B04A22AA8675}" destId="{B0DA0A83-933A-4F79-A36C-B494C6FC815F}" srcOrd="1" destOrd="0" parTransId="{0FF5E708-D563-4A24-9658-4C27FE8CAE73}" sibTransId="{186281B8-9C38-4FCB-BBAC-A900A62F4E90}"/>
    <dgm:cxn modelId="{060C40DD-9B71-4864-9C5F-5682B587ADA2}" type="presOf" srcId="{7164F118-0BE7-4ADF-9EEF-A6E1BC9B037C}" destId="{B5B3CB8E-E31A-4F55-9C75-6CCEC171BDEE}" srcOrd="1" destOrd="0" presId="urn:microsoft.com/office/officeart/2005/8/layout/orgChart1"/>
    <dgm:cxn modelId="{B0AFC2A3-A592-4472-AB27-ED8C0D9A1AE7}" type="presOf" srcId="{8CDC697B-0D24-44AD-9A89-22094D5B785B}" destId="{449952BD-9DBB-461B-8AA6-45F57D831F6F}" srcOrd="0" destOrd="0" presId="urn:microsoft.com/office/officeart/2005/8/layout/orgChart1"/>
    <dgm:cxn modelId="{C7813109-1097-465C-B536-E8F151A04D5A}" srcId="{378501ED-7BB7-47E1-8CB1-B04A22AA8675}" destId="{B568BF18-B483-4024-97A5-46924CEFEDB1}" srcOrd="2" destOrd="0" parTransId="{8CDC697B-0D24-44AD-9A89-22094D5B785B}" sibTransId="{AEBE8205-8D84-4405-8E71-F79A40E54111}"/>
    <dgm:cxn modelId="{507BA06D-49A2-4A4A-8E28-20876DD64804}" type="presOf" srcId="{378501ED-7BB7-47E1-8CB1-B04A22AA8675}" destId="{85FD8666-5F9C-4E2C-8924-08D4C18C2B0A}" srcOrd="0" destOrd="0" presId="urn:microsoft.com/office/officeart/2005/8/layout/orgChart1"/>
    <dgm:cxn modelId="{A18EB834-48D9-4690-AA7D-62C991506361}" type="presOf" srcId="{B0DA0A83-933A-4F79-A36C-B494C6FC815F}" destId="{FCB3F4AC-B831-4A19-9A4B-D29043977DBF}" srcOrd="0" destOrd="0" presId="urn:microsoft.com/office/officeart/2005/8/layout/orgChart1"/>
    <dgm:cxn modelId="{99BC7400-E713-448A-ACCC-51153FEC09FC}" srcId="{BD9A265B-4A3B-4775-8BCB-CB4398964BBD}" destId="{378501ED-7BB7-47E1-8CB1-B04A22AA8675}" srcOrd="0" destOrd="0" parTransId="{0591D254-B19C-46AB-B41E-3CD6D4C4042E}" sibTransId="{9FD25454-C195-4A4B-BE50-B7F7694CDEEB}"/>
    <dgm:cxn modelId="{F7BB0562-4D72-4CA9-A0D4-15A7DF951C5B}" type="presOf" srcId="{B568BF18-B483-4024-97A5-46924CEFEDB1}" destId="{9B01198C-217F-46EB-9E91-3F551157A2AE}" srcOrd="1" destOrd="0" presId="urn:microsoft.com/office/officeart/2005/8/layout/orgChart1"/>
    <dgm:cxn modelId="{38BD3508-5DF9-4313-89BD-3DF6B9D1FFB6}" type="presOf" srcId="{378501ED-7BB7-47E1-8CB1-B04A22AA8675}" destId="{72F338DA-0AA5-4F20-9D3B-9A228C5B614C}" srcOrd="1" destOrd="0" presId="urn:microsoft.com/office/officeart/2005/8/layout/orgChart1"/>
    <dgm:cxn modelId="{5656633F-BD1C-4166-A0C1-A1D71FDC08C2}" type="presOf" srcId="{B0DA0A83-933A-4F79-A36C-B494C6FC815F}" destId="{D6A824FF-B6D9-4720-932A-C323B1EEB6DF}" srcOrd="1" destOrd="0" presId="urn:microsoft.com/office/officeart/2005/8/layout/orgChart1"/>
    <dgm:cxn modelId="{7D627E90-2F7D-437F-9AED-88D70486275F}" type="presOf" srcId="{7164F118-0BE7-4ADF-9EEF-A6E1BC9B037C}" destId="{8BCEB2EC-EF1E-4BC3-AB01-5ADEC41E7860}" srcOrd="0" destOrd="0" presId="urn:microsoft.com/office/officeart/2005/8/layout/orgChart1"/>
    <dgm:cxn modelId="{A00398B5-9ABB-4DCD-9CD0-FE275592207A}" type="presOf" srcId="{B568BF18-B483-4024-97A5-46924CEFEDB1}" destId="{46D29B2F-49C9-4D22-B4F9-E24CAF115F42}" srcOrd="0" destOrd="0" presId="urn:microsoft.com/office/officeart/2005/8/layout/orgChart1"/>
    <dgm:cxn modelId="{112757E5-83BC-4F03-90BF-867FE289C353}" type="presOf" srcId="{E96E099B-FABC-4DB7-8575-36DE4A4AC6D5}" destId="{74993CFA-8AC0-4CA6-B788-0CDE453C5D7F}" srcOrd="0" destOrd="0" presId="urn:microsoft.com/office/officeart/2005/8/layout/orgChart1"/>
    <dgm:cxn modelId="{AAA9A6B6-AF68-44A8-8FC6-4F7E1F587C5D}" srcId="{378501ED-7BB7-47E1-8CB1-B04A22AA8675}" destId="{7164F118-0BE7-4ADF-9EEF-A6E1BC9B037C}" srcOrd="0" destOrd="0" parTransId="{E96E099B-FABC-4DB7-8575-36DE4A4AC6D5}" sibTransId="{E6A2715F-F42A-4B3B-AE04-97D132E2D71C}"/>
    <dgm:cxn modelId="{99BCB15F-8EBD-42C3-BC04-9DAA7D29E4E1}" type="presParOf" srcId="{D484926A-ED96-464A-A08B-A2EC35279072}" destId="{D6C7647A-62A3-4395-AA56-7C02FA7E3CB8}" srcOrd="0" destOrd="0" presId="urn:microsoft.com/office/officeart/2005/8/layout/orgChart1"/>
    <dgm:cxn modelId="{C75E9DE2-9212-4D7F-A73D-3F71778AA08B}" type="presParOf" srcId="{D6C7647A-62A3-4395-AA56-7C02FA7E3CB8}" destId="{39666835-0D4D-4415-B3E8-894482AD10EF}" srcOrd="0" destOrd="0" presId="urn:microsoft.com/office/officeart/2005/8/layout/orgChart1"/>
    <dgm:cxn modelId="{160F129E-B78C-41F1-A0AD-86F185E14DC3}" type="presParOf" srcId="{39666835-0D4D-4415-B3E8-894482AD10EF}" destId="{85FD8666-5F9C-4E2C-8924-08D4C18C2B0A}" srcOrd="0" destOrd="0" presId="urn:microsoft.com/office/officeart/2005/8/layout/orgChart1"/>
    <dgm:cxn modelId="{B2FEF109-16D4-4AAE-A2B7-08231E734ED5}" type="presParOf" srcId="{39666835-0D4D-4415-B3E8-894482AD10EF}" destId="{72F338DA-0AA5-4F20-9D3B-9A228C5B614C}" srcOrd="1" destOrd="0" presId="urn:microsoft.com/office/officeart/2005/8/layout/orgChart1"/>
    <dgm:cxn modelId="{EED33AF2-3883-4132-8ABC-49EA9CBA9EC8}" type="presParOf" srcId="{D6C7647A-62A3-4395-AA56-7C02FA7E3CB8}" destId="{53C65753-9DFD-4036-9B3E-4BBE8E05B467}" srcOrd="1" destOrd="0" presId="urn:microsoft.com/office/officeart/2005/8/layout/orgChart1"/>
    <dgm:cxn modelId="{3A8402E5-ADA4-4B32-B248-101F891703B7}" type="presParOf" srcId="{53C65753-9DFD-4036-9B3E-4BBE8E05B467}" destId="{74993CFA-8AC0-4CA6-B788-0CDE453C5D7F}" srcOrd="0" destOrd="0" presId="urn:microsoft.com/office/officeart/2005/8/layout/orgChart1"/>
    <dgm:cxn modelId="{5BF1AD27-04EE-4577-A6EA-1B8E19314140}" type="presParOf" srcId="{53C65753-9DFD-4036-9B3E-4BBE8E05B467}" destId="{C43FAD75-3FCC-4319-9BC1-6AA887E4DE79}" srcOrd="1" destOrd="0" presId="urn:microsoft.com/office/officeart/2005/8/layout/orgChart1"/>
    <dgm:cxn modelId="{918574C8-921B-447F-86CC-8FCF6C45569A}" type="presParOf" srcId="{C43FAD75-3FCC-4319-9BC1-6AA887E4DE79}" destId="{981243C1-4940-4016-BFCF-AEFA99DD4B09}" srcOrd="0" destOrd="0" presId="urn:microsoft.com/office/officeart/2005/8/layout/orgChart1"/>
    <dgm:cxn modelId="{76F83AFE-48F8-4A41-B8F9-880AAFDE1C7F}" type="presParOf" srcId="{981243C1-4940-4016-BFCF-AEFA99DD4B09}" destId="{8BCEB2EC-EF1E-4BC3-AB01-5ADEC41E7860}" srcOrd="0" destOrd="0" presId="urn:microsoft.com/office/officeart/2005/8/layout/orgChart1"/>
    <dgm:cxn modelId="{413E55D0-D88F-460F-94FC-5046F8C1D1FE}" type="presParOf" srcId="{981243C1-4940-4016-BFCF-AEFA99DD4B09}" destId="{B5B3CB8E-E31A-4F55-9C75-6CCEC171BDEE}" srcOrd="1" destOrd="0" presId="urn:microsoft.com/office/officeart/2005/8/layout/orgChart1"/>
    <dgm:cxn modelId="{72131971-0E76-4F7D-BB78-7F5509C8956A}" type="presParOf" srcId="{C43FAD75-3FCC-4319-9BC1-6AA887E4DE79}" destId="{2B9EB710-A440-4BAA-B8D3-C09C995B83AF}" srcOrd="1" destOrd="0" presId="urn:microsoft.com/office/officeart/2005/8/layout/orgChart1"/>
    <dgm:cxn modelId="{46C29935-3831-4E00-8EFA-F97AC3782C7C}" type="presParOf" srcId="{C43FAD75-3FCC-4319-9BC1-6AA887E4DE79}" destId="{74953A70-6DAA-4866-B216-85511A68B97B}" srcOrd="2" destOrd="0" presId="urn:microsoft.com/office/officeart/2005/8/layout/orgChart1"/>
    <dgm:cxn modelId="{04ECBE59-8C18-4F0F-BF9F-E0113CC6E472}" type="presParOf" srcId="{53C65753-9DFD-4036-9B3E-4BBE8E05B467}" destId="{C7E5D267-B072-49A1-9AFF-2A95E6824F3B}" srcOrd="2" destOrd="0" presId="urn:microsoft.com/office/officeart/2005/8/layout/orgChart1"/>
    <dgm:cxn modelId="{40FAC5DB-EF73-4FFC-B5A8-7E7AE1DBA771}" type="presParOf" srcId="{53C65753-9DFD-4036-9B3E-4BBE8E05B467}" destId="{255533AE-49AB-4978-96A3-C657388736A7}" srcOrd="3" destOrd="0" presId="urn:microsoft.com/office/officeart/2005/8/layout/orgChart1"/>
    <dgm:cxn modelId="{B5774776-D8ED-4DC6-88BF-305CE285E61C}" type="presParOf" srcId="{255533AE-49AB-4978-96A3-C657388736A7}" destId="{34193604-DAD0-4159-9308-DD7C2F8AC691}" srcOrd="0" destOrd="0" presId="urn:microsoft.com/office/officeart/2005/8/layout/orgChart1"/>
    <dgm:cxn modelId="{64D9A4A0-2689-48B1-A510-9F679F97325C}" type="presParOf" srcId="{34193604-DAD0-4159-9308-DD7C2F8AC691}" destId="{FCB3F4AC-B831-4A19-9A4B-D29043977DBF}" srcOrd="0" destOrd="0" presId="urn:microsoft.com/office/officeart/2005/8/layout/orgChart1"/>
    <dgm:cxn modelId="{853D48E4-8DB2-4473-AA94-219815090142}" type="presParOf" srcId="{34193604-DAD0-4159-9308-DD7C2F8AC691}" destId="{D6A824FF-B6D9-4720-932A-C323B1EEB6DF}" srcOrd="1" destOrd="0" presId="urn:microsoft.com/office/officeart/2005/8/layout/orgChart1"/>
    <dgm:cxn modelId="{7A610E32-2CDB-45C6-AC8F-1FC49D997716}" type="presParOf" srcId="{255533AE-49AB-4978-96A3-C657388736A7}" destId="{96048D4C-6D77-494C-BA39-0A05893FC862}" srcOrd="1" destOrd="0" presId="urn:microsoft.com/office/officeart/2005/8/layout/orgChart1"/>
    <dgm:cxn modelId="{B5D5AF77-4EE6-4904-AA62-BC9152D49F12}" type="presParOf" srcId="{255533AE-49AB-4978-96A3-C657388736A7}" destId="{F4E733FA-1917-4FD4-874F-B15A07FA1059}" srcOrd="2" destOrd="0" presId="urn:microsoft.com/office/officeart/2005/8/layout/orgChart1"/>
    <dgm:cxn modelId="{F4FB4EDC-4A43-46B0-846A-FE2D640942AD}" type="presParOf" srcId="{53C65753-9DFD-4036-9B3E-4BBE8E05B467}" destId="{449952BD-9DBB-461B-8AA6-45F57D831F6F}" srcOrd="4" destOrd="0" presId="urn:microsoft.com/office/officeart/2005/8/layout/orgChart1"/>
    <dgm:cxn modelId="{43783692-853B-4436-8753-CF4B14D5D0D7}" type="presParOf" srcId="{53C65753-9DFD-4036-9B3E-4BBE8E05B467}" destId="{13A514DB-BF8B-41DC-B971-D94380A1E86A}" srcOrd="5" destOrd="0" presId="urn:microsoft.com/office/officeart/2005/8/layout/orgChart1"/>
    <dgm:cxn modelId="{90CA109D-B064-4985-AF12-C6F6106FB9BC}" type="presParOf" srcId="{13A514DB-BF8B-41DC-B971-D94380A1E86A}" destId="{913A8BB0-6A5A-4228-84F9-3C1315BE5587}" srcOrd="0" destOrd="0" presId="urn:microsoft.com/office/officeart/2005/8/layout/orgChart1"/>
    <dgm:cxn modelId="{A539DABD-E761-446A-96EB-ED428B1FB285}" type="presParOf" srcId="{913A8BB0-6A5A-4228-84F9-3C1315BE5587}" destId="{46D29B2F-49C9-4D22-B4F9-E24CAF115F42}" srcOrd="0" destOrd="0" presId="urn:microsoft.com/office/officeart/2005/8/layout/orgChart1"/>
    <dgm:cxn modelId="{0EDF409D-8BFD-458B-92C1-E2DA1D99C13A}" type="presParOf" srcId="{913A8BB0-6A5A-4228-84F9-3C1315BE5587}" destId="{9B01198C-217F-46EB-9E91-3F551157A2AE}" srcOrd="1" destOrd="0" presId="urn:microsoft.com/office/officeart/2005/8/layout/orgChart1"/>
    <dgm:cxn modelId="{AAFD161B-53BD-4786-8468-44AFA4C8920B}" type="presParOf" srcId="{13A514DB-BF8B-41DC-B971-D94380A1E86A}" destId="{213D1319-1DAA-49D5-BCB1-5E2CE33ABD54}" srcOrd="1" destOrd="0" presId="urn:microsoft.com/office/officeart/2005/8/layout/orgChart1"/>
    <dgm:cxn modelId="{673C803E-E4A4-4A92-9AC9-0E1D3B14F556}" type="presParOf" srcId="{13A514DB-BF8B-41DC-B971-D94380A1E86A}" destId="{76739164-6A85-490C-A8E3-78DB74685E4F}" srcOrd="2" destOrd="0" presId="urn:microsoft.com/office/officeart/2005/8/layout/orgChart1"/>
    <dgm:cxn modelId="{ABD0AF4E-C0C4-48D9-A6FD-318804024F11}" type="presParOf" srcId="{D6C7647A-62A3-4395-AA56-7C02FA7E3CB8}" destId="{3E3CD33A-9E1B-4070-92A0-D832E79E6D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9952BD-9DBB-461B-8AA6-45F57D831F6F}">
      <dsp:nvSpPr>
        <dsp:cNvPr id="0" name=""/>
        <dsp:cNvSpPr/>
      </dsp:nvSpPr>
      <dsp:spPr>
        <a:xfrm>
          <a:off x="3904701" y="1256172"/>
          <a:ext cx="2827513" cy="490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362"/>
              </a:lnTo>
              <a:lnTo>
                <a:pt x="2827513" y="245362"/>
              </a:lnTo>
              <a:lnTo>
                <a:pt x="2827513" y="490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5D267-B072-49A1-9AFF-2A95E6824F3B}">
      <dsp:nvSpPr>
        <dsp:cNvPr id="0" name=""/>
        <dsp:cNvSpPr/>
      </dsp:nvSpPr>
      <dsp:spPr>
        <a:xfrm>
          <a:off x="3858981" y="1256172"/>
          <a:ext cx="91440" cy="490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93CFA-8AC0-4CA6-B788-0CDE453C5D7F}">
      <dsp:nvSpPr>
        <dsp:cNvPr id="0" name=""/>
        <dsp:cNvSpPr/>
      </dsp:nvSpPr>
      <dsp:spPr>
        <a:xfrm>
          <a:off x="1168393" y="1256172"/>
          <a:ext cx="2736307" cy="434198"/>
        </a:xfrm>
        <a:custGeom>
          <a:avLst/>
          <a:gdLst/>
          <a:ahLst/>
          <a:cxnLst/>
          <a:rect l="0" t="0" r="0" b="0"/>
          <a:pathLst>
            <a:path>
              <a:moveTo>
                <a:pt x="2736307" y="0"/>
              </a:moveTo>
              <a:lnTo>
                <a:pt x="2736307" y="188835"/>
              </a:lnTo>
              <a:lnTo>
                <a:pt x="0" y="188835"/>
              </a:lnTo>
              <a:lnTo>
                <a:pt x="0" y="4341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D8666-5F9C-4E2C-8924-08D4C18C2B0A}">
      <dsp:nvSpPr>
        <dsp:cNvPr id="0" name=""/>
        <dsp:cNvSpPr/>
      </dsp:nvSpPr>
      <dsp:spPr>
        <a:xfrm>
          <a:off x="2736307" y="87778"/>
          <a:ext cx="2336787" cy="1168393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Times New Roman" pitchFamily="18" charset="0"/>
              <a:cs typeface="Times New Roman" pitchFamily="18" charset="0"/>
            </a:rPr>
            <a:t>Using sources</a:t>
          </a:r>
          <a:endParaRPr lang="en-GB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6307" y="87778"/>
        <a:ext cx="2336787" cy="1168393"/>
      </dsp:txXfrm>
    </dsp:sp>
    <dsp:sp modelId="{8BCEB2EC-EF1E-4BC3-AB01-5ADEC41E7860}">
      <dsp:nvSpPr>
        <dsp:cNvPr id="0" name=""/>
        <dsp:cNvSpPr/>
      </dsp:nvSpPr>
      <dsp:spPr>
        <a:xfrm>
          <a:off x="0" y="1690371"/>
          <a:ext cx="2336787" cy="1168393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smtClean="0">
              <a:latin typeface="Times New Roman" pitchFamily="18" charset="0"/>
              <a:cs typeface="Times New Roman" pitchFamily="18" charset="0"/>
            </a:rPr>
            <a:t>Paraphrase and citation</a:t>
          </a:r>
          <a:endParaRPr lang="en-GB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90371"/>
        <a:ext cx="2336787" cy="1168393"/>
      </dsp:txXfrm>
    </dsp:sp>
    <dsp:sp modelId="{FCB3F4AC-B831-4A19-9A4B-D29043977DBF}">
      <dsp:nvSpPr>
        <dsp:cNvPr id="0" name=""/>
        <dsp:cNvSpPr/>
      </dsp:nvSpPr>
      <dsp:spPr>
        <a:xfrm>
          <a:off x="2736307" y="1746898"/>
          <a:ext cx="2336787" cy="1168393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Times New Roman" pitchFamily="18" charset="0"/>
              <a:cs typeface="Times New Roman" pitchFamily="18" charset="0"/>
            </a:rPr>
            <a:t>Summary and citation</a:t>
          </a:r>
          <a:endParaRPr lang="en-GB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6307" y="1746898"/>
        <a:ext cx="2336787" cy="1168393"/>
      </dsp:txXfrm>
    </dsp:sp>
    <dsp:sp modelId="{46D29B2F-49C9-4D22-B4F9-E24CAF115F42}">
      <dsp:nvSpPr>
        <dsp:cNvPr id="0" name=""/>
        <dsp:cNvSpPr/>
      </dsp:nvSpPr>
      <dsp:spPr>
        <a:xfrm>
          <a:off x="5563821" y="1746898"/>
          <a:ext cx="2336787" cy="1168393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Times New Roman" pitchFamily="18" charset="0"/>
              <a:cs typeface="Times New Roman" pitchFamily="18" charset="0"/>
            </a:rPr>
            <a:t>Quotation and citation</a:t>
          </a:r>
          <a:endParaRPr lang="en-GB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3821" y="1746898"/>
        <a:ext cx="2336787" cy="1168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itchFamily="34" charset="0"/>
              </a:rPr>
              <a:t>ACADEMIC WRITING</a:t>
            </a:r>
            <a:endParaRPr lang="en-GB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352928" cy="5616624"/>
          </a:xfrm>
        </p:spPr>
        <p:txBody>
          <a:bodyPr>
            <a:normAutofit/>
          </a:bodyPr>
          <a:lstStyle/>
          <a:p>
            <a:endParaRPr lang="en-GB" sz="3600" dirty="0" smtClean="0">
              <a:solidFill>
                <a:srgbClr val="C00000"/>
              </a:solidFill>
              <a:latin typeface="Bahnschrift SemiBold" pitchFamily="34" charset="0"/>
            </a:endParaRPr>
          </a:p>
          <a:p>
            <a:r>
              <a:rPr lang="en-GB" sz="4800" dirty="0" smtClean="0">
                <a:solidFill>
                  <a:srgbClr val="C00000"/>
                </a:solidFill>
                <a:latin typeface="Bahnschrift SemiBold" pitchFamily="34" charset="0"/>
              </a:rPr>
              <a:t>Integrating Sources </a:t>
            </a:r>
          </a:p>
          <a:p>
            <a:endParaRPr lang="en-GB" sz="3600" dirty="0" smtClean="0">
              <a:solidFill>
                <a:srgbClr val="C00000"/>
              </a:solidFill>
              <a:latin typeface="Bahnschrift SemiBold" pitchFamily="34" charset="0"/>
            </a:endParaRPr>
          </a:p>
          <a:p>
            <a:pPr algn="l"/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Referencing </a:t>
            </a:r>
          </a:p>
          <a:p>
            <a:pPr algn="l"/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and Academic </a:t>
            </a:r>
          </a:p>
          <a:p>
            <a:pPr algn="l"/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Integrity</a:t>
            </a:r>
            <a:endParaRPr lang="en-GB" sz="36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pic>
        <p:nvPicPr>
          <p:cNvPr id="7" name="Рисунок 6" descr="C:\Users\Anastasiia\Downloads\Canva - Photo Of Woman Writing On Noteboo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2936"/>
            <a:ext cx="4500245" cy="3002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C00000"/>
                </a:solidFill>
                <a:latin typeface="Bahnschrift SemiBold" pitchFamily="34" charset="0"/>
              </a:rPr>
              <a:t>When to  Quote </a:t>
            </a:r>
            <a:endParaRPr lang="en-GB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You should quote from a source: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to show that an authority supports your point;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when the exact words are important (</a:t>
            </a:r>
            <a:r>
              <a:rPr lang="en-GB" dirty="0" smtClean="0"/>
              <a:t>if you are quoting technical language, terms, or very specific word choices)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when you want to highlight your agreement or your disagreement;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to include especially moving or historically significant language;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a literary analysis paper to analyze the specific words and phrases an author uses.</a:t>
            </a:r>
          </a:p>
          <a:p>
            <a:endParaRPr lang="en-GB" dirty="0" smtClean="0"/>
          </a:p>
          <a:p>
            <a:pPr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GB" dirty="0" smtClean="0"/>
          </a:p>
          <a:p>
            <a:pPr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Bahnschrift SemiBold" pitchFamily="34" charset="0"/>
              </a:rPr>
              <a:t>Tips for Quoting and Paraphrasing</a:t>
            </a:r>
            <a:br>
              <a:rPr lang="en-GB" sz="3200" b="1" dirty="0" smtClean="0">
                <a:solidFill>
                  <a:srgbClr val="C00000"/>
                </a:solidFill>
                <a:latin typeface="Bahnschrift SemiBold" pitchFamily="34" charset="0"/>
              </a:rPr>
            </a:br>
            <a:endParaRPr lang="en-GB" sz="32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fontAlgn="base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Introduce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your quotes and paraphrases to your reader, especially on first reference.</a:t>
            </a:r>
          </a:p>
          <a:p>
            <a:pPr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the significance of the quote or paraphrase to your reader.</a:t>
            </a:r>
          </a:p>
          <a:p>
            <a:pPr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Cite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your quote or paraphrase properly according to the rules of style you are following in your essay.</a:t>
            </a:r>
          </a:p>
          <a:p>
            <a:pPr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Paraphrasing techniques 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Acknowledge sources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Changing vocabulary: use synonyms and keywords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Varied sentence patterns: passive voice, gerund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Change order of ideas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Change word class: nouns to verbs; verbs to nouns; adjectives to adverbs; adverbs to adjectives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Break long sentences into short ones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Making abstract ideas more concrete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Task I -II (Class handout 6)  </a:t>
            </a:r>
            <a:r>
              <a:rPr lang="en-GB" sz="2700" b="1" dirty="0" smtClean="0">
                <a:latin typeface="Times New Roman" pitchFamily="18" charset="0"/>
                <a:cs typeface="Times New Roman" pitchFamily="18" charset="0"/>
              </a:rPr>
              <a:t>Identify the type of citation in the text. + explain the choice (task 2)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570" y="2061051"/>
            <a:ext cx="7642860" cy="360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Practice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Complete task III  (Class handout 6)</a:t>
            </a:r>
          </a:p>
          <a:p>
            <a:pPr marL="0" indent="200025" algn="just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00025" algn="just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Extracts 1-6 each contain an in-text reference with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one or more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mistakes. Correct the mistakes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Home assignment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Handout class 6 –all tasks</a:t>
            </a:r>
          </a:p>
          <a:p>
            <a:pPr lvl="0"/>
            <a:r>
              <a:rPr lang="en-GB" dirty="0" err="1" smtClean="0"/>
              <a:t>Yakhontova</a:t>
            </a:r>
            <a:r>
              <a:rPr lang="en-GB" dirty="0" smtClean="0"/>
              <a:t>. Academic Writing (</a:t>
            </a:r>
            <a:r>
              <a:rPr lang="uk-UA" dirty="0" smtClean="0"/>
              <a:t>базовий підручник курсу)</a:t>
            </a:r>
            <a:r>
              <a:rPr lang="en-GB" dirty="0" smtClean="0"/>
              <a:t>  theory pages 78-81+ task 40 page 82</a:t>
            </a:r>
          </a:p>
          <a:p>
            <a:pPr lvl="0"/>
            <a:r>
              <a:rPr lang="en-GB" dirty="0" err="1" smtClean="0"/>
              <a:t>Yakhontova</a:t>
            </a:r>
            <a:r>
              <a:rPr lang="en-GB" dirty="0" smtClean="0"/>
              <a:t>. Academic Writing (</a:t>
            </a:r>
            <a:r>
              <a:rPr lang="uk-UA" dirty="0" smtClean="0"/>
              <a:t>базовий підручник курсу)</a:t>
            </a:r>
            <a:r>
              <a:rPr lang="en-GB" dirty="0" smtClean="0"/>
              <a:t>  theory pages 83-84+tasks 41-42 page 84-85</a:t>
            </a:r>
            <a:r>
              <a:rPr lang="uk-UA" dirty="0" smtClean="0"/>
              <a:t>.</a:t>
            </a:r>
            <a:endParaRPr lang="en-GB" dirty="0" smtClean="0"/>
          </a:p>
          <a:p>
            <a:pPr lvl="0"/>
            <a:r>
              <a:rPr lang="en-GB" dirty="0" smtClean="0"/>
              <a:t>Test Module 3- </a:t>
            </a:r>
            <a:r>
              <a:rPr lang="en-GB" dirty="0" err="1" smtClean="0"/>
              <a:t>Moodle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ahnschrift SemiBold" pitchFamily="34" charset="0"/>
              </a:rPr>
              <a:t>Module 4 </a:t>
            </a:r>
            <a:r>
              <a:rPr lang="en-GB" sz="2800" dirty="0" smtClean="0">
                <a:solidFill>
                  <a:srgbClr val="C00000"/>
                </a:solidFill>
                <a:latin typeface="Bahnschrift SemiBold" pitchFamily="34" charset="0"/>
              </a:rPr>
              <a:t>Integrating Sources. Referencing </a:t>
            </a:r>
            <a:br>
              <a:rPr lang="en-GB" sz="2800" dirty="0" smtClean="0">
                <a:solidFill>
                  <a:srgbClr val="C00000"/>
                </a:solidFill>
                <a:latin typeface="Bahnschrift SemiBold" pitchFamily="34" charset="0"/>
              </a:rPr>
            </a:br>
            <a:endParaRPr lang="en-GB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Students are expected to use a wide range of sources for their writing, and to acknowledge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these sources clearly.</a:t>
            </a:r>
          </a:p>
          <a:p>
            <a:pPr marL="0" indent="361950" algn="just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This unit: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explains referencing methods;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explores and practises paraphrasing;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focuses on integrating quotations and citing sources in academic writing;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introduces the concept of academic integrity.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Why Use References</a:t>
            </a:r>
            <a:endParaRPr lang="en-GB" sz="36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GB" dirty="0" smtClean="0"/>
              <a:t>not referring to the material used is plagiarism, which is a form of cheating;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readers will assume that you have come up with all ideas and theories yourself.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No need to cite a source</a:t>
            </a:r>
            <a:endParaRPr lang="en-GB" sz="36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algn="just" fontAlgn="base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General common knowledge: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factual information considered to be in the public domain, such as birth and death dates of well-known figures, and generally accepted dates of military, political, literary, and other historical events. For example, during what year the World War II lasted.  </a:t>
            </a:r>
          </a:p>
          <a:p>
            <a:pPr algn="just"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Field-specific common knowledge: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 “common”  knowledge within a particular field or specialty. It may include facts, theories, or methods that are familiar to readers within that discipline. For instance, Piaget’s developmental stages in a paper for an education class or a commonly used method in a biology report -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but you must be sure that this information is so widely known within that field that it will be shared by your readers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If in doubt, be cautious and cite the source. And in the case of both general and field-specific common knowledge,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if you use the exact words of the reference source,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you must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use quotation marks and credit the source.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Be careful of using expressions such as 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it is well known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or similar since such a statement might be met by criticism.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  <a:latin typeface="Bahnschrift SemiBold" pitchFamily="34" charset="0"/>
              </a:rPr>
              <a:t>Acknowledging Sources</a:t>
            </a:r>
            <a:endParaRPr lang="en-GB" sz="36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55576" y="1397000"/>
          <a:ext cx="799288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C00000"/>
                </a:solidFill>
                <a:latin typeface="Bahnschrift SemiBold" pitchFamily="34" charset="0"/>
              </a:rPr>
              <a:t>Examples </a:t>
            </a:r>
            <a:r>
              <a:rPr lang="en-GB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(using MLA style for in-text citation)</a:t>
            </a:r>
            <a:endParaRPr lang="en-GB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The original passage</a:t>
            </a:r>
          </a:p>
          <a:p>
            <a:pPr marL="0" indent="0" algn="just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Students frequently overuse direct quotation in taking notes, and as a result they overuse quotations in the final [research] paper. Probably only about 10% of your final manuscript should appear as directly quoted matter. Therefore, you should strive to limit the amount of exact transcribing of source materials while taking notes. </a:t>
            </a:r>
          </a:p>
          <a:p>
            <a:pPr marL="0" indent="0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Lester, James D. 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Writing Research Papers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2nd ed., 1976, pp. 46-47.</a:t>
            </a: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 paraphrase</a:t>
            </a:r>
          </a:p>
          <a:p>
            <a:pPr indent="1905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research papers, students often quote excessively, failing to keep quoted material down to a desirable level. Since the problem usually originates during note taking, it is essential to minimize the material recorded verbatim (Lester 46).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3200" dirty="0" smtClean="0">
                <a:solidFill>
                  <a:srgbClr val="C00000"/>
                </a:solidFill>
                <a:latin typeface="Bahnschrift SemiBold" pitchFamily="34" charset="0"/>
              </a:rPr>
              <a:t>Examples </a:t>
            </a:r>
            <a:r>
              <a:rPr lang="en-GB" sz="3200" dirty="0" smtClean="0">
                <a:solidFill>
                  <a:srgbClr val="C00000"/>
                </a:solidFill>
                <a:latin typeface="Bahnschrift SemiBold" pitchFamily="34" charset="0"/>
                <a:cs typeface="Times New Roman" pitchFamily="18" charset="0"/>
              </a:rPr>
              <a:t>(using MLA style for in-text citation)</a:t>
            </a:r>
            <a:endParaRPr lang="en-GB" sz="3200" dirty="0"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The original passage</a:t>
            </a:r>
          </a:p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Students frequently overuse direct quotation in taking notes, and as a result they overuse quotations in the final [research] paper. Probably only about 10% of your final manuscript should appear as directly quoted matter. Therefore, you should strive to limit the amount of exact transcribing of source materials while taking notes. </a:t>
            </a:r>
          </a:p>
          <a:p>
            <a:pPr marL="0" indent="0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Lester, James D. 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Writing Research Papers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2nd ed., 1976, pp. 46-47.</a:t>
            </a:r>
          </a:p>
          <a:p>
            <a:pPr marL="0" indent="0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 summary</a:t>
            </a:r>
          </a:p>
          <a:p>
            <a:pPr marL="36195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Students should take just a few notes in direct quotation from sources to help minimize the amount of quoted material in a research paper (Lester 46).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Bahnschrift SemiBold" pitchFamily="34" charset="0"/>
              </a:rPr>
              <a:t>Examples </a:t>
            </a:r>
            <a:r>
              <a:rPr lang="en-GB" sz="2800" dirty="0" smtClean="0">
                <a:solidFill>
                  <a:srgbClr val="C00000"/>
                </a:solidFill>
                <a:latin typeface="Bahnschrift SemiBold" pitchFamily="34" charset="0"/>
                <a:cs typeface="Times New Roman" pitchFamily="18" charset="0"/>
              </a:rPr>
              <a:t>(using MLA style for in-text citation)</a:t>
            </a:r>
            <a:endParaRPr lang="en-GB" sz="2800" dirty="0"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The original passage</a:t>
            </a:r>
          </a:p>
          <a:p>
            <a:pPr marL="0" indent="0" algn="just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Students frequently overuse direct quotation in taking notes, and as a result they overuse quotations in the final [research] paper. Probably only about 10% of your final manuscript should appear as directly quoted matter. Therefore, you should strive to limit the amount of exact transcribing of source materials while taking notes. </a:t>
            </a:r>
          </a:p>
          <a:p>
            <a:pPr marL="0" indent="0"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Lester, James D. 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Writing Research Papers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2nd ed., 1976, pp. 46-47.</a:t>
            </a:r>
          </a:p>
          <a:p>
            <a:pPr marL="0" indent="0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 quotation</a:t>
            </a:r>
          </a:p>
          <a:p>
            <a:pPr marL="36195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Lester states that “students frequently overuse direct quotation in taking notes”(46).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When to  Paraphrase and Summarise</a:t>
            </a:r>
            <a:endParaRPr lang="en-GB" sz="36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Most of your paper should be in your own words. </a:t>
            </a:r>
          </a:p>
          <a:p>
            <a:pPr fontAlgn="base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You should summarize or paraphrase when: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what you want from the source is the 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idea</a:t>
            </a:r>
          </a:p>
          <a:p>
            <a:pPr fontAlgn="base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expressed, and 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not the specific language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used to express it;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when you want to explain the point of your evidence;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when you need to balance the direct quotes in your writing;</a:t>
            </a:r>
          </a:p>
          <a:p>
            <a:pPr fontAlgn="base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you can express in fewer words what the key point of a source is.</a:t>
            </a:r>
          </a:p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NB!</a:t>
            </a:r>
          </a:p>
          <a:p>
            <a:pPr indent="19050">
              <a:buNone/>
            </a:pPr>
            <a:r>
              <a:rPr lang="en-GB" dirty="0" smtClean="0"/>
              <a:t>Less than 10 % of an academic paper or article should consist of direct quotations from research sources.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In physical sciences, direct quotations are not allowed. </a:t>
            </a:r>
          </a:p>
          <a:p>
            <a:pPr fontAlgn="base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558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ACADEMIC WRITING</vt:lpstr>
      <vt:lpstr>Module 4 Integrating Sources. Referencing  </vt:lpstr>
      <vt:lpstr>Why Use References</vt:lpstr>
      <vt:lpstr>No need to cite a source</vt:lpstr>
      <vt:lpstr>Acknowledging Sources</vt:lpstr>
      <vt:lpstr>Examples (using MLA style for in-text citation)</vt:lpstr>
      <vt:lpstr>Examples (using MLA style for in-text citation)</vt:lpstr>
      <vt:lpstr>Examples (using MLA style for in-text citation)</vt:lpstr>
      <vt:lpstr>When to  Paraphrase and Summarise</vt:lpstr>
      <vt:lpstr>When to  Quote </vt:lpstr>
      <vt:lpstr>Tips for Quoting and Paraphrasing </vt:lpstr>
      <vt:lpstr>Paraphrasing techniques </vt:lpstr>
      <vt:lpstr>  Practice.  Task I -II (Class handout 6)  Identify the type of citation in the text. + explain the choice (task 2) </vt:lpstr>
      <vt:lpstr>Practice</vt:lpstr>
      <vt:lpstr>Home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</dc:title>
  <dc:creator>Anastasiia</dc:creator>
  <cp:lastModifiedBy>Reviewer </cp:lastModifiedBy>
  <cp:revision>89</cp:revision>
  <dcterms:created xsi:type="dcterms:W3CDTF">2020-09-20T08:04:24Z</dcterms:created>
  <dcterms:modified xsi:type="dcterms:W3CDTF">2021-02-27T16:05:04Z</dcterms:modified>
</cp:coreProperties>
</file>