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Red Hat Text" panose="02010303040201060303" pitchFamily="2" charset="0"/>
      <p:regular r:id="rId13"/>
    </p:embeddedFont>
    <p:embeddedFont>
      <p:font typeface="Roboto Light" panose="02000000000000000000" pitchFamily="2" charset="0"/>
      <p:regular r:id="rId14"/>
      <p:italic r:id="rId15"/>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10"/>
  </p:normalViewPr>
  <p:slideViewPr>
    <p:cSldViewPr snapToGrid="0" snapToObjects="1">
      <p:cViewPr varScale="1">
        <p:scale>
          <a:sx n="94" d="100"/>
          <a:sy n="94" d="100"/>
        </p:scale>
        <p:origin x="55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23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028706"/>
            <a:ext cx="7468553" cy="1847731"/>
          </a:xfrm>
          <a:prstGeom prst="rect">
            <a:avLst/>
          </a:prstGeom>
          <a:noFill/>
          <a:ln/>
        </p:spPr>
        <p:txBody>
          <a:bodyPr wrap="squar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Retention-маркетинг: Як утримати клієнта і збільшити прибуток</a:t>
            </a:r>
            <a:endParaRPr lang="en-US" sz="3850" dirty="0"/>
          </a:p>
        </p:txBody>
      </p:sp>
      <p:sp>
        <p:nvSpPr>
          <p:cNvPr id="4" name="Text 1"/>
          <p:cNvSpPr/>
          <p:nvPr/>
        </p:nvSpPr>
        <p:spPr>
          <a:xfrm>
            <a:off x="837724" y="4190524"/>
            <a:ext cx="7468553" cy="2010251"/>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У сучасному динамічному світі бізнесу, де конкуренція стає дедалі жорсткішою, успіх компанії визначається не лише кількістю залучених клієнтів, а й здатністю їх утримувати. Ця презентація розкриє суть Retention-маркетингу, його ключові переваги та практичні інструменти, які допоможуть вашому бізнесу досягти стабільного зростання та збільшити прибуток за рахунок підвищення лояльності існуючих клієнтів.</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66499" y="389453"/>
            <a:ext cx="10492026" cy="416481"/>
          </a:xfrm>
          <a:prstGeom prst="rect">
            <a:avLst/>
          </a:prstGeom>
          <a:noFill/>
          <a:ln/>
        </p:spPr>
        <p:txBody>
          <a:bodyPr wrap="none" lIns="0" tIns="0" rIns="0" bIns="0" rtlCol="0" anchor="t"/>
          <a:lstStyle/>
          <a:p>
            <a:pPr marL="0" indent="0" algn="l">
              <a:lnSpc>
                <a:spcPts val="3250"/>
              </a:lnSpc>
              <a:buNone/>
            </a:pPr>
            <a:r>
              <a:rPr lang="en-US" sz="2600" dirty="0">
                <a:solidFill>
                  <a:srgbClr val="1F1E1E"/>
                </a:solidFill>
                <a:latin typeface="Red Hat Text" pitchFamily="34" charset="0"/>
                <a:ea typeface="Red Hat Text" pitchFamily="34" charset="-122"/>
                <a:cs typeface="Red Hat Text" pitchFamily="34" charset="-120"/>
              </a:rPr>
              <a:t>Висновок: Retention-маркетинг — ключ до стабільного зростання</a:t>
            </a:r>
            <a:endParaRPr lang="en-US" sz="2600" dirty="0"/>
          </a:p>
        </p:txBody>
      </p:sp>
      <p:sp>
        <p:nvSpPr>
          <p:cNvPr id="3" name="Text 1"/>
          <p:cNvSpPr/>
          <p:nvPr/>
        </p:nvSpPr>
        <p:spPr>
          <a:xfrm>
            <a:off x="566499" y="1089184"/>
            <a:ext cx="13497401" cy="453390"/>
          </a:xfrm>
          <a:prstGeom prst="rect">
            <a:avLst/>
          </a:prstGeom>
          <a:noFill/>
          <a:ln/>
        </p:spPr>
        <p:txBody>
          <a:bodyPr wrap="square" lIns="0" tIns="0" rIns="0" bIns="0" rtlCol="0" anchor="t"/>
          <a:lstStyle/>
          <a:p>
            <a:pPr marL="0" indent="0" algn="l">
              <a:lnSpc>
                <a:spcPts val="1750"/>
              </a:lnSpc>
              <a:buNone/>
            </a:pPr>
            <a:r>
              <a:rPr lang="en-US" sz="1100" dirty="0">
                <a:solidFill>
                  <a:srgbClr val="3B3535"/>
                </a:solidFill>
                <a:latin typeface="Roboto Light" pitchFamily="34" charset="0"/>
                <a:ea typeface="Roboto Light" pitchFamily="34" charset="-122"/>
                <a:cs typeface="Roboto Light" pitchFamily="34" charset="-120"/>
              </a:rPr>
              <a:t>У сучасному бізнес-середовищі, яке постійно змінюється, Retention-маркетинг перетворюється з просто "бажаного" на "необхідний" елемент успішної стратегії. Це не тимчасовий тренд, а фундаментальний підхід до побудови довгострокових та прибуткових відносин з клієнтами.</a:t>
            </a:r>
            <a:endParaRPr lang="en-US" sz="1100" dirty="0"/>
          </a:p>
        </p:txBody>
      </p:sp>
      <p:pic>
        <p:nvPicPr>
          <p:cNvPr id="4" name="Image 0" descr="preencoded.png"/>
          <p:cNvPicPr>
            <a:picLocks noChangeAspect="1"/>
          </p:cNvPicPr>
          <p:nvPr/>
        </p:nvPicPr>
        <p:blipFill>
          <a:blip r:embed="rId3"/>
          <a:stretch>
            <a:fillRect/>
          </a:stretch>
        </p:blipFill>
        <p:spPr>
          <a:xfrm>
            <a:off x="839455" y="2021633"/>
            <a:ext cx="5329334" cy="5329334"/>
          </a:xfrm>
          <a:prstGeom prst="rect">
            <a:avLst/>
          </a:prstGeom>
        </p:spPr>
      </p:pic>
      <p:sp>
        <p:nvSpPr>
          <p:cNvPr id="5" name="Text 2"/>
          <p:cNvSpPr/>
          <p:nvPr/>
        </p:nvSpPr>
        <p:spPr>
          <a:xfrm>
            <a:off x="7495580" y="1829276"/>
            <a:ext cx="6575941" cy="906780"/>
          </a:xfrm>
          <a:prstGeom prst="rect">
            <a:avLst/>
          </a:prstGeom>
          <a:noFill/>
          <a:ln/>
        </p:spPr>
        <p:txBody>
          <a:bodyPr wrap="square" lIns="0" tIns="0" rIns="0" bIns="0" rtlCol="0" anchor="t"/>
          <a:lstStyle/>
          <a:p>
            <a:pPr marL="342900" indent="-342900" algn="l">
              <a:lnSpc>
                <a:spcPts val="1750"/>
              </a:lnSpc>
              <a:buSzPct val="100000"/>
              <a:buChar char="•"/>
            </a:pPr>
            <a:r>
              <a:rPr lang="en-US" sz="1100" b="1" dirty="0">
                <a:solidFill>
                  <a:srgbClr val="3B3535"/>
                </a:solidFill>
                <a:latin typeface="Roboto Light" pitchFamily="34" charset="0"/>
                <a:ea typeface="Roboto Light" pitchFamily="34" charset="-122"/>
                <a:cs typeface="Roboto Light" pitchFamily="34" charset="-120"/>
              </a:rPr>
              <a:t>Утримання клієнтів — необхідність:</a:t>
            </a:r>
            <a:r>
              <a:rPr lang="en-US" sz="1100" dirty="0">
                <a:solidFill>
                  <a:srgbClr val="3B3535"/>
                </a:solidFill>
                <a:latin typeface="Roboto Light" pitchFamily="34" charset="0"/>
                <a:ea typeface="Roboto Light" pitchFamily="34" charset="-122"/>
                <a:cs typeface="Roboto Light" pitchFamily="34" charset="-120"/>
              </a:rPr>
              <a:t> В умовах зростаючої конкуренції та високих витрат на залучення нових клієнтів, здатність утримувати існуючих є ключовим фактором виживання та процвітання. Це дозволяє створювати стабільний потік доходу, зменшувати маркетингові витрати та підвищувати загальну ефективність бізнесу.</a:t>
            </a:r>
            <a:endParaRPr lang="en-US" sz="1100" dirty="0"/>
          </a:p>
        </p:txBody>
      </p:sp>
      <p:sp>
        <p:nvSpPr>
          <p:cNvPr id="6" name="Text 3"/>
          <p:cNvSpPr/>
          <p:nvPr/>
        </p:nvSpPr>
        <p:spPr>
          <a:xfrm>
            <a:off x="7495580" y="2785586"/>
            <a:ext cx="6575941" cy="906780"/>
          </a:xfrm>
          <a:prstGeom prst="rect">
            <a:avLst/>
          </a:prstGeom>
          <a:noFill/>
          <a:ln/>
        </p:spPr>
        <p:txBody>
          <a:bodyPr wrap="square" lIns="0" tIns="0" rIns="0" bIns="0" rtlCol="0" anchor="t"/>
          <a:lstStyle/>
          <a:p>
            <a:pPr marL="342900" indent="-342900" algn="l">
              <a:lnSpc>
                <a:spcPts val="1750"/>
              </a:lnSpc>
              <a:buSzPct val="100000"/>
              <a:buChar char="•"/>
            </a:pPr>
            <a:r>
              <a:rPr lang="en-US" sz="1100" b="1" dirty="0">
                <a:solidFill>
                  <a:srgbClr val="3B3535"/>
                </a:solidFill>
                <a:latin typeface="Roboto Light" pitchFamily="34" charset="0"/>
                <a:ea typeface="Roboto Light" pitchFamily="34" charset="-122"/>
                <a:cs typeface="Roboto Light" pitchFamily="34" charset="-120"/>
              </a:rPr>
              <a:t>Інвестиції окупаються багаторазово:</a:t>
            </a:r>
            <a:r>
              <a:rPr lang="en-US" sz="1100" dirty="0">
                <a:solidFill>
                  <a:srgbClr val="3B3535"/>
                </a:solidFill>
                <a:latin typeface="Roboto Light" pitchFamily="34" charset="0"/>
                <a:ea typeface="Roboto Light" pitchFamily="34" charset="-122"/>
                <a:cs typeface="Roboto Light" pitchFamily="34" charset="-120"/>
              </a:rPr>
              <a:t> Кожна гривня, вкладена в підвищення лояльності клієнтів, повертається у вигляді повторних покупок, позитивних відгуків та рекомендацій. Довгострокова цінність (LTV) лояльного клієнта значно перевищує витрати на його утримання, забезпечуючи значний ROI (Return on Investment).</a:t>
            </a:r>
            <a:endParaRPr lang="en-US" sz="1100" dirty="0"/>
          </a:p>
        </p:txBody>
      </p:sp>
      <p:sp>
        <p:nvSpPr>
          <p:cNvPr id="7" name="Text 4"/>
          <p:cNvSpPr/>
          <p:nvPr/>
        </p:nvSpPr>
        <p:spPr>
          <a:xfrm>
            <a:off x="7495580" y="3741896"/>
            <a:ext cx="6575941" cy="1133475"/>
          </a:xfrm>
          <a:prstGeom prst="rect">
            <a:avLst/>
          </a:prstGeom>
          <a:noFill/>
          <a:ln/>
        </p:spPr>
        <p:txBody>
          <a:bodyPr wrap="square" lIns="0" tIns="0" rIns="0" bIns="0" rtlCol="0" anchor="t"/>
          <a:lstStyle/>
          <a:p>
            <a:pPr marL="342900" indent="-342900" algn="l">
              <a:lnSpc>
                <a:spcPts val="1750"/>
              </a:lnSpc>
              <a:buSzPct val="100000"/>
              <a:buChar char="•"/>
            </a:pPr>
            <a:r>
              <a:rPr lang="en-US" sz="1100" b="1" dirty="0">
                <a:solidFill>
                  <a:srgbClr val="3B3535"/>
                </a:solidFill>
                <a:latin typeface="Roboto Light" pitchFamily="34" charset="0"/>
                <a:ea typeface="Roboto Light" pitchFamily="34" charset="-122"/>
                <a:cs typeface="Roboto Light" pitchFamily="34" charset="-120"/>
              </a:rPr>
              <a:t>Почніть сьогодні:</a:t>
            </a:r>
            <a:r>
              <a:rPr lang="en-US" sz="1100" dirty="0">
                <a:solidFill>
                  <a:srgbClr val="3B3535"/>
                </a:solidFill>
                <a:latin typeface="Roboto Light" pitchFamily="34" charset="0"/>
                <a:ea typeface="Roboto Light" pitchFamily="34" charset="-122"/>
                <a:cs typeface="Roboto Light" pitchFamily="34" charset="-120"/>
              </a:rPr>
              <a:t> Не відкладайте впровадження Retention-стратегій на потім. Чим раніше ви почнете аналізувати поведінку клієнтів, персоналізувати комунікації та винагороджувати їх за лояльність, тим швидше ви побачите позитивні зміни у своїх фінансових показниках. Стабільний прибуток та сильний бренд будуються крок за кроком, і Retention-маркетинг є невід'ємною частиною цього шляху.</a:t>
            </a:r>
            <a:endParaRPr lang="en-US" sz="1100" dirty="0"/>
          </a:p>
        </p:txBody>
      </p:sp>
      <p:sp>
        <p:nvSpPr>
          <p:cNvPr id="8" name="Text 5"/>
          <p:cNvSpPr/>
          <p:nvPr/>
        </p:nvSpPr>
        <p:spPr>
          <a:xfrm>
            <a:off x="566499" y="8755737"/>
            <a:ext cx="13497401" cy="226695"/>
          </a:xfrm>
          <a:prstGeom prst="rect">
            <a:avLst/>
          </a:prstGeom>
          <a:noFill/>
          <a:ln/>
        </p:spPr>
        <p:txBody>
          <a:bodyPr wrap="none" lIns="0" tIns="0" rIns="0" bIns="0" rtlCol="0" anchor="t"/>
          <a:lstStyle/>
          <a:p>
            <a:pPr marL="0" indent="0" algn="l">
              <a:lnSpc>
                <a:spcPts val="1750"/>
              </a:lnSpc>
              <a:buNone/>
            </a:pPr>
            <a:r>
              <a:rPr lang="en-US" sz="1100" dirty="0">
                <a:solidFill>
                  <a:srgbClr val="3B3535"/>
                </a:solidFill>
                <a:latin typeface="Roboto Light" pitchFamily="34" charset="0"/>
                <a:ea typeface="Roboto Light" pitchFamily="34" charset="-122"/>
                <a:cs typeface="Roboto Light" pitchFamily="34" charset="-120"/>
              </a:rPr>
              <a:t>Пам'ятайте: лояльні клієнти — це найцінніший актив вашого бізнесу. Інвестуйте в них, і вони принесуть вам стабільне зростання та успіх на довгі роки.</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9267" y="1002030"/>
            <a:ext cx="12915900" cy="587693"/>
          </a:xfrm>
          <a:prstGeom prst="rect">
            <a:avLst/>
          </a:prstGeom>
          <a:noFill/>
          <a:ln/>
        </p:spPr>
        <p:txBody>
          <a:bodyPr wrap="none" lIns="0" tIns="0" rIns="0" bIns="0" rtlCol="0" anchor="t"/>
          <a:lstStyle/>
          <a:p>
            <a:pPr marL="0" indent="0" algn="l">
              <a:lnSpc>
                <a:spcPts val="4600"/>
              </a:lnSpc>
              <a:buNone/>
            </a:pPr>
            <a:r>
              <a:rPr lang="en-US" sz="3700" dirty="0">
                <a:solidFill>
                  <a:srgbClr val="1F1E1E"/>
                </a:solidFill>
                <a:latin typeface="Red Hat Text" pitchFamily="34" charset="0"/>
                <a:ea typeface="Red Hat Text" pitchFamily="34" charset="-122"/>
                <a:cs typeface="Red Hat Text" pitchFamily="34" charset="-120"/>
              </a:rPr>
              <a:t>Чому утримання клієнтів важливіше за залучення нових</a:t>
            </a:r>
            <a:endParaRPr lang="en-US" sz="3700" dirty="0"/>
          </a:p>
        </p:txBody>
      </p:sp>
      <p:sp>
        <p:nvSpPr>
          <p:cNvPr id="3" name="Text 1"/>
          <p:cNvSpPr/>
          <p:nvPr/>
        </p:nvSpPr>
        <p:spPr>
          <a:xfrm>
            <a:off x="799267" y="1989296"/>
            <a:ext cx="13031867" cy="639127"/>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Roboto Light" pitchFamily="34" charset="0"/>
                <a:ea typeface="Roboto Light" pitchFamily="34" charset="-122"/>
                <a:cs typeface="Roboto Light" pitchFamily="34" charset="-120"/>
              </a:rPr>
              <a:t>У бізнесі часто панує хибне уявлення, що головний пріоритет – це постійне залучення нових клієнтів. Проте, численні дослідження та практичний досвід доводять протилежне: утримання існуючих клієнтів є значно ефективнішим та економічно вигіднішим.</a:t>
            </a:r>
            <a:endParaRPr lang="en-US" sz="1550" dirty="0"/>
          </a:p>
        </p:txBody>
      </p:sp>
      <p:sp>
        <p:nvSpPr>
          <p:cNvPr id="4" name="Shape 2"/>
          <p:cNvSpPr/>
          <p:nvPr/>
        </p:nvSpPr>
        <p:spPr>
          <a:xfrm>
            <a:off x="799267" y="2853214"/>
            <a:ext cx="4210764" cy="4374237"/>
          </a:xfrm>
          <a:prstGeom prst="roundRect">
            <a:avLst>
              <a:gd name="adj" fmla="val 2606"/>
            </a:avLst>
          </a:prstGeom>
          <a:solidFill>
            <a:srgbClr val="FFFAFA"/>
          </a:solidFill>
          <a:ln w="22860">
            <a:solidFill>
              <a:srgbClr val="D9CECE"/>
            </a:solidFill>
            <a:prstDash val="solid"/>
          </a:ln>
        </p:spPr>
      </p:sp>
      <p:sp>
        <p:nvSpPr>
          <p:cNvPr id="5" name="Shape 3"/>
          <p:cNvSpPr/>
          <p:nvPr/>
        </p:nvSpPr>
        <p:spPr>
          <a:xfrm>
            <a:off x="776407" y="2853214"/>
            <a:ext cx="91440" cy="4374237"/>
          </a:xfrm>
          <a:prstGeom prst="roundRect">
            <a:avLst>
              <a:gd name="adj" fmla="val 32782"/>
            </a:avLst>
          </a:prstGeom>
          <a:solidFill>
            <a:srgbClr val="F5A3A3"/>
          </a:solidFill>
          <a:ln/>
        </p:spPr>
      </p:sp>
      <p:sp>
        <p:nvSpPr>
          <p:cNvPr id="6" name="Text 4"/>
          <p:cNvSpPr/>
          <p:nvPr/>
        </p:nvSpPr>
        <p:spPr>
          <a:xfrm>
            <a:off x="1090493" y="3075861"/>
            <a:ext cx="2351008" cy="293846"/>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Вартість залучення</a:t>
            </a:r>
            <a:endParaRPr lang="en-US" sz="1850" dirty="0"/>
          </a:p>
        </p:txBody>
      </p:sp>
      <p:sp>
        <p:nvSpPr>
          <p:cNvPr id="7" name="Text 5"/>
          <p:cNvSpPr/>
          <p:nvPr/>
        </p:nvSpPr>
        <p:spPr>
          <a:xfrm>
            <a:off x="1090493" y="3489603"/>
            <a:ext cx="3696891" cy="2876074"/>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Roboto Light" pitchFamily="34" charset="0"/>
                <a:ea typeface="Roboto Light" pitchFamily="34" charset="-122"/>
                <a:cs typeface="Roboto Light" pitchFamily="34" charset="-120"/>
              </a:rPr>
              <a:t>Привернення нового клієнта коштує в </a:t>
            </a:r>
            <a:r>
              <a:rPr lang="en-US" sz="1550" b="1" dirty="0">
                <a:solidFill>
                  <a:srgbClr val="3B3535"/>
                </a:solidFill>
                <a:latin typeface="Roboto Light" pitchFamily="34" charset="0"/>
                <a:ea typeface="Roboto Light" pitchFamily="34" charset="-122"/>
                <a:cs typeface="Roboto Light" pitchFamily="34" charset="-120"/>
              </a:rPr>
              <a:t>5 разів дорожче</a:t>
            </a:r>
            <a:r>
              <a:rPr lang="en-US" sz="1550" dirty="0">
                <a:solidFill>
                  <a:srgbClr val="3B3535"/>
                </a:solidFill>
                <a:latin typeface="Roboto Light" pitchFamily="34" charset="0"/>
                <a:ea typeface="Roboto Light" pitchFamily="34" charset="-122"/>
                <a:cs typeface="Roboto Light" pitchFamily="34" charset="-120"/>
              </a:rPr>
              <a:t>, ніж утримання існуючого. Це пояснюється високими витратами на рекламу, пошукову оптимізацію, маркетинг у соціальних мережах та інші канали залучення, які необхідні для привернення уваги потенційних покупців, що ніколи не чули про ваш бренд.</a:t>
            </a:r>
            <a:endParaRPr lang="en-US" sz="1550" dirty="0"/>
          </a:p>
        </p:txBody>
      </p:sp>
      <p:sp>
        <p:nvSpPr>
          <p:cNvPr id="8" name="Shape 6"/>
          <p:cNvSpPr/>
          <p:nvPr/>
        </p:nvSpPr>
        <p:spPr>
          <a:xfrm>
            <a:off x="5209818" y="2853214"/>
            <a:ext cx="4210764" cy="4374237"/>
          </a:xfrm>
          <a:prstGeom prst="roundRect">
            <a:avLst>
              <a:gd name="adj" fmla="val 2606"/>
            </a:avLst>
          </a:prstGeom>
          <a:solidFill>
            <a:srgbClr val="FFFAFA"/>
          </a:solidFill>
          <a:ln w="22860">
            <a:solidFill>
              <a:srgbClr val="D9CECE"/>
            </a:solidFill>
            <a:prstDash val="solid"/>
          </a:ln>
        </p:spPr>
      </p:sp>
      <p:sp>
        <p:nvSpPr>
          <p:cNvPr id="9" name="Shape 7"/>
          <p:cNvSpPr/>
          <p:nvPr/>
        </p:nvSpPr>
        <p:spPr>
          <a:xfrm>
            <a:off x="5186958" y="2853214"/>
            <a:ext cx="91440" cy="4374237"/>
          </a:xfrm>
          <a:prstGeom prst="roundRect">
            <a:avLst>
              <a:gd name="adj" fmla="val 32782"/>
            </a:avLst>
          </a:prstGeom>
          <a:solidFill>
            <a:srgbClr val="F5A3A3"/>
          </a:solidFill>
          <a:ln/>
        </p:spPr>
      </p:sp>
      <p:sp>
        <p:nvSpPr>
          <p:cNvPr id="10" name="Text 8"/>
          <p:cNvSpPr/>
          <p:nvPr/>
        </p:nvSpPr>
        <p:spPr>
          <a:xfrm>
            <a:off x="5501045" y="3075861"/>
            <a:ext cx="2351008" cy="293846"/>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Зростання прибутку</a:t>
            </a:r>
            <a:endParaRPr lang="en-US" sz="1850" dirty="0"/>
          </a:p>
        </p:txBody>
      </p:sp>
      <p:sp>
        <p:nvSpPr>
          <p:cNvPr id="11" name="Text 9"/>
          <p:cNvSpPr/>
          <p:nvPr/>
        </p:nvSpPr>
        <p:spPr>
          <a:xfrm>
            <a:off x="5501045" y="3489603"/>
            <a:ext cx="3696891" cy="3195638"/>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Roboto Light" pitchFamily="34" charset="0"/>
                <a:ea typeface="Roboto Light" pitchFamily="34" charset="-122"/>
                <a:cs typeface="Roboto Light" pitchFamily="34" charset="-120"/>
              </a:rPr>
              <a:t>Зростання рівня утримання клієнтів лише на </a:t>
            </a:r>
            <a:r>
              <a:rPr lang="en-US" sz="1550" b="1" dirty="0">
                <a:solidFill>
                  <a:srgbClr val="3B3535"/>
                </a:solidFill>
                <a:latin typeface="Roboto Light" pitchFamily="34" charset="0"/>
                <a:ea typeface="Roboto Light" pitchFamily="34" charset="-122"/>
                <a:cs typeface="Roboto Light" pitchFamily="34" charset="-120"/>
              </a:rPr>
              <a:t>5%</a:t>
            </a:r>
            <a:r>
              <a:rPr lang="en-US" sz="1550" dirty="0">
                <a:solidFill>
                  <a:srgbClr val="3B3535"/>
                </a:solidFill>
                <a:latin typeface="Roboto Light" pitchFamily="34" charset="0"/>
                <a:ea typeface="Roboto Light" pitchFamily="34" charset="-122"/>
                <a:cs typeface="Roboto Light" pitchFamily="34" charset="-120"/>
              </a:rPr>
              <a:t> може збільшити прибуток компанії </a:t>
            </a:r>
            <a:r>
              <a:rPr lang="en-US" sz="1550" b="1" dirty="0">
                <a:solidFill>
                  <a:srgbClr val="3B3535"/>
                </a:solidFill>
                <a:latin typeface="Roboto Light" pitchFamily="34" charset="0"/>
                <a:ea typeface="Roboto Light" pitchFamily="34" charset="-122"/>
                <a:cs typeface="Roboto Light" pitchFamily="34" charset="-120"/>
              </a:rPr>
              <a:t>від 25% до 95%</a:t>
            </a:r>
            <a:r>
              <a:rPr lang="en-US" sz="1550" dirty="0">
                <a:solidFill>
                  <a:srgbClr val="3B3535"/>
                </a:solidFill>
                <a:latin typeface="Roboto Light" pitchFamily="34" charset="0"/>
                <a:ea typeface="Roboto Light" pitchFamily="34" charset="-122"/>
                <a:cs typeface="Roboto Light" pitchFamily="34" charset="-120"/>
              </a:rPr>
              <a:t>. Це феноменальний показник, який демонструє, наскільки потужним важелем є лояльність клієнтів. Повторні покупки, рекомендації та позитивні відгуки існуючих клієнтів створюють ефект снігової кулі, що веде до експоненційного зростання доходу.</a:t>
            </a:r>
            <a:endParaRPr lang="en-US" sz="1550" dirty="0"/>
          </a:p>
        </p:txBody>
      </p:sp>
      <p:sp>
        <p:nvSpPr>
          <p:cNvPr id="12" name="Shape 10"/>
          <p:cNvSpPr/>
          <p:nvPr/>
        </p:nvSpPr>
        <p:spPr>
          <a:xfrm>
            <a:off x="9620369" y="2853214"/>
            <a:ext cx="4210764" cy="4374237"/>
          </a:xfrm>
          <a:prstGeom prst="roundRect">
            <a:avLst>
              <a:gd name="adj" fmla="val 2606"/>
            </a:avLst>
          </a:prstGeom>
          <a:solidFill>
            <a:srgbClr val="FFFAFA"/>
          </a:solidFill>
          <a:ln w="22860">
            <a:solidFill>
              <a:srgbClr val="D9CECE"/>
            </a:solidFill>
            <a:prstDash val="solid"/>
          </a:ln>
        </p:spPr>
      </p:sp>
      <p:sp>
        <p:nvSpPr>
          <p:cNvPr id="13" name="Shape 11"/>
          <p:cNvSpPr/>
          <p:nvPr/>
        </p:nvSpPr>
        <p:spPr>
          <a:xfrm>
            <a:off x="9597509" y="2853214"/>
            <a:ext cx="91440" cy="4374237"/>
          </a:xfrm>
          <a:prstGeom prst="roundRect">
            <a:avLst>
              <a:gd name="adj" fmla="val 32782"/>
            </a:avLst>
          </a:prstGeom>
          <a:solidFill>
            <a:srgbClr val="F5A3A3"/>
          </a:solidFill>
          <a:ln/>
        </p:spPr>
      </p:sp>
      <p:sp>
        <p:nvSpPr>
          <p:cNvPr id="14" name="Text 12"/>
          <p:cNvSpPr/>
          <p:nvPr/>
        </p:nvSpPr>
        <p:spPr>
          <a:xfrm>
            <a:off x="9911596" y="3075861"/>
            <a:ext cx="2907268" cy="293846"/>
          </a:xfrm>
          <a:prstGeom prst="rect">
            <a:avLst/>
          </a:prstGeom>
          <a:noFill/>
          <a:ln/>
        </p:spPr>
        <p:txBody>
          <a:bodyPr wrap="none" lIns="0" tIns="0" rIns="0" bIns="0" rtlCol="0" anchor="t"/>
          <a:lstStyle/>
          <a:p>
            <a:pPr marL="0" indent="0" algn="l">
              <a:lnSpc>
                <a:spcPts val="2300"/>
              </a:lnSpc>
              <a:buNone/>
            </a:pPr>
            <a:r>
              <a:rPr lang="en-US" sz="1850" dirty="0">
                <a:solidFill>
                  <a:srgbClr val="3B3535"/>
                </a:solidFill>
                <a:latin typeface="Red Hat Text" pitchFamily="34" charset="0"/>
                <a:ea typeface="Red Hat Text" pitchFamily="34" charset="-122"/>
                <a:cs typeface="Red Hat Text" pitchFamily="34" charset="-120"/>
              </a:rPr>
              <a:t>Перевірена бізнес-істина</a:t>
            </a:r>
            <a:endParaRPr lang="en-US" sz="1850" dirty="0"/>
          </a:p>
        </p:txBody>
      </p:sp>
      <p:sp>
        <p:nvSpPr>
          <p:cNvPr id="15" name="Text 13"/>
          <p:cNvSpPr/>
          <p:nvPr/>
        </p:nvSpPr>
        <p:spPr>
          <a:xfrm>
            <a:off x="9911596" y="3489603"/>
            <a:ext cx="3696891" cy="3515201"/>
          </a:xfrm>
          <a:prstGeom prst="rect">
            <a:avLst/>
          </a:prstGeom>
          <a:noFill/>
          <a:ln/>
        </p:spPr>
        <p:txBody>
          <a:bodyPr wrap="square" lIns="0" tIns="0" rIns="0" bIns="0" rtlCol="0" anchor="t"/>
          <a:lstStyle/>
          <a:p>
            <a:pPr marL="0" indent="0" algn="l">
              <a:lnSpc>
                <a:spcPts val="2500"/>
              </a:lnSpc>
              <a:buNone/>
            </a:pPr>
            <a:r>
              <a:rPr lang="en-US" sz="1550" dirty="0">
                <a:solidFill>
                  <a:srgbClr val="3B3535"/>
                </a:solidFill>
                <a:latin typeface="Roboto Light" pitchFamily="34" charset="0"/>
                <a:ea typeface="Roboto Light" pitchFamily="34" charset="-122"/>
                <a:cs typeface="Roboto Light" pitchFamily="34" charset="-120"/>
              </a:rPr>
              <a:t>Існує відома бізнес-приказка: «Старий клієнт вигідніший за двох нових». Це твердження, підтверджене десятиліттями досвіду, підкреслює цінність постійних клієнтів. Вони вже знають ваш продукт або послугу, довіряють вашому бренду і з більшою ймовірністю зроблять повторну покупку, що суттєво знижує витрати на маркетинг і збільшує їхній LTV (Customer Lifetime Value).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18862" y="287893"/>
            <a:ext cx="3617119" cy="308015"/>
          </a:xfrm>
          <a:prstGeom prst="rect">
            <a:avLst/>
          </a:prstGeom>
          <a:noFill/>
          <a:ln/>
        </p:spPr>
        <p:txBody>
          <a:bodyPr wrap="none" lIns="0" tIns="0" rIns="0" bIns="0" rtlCol="0" anchor="t"/>
          <a:lstStyle/>
          <a:p>
            <a:pPr marL="0" indent="0" algn="l">
              <a:lnSpc>
                <a:spcPts val="2400"/>
              </a:lnSpc>
              <a:buNone/>
            </a:pPr>
            <a:r>
              <a:rPr lang="en-US" sz="1900" dirty="0">
                <a:solidFill>
                  <a:srgbClr val="1F1E1E"/>
                </a:solidFill>
                <a:latin typeface="Red Hat Text" pitchFamily="34" charset="0"/>
                <a:ea typeface="Red Hat Text" pitchFamily="34" charset="-122"/>
                <a:cs typeface="Red Hat Text" pitchFamily="34" charset="-120"/>
              </a:rPr>
              <a:t>Що таке Retention-маркетинг?</a:t>
            </a:r>
            <a:endParaRPr lang="en-US" sz="1900" dirty="0"/>
          </a:p>
        </p:txBody>
      </p:sp>
      <p:sp>
        <p:nvSpPr>
          <p:cNvPr id="3" name="Text 1"/>
          <p:cNvSpPr/>
          <p:nvPr/>
        </p:nvSpPr>
        <p:spPr>
          <a:xfrm>
            <a:off x="418862" y="805339"/>
            <a:ext cx="13792676" cy="335280"/>
          </a:xfrm>
          <a:prstGeom prst="rect">
            <a:avLst/>
          </a:prstGeom>
          <a:noFill/>
          <a:ln/>
        </p:spPr>
        <p:txBody>
          <a:bodyPr wrap="square" lIns="0" tIns="0" rIns="0" bIns="0" rtlCol="0" anchor="t"/>
          <a:lstStyle/>
          <a:p>
            <a:pPr marL="0" indent="0" algn="l">
              <a:lnSpc>
                <a:spcPts val="1300"/>
              </a:lnSpc>
              <a:buNone/>
            </a:pPr>
            <a:r>
              <a:rPr lang="en-US" sz="800" dirty="0">
                <a:solidFill>
                  <a:srgbClr val="3B3535"/>
                </a:solidFill>
                <a:latin typeface="Roboto Light" pitchFamily="34" charset="0"/>
                <a:ea typeface="Roboto Light" pitchFamily="34" charset="-122"/>
                <a:cs typeface="Roboto Light" pitchFamily="34" charset="-120"/>
              </a:rPr>
              <a:t>Retention-маркетинг, або маркетинг утримання, — це стратегічний підхід, спрямований на збереження існуючих клієнтів та заохочення їх до повторних покупок. На відміну від традиційного маркетингу, що фокусується на залученні нових клієнтів, Retention-маркетинг акцентує увагу на побудові довгострокових відносин, підвищенні лояльності та максимізації цінності кожного клієнта.</a:t>
            </a:r>
            <a:endParaRPr lang="en-US" sz="800" dirty="0"/>
          </a:p>
        </p:txBody>
      </p:sp>
      <p:sp>
        <p:nvSpPr>
          <p:cNvPr id="4" name="Text 2"/>
          <p:cNvSpPr/>
          <p:nvPr/>
        </p:nvSpPr>
        <p:spPr>
          <a:xfrm>
            <a:off x="418862" y="1363028"/>
            <a:ext cx="1366599" cy="153948"/>
          </a:xfrm>
          <a:prstGeom prst="rect">
            <a:avLst/>
          </a:prstGeom>
          <a:noFill/>
          <a:ln/>
        </p:spPr>
        <p:txBody>
          <a:bodyPr wrap="none" lIns="0" tIns="0" rIns="0" bIns="0" rtlCol="0" anchor="t"/>
          <a:lstStyle/>
          <a:p>
            <a:pPr marL="0" indent="0" algn="l">
              <a:lnSpc>
                <a:spcPts val="1200"/>
              </a:lnSpc>
              <a:buNone/>
            </a:pPr>
            <a:r>
              <a:rPr lang="en-US" sz="950" dirty="0">
                <a:solidFill>
                  <a:srgbClr val="1F1E1E"/>
                </a:solidFill>
                <a:latin typeface="Red Hat Text" pitchFamily="34" charset="0"/>
                <a:ea typeface="Red Hat Text" pitchFamily="34" charset="-122"/>
                <a:cs typeface="Red Hat Text" pitchFamily="34" charset="-120"/>
              </a:rPr>
              <a:t>Комплекс інструментів</a:t>
            </a:r>
            <a:endParaRPr lang="en-US" sz="950" dirty="0"/>
          </a:p>
        </p:txBody>
      </p:sp>
      <p:sp>
        <p:nvSpPr>
          <p:cNvPr id="5" name="Text 3"/>
          <p:cNvSpPr/>
          <p:nvPr/>
        </p:nvSpPr>
        <p:spPr>
          <a:xfrm>
            <a:off x="418862" y="1621631"/>
            <a:ext cx="6768584" cy="167640"/>
          </a:xfrm>
          <a:prstGeom prst="rect">
            <a:avLst/>
          </a:prstGeom>
          <a:noFill/>
          <a:ln/>
        </p:spPr>
        <p:txBody>
          <a:bodyPr wrap="none" lIns="0" tIns="0" rIns="0" bIns="0" rtlCol="0" anchor="t"/>
          <a:lstStyle/>
          <a:p>
            <a:pPr marL="0" indent="0" algn="l">
              <a:lnSpc>
                <a:spcPts val="1300"/>
              </a:lnSpc>
              <a:buNone/>
            </a:pPr>
            <a:r>
              <a:rPr lang="en-US" sz="800" dirty="0">
                <a:solidFill>
                  <a:srgbClr val="3B3535"/>
                </a:solidFill>
                <a:latin typeface="Roboto Light" pitchFamily="34" charset="0"/>
                <a:ea typeface="Roboto Light" pitchFamily="34" charset="-122"/>
                <a:cs typeface="Roboto Light" pitchFamily="34" charset="-120"/>
              </a:rPr>
              <a:t>Це не окремий інструмент, а комплекс взаємопов'язаних стратегій та тактик, що включають:</a:t>
            </a:r>
            <a:endParaRPr lang="en-US" sz="800" dirty="0"/>
          </a:p>
        </p:txBody>
      </p:sp>
      <p:sp>
        <p:nvSpPr>
          <p:cNvPr id="6" name="Text 4"/>
          <p:cNvSpPr/>
          <p:nvPr/>
        </p:nvSpPr>
        <p:spPr>
          <a:xfrm>
            <a:off x="418862" y="1883450"/>
            <a:ext cx="6768584" cy="167640"/>
          </a:xfrm>
          <a:prstGeom prst="rect">
            <a:avLst/>
          </a:prstGeom>
          <a:noFill/>
          <a:ln/>
        </p:spPr>
        <p:txBody>
          <a:bodyPr wrap="none" lIns="0" tIns="0" rIns="0" bIns="0" rtlCol="0" anchor="t"/>
          <a:lstStyle/>
          <a:p>
            <a:pPr marL="342900" indent="-342900" algn="l">
              <a:lnSpc>
                <a:spcPts val="1300"/>
              </a:lnSpc>
              <a:buSzPct val="100000"/>
              <a:buChar char="•"/>
            </a:pPr>
            <a:r>
              <a:rPr lang="en-US" sz="800" dirty="0">
                <a:solidFill>
                  <a:srgbClr val="3B3535"/>
                </a:solidFill>
                <a:latin typeface="Roboto Light" pitchFamily="34" charset="0"/>
                <a:ea typeface="Roboto Light" pitchFamily="34" charset="-122"/>
                <a:cs typeface="Roboto Light" pitchFamily="34" charset="-120"/>
              </a:rPr>
              <a:t>Програми лояльності та бонуси</a:t>
            </a:r>
            <a:endParaRPr lang="en-US" sz="800" dirty="0"/>
          </a:p>
        </p:txBody>
      </p:sp>
      <p:sp>
        <p:nvSpPr>
          <p:cNvPr id="7" name="Text 5"/>
          <p:cNvSpPr/>
          <p:nvPr/>
        </p:nvSpPr>
        <p:spPr>
          <a:xfrm>
            <a:off x="418862" y="2087642"/>
            <a:ext cx="6768584" cy="167640"/>
          </a:xfrm>
          <a:prstGeom prst="rect">
            <a:avLst/>
          </a:prstGeom>
          <a:noFill/>
          <a:ln/>
        </p:spPr>
        <p:txBody>
          <a:bodyPr wrap="none" lIns="0" tIns="0" rIns="0" bIns="0" rtlCol="0" anchor="t"/>
          <a:lstStyle/>
          <a:p>
            <a:pPr marL="342900" indent="-342900" algn="l">
              <a:lnSpc>
                <a:spcPts val="1300"/>
              </a:lnSpc>
              <a:buSzPct val="100000"/>
              <a:buChar char="•"/>
            </a:pPr>
            <a:r>
              <a:rPr lang="en-US" sz="800" dirty="0">
                <a:solidFill>
                  <a:srgbClr val="3B3535"/>
                </a:solidFill>
                <a:latin typeface="Roboto Light" pitchFamily="34" charset="0"/>
                <a:ea typeface="Roboto Light" pitchFamily="34" charset="-122"/>
                <a:cs typeface="Roboto Light" pitchFamily="34" charset="-120"/>
              </a:rPr>
              <a:t>Персоналізовані пропозиції та комунікації</a:t>
            </a:r>
            <a:endParaRPr lang="en-US" sz="800" dirty="0"/>
          </a:p>
        </p:txBody>
      </p:sp>
      <p:sp>
        <p:nvSpPr>
          <p:cNvPr id="8" name="Text 6"/>
          <p:cNvSpPr/>
          <p:nvPr/>
        </p:nvSpPr>
        <p:spPr>
          <a:xfrm>
            <a:off x="418862" y="2291834"/>
            <a:ext cx="6768584" cy="167640"/>
          </a:xfrm>
          <a:prstGeom prst="rect">
            <a:avLst/>
          </a:prstGeom>
          <a:noFill/>
          <a:ln/>
        </p:spPr>
        <p:txBody>
          <a:bodyPr wrap="none" lIns="0" tIns="0" rIns="0" bIns="0" rtlCol="0" anchor="t"/>
          <a:lstStyle/>
          <a:p>
            <a:pPr marL="342900" indent="-342900" algn="l">
              <a:lnSpc>
                <a:spcPts val="1300"/>
              </a:lnSpc>
              <a:buSzPct val="100000"/>
              <a:buChar char="•"/>
            </a:pPr>
            <a:r>
              <a:rPr lang="en-US" sz="800" dirty="0">
                <a:solidFill>
                  <a:srgbClr val="3B3535"/>
                </a:solidFill>
                <a:latin typeface="Roboto Light" pitchFamily="34" charset="0"/>
                <a:ea typeface="Roboto Light" pitchFamily="34" charset="-122"/>
                <a:cs typeface="Roboto Light" pitchFamily="34" charset="-120"/>
              </a:rPr>
              <a:t>Високоякісне обслуговування клієнтів</a:t>
            </a:r>
            <a:endParaRPr lang="en-US" sz="800" dirty="0"/>
          </a:p>
        </p:txBody>
      </p:sp>
      <p:sp>
        <p:nvSpPr>
          <p:cNvPr id="9" name="Text 7"/>
          <p:cNvSpPr/>
          <p:nvPr/>
        </p:nvSpPr>
        <p:spPr>
          <a:xfrm>
            <a:off x="418862" y="2496026"/>
            <a:ext cx="6768584" cy="167640"/>
          </a:xfrm>
          <a:prstGeom prst="rect">
            <a:avLst/>
          </a:prstGeom>
          <a:noFill/>
          <a:ln/>
        </p:spPr>
        <p:txBody>
          <a:bodyPr wrap="none" lIns="0" tIns="0" rIns="0" bIns="0" rtlCol="0" anchor="t"/>
          <a:lstStyle/>
          <a:p>
            <a:pPr marL="342900" indent="-342900" algn="l">
              <a:lnSpc>
                <a:spcPts val="1300"/>
              </a:lnSpc>
              <a:buSzPct val="100000"/>
              <a:buChar char="•"/>
            </a:pPr>
            <a:r>
              <a:rPr lang="en-US" sz="800" dirty="0">
                <a:solidFill>
                  <a:srgbClr val="3B3535"/>
                </a:solidFill>
                <a:latin typeface="Roboto Light" pitchFamily="34" charset="0"/>
                <a:ea typeface="Roboto Light" pitchFamily="34" charset="-122"/>
                <a:cs typeface="Roboto Light" pitchFamily="34" charset="-120"/>
              </a:rPr>
              <a:t>Збір зворотного зв'язку та робота з ним</a:t>
            </a:r>
            <a:endParaRPr lang="en-US" sz="800" dirty="0"/>
          </a:p>
        </p:txBody>
      </p:sp>
      <p:sp>
        <p:nvSpPr>
          <p:cNvPr id="10" name="Text 8"/>
          <p:cNvSpPr/>
          <p:nvPr/>
        </p:nvSpPr>
        <p:spPr>
          <a:xfrm>
            <a:off x="418862" y="2700218"/>
            <a:ext cx="6768584" cy="167640"/>
          </a:xfrm>
          <a:prstGeom prst="rect">
            <a:avLst/>
          </a:prstGeom>
          <a:noFill/>
          <a:ln/>
        </p:spPr>
        <p:txBody>
          <a:bodyPr wrap="none" lIns="0" tIns="0" rIns="0" bIns="0" rtlCol="0" anchor="t"/>
          <a:lstStyle/>
          <a:p>
            <a:pPr marL="342900" indent="-342900" algn="l">
              <a:lnSpc>
                <a:spcPts val="1300"/>
              </a:lnSpc>
              <a:buSzPct val="100000"/>
              <a:buChar char="•"/>
            </a:pPr>
            <a:r>
              <a:rPr lang="en-US" sz="800" dirty="0">
                <a:solidFill>
                  <a:srgbClr val="3B3535"/>
                </a:solidFill>
                <a:latin typeface="Roboto Light" pitchFamily="34" charset="0"/>
                <a:ea typeface="Roboto Light" pitchFamily="34" charset="-122"/>
                <a:cs typeface="Roboto Light" pitchFamily="34" charset="-120"/>
              </a:rPr>
              <a:t>Ремаркетинг та ретаргетинг</a:t>
            </a:r>
            <a:endParaRPr lang="en-US" sz="800" dirty="0"/>
          </a:p>
        </p:txBody>
      </p:sp>
      <p:sp>
        <p:nvSpPr>
          <p:cNvPr id="11" name="Text 9"/>
          <p:cNvSpPr/>
          <p:nvPr/>
        </p:nvSpPr>
        <p:spPr>
          <a:xfrm>
            <a:off x="418862" y="2962037"/>
            <a:ext cx="6768584" cy="167640"/>
          </a:xfrm>
          <a:prstGeom prst="rect">
            <a:avLst/>
          </a:prstGeom>
          <a:noFill/>
          <a:ln/>
        </p:spPr>
        <p:txBody>
          <a:bodyPr wrap="none" lIns="0" tIns="0" rIns="0" bIns="0" rtlCol="0" anchor="t"/>
          <a:lstStyle/>
          <a:p>
            <a:pPr marL="0" indent="0" algn="l">
              <a:lnSpc>
                <a:spcPts val="1300"/>
              </a:lnSpc>
              <a:buNone/>
            </a:pPr>
            <a:r>
              <a:rPr lang="en-US" sz="800" dirty="0">
                <a:solidFill>
                  <a:srgbClr val="3B3535"/>
                </a:solidFill>
                <a:latin typeface="Roboto Light" pitchFamily="34" charset="0"/>
                <a:ea typeface="Roboto Light" pitchFamily="34" charset="-122"/>
                <a:cs typeface="Roboto Light" pitchFamily="34" charset="-120"/>
              </a:rPr>
              <a:t>Мета полягає в тому, щоб клієнт відчував себе цінним і бажаним, що спонукає його залишатися з брендом надовго.</a:t>
            </a:r>
            <a:endParaRPr lang="en-US" sz="800" dirty="0"/>
          </a:p>
        </p:txBody>
      </p:sp>
      <p:sp>
        <p:nvSpPr>
          <p:cNvPr id="13" name="Text 10"/>
          <p:cNvSpPr/>
          <p:nvPr/>
        </p:nvSpPr>
        <p:spPr>
          <a:xfrm>
            <a:off x="418862" y="8353544"/>
            <a:ext cx="1336834" cy="153948"/>
          </a:xfrm>
          <a:prstGeom prst="rect">
            <a:avLst/>
          </a:prstGeom>
          <a:noFill/>
          <a:ln/>
        </p:spPr>
        <p:txBody>
          <a:bodyPr wrap="none" lIns="0" tIns="0" rIns="0" bIns="0" rtlCol="0" anchor="t"/>
          <a:lstStyle/>
          <a:p>
            <a:pPr marL="0" indent="0" algn="l">
              <a:lnSpc>
                <a:spcPts val="1200"/>
              </a:lnSpc>
              <a:buNone/>
            </a:pPr>
            <a:r>
              <a:rPr lang="en-US" sz="950" dirty="0">
                <a:solidFill>
                  <a:srgbClr val="1F1E1E"/>
                </a:solidFill>
                <a:latin typeface="Red Hat Text" pitchFamily="34" charset="0"/>
                <a:ea typeface="Red Hat Text" pitchFamily="34" charset="-122"/>
                <a:cs typeface="Red Hat Text" pitchFamily="34" charset="-120"/>
              </a:rPr>
              <a:t>Фокус на існуючій базі</a:t>
            </a:r>
            <a:endParaRPr lang="en-US" sz="950" dirty="0"/>
          </a:p>
        </p:txBody>
      </p:sp>
      <p:sp>
        <p:nvSpPr>
          <p:cNvPr id="14" name="Text 11"/>
          <p:cNvSpPr/>
          <p:nvPr/>
        </p:nvSpPr>
        <p:spPr>
          <a:xfrm>
            <a:off x="418862" y="8664535"/>
            <a:ext cx="13792676" cy="335280"/>
          </a:xfrm>
          <a:prstGeom prst="rect">
            <a:avLst/>
          </a:prstGeom>
          <a:noFill/>
          <a:ln/>
        </p:spPr>
        <p:txBody>
          <a:bodyPr wrap="square" lIns="0" tIns="0" rIns="0" bIns="0" rtlCol="0" anchor="t"/>
          <a:lstStyle/>
          <a:p>
            <a:pPr marL="0" indent="0" algn="l">
              <a:lnSpc>
                <a:spcPts val="1300"/>
              </a:lnSpc>
              <a:buNone/>
            </a:pPr>
            <a:r>
              <a:rPr lang="en-US" sz="800" dirty="0">
                <a:solidFill>
                  <a:srgbClr val="3B3535"/>
                </a:solidFill>
                <a:latin typeface="Roboto Light" pitchFamily="34" charset="0"/>
                <a:ea typeface="Roboto Light" pitchFamily="34" charset="-122"/>
                <a:cs typeface="Roboto Light" pitchFamily="34" charset="-120"/>
              </a:rPr>
              <a:t>Ключова відмінність полягає у фокусі. Замість постійного полювання за новими лідами, Retention-маркетинг зосереджується на вже існуючій базі клієнтів. Ці клієнти вже проявили інтерес до вашого продукту, здійснили покупку і, за умови правильного підходу, готові продовжувати співпрацю. Робота з ними є більш ефективною, оскільки вони вже "розігріті" і потребують менших зусиль для конверсії.</a:t>
            </a:r>
            <a:endParaRPr lang="en-US" sz="800" dirty="0"/>
          </a:p>
        </p:txBody>
      </p:sp>
      <p:sp>
        <p:nvSpPr>
          <p:cNvPr id="15" name="Text 12"/>
          <p:cNvSpPr/>
          <p:nvPr/>
        </p:nvSpPr>
        <p:spPr>
          <a:xfrm>
            <a:off x="418862" y="9156859"/>
            <a:ext cx="1621988" cy="153948"/>
          </a:xfrm>
          <a:prstGeom prst="rect">
            <a:avLst/>
          </a:prstGeom>
          <a:noFill/>
          <a:ln/>
        </p:spPr>
        <p:txBody>
          <a:bodyPr wrap="none" lIns="0" tIns="0" rIns="0" bIns="0" rtlCol="0" anchor="t"/>
          <a:lstStyle/>
          <a:p>
            <a:pPr marL="0" indent="0" algn="l">
              <a:lnSpc>
                <a:spcPts val="1200"/>
              </a:lnSpc>
              <a:buNone/>
            </a:pPr>
            <a:r>
              <a:rPr lang="en-US" sz="950" dirty="0">
                <a:solidFill>
                  <a:srgbClr val="1F1E1E"/>
                </a:solidFill>
                <a:latin typeface="Red Hat Text" pitchFamily="34" charset="0"/>
                <a:ea typeface="Red Hat Text" pitchFamily="34" charset="-122"/>
                <a:cs typeface="Red Hat Text" pitchFamily="34" charset="-120"/>
              </a:rPr>
              <a:t>Мета: стабільний прибуток</a:t>
            </a:r>
            <a:endParaRPr lang="en-US" sz="950" dirty="0"/>
          </a:p>
        </p:txBody>
      </p:sp>
      <p:sp>
        <p:nvSpPr>
          <p:cNvPr id="16" name="Text 13"/>
          <p:cNvSpPr/>
          <p:nvPr/>
        </p:nvSpPr>
        <p:spPr>
          <a:xfrm>
            <a:off x="418862" y="9467850"/>
            <a:ext cx="13792676" cy="335280"/>
          </a:xfrm>
          <a:prstGeom prst="rect">
            <a:avLst/>
          </a:prstGeom>
          <a:noFill/>
          <a:ln/>
        </p:spPr>
        <p:txBody>
          <a:bodyPr wrap="square" lIns="0" tIns="0" rIns="0" bIns="0" rtlCol="0" anchor="t"/>
          <a:lstStyle/>
          <a:p>
            <a:pPr marL="0" indent="0" algn="l">
              <a:lnSpc>
                <a:spcPts val="1300"/>
              </a:lnSpc>
              <a:buNone/>
            </a:pPr>
            <a:r>
              <a:rPr lang="en-US" sz="800" dirty="0">
                <a:solidFill>
                  <a:srgbClr val="3B3535"/>
                </a:solidFill>
                <a:latin typeface="Roboto Light" pitchFamily="34" charset="0"/>
                <a:ea typeface="Roboto Light" pitchFamily="34" charset="-122"/>
                <a:cs typeface="Roboto Light" pitchFamily="34" charset="-120"/>
              </a:rPr>
              <a:t>Кінцева мета Retention-маркетингу — забезпечити стабільний прибуток навіть у періоди мінімальної маркетингової активності або економічних коливань. Лояльні клієнти — це фундамент, на якому будується довгострокова фінансова стійкість компанії. Вони не лише роблять повторні покупки, а й стають амбасадорами бренду, залучаючи нових клієнтів через сарафанне радіо, що є одним з найпотужніших та найдешевших каналів просування.</a:t>
            </a:r>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16863" y="424101"/>
            <a:ext cx="6580584" cy="453628"/>
          </a:xfrm>
          <a:prstGeom prst="rect">
            <a:avLst/>
          </a:prstGeom>
          <a:noFill/>
          <a:ln/>
        </p:spPr>
        <p:txBody>
          <a:bodyPr wrap="none" lIns="0" tIns="0" rIns="0" bIns="0" rtlCol="0" anchor="t"/>
          <a:lstStyle/>
          <a:p>
            <a:pPr marL="0" indent="0" algn="l">
              <a:lnSpc>
                <a:spcPts val="3550"/>
              </a:lnSpc>
              <a:buNone/>
            </a:pPr>
            <a:r>
              <a:rPr lang="en-US" sz="2850" dirty="0">
                <a:solidFill>
                  <a:srgbClr val="1F1E1E"/>
                </a:solidFill>
                <a:latin typeface="Red Hat Text" pitchFamily="34" charset="0"/>
                <a:ea typeface="Red Hat Text" pitchFamily="34" charset="-122"/>
                <a:cs typeface="Red Hat Text" pitchFamily="34" charset="-120"/>
              </a:rPr>
              <a:t>Ключова метрика: Retention Rate (RR)</a:t>
            </a:r>
            <a:endParaRPr lang="en-US" sz="2850" dirty="0"/>
          </a:p>
        </p:txBody>
      </p:sp>
      <p:sp>
        <p:nvSpPr>
          <p:cNvPr id="3" name="Text 1"/>
          <p:cNvSpPr/>
          <p:nvPr/>
        </p:nvSpPr>
        <p:spPr>
          <a:xfrm>
            <a:off x="616863" y="1186101"/>
            <a:ext cx="13396674" cy="493395"/>
          </a:xfrm>
          <a:prstGeom prst="rect">
            <a:avLst/>
          </a:prstGeom>
          <a:noFill/>
          <a:ln/>
        </p:spPr>
        <p:txBody>
          <a:bodyPr wrap="square" lIns="0" tIns="0" rIns="0" bIns="0" rtlCol="0" anchor="t"/>
          <a:lstStyle/>
          <a:p>
            <a:pPr marL="0" indent="0" algn="l">
              <a:lnSpc>
                <a:spcPts val="1900"/>
              </a:lnSpc>
              <a:buNone/>
            </a:pPr>
            <a:r>
              <a:rPr lang="en-US" sz="1200" dirty="0">
                <a:solidFill>
                  <a:srgbClr val="3B3535"/>
                </a:solidFill>
                <a:latin typeface="Roboto Light" pitchFamily="34" charset="0"/>
                <a:ea typeface="Roboto Light" pitchFamily="34" charset="-122"/>
                <a:cs typeface="Roboto Light" pitchFamily="34" charset="-120"/>
              </a:rPr>
              <a:t>Для ефективного управління Retention-маркетингом необхідно розуміти та вимірювати ключові показники. Однією з найважливіших метрик є Retention Rate (RR), або коефіцієнт утримання клієнтів.</a:t>
            </a:r>
            <a:endParaRPr lang="en-US" sz="1200" dirty="0"/>
          </a:p>
        </p:txBody>
      </p:sp>
      <p:sp>
        <p:nvSpPr>
          <p:cNvPr id="4" name="Shape 2"/>
          <p:cNvSpPr/>
          <p:nvPr/>
        </p:nvSpPr>
        <p:spPr>
          <a:xfrm>
            <a:off x="616863" y="1930003"/>
            <a:ext cx="3744992" cy="192762"/>
          </a:xfrm>
          <a:prstGeom prst="roundRect">
            <a:avLst>
              <a:gd name="adj" fmla="val 12002"/>
            </a:avLst>
          </a:prstGeom>
          <a:solidFill>
            <a:srgbClr val="F3E8E8"/>
          </a:solidFill>
          <a:ln/>
        </p:spPr>
      </p:sp>
      <p:sp>
        <p:nvSpPr>
          <p:cNvPr id="5" name="Shape 3"/>
          <p:cNvSpPr/>
          <p:nvPr/>
        </p:nvSpPr>
        <p:spPr>
          <a:xfrm>
            <a:off x="616863" y="1930003"/>
            <a:ext cx="2303145" cy="192762"/>
          </a:xfrm>
          <a:prstGeom prst="roundRect">
            <a:avLst>
              <a:gd name="adj" fmla="val 12002"/>
            </a:avLst>
          </a:prstGeom>
          <a:solidFill>
            <a:srgbClr val="F5A3A3"/>
          </a:solidFill>
          <a:ln/>
        </p:spPr>
      </p:sp>
      <p:sp>
        <p:nvSpPr>
          <p:cNvPr id="6" name="Text 4"/>
          <p:cNvSpPr/>
          <p:nvPr/>
        </p:nvSpPr>
        <p:spPr>
          <a:xfrm>
            <a:off x="4477464" y="1930003"/>
            <a:ext cx="476369" cy="192762"/>
          </a:xfrm>
          <a:prstGeom prst="rect">
            <a:avLst/>
          </a:prstGeom>
          <a:noFill/>
          <a:ln/>
        </p:spPr>
        <p:txBody>
          <a:bodyPr wrap="none" lIns="0" tIns="0" rIns="0" bIns="0" rtlCol="0" anchor="t"/>
          <a:lstStyle/>
          <a:p>
            <a:pPr marL="0" indent="0" algn="l">
              <a:lnSpc>
                <a:spcPts val="1500"/>
              </a:lnSpc>
              <a:buNone/>
            </a:pPr>
            <a:r>
              <a:rPr lang="en-US" sz="1500" dirty="0">
                <a:solidFill>
                  <a:srgbClr val="3B3535"/>
                </a:solidFill>
                <a:latin typeface="Red Hat Text" pitchFamily="34" charset="0"/>
                <a:ea typeface="Red Hat Text" pitchFamily="34" charset="-122"/>
                <a:cs typeface="Red Hat Text" pitchFamily="34" charset="-120"/>
              </a:rPr>
              <a:t>61.5%</a:t>
            </a:r>
            <a:endParaRPr lang="en-US" sz="1500" dirty="0"/>
          </a:p>
        </p:txBody>
      </p:sp>
      <p:sp>
        <p:nvSpPr>
          <p:cNvPr id="7" name="Text 5"/>
          <p:cNvSpPr/>
          <p:nvPr/>
        </p:nvSpPr>
        <p:spPr>
          <a:xfrm>
            <a:off x="616863" y="2315408"/>
            <a:ext cx="2099310" cy="226814"/>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Онлайн-магазин взуття</a:t>
            </a:r>
            <a:endParaRPr lang="en-US" sz="1400" dirty="0"/>
          </a:p>
        </p:txBody>
      </p:sp>
      <p:sp>
        <p:nvSpPr>
          <p:cNvPr id="8" name="Text 6"/>
          <p:cNvSpPr/>
          <p:nvPr/>
        </p:nvSpPr>
        <p:spPr>
          <a:xfrm>
            <a:off x="616863" y="2634734"/>
            <a:ext cx="4336971" cy="1233487"/>
          </a:xfrm>
          <a:prstGeom prst="rect">
            <a:avLst/>
          </a:prstGeom>
          <a:noFill/>
          <a:ln/>
        </p:spPr>
        <p:txBody>
          <a:bodyPr wrap="square" lIns="0" tIns="0" rIns="0" bIns="0" rtlCol="0" anchor="t"/>
          <a:lstStyle/>
          <a:p>
            <a:pPr marL="0" indent="0" algn="l">
              <a:lnSpc>
                <a:spcPts val="1900"/>
              </a:lnSpc>
              <a:buNone/>
            </a:pPr>
            <a:r>
              <a:rPr lang="en-US" sz="1200" dirty="0">
                <a:solidFill>
                  <a:srgbClr val="3B3535"/>
                </a:solidFill>
                <a:latin typeface="Roboto Light" pitchFamily="34" charset="0"/>
                <a:ea typeface="Roboto Light" pitchFamily="34" charset="-122"/>
                <a:cs typeface="Roboto Light" pitchFamily="34" charset="-120"/>
              </a:rPr>
              <a:t>Для онлайн-магазину взуття RR 61,5% за місяць означає, що з 1000 клієнтів, які були на початку місяця, 615 з них повернулися за повторною покупкою, за винятком нових клієнтів, залучених протягом цього ж періоду. Це свідчить про високу лояльність аудиторії.</a:t>
            </a:r>
            <a:endParaRPr lang="en-US" sz="1200" dirty="0"/>
          </a:p>
        </p:txBody>
      </p:sp>
      <p:sp>
        <p:nvSpPr>
          <p:cNvPr id="9" name="Shape 7"/>
          <p:cNvSpPr/>
          <p:nvPr/>
        </p:nvSpPr>
        <p:spPr>
          <a:xfrm>
            <a:off x="5146596" y="1930003"/>
            <a:ext cx="3847624" cy="192762"/>
          </a:xfrm>
          <a:prstGeom prst="roundRect">
            <a:avLst>
              <a:gd name="adj" fmla="val 12002"/>
            </a:avLst>
          </a:prstGeom>
          <a:solidFill>
            <a:srgbClr val="F3E8E8"/>
          </a:solidFill>
          <a:ln/>
        </p:spPr>
      </p:sp>
      <p:sp>
        <p:nvSpPr>
          <p:cNvPr id="10" name="Shape 8"/>
          <p:cNvSpPr/>
          <p:nvPr/>
        </p:nvSpPr>
        <p:spPr>
          <a:xfrm>
            <a:off x="5146596" y="1930003"/>
            <a:ext cx="2885718" cy="192762"/>
          </a:xfrm>
          <a:prstGeom prst="roundRect">
            <a:avLst>
              <a:gd name="adj" fmla="val 12002"/>
            </a:avLst>
          </a:prstGeom>
          <a:solidFill>
            <a:srgbClr val="F5A3A3"/>
          </a:solidFill>
          <a:ln/>
        </p:spPr>
      </p:sp>
      <p:sp>
        <p:nvSpPr>
          <p:cNvPr id="11" name="Text 9"/>
          <p:cNvSpPr/>
          <p:nvPr/>
        </p:nvSpPr>
        <p:spPr>
          <a:xfrm>
            <a:off x="9109829" y="1930003"/>
            <a:ext cx="373856" cy="192762"/>
          </a:xfrm>
          <a:prstGeom prst="rect">
            <a:avLst/>
          </a:prstGeom>
          <a:noFill/>
          <a:ln/>
        </p:spPr>
        <p:txBody>
          <a:bodyPr wrap="none" lIns="0" tIns="0" rIns="0" bIns="0" rtlCol="0" anchor="t"/>
          <a:lstStyle/>
          <a:p>
            <a:pPr marL="0" indent="0" algn="l">
              <a:lnSpc>
                <a:spcPts val="1500"/>
              </a:lnSpc>
              <a:buNone/>
            </a:pPr>
            <a:r>
              <a:rPr lang="en-US" sz="1500" dirty="0">
                <a:solidFill>
                  <a:srgbClr val="3B3535"/>
                </a:solidFill>
                <a:latin typeface="Red Hat Text" pitchFamily="34" charset="0"/>
                <a:ea typeface="Red Hat Text" pitchFamily="34" charset="-122"/>
                <a:cs typeface="Red Hat Text" pitchFamily="34" charset="-120"/>
              </a:rPr>
              <a:t>75%</a:t>
            </a:r>
            <a:endParaRPr lang="en-US" sz="1500" dirty="0"/>
          </a:p>
        </p:txBody>
      </p:sp>
      <p:sp>
        <p:nvSpPr>
          <p:cNvPr id="12" name="Text 10"/>
          <p:cNvSpPr/>
          <p:nvPr/>
        </p:nvSpPr>
        <p:spPr>
          <a:xfrm>
            <a:off x="5146596" y="2315408"/>
            <a:ext cx="1814513" cy="226814"/>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Сервісна компанія</a:t>
            </a:r>
            <a:endParaRPr lang="en-US" sz="1400" dirty="0"/>
          </a:p>
        </p:txBody>
      </p:sp>
      <p:sp>
        <p:nvSpPr>
          <p:cNvPr id="13" name="Text 11"/>
          <p:cNvSpPr/>
          <p:nvPr/>
        </p:nvSpPr>
        <p:spPr>
          <a:xfrm>
            <a:off x="5146596" y="2634734"/>
            <a:ext cx="4337090" cy="986790"/>
          </a:xfrm>
          <a:prstGeom prst="rect">
            <a:avLst/>
          </a:prstGeom>
          <a:noFill/>
          <a:ln/>
        </p:spPr>
        <p:txBody>
          <a:bodyPr wrap="square" lIns="0" tIns="0" rIns="0" bIns="0" rtlCol="0" anchor="t"/>
          <a:lstStyle/>
          <a:p>
            <a:pPr marL="0" indent="0" algn="l">
              <a:lnSpc>
                <a:spcPts val="1900"/>
              </a:lnSpc>
              <a:buNone/>
            </a:pPr>
            <a:r>
              <a:rPr lang="en-US" sz="1200" dirty="0">
                <a:solidFill>
                  <a:srgbClr val="3B3535"/>
                </a:solidFill>
                <a:latin typeface="Roboto Light" pitchFamily="34" charset="0"/>
                <a:ea typeface="Roboto Light" pitchFamily="34" charset="-122"/>
                <a:cs typeface="Roboto Light" pitchFamily="34" charset="-120"/>
              </a:rPr>
              <a:t>Сервісна компанія з RR 75% за квартал показує, що три чверті її клієнтів продовжують користуватися послугами, підкреслюючи ефективність їхньої клієнтської підтримки та якості послуг.</a:t>
            </a:r>
            <a:endParaRPr lang="en-US" sz="1200" dirty="0"/>
          </a:p>
        </p:txBody>
      </p:sp>
      <p:sp>
        <p:nvSpPr>
          <p:cNvPr id="14" name="Shape 12"/>
          <p:cNvSpPr/>
          <p:nvPr/>
        </p:nvSpPr>
        <p:spPr>
          <a:xfrm>
            <a:off x="9676448" y="1930003"/>
            <a:ext cx="3837861" cy="192762"/>
          </a:xfrm>
          <a:prstGeom prst="roundRect">
            <a:avLst>
              <a:gd name="adj" fmla="val 12002"/>
            </a:avLst>
          </a:prstGeom>
          <a:solidFill>
            <a:srgbClr val="F3E8E8"/>
          </a:solidFill>
          <a:ln/>
        </p:spPr>
      </p:sp>
      <p:sp>
        <p:nvSpPr>
          <p:cNvPr id="15" name="Shape 13"/>
          <p:cNvSpPr/>
          <p:nvPr/>
        </p:nvSpPr>
        <p:spPr>
          <a:xfrm>
            <a:off x="9676448" y="1930003"/>
            <a:ext cx="3070265" cy="192762"/>
          </a:xfrm>
          <a:prstGeom prst="roundRect">
            <a:avLst>
              <a:gd name="adj" fmla="val 12002"/>
            </a:avLst>
          </a:prstGeom>
          <a:solidFill>
            <a:srgbClr val="F5A3A3"/>
          </a:solidFill>
          <a:ln/>
        </p:spPr>
      </p:sp>
      <p:sp>
        <p:nvSpPr>
          <p:cNvPr id="16" name="Text 14"/>
          <p:cNvSpPr/>
          <p:nvPr/>
        </p:nvSpPr>
        <p:spPr>
          <a:xfrm>
            <a:off x="13629918" y="1930003"/>
            <a:ext cx="383500" cy="192762"/>
          </a:xfrm>
          <a:prstGeom prst="rect">
            <a:avLst/>
          </a:prstGeom>
          <a:noFill/>
          <a:ln/>
        </p:spPr>
        <p:txBody>
          <a:bodyPr wrap="none" lIns="0" tIns="0" rIns="0" bIns="0" rtlCol="0" anchor="t"/>
          <a:lstStyle/>
          <a:p>
            <a:pPr marL="0" indent="0" algn="l">
              <a:lnSpc>
                <a:spcPts val="1500"/>
              </a:lnSpc>
              <a:buNone/>
            </a:pPr>
            <a:r>
              <a:rPr lang="en-US" sz="1500" dirty="0">
                <a:solidFill>
                  <a:srgbClr val="3B3535"/>
                </a:solidFill>
                <a:latin typeface="Red Hat Text" pitchFamily="34" charset="0"/>
                <a:ea typeface="Red Hat Text" pitchFamily="34" charset="-122"/>
                <a:cs typeface="Red Hat Text" pitchFamily="34" charset="-120"/>
              </a:rPr>
              <a:t>80%</a:t>
            </a:r>
            <a:endParaRPr lang="en-US" sz="1500" dirty="0"/>
          </a:p>
        </p:txBody>
      </p:sp>
      <p:sp>
        <p:nvSpPr>
          <p:cNvPr id="17" name="Text 15"/>
          <p:cNvSpPr/>
          <p:nvPr/>
        </p:nvSpPr>
        <p:spPr>
          <a:xfrm>
            <a:off x="9676448" y="2315408"/>
            <a:ext cx="1814513" cy="226814"/>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SaaS-платформа</a:t>
            </a:r>
            <a:endParaRPr lang="en-US" sz="1400" dirty="0"/>
          </a:p>
        </p:txBody>
      </p:sp>
      <p:sp>
        <p:nvSpPr>
          <p:cNvPr id="18" name="Text 16"/>
          <p:cNvSpPr/>
          <p:nvPr/>
        </p:nvSpPr>
        <p:spPr>
          <a:xfrm>
            <a:off x="9676448" y="2634734"/>
            <a:ext cx="4336971" cy="740093"/>
          </a:xfrm>
          <a:prstGeom prst="rect">
            <a:avLst/>
          </a:prstGeom>
          <a:noFill/>
          <a:ln/>
        </p:spPr>
        <p:txBody>
          <a:bodyPr wrap="square" lIns="0" tIns="0" rIns="0" bIns="0" rtlCol="0" anchor="t"/>
          <a:lstStyle/>
          <a:p>
            <a:pPr marL="0" indent="0" algn="l">
              <a:lnSpc>
                <a:spcPts val="1900"/>
              </a:lnSpc>
              <a:buNone/>
            </a:pPr>
            <a:r>
              <a:rPr lang="en-US" sz="1200" dirty="0">
                <a:solidFill>
                  <a:srgbClr val="3B3535"/>
                </a:solidFill>
                <a:latin typeface="Roboto Light" pitchFamily="34" charset="0"/>
                <a:ea typeface="Roboto Light" pitchFamily="34" charset="-122"/>
                <a:cs typeface="Roboto Light" pitchFamily="34" charset="-120"/>
              </a:rPr>
              <a:t>SaaS-платформа з RR 80% за рік демонструє, що більшість їхніх підписників продовжують використовувати продукт, що є критично важливим для бізнесу з моделлю підписки.</a:t>
            </a:r>
            <a:endParaRPr lang="en-US" sz="1200" dirty="0"/>
          </a:p>
        </p:txBody>
      </p:sp>
      <p:sp>
        <p:nvSpPr>
          <p:cNvPr id="19" name="Text 17"/>
          <p:cNvSpPr/>
          <p:nvPr/>
        </p:nvSpPr>
        <p:spPr>
          <a:xfrm>
            <a:off x="616863" y="4099560"/>
            <a:ext cx="2177415" cy="272177"/>
          </a:xfrm>
          <a:prstGeom prst="rect">
            <a:avLst/>
          </a:prstGeom>
          <a:noFill/>
          <a:ln/>
        </p:spPr>
        <p:txBody>
          <a:bodyPr wrap="none" lIns="0" tIns="0" rIns="0" bIns="0" rtlCol="0" anchor="t"/>
          <a:lstStyle/>
          <a:p>
            <a:pPr marL="0" indent="0" algn="l">
              <a:lnSpc>
                <a:spcPts val="2100"/>
              </a:lnSpc>
              <a:buNone/>
            </a:pPr>
            <a:r>
              <a:rPr lang="en-US" sz="1700" dirty="0">
                <a:solidFill>
                  <a:srgbClr val="1F1E1E"/>
                </a:solidFill>
                <a:latin typeface="Red Hat Text" pitchFamily="34" charset="0"/>
                <a:ea typeface="Red Hat Text" pitchFamily="34" charset="-122"/>
                <a:cs typeface="Red Hat Text" pitchFamily="34" charset="-120"/>
              </a:rPr>
              <a:t>Що показує RR?</a:t>
            </a:r>
            <a:endParaRPr lang="en-US" sz="1700" dirty="0"/>
          </a:p>
        </p:txBody>
      </p:sp>
      <p:sp>
        <p:nvSpPr>
          <p:cNvPr id="20" name="Text 18"/>
          <p:cNvSpPr/>
          <p:nvPr/>
        </p:nvSpPr>
        <p:spPr>
          <a:xfrm>
            <a:off x="616863" y="4603075"/>
            <a:ext cx="13396674" cy="740093"/>
          </a:xfrm>
          <a:prstGeom prst="rect">
            <a:avLst/>
          </a:prstGeom>
          <a:noFill/>
          <a:ln/>
        </p:spPr>
        <p:txBody>
          <a:bodyPr wrap="square" lIns="0" tIns="0" rIns="0" bIns="0" rtlCol="0" anchor="t"/>
          <a:lstStyle/>
          <a:p>
            <a:pPr marL="0" indent="0" algn="l">
              <a:lnSpc>
                <a:spcPts val="1900"/>
              </a:lnSpc>
              <a:buNone/>
            </a:pPr>
            <a:r>
              <a:rPr lang="en-US" sz="1200" dirty="0">
                <a:solidFill>
                  <a:srgbClr val="3B3535"/>
                </a:solidFill>
                <a:latin typeface="Roboto Light" pitchFamily="34" charset="0"/>
                <a:ea typeface="Roboto Light" pitchFamily="34" charset="-122"/>
                <a:cs typeface="Roboto Light" pitchFamily="34" charset="-120"/>
              </a:rPr>
              <a:t>RR показує відсоток клієнтів, які повернулися за повторною покупкою або продовжили користуватися послугами компанії протягом певного періоду. Це прямий індикатор ефективності ваших зусиль з утримання клієнтів та рівня задоволеності продуктом або послугою. Високий RR свідчить про те, що клієнти задоволені вашою пропозицією і бачать цінність у продовженні співпраці.</a:t>
            </a:r>
            <a:endParaRPr lang="en-US" sz="1200" dirty="0"/>
          </a:p>
        </p:txBody>
      </p:sp>
      <p:sp>
        <p:nvSpPr>
          <p:cNvPr id="21" name="Text 19"/>
          <p:cNvSpPr/>
          <p:nvPr/>
        </p:nvSpPr>
        <p:spPr>
          <a:xfrm>
            <a:off x="616863" y="5574506"/>
            <a:ext cx="2262426" cy="272177"/>
          </a:xfrm>
          <a:prstGeom prst="rect">
            <a:avLst/>
          </a:prstGeom>
          <a:noFill/>
          <a:ln/>
        </p:spPr>
        <p:txBody>
          <a:bodyPr wrap="none" lIns="0" tIns="0" rIns="0" bIns="0" rtlCol="0" anchor="t"/>
          <a:lstStyle/>
          <a:p>
            <a:pPr marL="0" indent="0" algn="l">
              <a:lnSpc>
                <a:spcPts val="2100"/>
              </a:lnSpc>
              <a:buNone/>
            </a:pPr>
            <a:r>
              <a:rPr lang="en-US" sz="1700" dirty="0">
                <a:solidFill>
                  <a:srgbClr val="1F1E1E"/>
                </a:solidFill>
                <a:latin typeface="Red Hat Text" pitchFamily="34" charset="0"/>
                <a:ea typeface="Red Hat Text" pitchFamily="34" charset="-122"/>
                <a:cs typeface="Red Hat Text" pitchFamily="34" charset="-120"/>
              </a:rPr>
              <a:t>Формула розрахунку:</a:t>
            </a:r>
            <a:endParaRPr lang="en-US" sz="1700" dirty="0"/>
          </a:p>
        </p:txBody>
      </p:sp>
      <p:sp>
        <p:nvSpPr>
          <p:cNvPr id="22" name="Text 20"/>
          <p:cNvSpPr/>
          <p:nvPr/>
        </p:nvSpPr>
        <p:spPr>
          <a:xfrm>
            <a:off x="616863" y="6078022"/>
            <a:ext cx="13396674" cy="267057"/>
          </a:xfrm>
          <a:prstGeom prst="rect">
            <a:avLst/>
          </a:prstGeom>
          <a:noFill/>
          <a:ln/>
        </p:spPr>
        <p:txBody>
          <a:bodyPr wrap="none" lIns="0" tIns="0" rIns="0" bIns="0" rtlCol="0" anchor="t"/>
          <a:lstStyle/>
          <a:p>
            <a:pPr marL="0" indent="0" algn="l">
              <a:lnSpc>
                <a:spcPts val="2150"/>
              </a:lnSpc>
              <a:buNone/>
            </a:pPr>
            <a:endParaRPr lang="en-US" sz="1350" dirty="0"/>
          </a:p>
        </p:txBody>
      </p:sp>
      <p:pic>
        <p:nvPicPr>
          <p:cNvPr id="23" name="Image 0" descr="preencoded.png"/>
          <p:cNvPicPr>
            <a:picLocks noChangeAspect="1"/>
          </p:cNvPicPr>
          <p:nvPr/>
        </p:nvPicPr>
        <p:blipFill>
          <a:blip r:embed="rId3"/>
          <a:stretch>
            <a:fillRect/>
          </a:stretch>
        </p:blipFill>
        <p:spPr>
          <a:xfrm>
            <a:off x="616863" y="6078022"/>
            <a:ext cx="13396674" cy="267057"/>
          </a:xfrm>
          <a:prstGeom prst="rect">
            <a:avLst/>
          </a:prstGeom>
        </p:spPr>
      </p:pic>
      <p:sp>
        <p:nvSpPr>
          <p:cNvPr id="24" name="Text 21"/>
          <p:cNvSpPr/>
          <p:nvPr/>
        </p:nvSpPr>
        <p:spPr>
          <a:xfrm>
            <a:off x="616863" y="6540222"/>
            <a:ext cx="13396674" cy="246698"/>
          </a:xfrm>
          <a:prstGeom prst="rect">
            <a:avLst/>
          </a:prstGeom>
          <a:noFill/>
          <a:ln/>
        </p:spPr>
        <p:txBody>
          <a:bodyPr wrap="none" lIns="0" tIns="0" rIns="0" bIns="0" rtlCol="0" anchor="t"/>
          <a:lstStyle/>
          <a:p>
            <a:pPr marL="0" indent="0" algn="l">
              <a:lnSpc>
                <a:spcPts val="1900"/>
              </a:lnSpc>
              <a:buNone/>
            </a:pPr>
            <a:r>
              <a:rPr lang="en-US" sz="1200" dirty="0">
                <a:solidFill>
                  <a:srgbClr val="3B3535"/>
                </a:solidFill>
                <a:latin typeface="Roboto Light" pitchFamily="34" charset="0"/>
                <a:ea typeface="Roboto Light" pitchFamily="34" charset="-122"/>
                <a:cs typeface="Roboto Light" pitchFamily="34" charset="-120"/>
              </a:rPr>
              <a:t>Де:</a:t>
            </a:r>
            <a:endParaRPr lang="en-US" sz="1200" dirty="0"/>
          </a:p>
        </p:txBody>
      </p:sp>
      <p:sp>
        <p:nvSpPr>
          <p:cNvPr id="25" name="Text 22"/>
          <p:cNvSpPr/>
          <p:nvPr/>
        </p:nvSpPr>
        <p:spPr>
          <a:xfrm>
            <a:off x="616863" y="6960394"/>
            <a:ext cx="13396674" cy="246698"/>
          </a:xfrm>
          <a:prstGeom prst="rect">
            <a:avLst/>
          </a:prstGeom>
          <a:noFill/>
          <a:ln/>
        </p:spPr>
        <p:txBody>
          <a:bodyPr wrap="none" lIns="0" tIns="0" rIns="0" bIns="0" rtlCol="0" anchor="t"/>
          <a:lstStyle/>
          <a:p>
            <a:pPr marL="342900" indent="-342900" algn="l">
              <a:lnSpc>
                <a:spcPts val="1900"/>
              </a:lnSpc>
              <a:buSzPct val="100000"/>
              <a:buChar char="•"/>
            </a:pPr>
            <a:r>
              <a:rPr lang="en-US" sz="1200" b="1" dirty="0">
                <a:solidFill>
                  <a:srgbClr val="3B3535"/>
                </a:solidFill>
                <a:latin typeface="Roboto Light" pitchFamily="34" charset="0"/>
                <a:ea typeface="Roboto Light" pitchFamily="34" charset="-122"/>
                <a:cs typeface="Roboto Light" pitchFamily="34" charset="-120"/>
              </a:rPr>
              <a:t>Клієнти на кінець періоду</a:t>
            </a:r>
            <a:r>
              <a:rPr lang="en-US" sz="1200" dirty="0">
                <a:solidFill>
                  <a:srgbClr val="3B3535"/>
                </a:solidFill>
                <a:latin typeface="Roboto Light" pitchFamily="34" charset="0"/>
                <a:ea typeface="Roboto Light" pitchFamily="34" charset="-122"/>
                <a:cs typeface="Roboto Light" pitchFamily="34" charset="-120"/>
              </a:rPr>
              <a:t>: Загальна кількість клієнтів на кінець вимірювального періоду.</a:t>
            </a:r>
            <a:endParaRPr lang="en-US" sz="1200" dirty="0"/>
          </a:p>
        </p:txBody>
      </p:sp>
      <p:sp>
        <p:nvSpPr>
          <p:cNvPr id="26" name="Text 23"/>
          <p:cNvSpPr/>
          <p:nvPr/>
        </p:nvSpPr>
        <p:spPr>
          <a:xfrm>
            <a:off x="616863" y="7261027"/>
            <a:ext cx="13396674" cy="246698"/>
          </a:xfrm>
          <a:prstGeom prst="rect">
            <a:avLst/>
          </a:prstGeom>
          <a:noFill/>
          <a:ln/>
        </p:spPr>
        <p:txBody>
          <a:bodyPr wrap="none" lIns="0" tIns="0" rIns="0" bIns="0" rtlCol="0" anchor="t"/>
          <a:lstStyle/>
          <a:p>
            <a:pPr marL="342900" indent="-342900" algn="l">
              <a:lnSpc>
                <a:spcPts val="1900"/>
              </a:lnSpc>
              <a:buSzPct val="100000"/>
              <a:buChar char="•"/>
            </a:pPr>
            <a:r>
              <a:rPr lang="en-US" sz="1200" b="1" dirty="0">
                <a:solidFill>
                  <a:srgbClr val="3B3535"/>
                </a:solidFill>
                <a:latin typeface="Roboto Light" pitchFamily="34" charset="0"/>
                <a:ea typeface="Roboto Light" pitchFamily="34" charset="-122"/>
                <a:cs typeface="Roboto Light" pitchFamily="34" charset="-120"/>
              </a:rPr>
              <a:t>Нові клієнти</a:t>
            </a:r>
            <a:r>
              <a:rPr lang="en-US" sz="1200" dirty="0">
                <a:solidFill>
                  <a:srgbClr val="3B3535"/>
                </a:solidFill>
                <a:latin typeface="Roboto Light" pitchFamily="34" charset="0"/>
                <a:ea typeface="Roboto Light" pitchFamily="34" charset="-122"/>
                <a:cs typeface="Roboto Light" pitchFamily="34" charset="-120"/>
              </a:rPr>
              <a:t>: Кількість клієнтів, залучених протягом цього ж періоду.</a:t>
            </a:r>
            <a:endParaRPr lang="en-US" sz="1200" dirty="0"/>
          </a:p>
        </p:txBody>
      </p:sp>
      <p:sp>
        <p:nvSpPr>
          <p:cNvPr id="27" name="Text 24"/>
          <p:cNvSpPr/>
          <p:nvPr/>
        </p:nvSpPr>
        <p:spPr>
          <a:xfrm>
            <a:off x="616863" y="7561659"/>
            <a:ext cx="13396674" cy="246698"/>
          </a:xfrm>
          <a:prstGeom prst="rect">
            <a:avLst/>
          </a:prstGeom>
          <a:noFill/>
          <a:ln/>
        </p:spPr>
        <p:txBody>
          <a:bodyPr wrap="none" lIns="0" tIns="0" rIns="0" bIns="0" rtlCol="0" anchor="t"/>
          <a:lstStyle/>
          <a:p>
            <a:pPr marL="342900" indent="-342900" algn="l">
              <a:lnSpc>
                <a:spcPts val="1900"/>
              </a:lnSpc>
              <a:buSzPct val="100000"/>
              <a:buChar char="•"/>
            </a:pPr>
            <a:r>
              <a:rPr lang="en-US" sz="1200" b="1" dirty="0">
                <a:solidFill>
                  <a:srgbClr val="3B3535"/>
                </a:solidFill>
                <a:latin typeface="Roboto Light" pitchFamily="34" charset="0"/>
                <a:ea typeface="Roboto Light" pitchFamily="34" charset="-122"/>
                <a:cs typeface="Roboto Light" pitchFamily="34" charset="-120"/>
              </a:rPr>
              <a:t>Клієнти на початок</a:t>
            </a:r>
            <a:r>
              <a:rPr lang="en-US" sz="1200" dirty="0">
                <a:solidFill>
                  <a:srgbClr val="3B3535"/>
                </a:solidFill>
                <a:latin typeface="Roboto Light" pitchFamily="34" charset="0"/>
                <a:ea typeface="Roboto Light" pitchFamily="34" charset="-122"/>
                <a:cs typeface="Roboto Light" pitchFamily="34" charset="-120"/>
              </a:rPr>
              <a:t>: Загальна кількість клієнтів на початок вимірювального періоду.</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5333" y="582454"/>
            <a:ext cx="8836938" cy="555427"/>
          </a:xfrm>
          <a:prstGeom prst="rect">
            <a:avLst/>
          </a:prstGeom>
          <a:noFill/>
          <a:ln/>
        </p:spPr>
        <p:txBody>
          <a:bodyPr wrap="none" lIns="0" tIns="0" rIns="0" bIns="0" rtlCol="0" anchor="t"/>
          <a:lstStyle/>
          <a:p>
            <a:pPr marL="0" indent="0" algn="l">
              <a:lnSpc>
                <a:spcPts val="4350"/>
              </a:lnSpc>
              <a:buNone/>
            </a:pPr>
            <a:r>
              <a:rPr lang="en-US" sz="3450" dirty="0">
                <a:solidFill>
                  <a:srgbClr val="1F1E1E"/>
                </a:solidFill>
                <a:latin typeface="Red Hat Text" pitchFamily="34" charset="0"/>
                <a:ea typeface="Red Hat Text" pitchFamily="34" charset="-122"/>
                <a:cs typeface="Red Hat Text" pitchFamily="34" charset="-120"/>
              </a:rPr>
              <a:t>Вигоди Retention-маркетингу для бізнесу</a:t>
            </a:r>
            <a:endParaRPr lang="en-US" sz="3450" dirty="0"/>
          </a:p>
        </p:txBody>
      </p:sp>
      <p:sp>
        <p:nvSpPr>
          <p:cNvPr id="3" name="Text 1"/>
          <p:cNvSpPr/>
          <p:nvPr/>
        </p:nvSpPr>
        <p:spPr>
          <a:xfrm>
            <a:off x="755333" y="1515547"/>
            <a:ext cx="13119735" cy="604123"/>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Впровадження стратегій Retention-маркетингу приносить значні вигоди для бізнесу, що впливають на фінансову стабільність, репутацію та загальний успіх компанії.</a:t>
            </a:r>
            <a:endParaRPr lang="en-US" sz="1450" dirty="0"/>
          </a:p>
        </p:txBody>
      </p:sp>
      <p:pic>
        <p:nvPicPr>
          <p:cNvPr id="4" name="Image 0" descr="preencoded.png"/>
          <p:cNvPicPr>
            <a:picLocks noChangeAspect="1"/>
          </p:cNvPicPr>
          <p:nvPr/>
        </p:nvPicPr>
        <p:blipFill>
          <a:blip r:embed="rId3"/>
          <a:stretch>
            <a:fillRect/>
          </a:stretch>
        </p:blipFill>
        <p:spPr>
          <a:xfrm>
            <a:off x="755333" y="2332077"/>
            <a:ext cx="472083" cy="472083"/>
          </a:xfrm>
          <a:prstGeom prst="rect">
            <a:avLst/>
          </a:prstGeom>
        </p:spPr>
      </p:pic>
      <p:sp>
        <p:nvSpPr>
          <p:cNvPr id="5" name="Text 2"/>
          <p:cNvSpPr/>
          <p:nvPr/>
        </p:nvSpPr>
        <p:spPr>
          <a:xfrm>
            <a:off x="1463397" y="2444115"/>
            <a:ext cx="3605451" cy="27765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Зниження маркетингових витрат</a:t>
            </a:r>
            <a:endParaRPr lang="en-US" sz="1700" dirty="0"/>
          </a:p>
        </p:txBody>
      </p:sp>
      <p:sp>
        <p:nvSpPr>
          <p:cNvPr id="6" name="Text 3"/>
          <p:cNvSpPr/>
          <p:nvPr/>
        </p:nvSpPr>
        <p:spPr>
          <a:xfrm>
            <a:off x="1463397" y="2834997"/>
            <a:ext cx="5733812" cy="1510308"/>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Як вже зазначалося, утримання клієнтів значно дешевше, ніж залучення нових. Це дозволяє компаніям ефективніше розподіляти свій маркетинговий бюджет, перенаправляючи ресурси з дорогих рекламних кампаній на більш рентабельні стратегії підвищення лояльності.</a:t>
            </a:r>
            <a:endParaRPr lang="en-US" sz="1450" dirty="0"/>
          </a:p>
        </p:txBody>
      </p:sp>
      <p:pic>
        <p:nvPicPr>
          <p:cNvPr id="7" name="Image 1" descr="preencoded.png"/>
          <p:cNvPicPr>
            <a:picLocks noChangeAspect="1"/>
          </p:cNvPicPr>
          <p:nvPr/>
        </p:nvPicPr>
        <p:blipFill>
          <a:blip r:embed="rId4"/>
          <a:stretch>
            <a:fillRect/>
          </a:stretch>
        </p:blipFill>
        <p:spPr>
          <a:xfrm>
            <a:off x="7433191" y="2332077"/>
            <a:ext cx="472083" cy="472083"/>
          </a:xfrm>
          <a:prstGeom prst="rect">
            <a:avLst/>
          </a:prstGeom>
        </p:spPr>
      </p:pic>
      <p:sp>
        <p:nvSpPr>
          <p:cNvPr id="8" name="Text 4"/>
          <p:cNvSpPr/>
          <p:nvPr/>
        </p:nvSpPr>
        <p:spPr>
          <a:xfrm>
            <a:off x="8141256" y="2444115"/>
            <a:ext cx="4453652" cy="27765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Підвищення лояльності та задоволеності</a:t>
            </a:r>
            <a:endParaRPr lang="en-US" sz="1700" dirty="0"/>
          </a:p>
        </p:txBody>
      </p:sp>
      <p:sp>
        <p:nvSpPr>
          <p:cNvPr id="9" name="Text 5"/>
          <p:cNvSpPr/>
          <p:nvPr/>
        </p:nvSpPr>
        <p:spPr>
          <a:xfrm>
            <a:off x="8141256" y="2834997"/>
            <a:ext cx="5733812" cy="1208246"/>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Retention-маркетинг будується на принципах постійної взаємодії та турботи про клієнта. Це призводить до зростання їхньої задоволеності продуктом/послугою та брендом загалом, формуючи міцніші та довгостроковіші відносини.</a:t>
            </a:r>
            <a:endParaRPr lang="en-US" sz="1450" dirty="0"/>
          </a:p>
        </p:txBody>
      </p:sp>
      <p:pic>
        <p:nvPicPr>
          <p:cNvPr id="10" name="Image 2" descr="preencoded.png"/>
          <p:cNvPicPr>
            <a:picLocks noChangeAspect="1"/>
          </p:cNvPicPr>
          <p:nvPr/>
        </p:nvPicPr>
        <p:blipFill>
          <a:blip r:embed="rId5"/>
          <a:stretch>
            <a:fillRect/>
          </a:stretch>
        </p:blipFill>
        <p:spPr>
          <a:xfrm>
            <a:off x="755333" y="4817388"/>
            <a:ext cx="472083" cy="472083"/>
          </a:xfrm>
          <a:prstGeom prst="rect">
            <a:avLst/>
          </a:prstGeom>
        </p:spPr>
      </p:pic>
      <p:sp>
        <p:nvSpPr>
          <p:cNvPr id="11" name="Text 6"/>
          <p:cNvSpPr/>
          <p:nvPr/>
        </p:nvSpPr>
        <p:spPr>
          <a:xfrm>
            <a:off x="1463397" y="4929426"/>
            <a:ext cx="2221706" cy="27765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Стабільний дохід</a:t>
            </a:r>
            <a:endParaRPr lang="en-US" sz="1700" dirty="0"/>
          </a:p>
        </p:txBody>
      </p:sp>
      <p:sp>
        <p:nvSpPr>
          <p:cNvPr id="12" name="Text 7"/>
          <p:cNvSpPr/>
          <p:nvPr/>
        </p:nvSpPr>
        <p:spPr>
          <a:xfrm>
            <a:off x="1463397" y="5320308"/>
            <a:ext cx="5733812" cy="1510308"/>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Лояльні клієнти забезпечують стабільний потік доходу, що є особливо важливим у кризові періоди. Наприклад, під час пандемії 2022 року багато компаній, які мали міцні стосунки зі своїми клієнтами, змогли вистояти та навіть зрости завдяки їхній відданості.</a:t>
            </a:r>
            <a:endParaRPr lang="en-US" sz="1450" dirty="0"/>
          </a:p>
        </p:txBody>
      </p:sp>
      <p:pic>
        <p:nvPicPr>
          <p:cNvPr id="13" name="Image 3" descr="preencoded.png"/>
          <p:cNvPicPr>
            <a:picLocks noChangeAspect="1"/>
          </p:cNvPicPr>
          <p:nvPr/>
        </p:nvPicPr>
        <p:blipFill>
          <a:blip r:embed="rId6"/>
          <a:stretch>
            <a:fillRect/>
          </a:stretch>
        </p:blipFill>
        <p:spPr>
          <a:xfrm>
            <a:off x="7433191" y="4817388"/>
            <a:ext cx="472083" cy="472083"/>
          </a:xfrm>
          <a:prstGeom prst="rect">
            <a:avLst/>
          </a:prstGeom>
        </p:spPr>
      </p:pic>
      <p:sp>
        <p:nvSpPr>
          <p:cNvPr id="14" name="Text 8"/>
          <p:cNvSpPr/>
          <p:nvPr/>
        </p:nvSpPr>
        <p:spPr>
          <a:xfrm>
            <a:off x="8141256" y="4929426"/>
            <a:ext cx="3064312" cy="277654"/>
          </a:xfrm>
          <a:prstGeom prst="rect">
            <a:avLst/>
          </a:prstGeom>
          <a:noFill/>
          <a:ln/>
        </p:spPr>
        <p:txBody>
          <a:bodyPr wrap="none" lIns="0" tIns="0" rIns="0" bIns="0" rtlCol="0" anchor="t"/>
          <a:lstStyle/>
          <a:p>
            <a:pPr marL="0" indent="0" algn="l">
              <a:lnSpc>
                <a:spcPts val="2150"/>
              </a:lnSpc>
              <a:buNone/>
            </a:pPr>
            <a:r>
              <a:rPr lang="en-US" sz="1700" dirty="0">
                <a:solidFill>
                  <a:srgbClr val="3B3535"/>
                </a:solidFill>
                <a:latin typeface="Red Hat Text" pitchFamily="34" charset="0"/>
                <a:ea typeface="Red Hat Text" pitchFamily="34" charset="-122"/>
                <a:cs typeface="Red Hat Text" pitchFamily="34" charset="-120"/>
              </a:rPr>
              <a:t>Краще планування бюджету</a:t>
            </a:r>
            <a:endParaRPr lang="en-US" sz="1700" dirty="0"/>
          </a:p>
        </p:txBody>
      </p:sp>
      <p:sp>
        <p:nvSpPr>
          <p:cNvPr id="15" name="Text 9"/>
          <p:cNvSpPr/>
          <p:nvPr/>
        </p:nvSpPr>
        <p:spPr>
          <a:xfrm>
            <a:off x="8141256" y="5320308"/>
            <a:ext cx="5733812" cy="1208246"/>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Зі стабільним потоком повторних покупок компанії можуть точніше прогнозувати майбутні доходи та ефективніше планувати свої витрати. Це дозволяє оптимізувати рекламні кампанії та інші інвестиції, мінімізуючи ризики.</a:t>
            </a:r>
            <a:endParaRPr lang="en-US" sz="1450" dirty="0"/>
          </a:p>
        </p:txBody>
      </p:sp>
      <p:sp>
        <p:nvSpPr>
          <p:cNvPr id="16" name="Text 10"/>
          <p:cNvSpPr/>
          <p:nvPr/>
        </p:nvSpPr>
        <p:spPr>
          <a:xfrm>
            <a:off x="755333" y="7043023"/>
            <a:ext cx="13119735" cy="604123"/>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Додатково, лояльні клієнти частіше рекомендують ваш бізнес своїм друзям та знайомим, стаючи потужним джерелом безкоштовного "сарафанного радіо". Вони також більш схильні спробувати нові продукти або послуги, які ви пропонуєте, оскільки вже довіряють вашому бренду.</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09136" y="494228"/>
            <a:ext cx="6969323" cy="521494"/>
          </a:xfrm>
          <a:prstGeom prst="rect">
            <a:avLst/>
          </a:prstGeom>
          <a:noFill/>
          <a:ln/>
        </p:spPr>
        <p:txBody>
          <a:bodyPr wrap="none" lIns="0" tIns="0" rIns="0" bIns="0" rtlCol="0" anchor="t"/>
          <a:lstStyle/>
          <a:p>
            <a:pPr marL="0" indent="0" algn="l">
              <a:lnSpc>
                <a:spcPts val="4100"/>
              </a:lnSpc>
              <a:buNone/>
            </a:pPr>
            <a:r>
              <a:rPr lang="en-US" sz="3250" dirty="0">
                <a:solidFill>
                  <a:srgbClr val="1F1E1E"/>
                </a:solidFill>
                <a:latin typeface="Red Hat Text" pitchFamily="34" charset="0"/>
                <a:ea typeface="Red Hat Text" pitchFamily="34" charset="-122"/>
                <a:cs typeface="Red Hat Text" pitchFamily="34" charset="-120"/>
              </a:rPr>
              <a:t>Інструменти Retention-маркетингу</a:t>
            </a:r>
            <a:endParaRPr lang="en-US" sz="3250" dirty="0"/>
          </a:p>
        </p:txBody>
      </p:sp>
      <p:sp>
        <p:nvSpPr>
          <p:cNvPr id="3" name="Text 1"/>
          <p:cNvSpPr/>
          <p:nvPr/>
        </p:nvSpPr>
        <p:spPr>
          <a:xfrm>
            <a:off x="709136" y="1370290"/>
            <a:ext cx="13212127" cy="567214"/>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Для ефективного утримання клієнтів бізнесу доступний широкий спектр інструментів, кожен з яких відіграє свою роль у побудові довгострокових відносин та підвищенні лояльності.</a:t>
            </a:r>
            <a:endParaRPr lang="en-US" sz="1350" dirty="0"/>
          </a:p>
        </p:txBody>
      </p:sp>
      <p:sp>
        <p:nvSpPr>
          <p:cNvPr id="4" name="Shape 2"/>
          <p:cNvSpPr/>
          <p:nvPr/>
        </p:nvSpPr>
        <p:spPr>
          <a:xfrm>
            <a:off x="709136" y="2136934"/>
            <a:ext cx="6517362" cy="2468999"/>
          </a:xfrm>
          <a:prstGeom prst="roundRect">
            <a:avLst>
              <a:gd name="adj" fmla="val 1077"/>
            </a:avLst>
          </a:prstGeom>
          <a:solidFill>
            <a:srgbClr val="FFFAFA"/>
          </a:solidFill>
          <a:ln w="22860">
            <a:solidFill>
              <a:srgbClr val="D9CECE"/>
            </a:solidFill>
            <a:prstDash val="solid"/>
          </a:ln>
        </p:spPr>
      </p:sp>
      <p:sp>
        <p:nvSpPr>
          <p:cNvPr id="5" name="Text 3"/>
          <p:cNvSpPr/>
          <p:nvPr/>
        </p:nvSpPr>
        <p:spPr>
          <a:xfrm>
            <a:off x="909280" y="2337078"/>
            <a:ext cx="2182535" cy="260747"/>
          </a:xfrm>
          <a:prstGeom prst="rect">
            <a:avLst/>
          </a:prstGeom>
          <a:noFill/>
          <a:ln/>
        </p:spPr>
        <p:txBody>
          <a:bodyPr wrap="none" lIns="0" tIns="0" rIns="0" bIns="0" rtlCol="0" anchor="t"/>
          <a:lstStyle/>
          <a:p>
            <a:pPr marL="0" indent="0" algn="l">
              <a:lnSpc>
                <a:spcPts val="2050"/>
              </a:lnSpc>
              <a:buNone/>
            </a:pPr>
            <a:r>
              <a:rPr lang="en-US" sz="1600" dirty="0">
                <a:solidFill>
                  <a:srgbClr val="3B3535"/>
                </a:solidFill>
                <a:latin typeface="Red Hat Text" pitchFamily="34" charset="0"/>
                <a:ea typeface="Red Hat Text" pitchFamily="34" charset="-122"/>
                <a:cs typeface="Red Hat Text" pitchFamily="34" charset="-120"/>
              </a:rPr>
              <a:t>Програми лояльності</a:t>
            </a:r>
            <a:endParaRPr lang="en-US" sz="1600" dirty="0"/>
          </a:p>
        </p:txBody>
      </p:sp>
      <p:sp>
        <p:nvSpPr>
          <p:cNvPr id="6" name="Text 4"/>
          <p:cNvSpPr/>
          <p:nvPr/>
        </p:nvSpPr>
        <p:spPr>
          <a:xfrm>
            <a:off x="909280" y="2704148"/>
            <a:ext cx="6117074" cy="1701641"/>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Програми лояльності – це класичний і один з найефективніших інструментів утримання. Вони винагороджують клієнтів за повторні покупки та взаємодію з брендом. Приклад: Honeybee VIBee Club, який пропонує бонуси за покупки та активність, створюючи відчуття ексклюзивності та заохочуючи до подальших витрат. Це можуть бути бонусні бали, знижки, ексклюзивний доступ до нових товарів або послуг.</a:t>
            </a:r>
            <a:endParaRPr lang="en-US" sz="1350" dirty="0"/>
          </a:p>
        </p:txBody>
      </p:sp>
      <p:sp>
        <p:nvSpPr>
          <p:cNvPr id="7" name="Shape 5"/>
          <p:cNvSpPr/>
          <p:nvPr/>
        </p:nvSpPr>
        <p:spPr>
          <a:xfrm>
            <a:off x="7403783" y="2136934"/>
            <a:ext cx="6517481" cy="2468999"/>
          </a:xfrm>
          <a:prstGeom prst="roundRect">
            <a:avLst>
              <a:gd name="adj" fmla="val 1077"/>
            </a:avLst>
          </a:prstGeom>
          <a:solidFill>
            <a:srgbClr val="FFFAFA"/>
          </a:solidFill>
          <a:ln w="22860">
            <a:solidFill>
              <a:srgbClr val="D9CECE"/>
            </a:solidFill>
            <a:prstDash val="solid"/>
          </a:ln>
        </p:spPr>
      </p:sp>
      <p:sp>
        <p:nvSpPr>
          <p:cNvPr id="8" name="Text 6"/>
          <p:cNvSpPr/>
          <p:nvPr/>
        </p:nvSpPr>
        <p:spPr>
          <a:xfrm>
            <a:off x="7603927" y="2337078"/>
            <a:ext cx="2085975" cy="260747"/>
          </a:xfrm>
          <a:prstGeom prst="rect">
            <a:avLst/>
          </a:prstGeom>
          <a:noFill/>
          <a:ln/>
        </p:spPr>
        <p:txBody>
          <a:bodyPr wrap="none" lIns="0" tIns="0" rIns="0" bIns="0" rtlCol="0" anchor="t"/>
          <a:lstStyle/>
          <a:p>
            <a:pPr marL="0" indent="0" algn="l">
              <a:lnSpc>
                <a:spcPts val="2050"/>
              </a:lnSpc>
              <a:buNone/>
            </a:pPr>
            <a:r>
              <a:rPr lang="en-US" sz="1600" dirty="0">
                <a:solidFill>
                  <a:srgbClr val="3B3535"/>
                </a:solidFill>
                <a:latin typeface="Red Hat Text" pitchFamily="34" charset="0"/>
                <a:ea typeface="Red Hat Text" pitchFamily="34" charset="-122"/>
                <a:cs typeface="Red Hat Text" pitchFamily="34" charset="-120"/>
              </a:rPr>
              <a:t>Email-маркетинг</a:t>
            </a:r>
            <a:endParaRPr lang="en-US" sz="1600" dirty="0"/>
          </a:p>
        </p:txBody>
      </p:sp>
      <p:sp>
        <p:nvSpPr>
          <p:cNvPr id="9" name="Text 7"/>
          <p:cNvSpPr/>
          <p:nvPr/>
        </p:nvSpPr>
        <p:spPr>
          <a:xfrm>
            <a:off x="7603927" y="2704148"/>
            <a:ext cx="6117193" cy="1701641"/>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Email-маркетинг дозволяє підтримувати постійний зв'язок з клієнтами. Персоналізовані пропозиції, нагадування про покинуті кошики, інформація про нові надходження, привітання з днем народження — все це сприяє збільшенню залученості та повторних продажів. Сегментація аудиторії та автоматизація розсилок дозволяють відправляти релевантний контент у потрібний час.</a:t>
            </a:r>
            <a:endParaRPr lang="en-US" sz="1350" dirty="0"/>
          </a:p>
        </p:txBody>
      </p:sp>
      <p:sp>
        <p:nvSpPr>
          <p:cNvPr id="10" name="Shape 8"/>
          <p:cNvSpPr/>
          <p:nvPr/>
        </p:nvSpPr>
        <p:spPr>
          <a:xfrm>
            <a:off x="709136" y="4783217"/>
            <a:ext cx="6517362" cy="2185392"/>
          </a:xfrm>
          <a:prstGeom prst="roundRect">
            <a:avLst>
              <a:gd name="adj" fmla="val 1217"/>
            </a:avLst>
          </a:prstGeom>
          <a:solidFill>
            <a:srgbClr val="FFFAFA"/>
          </a:solidFill>
          <a:ln w="22860">
            <a:solidFill>
              <a:srgbClr val="D9CECE"/>
            </a:solidFill>
            <a:prstDash val="solid"/>
          </a:ln>
        </p:spPr>
      </p:sp>
      <p:sp>
        <p:nvSpPr>
          <p:cNvPr id="11" name="Text 9"/>
          <p:cNvSpPr/>
          <p:nvPr/>
        </p:nvSpPr>
        <p:spPr>
          <a:xfrm>
            <a:off x="909280" y="4983361"/>
            <a:ext cx="2711410" cy="260747"/>
          </a:xfrm>
          <a:prstGeom prst="rect">
            <a:avLst/>
          </a:prstGeom>
          <a:noFill/>
          <a:ln/>
        </p:spPr>
        <p:txBody>
          <a:bodyPr wrap="none" lIns="0" tIns="0" rIns="0" bIns="0" rtlCol="0" anchor="t"/>
          <a:lstStyle/>
          <a:p>
            <a:pPr marL="0" indent="0" algn="l">
              <a:lnSpc>
                <a:spcPts val="2050"/>
              </a:lnSpc>
              <a:buNone/>
            </a:pPr>
            <a:r>
              <a:rPr lang="en-US" sz="1600" dirty="0">
                <a:solidFill>
                  <a:srgbClr val="3B3535"/>
                </a:solidFill>
                <a:latin typeface="Red Hat Text" pitchFamily="34" charset="0"/>
                <a:ea typeface="Red Hat Text" pitchFamily="34" charset="-122"/>
                <a:cs typeface="Red Hat Text" pitchFamily="34" charset="-120"/>
              </a:rPr>
              <a:t>Ремаркетинг і ретаргетинг</a:t>
            </a:r>
            <a:endParaRPr lang="en-US" sz="1600" dirty="0"/>
          </a:p>
        </p:txBody>
      </p:sp>
      <p:sp>
        <p:nvSpPr>
          <p:cNvPr id="12" name="Text 10"/>
          <p:cNvSpPr/>
          <p:nvPr/>
        </p:nvSpPr>
        <p:spPr>
          <a:xfrm>
            <a:off x="909280" y="5350431"/>
            <a:ext cx="6117074" cy="1134427"/>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Ці інструменти дозволяють "наздоганяти" клієнтів, які вже взаємодіяли з вашим сайтом або додатком, але не завершили покупку. Показ персоналізованої реклами, наприклад, конкретного товару, який клієнт переглядав, значно підвищує ймовірність повернення та конверсії.</a:t>
            </a:r>
            <a:endParaRPr lang="en-US" sz="1350" dirty="0"/>
          </a:p>
        </p:txBody>
      </p:sp>
      <p:sp>
        <p:nvSpPr>
          <p:cNvPr id="13" name="Shape 11"/>
          <p:cNvSpPr/>
          <p:nvPr/>
        </p:nvSpPr>
        <p:spPr>
          <a:xfrm>
            <a:off x="7403783" y="4783217"/>
            <a:ext cx="6517481" cy="2185392"/>
          </a:xfrm>
          <a:prstGeom prst="roundRect">
            <a:avLst>
              <a:gd name="adj" fmla="val 1217"/>
            </a:avLst>
          </a:prstGeom>
          <a:solidFill>
            <a:srgbClr val="FFFAFA"/>
          </a:solidFill>
          <a:ln w="22860">
            <a:solidFill>
              <a:srgbClr val="D9CECE"/>
            </a:solidFill>
            <a:prstDash val="solid"/>
          </a:ln>
        </p:spPr>
      </p:sp>
      <p:sp>
        <p:nvSpPr>
          <p:cNvPr id="14" name="Text 12"/>
          <p:cNvSpPr/>
          <p:nvPr/>
        </p:nvSpPr>
        <p:spPr>
          <a:xfrm>
            <a:off x="7603927" y="4983361"/>
            <a:ext cx="2085975" cy="260747"/>
          </a:xfrm>
          <a:prstGeom prst="rect">
            <a:avLst/>
          </a:prstGeom>
          <a:noFill/>
          <a:ln/>
        </p:spPr>
        <p:txBody>
          <a:bodyPr wrap="none" lIns="0" tIns="0" rIns="0" bIns="0" rtlCol="0" anchor="t"/>
          <a:lstStyle/>
          <a:p>
            <a:pPr marL="0" indent="0" algn="l">
              <a:lnSpc>
                <a:spcPts val="2050"/>
              </a:lnSpc>
              <a:buNone/>
            </a:pPr>
            <a:r>
              <a:rPr lang="en-US" sz="1600" dirty="0">
                <a:solidFill>
                  <a:srgbClr val="3B3535"/>
                </a:solidFill>
                <a:latin typeface="Red Hat Text" pitchFamily="34" charset="0"/>
                <a:ea typeface="Red Hat Text" pitchFamily="34" charset="-122"/>
                <a:cs typeface="Red Hat Text" pitchFamily="34" charset="-120"/>
              </a:rPr>
              <a:t>Соціальні мережі</a:t>
            </a:r>
            <a:endParaRPr lang="en-US" sz="1600" dirty="0"/>
          </a:p>
        </p:txBody>
      </p:sp>
      <p:sp>
        <p:nvSpPr>
          <p:cNvPr id="15" name="Text 13"/>
          <p:cNvSpPr/>
          <p:nvPr/>
        </p:nvSpPr>
        <p:spPr>
          <a:xfrm>
            <a:off x="7603927" y="5350431"/>
            <a:ext cx="6117193" cy="1418034"/>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Соціальні мережі – це не лише канал для залучення, а й для підтримки зв'язку з клієнтами. Навіть під час пауз у публікаціях, активна присутність у соцмережах дозволяє клієнтам відчувати зв'язок з брендом, отримувати оперативні відповіді на запитання та бути в курсі новин. Це створює спільноту навколо бренду.</a:t>
            </a:r>
            <a:endParaRPr lang="en-US" sz="1350" dirty="0"/>
          </a:p>
        </p:txBody>
      </p:sp>
      <p:sp>
        <p:nvSpPr>
          <p:cNvPr id="16" name="Text 14"/>
          <p:cNvSpPr/>
          <p:nvPr/>
        </p:nvSpPr>
        <p:spPr>
          <a:xfrm>
            <a:off x="709136" y="7168039"/>
            <a:ext cx="13212127" cy="567214"/>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Комбіноване використання цих інструментів дозволяє створити комплексну стратегію утримання, яка буде працювати на підвищення лояльності та збільшення прибутку.</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37329" y="369451"/>
            <a:ext cx="6788468" cy="395049"/>
          </a:xfrm>
          <a:prstGeom prst="rect">
            <a:avLst/>
          </a:prstGeom>
          <a:noFill/>
          <a:ln/>
        </p:spPr>
        <p:txBody>
          <a:bodyPr wrap="none" lIns="0" tIns="0" rIns="0" bIns="0" rtlCol="0" anchor="t"/>
          <a:lstStyle/>
          <a:p>
            <a:pPr marL="0" indent="0" algn="l">
              <a:lnSpc>
                <a:spcPts val="3100"/>
              </a:lnSpc>
              <a:buNone/>
            </a:pPr>
            <a:r>
              <a:rPr lang="en-US" sz="2450" dirty="0">
                <a:solidFill>
                  <a:srgbClr val="1F1E1E"/>
                </a:solidFill>
                <a:latin typeface="Red Hat Text" pitchFamily="34" charset="0"/>
                <a:ea typeface="Red Hat Text" pitchFamily="34" charset="-122"/>
                <a:cs typeface="Red Hat Text" pitchFamily="34" charset="-120"/>
              </a:rPr>
              <a:t>Ремаркетинг: повертаємо «теплих» клієнтів</a:t>
            </a:r>
            <a:endParaRPr lang="en-US" sz="2450" dirty="0"/>
          </a:p>
        </p:txBody>
      </p:sp>
      <p:sp>
        <p:nvSpPr>
          <p:cNvPr id="3" name="Text 1"/>
          <p:cNvSpPr/>
          <p:nvPr/>
        </p:nvSpPr>
        <p:spPr>
          <a:xfrm>
            <a:off x="537329" y="1033105"/>
            <a:ext cx="13555742" cy="429578"/>
          </a:xfrm>
          <a:prstGeom prst="rect">
            <a:avLst/>
          </a:prstGeom>
          <a:noFill/>
          <a:ln/>
        </p:spPr>
        <p:txBody>
          <a:bodyPr wrap="square" lIns="0" tIns="0" rIns="0" bIns="0" rtlCol="0" anchor="t"/>
          <a:lstStyle/>
          <a:p>
            <a:pPr marL="0" indent="0" algn="l">
              <a:lnSpc>
                <a:spcPts val="1650"/>
              </a:lnSpc>
              <a:buNone/>
            </a:pPr>
            <a:r>
              <a:rPr lang="en-US" dirty="0">
                <a:solidFill>
                  <a:srgbClr val="3B3535"/>
                </a:solidFill>
                <a:latin typeface="Roboto Light" pitchFamily="34" charset="0"/>
                <a:ea typeface="Roboto Light" pitchFamily="34" charset="-122"/>
                <a:cs typeface="Roboto Light" pitchFamily="34" charset="-120"/>
              </a:rPr>
              <a:t>У сучасному цифровому світі, де увага споживача є на вагу золота, ремаркетинг став одним з найпотужніших інструментів Retention-маркетингу. Він дозволяє "наздоганяти" потенційних клієнтів, які вже проявили інтерес до вашого продукту, але з якихось причин не здійснили покупку.</a:t>
            </a:r>
            <a:endParaRPr lang="en-US" dirty="0"/>
          </a:p>
        </p:txBody>
      </p:sp>
      <p:pic>
        <p:nvPicPr>
          <p:cNvPr id="4" name="Image 0" descr="preencoded.png"/>
          <p:cNvPicPr>
            <a:picLocks noChangeAspect="1"/>
          </p:cNvPicPr>
          <p:nvPr/>
        </p:nvPicPr>
        <p:blipFill>
          <a:blip r:embed="rId3"/>
          <a:stretch>
            <a:fillRect/>
          </a:stretch>
        </p:blipFill>
        <p:spPr>
          <a:xfrm>
            <a:off x="1120535" y="2142724"/>
            <a:ext cx="5622056" cy="5622056"/>
          </a:xfrm>
          <a:prstGeom prst="rect">
            <a:avLst/>
          </a:prstGeom>
        </p:spPr>
      </p:pic>
      <p:sp>
        <p:nvSpPr>
          <p:cNvPr id="5" name="Text 2"/>
          <p:cNvSpPr/>
          <p:nvPr/>
        </p:nvSpPr>
        <p:spPr>
          <a:xfrm>
            <a:off x="7486650" y="1734622"/>
            <a:ext cx="6614041" cy="644366"/>
          </a:xfrm>
          <a:prstGeom prst="rect">
            <a:avLst/>
          </a:prstGeom>
          <a:noFill/>
          <a:ln/>
        </p:spPr>
        <p:txBody>
          <a:bodyPr wrap="square" lIns="0" tIns="0" rIns="0" bIns="0" rtlCol="0" anchor="t"/>
          <a:lstStyle/>
          <a:p>
            <a:pPr marL="342900" indent="-342900" algn="l">
              <a:lnSpc>
                <a:spcPts val="1650"/>
              </a:lnSpc>
              <a:buSzPct val="100000"/>
              <a:buChar char="•"/>
            </a:pPr>
            <a:r>
              <a:rPr lang="en-US" sz="2000" b="1" dirty="0">
                <a:solidFill>
                  <a:srgbClr val="3B3535"/>
                </a:solidFill>
                <a:latin typeface="Roboto Light" pitchFamily="34" charset="0"/>
                <a:ea typeface="Roboto Light" pitchFamily="34" charset="-122"/>
                <a:cs typeface="Roboto Light" pitchFamily="34" charset="-120"/>
              </a:rPr>
              <a:t>98% відвідувачів сайту йдуть без покупки:</a:t>
            </a:r>
            <a:r>
              <a:rPr lang="en-US" sz="2000" dirty="0">
                <a:solidFill>
                  <a:srgbClr val="3B3535"/>
                </a:solidFill>
                <a:latin typeface="Roboto Light" pitchFamily="34" charset="0"/>
                <a:ea typeface="Roboto Light" pitchFamily="34" charset="-122"/>
                <a:cs typeface="Roboto Light" pitchFamily="34" charset="-120"/>
              </a:rPr>
              <a:t> Ця статистика вражає, але є реальністю. Більшість людей, які заходять на сайт, не готові купити одразу. Вони можуть порівнювати ціни, шукати додаткову інформацію або просто відволікатися. Ремаркетинг дозволяє повернути їх.</a:t>
            </a:r>
            <a:endParaRPr lang="en-US" sz="2000" dirty="0"/>
          </a:p>
        </p:txBody>
      </p:sp>
      <p:sp>
        <p:nvSpPr>
          <p:cNvPr id="6" name="Text 3"/>
          <p:cNvSpPr/>
          <p:nvPr/>
        </p:nvSpPr>
        <p:spPr>
          <a:xfrm>
            <a:off x="7486650" y="3333563"/>
            <a:ext cx="6614041" cy="859155"/>
          </a:xfrm>
          <a:prstGeom prst="rect">
            <a:avLst/>
          </a:prstGeom>
          <a:noFill/>
          <a:ln/>
        </p:spPr>
        <p:txBody>
          <a:bodyPr wrap="square" lIns="0" tIns="0" rIns="0" bIns="0" rtlCol="0" anchor="t"/>
          <a:lstStyle/>
          <a:p>
            <a:pPr marL="342900" indent="-342900" algn="l">
              <a:lnSpc>
                <a:spcPts val="1650"/>
              </a:lnSpc>
              <a:buSzPct val="100000"/>
              <a:buChar char="•"/>
            </a:pPr>
            <a:r>
              <a:rPr lang="en-US" sz="2000" b="1" dirty="0">
                <a:solidFill>
                  <a:srgbClr val="3B3535"/>
                </a:solidFill>
                <a:latin typeface="Roboto Light" pitchFamily="34" charset="0"/>
                <a:ea typeface="Roboto Light" pitchFamily="34" charset="-122"/>
                <a:cs typeface="Roboto Light" pitchFamily="34" charset="-120"/>
              </a:rPr>
              <a:t>Персоналізовані оголошення:</a:t>
            </a:r>
            <a:r>
              <a:rPr lang="en-US" sz="2000" dirty="0">
                <a:solidFill>
                  <a:srgbClr val="3B3535"/>
                </a:solidFill>
                <a:latin typeface="Roboto Light" pitchFamily="34" charset="0"/>
                <a:ea typeface="Roboto Light" pitchFamily="34" charset="-122"/>
                <a:cs typeface="Roboto Light" pitchFamily="34" charset="-120"/>
              </a:rPr>
              <a:t> Основна перевага ремаркетингу – це можливість показувати </a:t>
            </a:r>
            <a:r>
              <a:rPr lang="en-US" sz="2000" b="1" dirty="0">
                <a:solidFill>
                  <a:srgbClr val="3B3535"/>
                </a:solidFill>
                <a:latin typeface="Roboto Light" pitchFamily="34" charset="0"/>
                <a:ea typeface="Roboto Light" pitchFamily="34" charset="-122"/>
                <a:cs typeface="Roboto Light" pitchFamily="34" charset="-120"/>
              </a:rPr>
              <a:t>персоналізовані оголошення</a:t>
            </a:r>
            <a:r>
              <a:rPr lang="en-US" sz="2000" dirty="0">
                <a:solidFill>
                  <a:srgbClr val="3B3535"/>
                </a:solidFill>
                <a:latin typeface="Roboto Light" pitchFamily="34" charset="0"/>
                <a:ea typeface="Roboto Light" pitchFamily="34" charset="-122"/>
                <a:cs typeface="Roboto Light" pitchFamily="34" charset="-120"/>
              </a:rPr>
              <a:t>. Замість загальної реклами, клієнт бачить саме той товар, який його зацікавив, або схожі пропозиції. Це підвищує конверсію </a:t>
            </a:r>
            <a:r>
              <a:rPr lang="en-US" sz="2000" b="1" dirty="0">
                <a:solidFill>
                  <a:srgbClr val="3B3535"/>
                </a:solidFill>
                <a:latin typeface="Roboto Light" pitchFamily="34" charset="0"/>
                <a:ea typeface="Roboto Light" pitchFamily="34" charset="-122"/>
                <a:cs typeface="Roboto Light" pitchFamily="34" charset="-120"/>
              </a:rPr>
              <a:t>на 70%</a:t>
            </a:r>
            <a:r>
              <a:rPr lang="en-US" sz="2000" dirty="0">
                <a:solidFill>
                  <a:srgbClr val="3B3535"/>
                </a:solidFill>
                <a:latin typeface="Roboto Light" pitchFamily="34" charset="0"/>
                <a:ea typeface="Roboto Light" pitchFamily="34" charset="-122"/>
                <a:cs typeface="Roboto Light" pitchFamily="34" charset="-120"/>
              </a:rPr>
              <a:t>, оскільки реклама є максимально релевантною.</a:t>
            </a:r>
            <a:endParaRPr lang="en-US" sz="2000" dirty="0"/>
          </a:p>
        </p:txBody>
      </p:sp>
      <p:sp>
        <p:nvSpPr>
          <p:cNvPr id="7" name="Text 4"/>
          <p:cNvSpPr/>
          <p:nvPr/>
        </p:nvSpPr>
        <p:spPr>
          <a:xfrm>
            <a:off x="7486650" y="5421035"/>
            <a:ext cx="6614041" cy="859155"/>
          </a:xfrm>
          <a:prstGeom prst="rect">
            <a:avLst/>
          </a:prstGeom>
          <a:noFill/>
          <a:ln/>
        </p:spPr>
        <p:txBody>
          <a:bodyPr wrap="square" lIns="0" tIns="0" rIns="0" bIns="0" rtlCol="0" anchor="t"/>
          <a:lstStyle/>
          <a:p>
            <a:pPr marL="342900" indent="-342900" algn="l">
              <a:lnSpc>
                <a:spcPts val="1650"/>
              </a:lnSpc>
              <a:buSzPct val="100000"/>
              <a:buChar char="•"/>
            </a:pPr>
            <a:r>
              <a:rPr lang="en-US" sz="2000" b="1" dirty="0">
                <a:solidFill>
                  <a:srgbClr val="3B3535"/>
                </a:solidFill>
                <a:latin typeface="Roboto Light" pitchFamily="34" charset="0"/>
                <a:ea typeface="Roboto Light" pitchFamily="34" charset="-122"/>
                <a:cs typeface="Roboto Light" pitchFamily="34" charset="-120"/>
              </a:rPr>
              <a:t>Приклад з взуттям:</a:t>
            </a:r>
            <a:r>
              <a:rPr lang="en-US" sz="2000" dirty="0">
                <a:solidFill>
                  <a:srgbClr val="3B3535"/>
                </a:solidFill>
                <a:latin typeface="Roboto Light" pitchFamily="34" charset="0"/>
                <a:ea typeface="Roboto Light" pitchFamily="34" charset="-122"/>
                <a:cs typeface="Roboto Light" pitchFamily="34" charset="-120"/>
              </a:rPr>
              <a:t> Уявіть, що клієнт переглядав конкретну модель взуття на вашому сайті, але не додав її в кошик. Завдяки ремаркетингу, він побачить рекламу саме цієї моделі в стрічці новин у соціальних мережах або на інших сайтах, які він відвідує. Це нагадує йому про бажаний товар і спонукає повернутися та завершити покупку.</a:t>
            </a:r>
            <a:endParaRPr lang="en-US" sz="2000" dirty="0"/>
          </a:p>
        </p:txBody>
      </p:sp>
      <p:sp>
        <p:nvSpPr>
          <p:cNvPr id="8" name="Text 5"/>
          <p:cNvSpPr/>
          <p:nvPr/>
        </p:nvSpPr>
        <p:spPr>
          <a:xfrm>
            <a:off x="537329" y="8681085"/>
            <a:ext cx="13555742" cy="644366"/>
          </a:xfrm>
          <a:prstGeom prst="rect">
            <a:avLst/>
          </a:prstGeom>
          <a:noFill/>
          <a:ln/>
        </p:spPr>
        <p:txBody>
          <a:bodyPr wrap="square" lIns="0" tIns="0" rIns="0" bIns="0" rtlCol="0" anchor="t"/>
          <a:lstStyle/>
          <a:p>
            <a:pPr marL="0" indent="0" algn="l">
              <a:lnSpc>
                <a:spcPts val="1650"/>
              </a:lnSpc>
              <a:buNone/>
            </a:pPr>
            <a:r>
              <a:rPr lang="en-US" sz="1050" dirty="0">
                <a:solidFill>
                  <a:srgbClr val="3B3535"/>
                </a:solidFill>
                <a:latin typeface="Roboto Light" pitchFamily="34" charset="0"/>
                <a:ea typeface="Roboto Light" pitchFamily="34" charset="-122"/>
                <a:cs typeface="Roboto Light" pitchFamily="34" charset="-120"/>
              </a:rPr>
              <a:t>Ремаркетинг працює на основі файлів cookie, які встановлюються на браузер користувача при відвідуванні вашого сайту. Це дозволяє відстежувати його поведінку та надалі показувати йому цільову рекламу на різних платформах: у соціальних мережах (Facebook, Instagram, LinkedIn), контекстно-медійній мережі Google, YouTube та інших. Це не тільки збільшує конверсію, але й зміцнює впізнаваність бренду та нагадує про вас, навіть якщо клієнт не готовий купувати зараз.</a:t>
            </a:r>
            <a:endParaRPr lang="en-US" sz="10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3425" y="630317"/>
            <a:ext cx="8900874" cy="539353"/>
          </a:xfrm>
          <a:prstGeom prst="rect">
            <a:avLst/>
          </a:prstGeom>
          <a:noFill/>
          <a:ln/>
        </p:spPr>
        <p:txBody>
          <a:bodyPr wrap="none" lIns="0" tIns="0" rIns="0" bIns="0" rtlCol="0" anchor="t"/>
          <a:lstStyle/>
          <a:p>
            <a:pPr marL="0" indent="0" algn="l">
              <a:lnSpc>
                <a:spcPts val="4200"/>
              </a:lnSpc>
              <a:buNone/>
            </a:pPr>
            <a:r>
              <a:rPr lang="en-US" sz="3350" dirty="0">
                <a:solidFill>
                  <a:srgbClr val="1F1E1E"/>
                </a:solidFill>
                <a:latin typeface="Red Hat Text" pitchFamily="34" charset="0"/>
                <a:ea typeface="Red Hat Text" pitchFamily="34" charset="-122"/>
                <a:cs typeface="Red Hat Text" pitchFamily="34" charset="-120"/>
              </a:rPr>
              <a:t>Реальні кейси успіху Retention-маркетингу</a:t>
            </a:r>
            <a:endParaRPr lang="en-US" sz="3350" dirty="0"/>
          </a:p>
        </p:txBody>
      </p:sp>
      <p:sp>
        <p:nvSpPr>
          <p:cNvPr id="3" name="Text 1"/>
          <p:cNvSpPr/>
          <p:nvPr/>
        </p:nvSpPr>
        <p:spPr>
          <a:xfrm>
            <a:off x="733425" y="1536383"/>
            <a:ext cx="13163550" cy="586740"/>
          </a:xfrm>
          <a:prstGeom prst="rect">
            <a:avLst/>
          </a:prstGeom>
          <a:noFill/>
          <a:ln/>
        </p:spPr>
        <p:txBody>
          <a:bodyPr wrap="square" lIns="0" tIns="0" rIns="0" bIns="0" rtlCol="0" anchor="t"/>
          <a:lstStyle/>
          <a:p>
            <a:pPr marL="0" indent="0" algn="l">
              <a:lnSpc>
                <a:spcPts val="2300"/>
              </a:lnSpc>
              <a:buNone/>
            </a:pPr>
            <a:r>
              <a:rPr lang="en-US" sz="2000" dirty="0">
                <a:solidFill>
                  <a:srgbClr val="3B3535"/>
                </a:solidFill>
                <a:latin typeface="Roboto Light" pitchFamily="34" charset="0"/>
                <a:ea typeface="Roboto Light" pitchFamily="34" charset="-122"/>
                <a:cs typeface="Roboto Light" pitchFamily="34" charset="-120"/>
              </a:rPr>
              <a:t>Теорія – це добре, але ніщо так не переконує, як реальні історії успіху. Розглянемо кілька прикладів, які демонструють ефективність Retention-маркетингу в різних сферах бізнесу.</a:t>
            </a:r>
            <a:endParaRPr lang="en-US" sz="2000" dirty="0"/>
          </a:p>
        </p:txBody>
      </p:sp>
      <p:sp>
        <p:nvSpPr>
          <p:cNvPr id="4" name="Shape 2"/>
          <p:cNvSpPr/>
          <p:nvPr/>
        </p:nvSpPr>
        <p:spPr>
          <a:xfrm>
            <a:off x="733425" y="2879408"/>
            <a:ext cx="4296132" cy="183356"/>
          </a:xfrm>
          <a:prstGeom prst="roundRect">
            <a:avLst>
              <a:gd name="adj" fmla="val 15002"/>
            </a:avLst>
          </a:prstGeom>
          <a:solidFill>
            <a:srgbClr val="F3E8E8"/>
          </a:solidFill>
          <a:ln/>
        </p:spPr>
      </p:sp>
      <p:sp>
        <p:nvSpPr>
          <p:cNvPr id="5" name="Text 3"/>
          <p:cNvSpPr/>
          <p:nvPr/>
        </p:nvSpPr>
        <p:spPr>
          <a:xfrm>
            <a:off x="916781" y="3246120"/>
            <a:ext cx="3929420" cy="539353"/>
          </a:xfrm>
          <a:prstGeom prst="rect">
            <a:avLst/>
          </a:prstGeom>
          <a:noFill/>
          <a:ln/>
        </p:spPr>
        <p:txBody>
          <a:bodyPr wrap="square" lIns="0" tIns="0" rIns="0" bIns="0" rtlCol="0" anchor="t"/>
          <a:lstStyle/>
          <a:p>
            <a:pPr marL="0" indent="0" algn="l">
              <a:lnSpc>
                <a:spcPts val="2100"/>
              </a:lnSpc>
              <a:buNone/>
            </a:pPr>
            <a:r>
              <a:rPr lang="en-US" sz="1650" dirty="0">
                <a:solidFill>
                  <a:srgbClr val="3B3535"/>
                </a:solidFill>
                <a:latin typeface="Red Hat Text" pitchFamily="34" charset="0"/>
                <a:ea typeface="Red Hat Text" pitchFamily="34" charset="-122"/>
                <a:cs typeface="Red Hat Text" pitchFamily="34" charset="-120"/>
              </a:rPr>
              <a:t>Honeybee Gardens: Зростання повторних покупок</a:t>
            </a:r>
            <a:endParaRPr lang="en-US" sz="1650" dirty="0"/>
          </a:p>
        </p:txBody>
      </p:sp>
      <p:sp>
        <p:nvSpPr>
          <p:cNvPr id="6" name="Text 4"/>
          <p:cNvSpPr/>
          <p:nvPr/>
        </p:nvSpPr>
        <p:spPr>
          <a:xfrm>
            <a:off x="916781" y="3895487"/>
            <a:ext cx="3929420" cy="3520440"/>
          </a:xfrm>
          <a:prstGeom prst="rect">
            <a:avLst/>
          </a:prstGeom>
          <a:noFill/>
          <a:ln/>
        </p:spPr>
        <p:txBody>
          <a:bodyPr wrap="square" lIns="0" tIns="0" rIns="0" bIns="0" rtlCol="0" anchor="t"/>
          <a:lstStyle/>
          <a:p>
            <a:pPr marL="0" indent="0" algn="l">
              <a:lnSpc>
                <a:spcPts val="2300"/>
              </a:lnSpc>
              <a:buNone/>
            </a:pPr>
            <a:r>
              <a:rPr lang="en-US" sz="1400" dirty="0">
                <a:solidFill>
                  <a:srgbClr val="3B3535"/>
                </a:solidFill>
                <a:latin typeface="Roboto Light" pitchFamily="34" charset="0"/>
                <a:ea typeface="Roboto Light" pitchFamily="34" charset="-122"/>
                <a:cs typeface="Roboto Light" pitchFamily="34" charset="-120"/>
              </a:rPr>
              <a:t>Shopify-магазин натуральної косметики Honeybee Gardens успішно впровадив програму лояльності Honeybee VIBee Club. Завдяки системі нарахування балів за кожну покупку, залучення друзів та активність у соціальних мережах, компанія значно збільшила кількість повторних покупок. Клієнти, відчуваючи цінність і отримуючи бонуси, стали більш лояльними, що призвело до стабільного зростання доходу. Це показує, що продумана програма лояльності може бути двигуном повторних продажів.</a:t>
            </a:r>
            <a:endParaRPr lang="en-US" sz="1400" dirty="0"/>
          </a:p>
        </p:txBody>
      </p:sp>
      <p:sp>
        <p:nvSpPr>
          <p:cNvPr id="7" name="Shape 5"/>
          <p:cNvSpPr/>
          <p:nvPr/>
        </p:nvSpPr>
        <p:spPr>
          <a:xfrm>
            <a:off x="5167074" y="2604373"/>
            <a:ext cx="4296132" cy="183356"/>
          </a:xfrm>
          <a:prstGeom prst="roundRect">
            <a:avLst>
              <a:gd name="adj" fmla="val 15002"/>
            </a:avLst>
          </a:prstGeom>
          <a:solidFill>
            <a:srgbClr val="F3E8E8"/>
          </a:solidFill>
          <a:ln/>
        </p:spPr>
      </p:sp>
      <p:sp>
        <p:nvSpPr>
          <p:cNvPr id="8" name="Text 6"/>
          <p:cNvSpPr/>
          <p:nvPr/>
        </p:nvSpPr>
        <p:spPr>
          <a:xfrm>
            <a:off x="5350431" y="2971086"/>
            <a:ext cx="3929420" cy="539353"/>
          </a:xfrm>
          <a:prstGeom prst="rect">
            <a:avLst/>
          </a:prstGeom>
          <a:noFill/>
          <a:ln/>
        </p:spPr>
        <p:txBody>
          <a:bodyPr wrap="square" lIns="0" tIns="0" rIns="0" bIns="0" rtlCol="0" anchor="t"/>
          <a:lstStyle/>
          <a:p>
            <a:pPr marL="0" indent="0" algn="l">
              <a:lnSpc>
                <a:spcPts val="2100"/>
              </a:lnSpc>
              <a:buNone/>
            </a:pPr>
            <a:r>
              <a:rPr lang="en-US" sz="1650" dirty="0">
                <a:solidFill>
                  <a:srgbClr val="3B3535"/>
                </a:solidFill>
                <a:latin typeface="Red Hat Text" pitchFamily="34" charset="0"/>
                <a:ea typeface="Red Hat Text" pitchFamily="34" charset="-122"/>
                <a:cs typeface="Red Hat Text" pitchFamily="34" charset="-120"/>
              </a:rPr>
              <a:t>Онлайн-кінотеатр DAY: Високий RR завдяки підпискам</a:t>
            </a:r>
            <a:endParaRPr lang="en-US" sz="1650" dirty="0"/>
          </a:p>
        </p:txBody>
      </p:sp>
      <p:sp>
        <p:nvSpPr>
          <p:cNvPr id="9" name="Text 7"/>
          <p:cNvSpPr/>
          <p:nvPr/>
        </p:nvSpPr>
        <p:spPr>
          <a:xfrm>
            <a:off x="5350431" y="3620453"/>
            <a:ext cx="3929420" cy="3520440"/>
          </a:xfrm>
          <a:prstGeom prst="rect">
            <a:avLst/>
          </a:prstGeom>
          <a:noFill/>
          <a:ln/>
        </p:spPr>
        <p:txBody>
          <a:bodyPr wrap="square" lIns="0" tIns="0" rIns="0" bIns="0" rtlCol="0" anchor="t"/>
          <a:lstStyle/>
          <a:p>
            <a:pPr marL="0" indent="0" algn="l">
              <a:lnSpc>
                <a:spcPts val="2300"/>
              </a:lnSpc>
              <a:buNone/>
            </a:pPr>
            <a:r>
              <a:rPr lang="en-US" sz="1400" dirty="0">
                <a:solidFill>
                  <a:srgbClr val="3B3535"/>
                </a:solidFill>
                <a:latin typeface="Roboto Light" pitchFamily="34" charset="0"/>
                <a:ea typeface="Roboto Light" pitchFamily="34" charset="-122"/>
                <a:cs typeface="Roboto Light" pitchFamily="34" charset="-120"/>
              </a:rPr>
              <a:t>Онлайн-кінотеатр DAY (дані умовні) демонструє вражаючий коефіцієнт утримання клієнтів (RR) на рівні 80%. Цей успіх досягнуто завдяки комбінації стратегій: модель підписки, яка заохочує постійне користування сервісом, та персоналізовані пропозиції контенту. Аналізуючи історію переглядів кожного користувача, платформа пропонує фільми та серіали, які з найбільшою ймовірністю сподобаються, тим самим підвищуючи задоволеність і бажання продовжувати підписку.</a:t>
            </a:r>
            <a:endParaRPr lang="en-US" sz="1400" dirty="0"/>
          </a:p>
        </p:txBody>
      </p:sp>
      <p:sp>
        <p:nvSpPr>
          <p:cNvPr id="10" name="Shape 8"/>
          <p:cNvSpPr/>
          <p:nvPr/>
        </p:nvSpPr>
        <p:spPr>
          <a:xfrm>
            <a:off x="9600724" y="2329339"/>
            <a:ext cx="4296132" cy="183356"/>
          </a:xfrm>
          <a:prstGeom prst="roundRect">
            <a:avLst>
              <a:gd name="adj" fmla="val 15002"/>
            </a:avLst>
          </a:prstGeom>
          <a:solidFill>
            <a:srgbClr val="F3E8E8"/>
          </a:solidFill>
          <a:ln/>
        </p:spPr>
      </p:sp>
      <p:sp>
        <p:nvSpPr>
          <p:cNvPr id="11" name="Text 9"/>
          <p:cNvSpPr/>
          <p:nvPr/>
        </p:nvSpPr>
        <p:spPr>
          <a:xfrm>
            <a:off x="9784080" y="2696051"/>
            <a:ext cx="3929420" cy="539353"/>
          </a:xfrm>
          <a:prstGeom prst="rect">
            <a:avLst/>
          </a:prstGeom>
          <a:noFill/>
          <a:ln/>
        </p:spPr>
        <p:txBody>
          <a:bodyPr wrap="square" lIns="0" tIns="0" rIns="0" bIns="0" rtlCol="0" anchor="t"/>
          <a:lstStyle/>
          <a:p>
            <a:pPr marL="0" indent="0" algn="l">
              <a:lnSpc>
                <a:spcPts val="2100"/>
              </a:lnSpc>
              <a:buNone/>
            </a:pPr>
            <a:r>
              <a:rPr lang="en-US" sz="1650" dirty="0">
                <a:solidFill>
                  <a:srgbClr val="3B3535"/>
                </a:solidFill>
                <a:latin typeface="Red Hat Text" pitchFamily="34" charset="0"/>
                <a:ea typeface="Red Hat Text" pitchFamily="34" charset="-122"/>
                <a:cs typeface="Red Hat Text" pitchFamily="34" charset="-120"/>
              </a:rPr>
              <a:t>Бренди під час "переїздів": Збереження клієнтів у кризу</a:t>
            </a:r>
            <a:endParaRPr lang="en-US" sz="1650" dirty="0"/>
          </a:p>
        </p:txBody>
      </p:sp>
      <p:sp>
        <p:nvSpPr>
          <p:cNvPr id="12" name="Text 10"/>
          <p:cNvSpPr/>
          <p:nvPr/>
        </p:nvSpPr>
        <p:spPr>
          <a:xfrm>
            <a:off x="9784080" y="3345418"/>
            <a:ext cx="3929420" cy="3813810"/>
          </a:xfrm>
          <a:prstGeom prst="rect">
            <a:avLst/>
          </a:prstGeom>
          <a:noFill/>
          <a:ln/>
        </p:spPr>
        <p:txBody>
          <a:bodyPr wrap="square" lIns="0" tIns="0" rIns="0" bIns="0" rtlCol="0" anchor="t"/>
          <a:lstStyle/>
          <a:p>
            <a:pPr marL="0" indent="0" algn="l">
              <a:lnSpc>
                <a:spcPts val="2300"/>
              </a:lnSpc>
              <a:buNone/>
            </a:pPr>
            <a:r>
              <a:rPr lang="en-US" sz="1400" dirty="0">
                <a:solidFill>
                  <a:srgbClr val="3B3535"/>
                </a:solidFill>
                <a:latin typeface="Roboto Light" pitchFamily="34" charset="0"/>
                <a:ea typeface="Roboto Light" pitchFamily="34" charset="-122"/>
                <a:cs typeface="Roboto Light" pitchFamily="34" charset="-120"/>
              </a:rPr>
              <a:t>У 2022 році, коли багато українських брендів були змушені "переїжджати" на нові платформи або повністю змінювати бізнес-моделі через війну, саме </a:t>
            </a:r>
            <a:r>
              <a:rPr lang="en-US" sz="1400" b="1" dirty="0">
                <a:solidFill>
                  <a:srgbClr val="3B3535"/>
                </a:solidFill>
                <a:latin typeface="Roboto Light" pitchFamily="34" charset="0"/>
                <a:ea typeface="Roboto Light" pitchFamily="34" charset="-122"/>
                <a:cs typeface="Roboto Light" pitchFamily="34" charset="-120"/>
              </a:rPr>
              <a:t>Retention-маркетинг став рятівним колом</a:t>
            </a:r>
            <a:r>
              <a:rPr lang="en-US" sz="1400" dirty="0">
                <a:solidFill>
                  <a:srgbClr val="3B3535"/>
                </a:solidFill>
                <a:latin typeface="Roboto Light" pitchFamily="34" charset="0"/>
                <a:ea typeface="Roboto Light" pitchFamily="34" charset="-122"/>
                <a:cs typeface="Roboto Light" pitchFamily="34" charset="-120"/>
              </a:rPr>
              <a:t>. Компанії, які мали міцні емоційні зв'язки зі своїми клієнтами, які підтримували активну комунікацію через email-розсилки, соціальні мережі та персональні повідомлення, змогли зберегти значну частину своєї аудиторії. Ці клієнти були готові слідувати за брендом, підтримувати його в складні часи, демонструючи справжню лояльність.</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66261" y="614720"/>
            <a:ext cx="7791807" cy="416362"/>
          </a:xfrm>
          <a:prstGeom prst="rect">
            <a:avLst/>
          </a:prstGeom>
          <a:noFill/>
          <a:ln/>
        </p:spPr>
        <p:txBody>
          <a:bodyPr wrap="none" lIns="0" tIns="0" rIns="0" bIns="0" rtlCol="0" anchor="t"/>
          <a:lstStyle/>
          <a:p>
            <a:pPr marL="0" indent="0" algn="l">
              <a:lnSpc>
                <a:spcPts val="3250"/>
              </a:lnSpc>
              <a:buNone/>
            </a:pPr>
            <a:r>
              <a:rPr lang="en-US" sz="1200" dirty="0">
                <a:solidFill>
                  <a:srgbClr val="1F1E1E"/>
                </a:solidFill>
                <a:latin typeface="Red Hat Text" pitchFamily="34" charset="0"/>
                <a:ea typeface="Red Hat Text" pitchFamily="34" charset="-122"/>
                <a:cs typeface="Red Hat Text" pitchFamily="34" charset="-120"/>
              </a:rPr>
              <a:t>Як почати впроваджувати Retention-маркетинг?</a:t>
            </a:r>
            <a:endParaRPr lang="en-US" sz="1200" dirty="0"/>
          </a:p>
        </p:txBody>
      </p:sp>
      <p:sp>
        <p:nvSpPr>
          <p:cNvPr id="3" name="Text 1"/>
          <p:cNvSpPr/>
          <p:nvPr/>
        </p:nvSpPr>
        <p:spPr>
          <a:xfrm>
            <a:off x="566261" y="1314212"/>
            <a:ext cx="13497877" cy="226457"/>
          </a:xfrm>
          <a:prstGeom prst="rect">
            <a:avLst/>
          </a:prstGeom>
          <a:noFill/>
          <a:ln/>
        </p:spPr>
        <p:txBody>
          <a:bodyPr wrap="non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Впровадження Retention-маркетингу – це системний процес, який вимагає поетапного підходу. Ось ключові кроки, які допоможуть вам почати будувати міцні відносини з вашими клієнтами.</a:t>
            </a:r>
            <a:endParaRPr lang="en-US" sz="1200" dirty="0"/>
          </a:p>
        </p:txBody>
      </p:sp>
      <p:sp>
        <p:nvSpPr>
          <p:cNvPr id="4" name="Shape 2"/>
          <p:cNvSpPr/>
          <p:nvPr/>
        </p:nvSpPr>
        <p:spPr>
          <a:xfrm>
            <a:off x="566261" y="1699855"/>
            <a:ext cx="6695837" cy="424696"/>
          </a:xfrm>
          <a:prstGeom prst="roundRect">
            <a:avLst>
              <a:gd name="adj" fmla="val 480020"/>
            </a:avLst>
          </a:prstGeom>
          <a:solidFill>
            <a:srgbClr val="F3E8E8"/>
          </a:solidFill>
          <a:ln/>
        </p:spPr>
      </p:sp>
      <p:pic>
        <p:nvPicPr>
          <p:cNvPr id="5" name="Image 0" descr="preencoded.png"/>
          <p:cNvPicPr>
            <a:picLocks noChangeAspect="1"/>
          </p:cNvPicPr>
          <p:nvPr/>
        </p:nvPicPr>
        <p:blipFill>
          <a:blip r:embed="rId3"/>
          <a:stretch>
            <a:fillRect/>
          </a:stretch>
        </p:blipFill>
        <p:spPr>
          <a:xfrm>
            <a:off x="3807976" y="1779508"/>
            <a:ext cx="212288" cy="265390"/>
          </a:xfrm>
          <a:prstGeom prst="rect">
            <a:avLst/>
          </a:prstGeom>
        </p:spPr>
      </p:pic>
      <p:sp>
        <p:nvSpPr>
          <p:cNvPr id="6" name="Text 3"/>
          <p:cNvSpPr/>
          <p:nvPr/>
        </p:nvSpPr>
        <p:spPr>
          <a:xfrm>
            <a:off x="707827" y="2266117"/>
            <a:ext cx="3094673" cy="208121"/>
          </a:xfrm>
          <a:prstGeom prst="rect">
            <a:avLst/>
          </a:prstGeom>
          <a:noFill/>
          <a:ln/>
        </p:spPr>
        <p:txBody>
          <a:bodyPr wrap="none" lIns="0" tIns="0" rIns="0" bIns="0" rtlCol="0" anchor="t"/>
          <a:lstStyle/>
          <a:p>
            <a:pPr marL="0" indent="0" algn="l">
              <a:lnSpc>
                <a:spcPts val="1600"/>
              </a:lnSpc>
              <a:buNone/>
            </a:pPr>
            <a:r>
              <a:rPr lang="en-US" sz="1200" dirty="0">
                <a:solidFill>
                  <a:srgbClr val="3B3535"/>
                </a:solidFill>
                <a:latin typeface="Red Hat Text" pitchFamily="34" charset="0"/>
                <a:ea typeface="Red Hat Text" pitchFamily="34" charset="-122"/>
                <a:cs typeface="Red Hat Text" pitchFamily="34" charset="-120"/>
              </a:rPr>
              <a:t>Аналіз та сегментація клієнтської бази</a:t>
            </a:r>
            <a:endParaRPr lang="en-US" sz="1200" dirty="0"/>
          </a:p>
        </p:txBody>
      </p:sp>
      <p:sp>
        <p:nvSpPr>
          <p:cNvPr id="7" name="Text 4"/>
          <p:cNvSpPr/>
          <p:nvPr/>
        </p:nvSpPr>
        <p:spPr>
          <a:xfrm>
            <a:off x="707827" y="2559129"/>
            <a:ext cx="6412706" cy="226457"/>
          </a:xfrm>
          <a:prstGeom prst="rect">
            <a:avLst/>
          </a:prstGeom>
          <a:noFill/>
          <a:ln/>
        </p:spPr>
        <p:txBody>
          <a:bodyPr wrap="none" lIns="0" tIns="0" rIns="0" bIns="0" rtlCol="0" anchor="t"/>
          <a:lstStyle/>
          <a:p>
            <a:pPr marL="0" indent="0" algn="l">
              <a:lnSpc>
                <a:spcPts val="1750"/>
              </a:lnSpc>
              <a:buNone/>
            </a:pPr>
            <a:r>
              <a:rPr lang="en-US" sz="1200" b="1" dirty="0">
                <a:solidFill>
                  <a:srgbClr val="3B3535"/>
                </a:solidFill>
                <a:latin typeface="Roboto Light" pitchFamily="34" charset="0"/>
                <a:ea typeface="Roboto Light" pitchFamily="34" charset="-122"/>
                <a:cs typeface="Roboto Light" pitchFamily="34" charset="-120"/>
              </a:rPr>
              <a:t>Перший крок</a:t>
            </a:r>
            <a:r>
              <a:rPr lang="en-US" sz="1200" dirty="0">
                <a:solidFill>
                  <a:srgbClr val="3B3535"/>
                </a:solidFill>
                <a:latin typeface="Roboto Light" pitchFamily="34" charset="0"/>
                <a:ea typeface="Roboto Light" pitchFamily="34" charset="-122"/>
                <a:cs typeface="Roboto Light" pitchFamily="34" charset="-120"/>
              </a:rPr>
              <a:t> – це глибоке розуміння ваших існуючих клієнтів. Аналізуйте їхню поведінку:</a:t>
            </a:r>
            <a:endParaRPr lang="en-US" sz="1200" dirty="0"/>
          </a:p>
        </p:txBody>
      </p:sp>
      <p:sp>
        <p:nvSpPr>
          <p:cNvPr id="8" name="Text 5"/>
          <p:cNvSpPr/>
          <p:nvPr/>
        </p:nvSpPr>
        <p:spPr>
          <a:xfrm>
            <a:off x="707827" y="2870478"/>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Що вони купують?</a:t>
            </a:r>
            <a:endParaRPr lang="en-US" sz="1200" dirty="0"/>
          </a:p>
        </p:txBody>
      </p:sp>
      <p:sp>
        <p:nvSpPr>
          <p:cNvPr id="9" name="Text 6"/>
          <p:cNvSpPr/>
          <p:nvPr/>
        </p:nvSpPr>
        <p:spPr>
          <a:xfrm>
            <a:off x="707827" y="3146465"/>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Як часто роблять покупки?</a:t>
            </a:r>
            <a:endParaRPr lang="en-US" sz="1200" dirty="0"/>
          </a:p>
        </p:txBody>
      </p:sp>
      <p:sp>
        <p:nvSpPr>
          <p:cNvPr id="10" name="Text 7"/>
          <p:cNvSpPr/>
          <p:nvPr/>
        </p:nvSpPr>
        <p:spPr>
          <a:xfrm>
            <a:off x="707827" y="3422452"/>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Які канали комунікації вони віддають перевагу?</a:t>
            </a:r>
            <a:endParaRPr lang="en-US" sz="1200" dirty="0"/>
          </a:p>
        </p:txBody>
      </p:sp>
      <p:sp>
        <p:nvSpPr>
          <p:cNvPr id="11" name="Text 8"/>
          <p:cNvSpPr/>
          <p:nvPr/>
        </p:nvSpPr>
        <p:spPr>
          <a:xfrm>
            <a:off x="707827" y="3698438"/>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Які товари або послуги їх цікавлять найбільше?</a:t>
            </a:r>
            <a:endParaRPr lang="en-US" sz="1200" dirty="0"/>
          </a:p>
        </p:txBody>
      </p:sp>
      <p:sp>
        <p:nvSpPr>
          <p:cNvPr id="12" name="Text 9"/>
          <p:cNvSpPr/>
          <p:nvPr/>
        </p:nvSpPr>
        <p:spPr>
          <a:xfrm>
            <a:off x="707827" y="4009787"/>
            <a:ext cx="6412706" cy="452914"/>
          </a:xfrm>
          <a:prstGeom prst="rect">
            <a:avLst/>
          </a:prstGeom>
          <a:noFill/>
          <a:ln/>
        </p:spPr>
        <p:txBody>
          <a:bodyPr wrap="squar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Сегментуйте клієнтів за різними ознаками (демографія, історія покупок, рівень залученості) для того, щоб надсилати їм персоналізовані та релевантні пропозиції.</a:t>
            </a:r>
            <a:endParaRPr lang="en-US" sz="1200" dirty="0"/>
          </a:p>
        </p:txBody>
      </p:sp>
      <p:sp>
        <p:nvSpPr>
          <p:cNvPr id="13" name="Shape 10"/>
          <p:cNvSpPr/>
          <p:nvPr/>
        </p:nvSpPr>
        <p:spPr>
          <a:xfrm>
            <a:off x="7368183" y="1699855"/>
            <a:ext cx="6695956" cy="424696"/>
          </a:xfrm>
          <a:prstGeom prst="roundRect">
            <a:avLst>
              <a:gd name="adj" fmla="val 480020"/>
            </a:avLst>
          </a:prstGeom>
          <a:solidFill>
            <a:srgbClr val="F3E8E8"/>
          </a:solidFill>
          <a:ln/>
        </p:spPr>
      </p:sp>
      <p:pic>
        <p:nvPicPr>
          <p:cNvPr id="14" name="Image 1" descr="preencoded.png"/>
          <p:cNvPicPr>
            <a:picLocks noChangeAspect="1"/>
          </p:cNvPicPr>
          <p:nvPr/>
        </p:nvPicPr>
        <p:blipFill>
          <a:blip r:embed="rId4"/>
          <a:stretch>
            <a:fillRect/>
          </a:stretch>
        </p:blipFill>
        <p:spPr>
          <a:xfrm>
            <a:off x="10610017" y="1779508"/>
            <a:ext cx="212288" cy="265390"/>
          </a:xfrm>
          <a:prstGeom prst="rect">
            <a:avLst/>
          </a:prstGeom>
        </p:spPr>
      </p:pic>
      <p:sp>
        <p:nvSpPr>
          <p:cNvPr id="15" name="Text 11"/>
          <p:cNvSpPr/>
          <p:nvPr/>
        </p:nvSpPr>
        <p:spPr>
          <a:xfrm>
            <a:off x="7509748" y="2266117"/>
            <a:ext cx="2872502" cy="208121"/>
          </a:xfrm>
          <a:prstGeom prst="rect">
            <a:avLst/>
          </a:prstGeom>
          <a:noFill/>
          <a:ln/>
        </p:spPr>
        <p:txBody>
          <a:bodyPr wrap="none" lIns="0" tIns="0" rIns="0" bIns="0" rtlCol="0" anchor="t"/>
          <a:lstStyle/>
          <a:p>
            <a:pPr marL="0" indent="0" algn="l">
              <a:lnSpc>
                <a:spcPts val="1600"/>
              </a:lnSpc>
              <a:buNone/>
            </a:pPr>
            <a:r>
              <a:rPr lang="en-US" sz="1200" dirty="0">
                <a:solidFill>
                  <a:srgbClr val="3B3535"/>
                </a:solidFill>
                <a:latin typeface="Red Hat Text" pitchFamily="34" charset="0"/>
                <a:ea typeface="Red Hat Text" pitchFamily="34" charset="-122"/>
                <a:cs typeface="Red Hat Text" pitchFamily="34" charset="-120"/>
              </a:rPr>
              <a:t>Впровадження програм лояльності</a:t>
            </a:r>
            <a:endParaRPr lang="en-US" sz="1200" dirty="0"/>
          </a:p>
        </p:txBody>
      </p:sp>
      <p:sp>
        <p:nvSpPr>
          <p:cNvPr id="16" name="Text 12"/>
          <p:cNvSpPr/>
          <p:nvPr/>
        </p:nvSpPr>
        <p:spPr>
          <a:xfrm>
            <a:off x="7509748" y="2559129"/>
            <a:ext cx="6412825" cy="1132284"/>
          </a:xfrm>
          <a:prstGeom prst="rect">
            <a:avLst/>
          </a:prstGeom>
          <a:noFill/>
          <a:ln/>
        </p:spPr>
        <p:txBody>
          <a:bodyPr wrap="squar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Створіть систему винагород, яка стимулюватиме повторні покупки. Це може бути накопичувальна бонусна система, знижки для постійних клієнтів, ексклюзивний доступ до нових продуктів або послуг, спеціальні пропозиції до дня народження чи інших свят. Важливо пропонувати різні рівні винагород, щоб клієнти відчували прогрес та прагнули досягти вищих статусів.</a:t>
            </a:r>
            <a:endParaRPr lang="en-US" sz="1200" dirty="0"/>
          </a:p>
        </p:txBody>
      </p:sp>
      <p:sp>
        <p:nvSpPr>
          <p:cNvPr id="17" name="Shape 13"/>
          <p:cNvSpPr/>
          <p:nvPr/>
        </p:nvSpPr>
        <p:spPr>
          <a:xfrm>
            <a:off x="566261" y="4710351"/>
            <a:ext cx="6695837" cy="424696"/>
          </a:xfrm>
          <a:prstGeom prst="roundRect">
            <a:avLst>
              <a:gd name="adj" fmla="val 480020"/>
            </a:avLst>
          </a:prstGeom>
          <a:solidFill>
            <a:srgbClr val="F3E8E8"/>
          </a:solidFill>
          <a:ln/>
        </p:spPr>
      </p:sp>
      <p:pic>
        <p:nvPicPr>
          <p:cNvPr id="18" name="Image 2" descr="preencoded.png"/>
          <p:cNvPicPr>
            <a:picLocks noChangeAspect="1"/>
          </p:cNvPicPr>
          <p:nvPr/>
        </p:nvPicPr>
        <p:blipFill>
          <a:blip r:embed="rId5"/>
          <a:stretch>
            <a:fillRect/>
          </a:stretch>
        </p:blipFill>
        <p:spPr>
          <a:xfrm>
            <a:off x="3807976" y="4790003"/>
            <a:ext cx="212288" cy="265390"/>
          </a:xfrm>
          <a:prstGeom prst="rect">
            <a:avLst/>
          </a:prstGeom>
        </p:spPr>
      </p:pic>
      <p:sp>
        <p:nvSpPr>
          <p:cNvPr id="19" name="Text 14"/>
          <p:cNvSpPr/>
          <p:nvPr/>
        </p:nvSpPr>
        <p:spPr>
          <a:xfrm>
            <a:off x="707827" y="5276612"/>
            <a:ext cx="2429708" cy="208121"/>
          </a:xfrm>
          <a:prstGeom prst="rect">
            <a:avLst/>
          </a:prstGeom>
          <a:noFill/>
          <a:ln/>
        </p:spPr>
        <p:txBody>
          <a:bodyPr wrap="none" lIns="0" tIns="0" rIns="0" bIns="0" rtlCol="0" anchor="t"/>
          <a:lstStyle/>
          <a:p>
            <a:pPr marL="0" indent="0" algn="l">
              <a:lnSpc>
                <a:spcPts val="1600"/>
              </a:lnSpc>
              <a:buNone/>
            </a:pPr>
            <a:r>
              <a:rPr lang="en-US" sz="1200" dirty="0">
                <a:solidFill>
                  <a:srgbClr val="3B3535"/>
                </a:solidFill>
                <a:latin typeface="Red Hat Text" pitchFamily="34" charset="0"/>
                <a:ea typeface="Red Hat Text" pitchFamily="34" charset="-122"/>
                <a:cs typeface="Red Hat Text" pitchFamily="34" charset="-120"/>
              </a:rPr>
              <a:t>Використання Email-розсилок</a:t>
            </a:r>
            <a:endParaRPr lang="en-US" sz="1200" dirty="0"/>
          </a:p>
        </p:txBody>
      </p:sp>
      <p:sp>
        <p:nvSpPr>
          <p:cNvPr id="20" name="Text 15"/>
          <p:cNvSpPr/>
          <p:nvPr/>
        </p:nvSpPr>
        <p:spPr>
          <a:xfrm>
            <a:off x="707827" y="5569625"/>
            <a:ext cx="6412706" cy="452914"/>
          </a:xfrm>
          <a:prstGeom prst="rect">
            <a:avLst/>
          </a:prstGeom>
          <a:noFill/>
          <a:ln/>
        </p:spPr>
        <p:txBody>
          <a:bodyPr wrap="squar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Email-маркетинг є потужним інструментом для підтримки зв'язку та надання персоналізованих пропозицій. Запускайте автоматизовані розсилки:</a:t>
            </a:r>
            <a:endParaRPr lang="en-US" sz="1200" dirty="0"/>
          </a:p>
        </p:txBody>
      </p:sp>
      <p:sp>
        <p:nvSpPr>
          <p:cNvPr id="21" name="Text 16"/>
          <p:cNvSpPr/>
          <p:nvPr/>
        </p:nvSpPr>
        <p:spPr>
          <a:xfrm>
            <a:off x="707827" y="6107430"/>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Вітальні листи для нових клієнтів</a:t>
            </a:r>
            <a:endParaRPr lang="en-US" sz="1200" dirty="0"/>
          </a:p>
        </p:txBody>
      </p:sp>
      <p:sp>
        <p:nvSpPr>
          <p:cNvPr id="22" name="Text 17"/>
          <p:cNvSpPr/>
          <p:nvPr/>
        </p:nvSpPr>
        <p:spPr>
          <a:xfrm>
            <a:off x="707827" y="6383417"/>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Нагадування про покинуті кошики</a:t>
            </a:r>
            <a:endParaRPr lang="en-US" sz="1200" dirty="0"/>
          </a:p>
        </p:txBody>
      </p:sp>
      <p:sp>
        <p:nvSpPr>
          <p:cNvPr id="23" name="Text 18"/>
          <p:cNvSpPr/>
          <p:nvPr/>
        </p:nvSpPr>
        <p:spPr>
          <a:xfrm>
            <a:off x="707827" y="6659404"/>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Рекомендації товарів на основі попередніх покупок</a:t>
            </a:r>
            <a:endParaRPr lang="en-US" sz="1200" dirty="0"/>
          </a:p>
        </p:txBody>
      </p:sp>
      <p:sp>
        <p:nvSpPr>
          <p:cNvPr id="24" name="Text 19"/>
          <p:cNvSpPr/>
          <p:nvPr/>
        </p:nvSpPr>
        <p:spPr>
          <a:xfrm>
            <a:off x="707827" y="6935391"/>
            <a:ext cx="6412706"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Ексклюзивні акції для лояльних клієнтів</a:t>
            </a:r>
            <a:endParaRPr lang="en-US" sz="1200" dirty="0"/>
          </a:p>
        </p:txBody>
      </p:sp>
      <p:sp>
        <p:nvSpPr>
          <p:cNvPr id="25" name="Text 20"/>
          <p:cNvSpPr/>
          <p:nvPr/>
        </p:nvSpPr>
        <p:spPr>
          <a:xfrm>
            <a:off x="707827" y="7246739"/>
            <a:ext cx="6412706" cy="226457"/>
          </a:xfrm>
          <a:prstGeom prst="rect">
            <a:avLst/>
          </a:prstGeom>
          <a:noFill/>
          <a:ln/>
        </p:spPr>
        <p:txBody>
          <a:bodyPr wrap="non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Пам'ятайте, що листи мають бути цінними, а не спамом.</a:t>
            </a:r>
            <a:endParaRPr lang="en-US" sz="1200" dirty="0"/>
          </a:p>
        </p:txBody>
      </p:sp>
      <p:sp>
        <p:nvSpPr>
          <p:cNvPr id="26" name="Shape 21"/>
          <p:cNvSpPr/>
          <p:nvPr/>
        </p:nvSpPr>
        <p:spPr>
          <a:xfrm>
            <a:off x="7368183" y="4710351"/>
            <a:ext cx="6695956" cy="424696"/>
          </a:xfrm>
          <a:prstGeom prst="roundRect">
            <a:avLst>
              <a:gd name="adj" fmla="val 480020"/>
            </a:avLst>
          </a:prstGeom>
          <a:solidFill>
            <a:srgbClr val="F3E8E8"/>
          </a:solidFill>
          <a:ln/>
        </p:spPr>
      </p:sp>
      <p:pic>
        <p:nvPicPr>
          <p:cNvPr id="27" name="Image 3" descr="preencoded.png"/>
          <p:cNvPicPr>
            <a:picLocks noChangeAspect="1"/>
          </p:cNvPicPr>
          <p:nvPr/>
        </p:nvPicPr>
        <p:blipFill>
          <a:blip r:embed="rId6"/>
          <a:stretch>
            <a:fillRect/>
          </a:stretch>
        </p:blipFill>
        <p:spPr>
          <a:xfrm>
            <a:off x="10610017" y="4790003"/>
            <a:ext cx="212288" cy="265390"/>
          </a:xfrm>
          <a:prstGeom prst="rect">
            <a:avLst/>
          </a:prstGeom>
        </p:spPr>
      </p:pic>
      <p:sp>
        <p:nvSpPr>
          <p:cNvPr id="28" name="Text 22"/>
          <p:cNvSpPr/>
          <p:nvPr/>
        </p:nvSpPr>
        <p:spPr>
          <a:xfrm>
            <a:off x="7509748" y="5276612"/>
            <a:ext cx="2809994" cy="208121"/>
          </a:xfrm>
          <a:prstGeom prst="rect">
            <a:avLst/>
          </a:prstGeom>
          <a:noFill/>
          <a:ln/>
        </p:spPr>
        <p:txBody>
          <a:bodyPr wrap="none" lIns="0" tIns="0" rIns="0" bIns="0" rtlCol="0" anchor="t"/>
          <a:lstStyle/>
          <a:p>
            <a:pPr marL="0" indent="0" algn="l">
              <a:lnSpc>
                <a:spcPts val="1600"/>
              </a:lnSpc>
              <a:buNone/>
            </a:pPr>
            <a:r>
              <a:rPr lang="en-US" sz="1200" dirty="0">
                <a:solidFill>
                  <a:srgbClr val="3B3535"/>
                </a:solidFill>
                <a:latin typeface="Red Hat Text" pitchFamily="34" charset="0"/>
                <a:ea typeface="Red Hat Text" pitchFamily="34" charset="-122"/>
                <a:cs typeface="Red Hat Text" pitchFamily="34" charset="-120"/>
              </a:rPr>
              <a:t>Запуск ремаркетингових кампаній</a:t>
            </a:r>
            <a:endParaRPr lang="en-US" sz="1200" dirty="0"/>
          </a:p>
        </p:txBody>
      </p:sp>
      <p:sp>
        <p:nvSpPr>
          <p:cNvPr id="29" name="Text 23"/>
          <p:cNvSpPr/>
          <p:nvPr/>
        </p:nvSpPr>
        <p:spPr>
          <a:xfrm>
            <a:off x="7509748" y="5569625"/>
            <a:ext cx="6412825" cy="452914"/>
          </a:xfrm>
          <a:prstGeom prst="rect">
            <a:avLst/>
          </a:prstGeom>
          <a:noFill/>
          <a:ln/>
        </p:spPr>
        <p:txBody>
          <a:bodyPr wrap="squar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Налаштуйте ремаркетингові кампанії для повернення "теплих" клієнтів, які вже взаємодіяли з вашим сайтом, але не здійснили покупку. Це дозволить:</a:t>
            </a:r>
            <a:endParaRPr lang="en-US" sz="1200" dirty="0"/>
          </a:p>
        </p:txBody>
      </p:sp>
      <p:sp>
        <p:nvSpPr>
          <p:cNvPr id="30" name="Text 24"/>
          <p:cNvSpPr/>
          <p:nvPr/>
        </p:nvSpPr>
        <p:spPr>
          <a:xfrm>
            <a:off x="7509748" y="6107430"/>
            <a:ext cx="6412825"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Нагадати про товари, які вони переглядали</a:t>
            </a:r>
            <a:endParaRPr lang="en-US" sz="1200" dirty="0"/>
          </a:p>
        </p:txBody>
      </p:sp>
      <p:sp>
        <p:nvSpPr>
          <p:cNvPr id="31" name="Text 25"/>
          <p:cNvSpPr/>
          <p:nvPr/>
        </p:nvSpPr>
        <p:spPr>
          <a:xfrm>
            <a:off x="7509748" y="6383417"/>
            <a:ext cx="6412825"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Запропонувати додаткові знижки або бонуси</a:t>
            </a:r>
            <a:endParaRPr lang="en-US" sz="1200" dirty="0"/>
          </a:p>
        </p:txBody>
      </p:sp>
      <p:sp>
        <p:nvSpPr>
          <p:cNvPr id="32" name="Text 26"/>
          <p:cNvSpPr/>
          <p:nvPr/>
        </p:nvSpPr>
        <p:spPr>
          <a:xfrm>
            <a:off x="7509748" y="6659404"/>
            <a:ext cx="6412825" cy="226457"/>
          </a:xfrm>
          <a:prstGeom prst="rect">
            <a:avLst/>
          </a:prstGeom>
          <a:noFill/>
          <a:ln/>
        </p:spPr>
        <p:txBody>
          <a:bodyPr wrap="none" lIns="0" tIns="0" rIns="0" bIns="0" rtlCol="0" anchor="t"/>
          <a:lstStyle/>
          <a:p>
            <a:pPr marL="342900" indent="-342900" algn="l">
              <a:lnSpc>
                <a:spcPts val="1750"/>
              </a:lnSpc>
              <a:buSzPct val="100000"/>
              <a:buChar char="•"/>
            </a:pPr>
            <a:r>
              <a:rPr lang="en-US" sz="1200" dirty="0">
                <a:solidFill>
                  <a:srgbClr val="3B3535"/>
                </a:solidFill>
                <a:latin typeface="Roboto Light" pitchFamily="34" charset="0"/>
                <a:ea typeface="Roboto Light" pitchFamily="34" charset="-122"/>
                <a:cs typeface="Roboto Light" pitchFamily="34" charset="-120"/>
              </a:rPr>
              <a:t>Показати відгуки інших клієнтів для підвищення довіри</a:t>
            </a:r>
            <a:endParaRPr lang="en-US" sz="1200" dirty="0"/>
          </a:p>
        </p:txBody>
      </p:sp>
      <p:sp>
        <p:nvSpPr>
          <p:cNvPr id="33" name="Text 27"/>
          <p:cNvSpPr/>
          <p:nvPr/>
        </p:nvSpPr>
        <p:spPr>
          <a:xfrm>
            <a:off x="7509748" y="6970752"/>
            <a:ext cx="6412825" cy="452914"/>
          </a:xfrm>
          <a:prstGeom prst="rect">
            <a:avLst/>
          </a:prstGeom>
          <a:noFill/>
          <a:ln/>
        </p:spPr>
        <p:txBody>
          <a:bodyPr wrap="square" lIns="0" tIns="0" rIns="0" bIns="0" rtlCol="0" anchor="t"/>
          <a:lstStyle/>
          <a:p>
            <a:pPr marL="0" indent="0" algn="l">
              <a:lnSpc>
                <a:spcPts val="1750"/>
              </a:lnSpc>
              <a:buNone/>
            </a:pPr>
            <a:r>
              <a:rPr lang="en-US" sz="1200" dirty="0">
                <a:solidFill>
                  <a:srgbClr val="3B3535"/>
                </a:solidFill>
                <a:latin typeface="Roboto Light" pitchFamily="34" charset="0"/>
                <a:ea typeface="Roboto Light" pitchFamily="34" charset="-122"/>
                <a:cs typeface="Roboto Light" pitchFamily="34" charset="-120"/>
              </a:rPr>
              <a:t>Використовуйте платформи Google Ads та соціальні мережі для ефективного охоплення вашої аудиторії.</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2279</Words>
  <Application>Microsoft Macintosh PowerPoint</Application>
  <PresentationFormat>Произвольный</PresentationFormat>
  <Paragraphs>118</Paragraphs>
  <Slides>10</Slides>
  <Notes>10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Red Hat Text</vt:lpstr>
      <vt:lpstr>Roboto Light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Виктория Малтиз</cp:lastModifiedBy>
  <cp:revision>3</cp:revision>
  <dcterms:created xsi:type="dcterms:W3CDTF">2025-07-25T14:43:24Z</dcterms:created>
  <dcterms:modified xsi:type="dcterms:W3CDTF">2025-07-25T15:02:37Z</dcterms:modified>
</cp:coreProperties>
</file>